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  <p:sldMasterId id="2147483660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y="6858000" cx="9144000"/>
  <p:notesSz cx="6858000" cy="9144000"/>
  <p:embeddedFontLst>
    <p:embeddedFont>
      <p:font typeface="Architects Daughter"/>
      <p:regular r:id="rId48"/>
    </p:embeddedFont>
    <p:embeddedFont>
      <p:font typeface="Garamond"/>
      <p:regular r:id="rId49"/>
      <p:bold r:id="rId50"/>
      <p:italic r:id="rId51"/>
      <p:boldItalic r:id="rId52"/>
    </p:embeddedFont>
    <p:embeddedFont>
      <p:font typeface="Palatino Linotype"/>
      <p:regular r:id="rId53"/>
      <p:bold r:id="rId54"/>
      <p:italic r:id="rId55"/>
      <p:boldItalic r:id="rId56"/>
    </p:embeddedFont>
    <p:embeddedFont>
      <p:font typeface="Tahoma"/>
      <p:regular r:id="rId57"/>
      <p:bold r:id="rId58"/>
    </p:embeddedFont>
    <p:embeddedFont>
      <p:font typeface="Libre Baskerville"/>
      <p:regular r:id="rId59"/>
      <p:bold r:id="rId60"/>
      <p:italic r:id="rId61"/>
    </p:embeddedFont>
    <p:embeddedFont>
      <p:font typeface="Source Sans Pro"/>
      <p:regular r:id="rId62"/>
      <p:bold r:id="rId63"/>
      <p:italic r:id="rId64"/>
      <p:boldItalic r:id="rId65"/>
    </p:embeddedFont>
    <p:embeddedFont>
      <p:font typeface="Century Gothic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ArchitectsDaughter-regular.fntdata"/><Relationship Id="rId47" Type="http://schemas.openxmlformats.org/officeDocument/2006/relationships/slide" Target="slides/slide40.xml"/><Relationship Id="rId49" Type="http://schemas.openxmlformats.org/officeDocument/2006/relationships/font" Target="fonts/Garamond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SourceSansPro-regular.fntdata"/><Relationship Id="rId61" Type="http://schemas.openxmlformats.org/officeDocument/2006/relationships/font" Target="fonts/LibreBaskerville-italic.fntdata"/><Relationship Id="rId20" Type="http://schemas.openxmlformats.org/officeDocument/2006/relationships/slide" Target="slides/slide13.xml"/><Relationship Id="rId64" Type="http://schemas.openxmlformats.org/officeDocument/2006/relationships/font" Target="fonts/SourceSansPro-italic.fntdata"/><Relationship Id="rId63" Type="http://schemas.openxmlformats.org/officeDocument/2006/relationships/font" Target="fonts/SourceSansPro-bold.fntdata"/><Relationship Id="rId22" Type="http://schemas.openxmlformats.org/officeDocument/2006/relationships/slide" Target="slides/slide15.xml"/><Relationship Id="rId66" Type="http://schemas.openxmlformats.org/officeDocument/2006/relationships/font" Target="fonts/CenturyGothic-regular.fntdata"/><Relationship Id="rId21" Type="http://schemas.openxmlformats.org/officeDocument/2006/relationships/slide" Target="slides/slide14.xml"/><Relationship Id="rId65" Type="http://schemas.openxmlformats.org/officeDocument/2006/relationships/font" Target="fonts/SourceSansPro-boldItalic.fntdata"/><Relationship Id="rId24" Type="http://schemas.openxmlformats.org/officeDocument/2006/relationships/slide" Target="slides/slide17.xml"/><Relationship Id="rId68" Type="http://schemas.openxmlformats.org/officeDocument/2006/relationships/font" Target="fonts/CenturyGothic-italic.fntdata"/><Relationship Id="rId23" Type="http://schemas.openxmlformats.org/officeDocument/2006/relationships/slide" Target="slides/slide16.xml"/><Relationship Id="rId67" Type="http://schemas.openxmlformats.org/officeDocument/2006/relationships/font" Target="fonts/CenturyGothic-bold.fntdata"/><Relationship Id="rId60" Type="http://schemas.openxmlformats.org/officeDocument/2006/relationships/font" Target="fonts/LibreBaskerville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CenturyGothic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Garamond-italic.fntdata"/><Relationship Id="rId50" Type="http://schemas.openxmlformats.org/officeDocument/2006/relationships/font" Target="fonts/Garamond-bold.fntdata"/><Relationship Id="rId53" Type="http://schemas.openxmlformats.org/officeDocument/2006/relationships/font" Target="fonts/PalatinoLinotype-regular.fntdata"/><Relationship Id="rId52" Type="http://schemas.openxmlformats.org/officeDocument/2006/relationships/font" Target="fonts/Garamond-boldItalic.fntdata"/><Relationship Id="rId11" Type="http://schemas.openxmlformats.org/officeDocument/2006/relationships/slide" Target="slides/slide4.xml"/><Relationship Id="rId55" Type="http://schemas.openxmlformats.org/officeDocument/2006/relationships/font" Target="fonts/PalatinoLinotype-italic.fntdata"/><Relationship Id="rId10" Type="http://schemas.openxmlformats.org/officeDocument/2006/relationships/slide" Target="slides/slide3.xml"/><Relationship Id="rId54" Type="http://schemas.openxmlformats.org/officeDocument/2006/relationships/font" Target="fonts/PalatinoLinotype-bold.fntdata"/><Relationship Id="rId13" Type="http://schemas.openxmlformats.org/officeDocument/2006/relationships/slide" Target="slides/slide6.xml"/><Relationship Id="rId57" Type="http://schemas.openxmlformats.org/officeDocument/2006/relationships/font" Target="fonts/Tahoma-regular.fntdata"/><Relationship Id="rId12" Type="http://schemas.openxmlformats.org/officeDocument/2006/relationships/slide" Target="slides/slide5.xml"/><Relationship Id="rId56" Type="http://schemas.openxmlformats.org/officeDocument/2006/relationships/font" Target="fonts/PalatinoLinotype-boldItalic.fntdata"/><Relationship Id="rId15" Type="http://schemas.openxmlformats.org/officeDocument/2006/relationships/slide" Target="slides/slide8.xml"/><Relationship Id="rId59" Type="http://schemas.openxmlformats.org/officeDocument/2006/relationships/font" Target="fonts/LibreBaskerville-regular.fntdata"/><Relationship Id="rId14" Type="http://schemas.openxmlformats.org/officeDocument/2006/relationships/slide" Target="slides/slide7.xml"/><Relationship Id="rId58" Type="http://schemas.openxmlformats.org/officeDocument/2006/relationships/font" Target="fonts/Tahoma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4b7019012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4b701901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54b7019012_0_7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13"/>
          <p:cNvSpPr txBox="1"/>
          <p:nvPr>
            <p:ph idx="2" type="body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3" name="Google Shape;93;p13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14"/>
          <p:cNvSpPr txBox="1"/>
          <p:nvPr>
            <p:ph idx="2" type="body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" name="Google Shape;100;p14"/>
          <p:cNvSpPr txBox="1"/>
          <p:nvPr>
            <p:ph idx="3" type="body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4" type="body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/>
          <p:nvPr>
            <p:ph idx="2" type="pic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b="0" i="0" sz="28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6" name="Google Shape;86;p12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8458200" y="6499225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569912" y="6499225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8458200" y="6499225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569912" y="6499225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495800" y="3924300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695825" y="3924300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297362" y="3924300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0" type="dt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1" type="ftr"/>
          </p:nvPr>
        </p:nvSpPr>
        <p:spPr>
          <a:xfrm>
            <a:off x="658812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 b="0" i="0" sz="1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8458200" y="6499225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5"/>
          <p:cNvSpPr/>
          <p:nvPr/>
        </p:nvSpPr>
        <p:spPr>
          <a:xfrm>
            <a:off x="569912" y="6499225"/>
            <a:ext cx="84137" cy="8413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25.png"/><Relationship Id="rId5" Type="http://schemas.openxmlformats.org/officeDocument/2006/relationships/image" Target="../media/image9.jpg"/><Relationship Id="rId6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27.jpg"/><Relationship Id="rId5" Type="http://schemas.openxmlformats.org/officeDocument/2006/relationships/image" Target="../media/image33.jpg"/><Relationship Id="rId6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46.jpg"/><Relationship Id="rId6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cienciaemrede.com.br/acervomaterialdidatico/" TargetMode="External"/><Relationship Id="rId4" Type="http://schemas.openxmlformats.org/officeDocument/2006/relationships/hyperlink" Target="http://www.cienciaemrede.com.br/acervomaterialdidatico/" TargetMode="External"/><Relationship Id="rId5" Type="http://schemas.openxmlformats.org/officeDocument/2006/relationships/hyperlink" Target="http://www.cienciaemrede.com.br/acervomaterialdidatico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19.png"/><Relationship Id="rId5" Type="http://schemas.openxmlformats.org/officeDocument/2006/relationships/image" Target="../media/image28.jpg"/><Relationship Id="rId6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Relationship Id="rId4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jpg"/><Relationship Id="rId4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Relationship Id="rId4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4.jpg"/><Relationship Id="rId5" Type="http://schemas.openxmlformats.org/officeDocument/2006/relationships/image" Target="../media/image7.jpg"/><Relationship Id="rId6" Type="http://schemas.openxmlformats.org/officeDocument/2006/relationships/image" Target="../media/image3.jpg"/><Relationship Id="rId7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iptv.usp.br/portal/embed-video...%3C/video.action?idItem=19094" TargetMode="External"/><Relationship Id="rId4" Type="http://schemas.openxmlformats.org/officeDocument/2006/relationships/hyperlink" Target="http://iptv.usp.br/portal/embed-video...%3C/video.action?idItem=19094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ctrTitle"/>
          </p:nvPr>
        </p:nvSpPr>
        <p:spPr>
          <a:xfrm>
            <a:off x="900112" y="1052512"/>
            <a:ext cx="7315200" cy="2595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Arial"/>
              <a:buNone/>
            </a:pPr>
            <a:r>
              <a:rPr b="0" i="0" lang="en-US" sz="8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EDUCAÇÃO E MUSEUS</a:t>
            </a:r>
            <a:endParaRPr/>
          </a:p>
        </p:txBody>
      </p:sp>
      <p:sp>
        <p:nvSpPr>
          <p:cNvPr id="110" name="Google Shape;110;p15"/>
          <p:cNvSpPr txBox="1"/>
          <p:nvPr>
            <p:ph idx="1" type="subTitle"/>
          </p:nvPr>
        </p:nvSpPr>
        <p:spPr>
          <a:xfrm>
            <a:off x="914400" y="4581525"/>
            <a:ext cx="7315200" cy="1144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400"/>
              <a:buNone/>
            </a:pPr>
            <a:r>
              <a:rPr b="0" i="0" lang="en-US" sz="24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Metodologia do Ensino de Ciências Biológicas 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250825" y="188912"/>
            <a:ext cx="85693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20714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Séc. XIX – dos Gabinetes de Curiosidades aos “Museus Científicos”</a:t>
            </a:r>
            <a:endParaRPr/>
          </a:p>
        </p:txBody>
      </p:sp>
      <p:pic>
        <p:nvPicPr>
          <p:cNvPr id="170" name="Google Shape;170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2" y="1517650"/>
            <a:ext cx="6046787" cy="380841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2268537" y="5516562"/>
            <a:ext cx="4572000" cy="11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Galeria dos Pássaros – Museúm National d</a:t>
            </a: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Histoire Naturelle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Paris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395287" y="692150"/>
            <a:ext cx="3203575" cy="36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Século XX –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Surgem os 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1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science centres”  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.Tocar – hands on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 Interatividade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.Minds on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.Hearts on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1" i="1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useu veterinaria 4" id="177" name="Google Shape;17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637" y="0"/>
            <a:ext cx="4932362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v_h04_txt411h1" id="178" name="Google Shape;17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4887" y="2852737"/>
            <a:ext cx="3059112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45_2-gdec-lieu-gge-sdec-02" id="179" name="Google Shape;17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11637" y="2852737"/>
            <a:ext cx="18923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tedesenfants" id="180" name="Google Shape;18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348287"/>
            <a:ext cx="9144000" cy="1509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DCP_2080" id="191" name="Google Shape;191;p2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/>
        </p:nvSpPr>
        <p:spPr>
          <a:xfrm>
            <a:off x="34925" y="6453187"/>
            <a:ext cx="37909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Museu de História Natural de Viena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12775" y="68262"/>
            <a:ext cx="10153650" cy="67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158750" y="6329362"/>
            <a:ext cx="26606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None/>
            </a:pPr>
            <a:r>
              <a:rPr b="0" i="0" lang="en-US" sz="18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Museu de Zoologia/USP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8055.JPG" id="203" name="Google Shape;2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025" y="1636712"/>
            <a:ext cx="6734175" cy="504983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>
            <p:ph type="title"/>
          </p:nvPr>
        </p:nvSpPr>
        <p:spPr>
          <a:xfrm>
            <a:off x="228600" y="525462"/>
            <a:ext cx="8642350" cy="7175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alatino Linotype"/>
              <a:buNone/>
            </a:pPr>
            <a:r>
              <a:rPr b="0" i="0" lang="en-US" sz="32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Exposição de imersão: Borboletário FZB/BH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152400" y="228600"/>
            <a:ext cx="8229600" cy="696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alatino Linotype"/>
              <a:buNone/>
            </a:pPr>
            <a:r>
              <a:rPr b="0" i="0" lang="en-US" sz="32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Exposição de Imersão: Biodôme/Montreal</a:t>
            </a:r>
            <a:endParaRPr/>
          </a:p>
        </p:txBody>
      </p:sp>
      <p:pic>
        <p:nvPicPr>
          <p:cNvPr descr="5scwc 339" id="210" name="Google Shape;21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597025"/>
            <a:ext cx="7620000" cy="508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title"/>
          </p:nvPr>
        </p:nvSpPr>
        <p:spPr>
          <a:xfrm>
            <a:off x="395287" y="476250"/>
            <a:ext cx="8353425" cy="1154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800"/>
              <a:buFont typeface="Arial"/>
              <a:buNone/>
            </a:pPr>
            <a:r>
              <a:rPr b="0" i="0" lang="en-US" sz="480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Os Museus no Brasil: breve história</a:t>
            </a:r>
            <a:endParaRPr/>
          </a:p>
        </p:txBody>
      </p:sp>
      <p:sp>
        <p:nvSpPr>
          <p:cNvPr id="216" name="Google Shape;216;p31"/>
          <p:cNvSpPr txBox="1"/>
          <p:nvPr>
            <p:ph idx="1" type="body"/>
          </p:nvPr>
        </p:nvSpPr>
        <p:spPr>
          <a:xfrm>
            <a:off x="395287" y="1628775"/>
            <a:ext cx="8229600" cy="4968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Século XIX: surgem os primeiros museus no Brasil</a:t>
            </a:r>
            <a:endParaRPr/>
          </a:p>
          <a:p>
            <a:pPr indent="-190500" lvl="0" marL="342900" marR="0" rtl="0" algn="l">
              <a:lnSpc>
                <a:spcPct val="7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Nacional – 1818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Paraense Emilio Goeldi – 1866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Paulista - 1895</a:t>
            </a:r>
            <a:endParaRPr/>
          </a:p>
          <a:p>
            <a:pPr indent="-190500" lvl="0" marL="342900" marR="0" rtl="0" algn="l">
              <a:lnSpc>
                <a:spcPct val="7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Século XX e XXI: crescimento do número de museus e centros de ciência</a:t>
            </a:r>
            <a:endParaRPr/>
          </a:p>
          <a:p>
            <a:pPr indent="-342900" lvl="0" marL="342900" marR="0" rtl="0" algn="l">
              <a:lnSpc>
                <a:spcPct val="7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Espaço Ciência Viva, 1982, RJ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de Astronomia e Ciências Afins (MAST), criado em 1985, no Rio de Janeiro – MCT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Estação Ciências, criada em 1987, em São Paulo – USP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Espaço Ciência, Pernambuco, 1994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de Ciência e Tecnologia da PUC/RS - 1998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da Vida da Fiocruz – 1999, RJ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Catavento Cultural, em São Paulo – 2009</a:t>
            </a:r>
            <a:endParaRPr/>
          </a:p>
          <a:p>
            <a:pPr indent="-285750" lvl="1" marL="742950" marR="0" rtl="0" algn="l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 do Amanhã – 2015, RJ</a:t>
            </a:r>
            <a:endParaRPr/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achada7" id="221" name="Google Shape;2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651500" cy="342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eu_paulista_vista_aErea" id="222" name="Google Shape;22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7175" y="3173412"/>
            <a:ext cx="5076825" cy="36845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 txBox="1"/>
          <p:nvPr/>
        </p:nvSpPr>
        <p:spPr>
          <a:xfrm>
            <a:off x="6200775" y="1084262"/>
            <a:ext cx="2643187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b="0" i="0" lang="en-US" sz="2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Museu Nacional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b="0" i="0" lang="en-US" sz="2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RJ</a:t>
            </a:r>
            <a:endParaRPr/>
          </a:p>
        </p:txBody>
      </p:sp>
      <p:sp>
        <p:nvSpPr>
          <p:cNvPr id="224" name="Google Shape;224;p32"/>
          <p:cNvSpPr txBox="1"/>
          <p:nvPr/>
        </p:nvSpPr>
        <p:spPr>
          <a:xfrm>
            <a:off x="822325" y="4613275"/>
            <a:ext cx="2520950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b="0" i="0" lang="en-US" sz="2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Museu Paulista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b="0" i="0" lang="en-US" sz="28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5783.jpg" id="229" name="Google Shape;22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44450"/>
            <a:ext cx="2787650" cy="3717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g1_r2_c1.jpg" id="230" name="Google Shape;23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387" y="4221162"/>
            <a:ext cx="4910137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F0611.JPG" id="231" name="Google Shape;23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6462" y="115887"/>
            <a:ext cx="2705100" cy="3608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tavento 005.jpg" id="232" name="Google Shape;23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4162" y="3860800"/>
            <a:ext cx="3590925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1258887" y="3860800"/>
            <a:ext cx="18526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Museu do Amanhã</a:t>
            </a:r>
            <a:endParaRPr/>
          </a:p>
        </p:txBody>
      </p:sp>
      <p:sp>
        <p:nvSpPr>
          <p:cNvPr id="234" name="Google Shape;234;p33"/>
          <p:cNvSpPr txBox="1"/>
          <p:nvPr/>
        </p:nvSpPr>
        <p:spPr>
          <a:xfrm>
            <a:off x="827087" y="6524625"/>
            <a:ext cx="361473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Museu de Astronomia e Ciências Afins</a:t>
            </a:r>
            <a:endParaRPr/>
          </a:p>
        </p:txBody>
      </p:sp>
      <p:sp>
        <p:nvSpPr>
          <p:cNvPr id="235" name="Google Shape;235;p33"/>
          <p:cNvSpPr txBox="1"/>
          <p:nvPr/>
        </p:nvSpPr>
        <p:spPr>
          <a:xfrm>
            <a:off x="6300787" y="6550025"/>
            <a:ext cx="1865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Catavento Cultural</a:t>
            </a:r>
            <a:endParaRPr/>
          </a:p>
        </p:txBody>
      </p:sp>
      <p:sp>
        <p:nvSpPr>
          <p:cNvPr id="236" name="Google Shape;236;p33"/>
          <p:cNvSpPr txBox="1"/>
          <p:nvPr/>
        </p:nvSpPr>
        <p:spPr>
          <a:xfrm>
            <a:off x="7524750" y="2276475"/>
            <a:ext cx="150018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Museu da Vida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722312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b="0" i="0" lang="en-US" sz="48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 QUE É UM MUSEU?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755650" y="404812"/>
            <a:ext cx="7632700" cy="1154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Educação em Museus: programas educativos</a:t>
            </a:r>
            <a:endParaRPr/>
          </a:p>
        </p:txBody>
      </p:sp>
      <p:sp>
        <p:nvSpPr>
          <p:cNvPr id="242" name="Google Shape;242;p34"/>
          <p:cNvSpPr txBox="1"/>
          <p:nvPr>
            <p:ph idx="1" type="body"/>
          </p:nvPr>
        </p:nvSpPr>
        <p:spPr>
          <a:xfrm>
            <a:off x="914400" y="1844675"/>
            <a:ext cx="3565525" cy="449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7F7F7F"/>
                </a:solidFill>
                <a:latin typeface="Garamond"/>
                <a:ea typeface="Garamond"/>
                <a:cs typeface="Garamond"/>
                <a:sym typeface="Garamond"/>
              </a:rPr>
              <a:t>- </a:t>
            </a:r>
            <a:r>
              <a:rPr b="1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Visitas às Exposições: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Salas de Descoberta: foco na educação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Programas de Atendimentos a Visitas Escolares</a:t>
            </a:r>
            <a:endParaRPr/>
          </a:p>
          <a:p>
            <a:pPr indent="-285750" lvl="1" marL="742950" marR="0" rtl="0" algn="just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Noto Sans Symbols"/>
              <a:buChar char="⮚"/>
            </a:pPr>
            <a:r>
              <a:rPr b="0" i="0" lang="en-US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Com monitores</a:t>
            </a:r>
            <a:endParaRPr/>
          </a:p>
          <a:p>
            <a:pPr indent="-285750" lvl="1" marL="742950" marR="0" rtl="0" algn="just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Noto Sans Symbols"/>
              <a:buChar char="⮚"/>
            </a:pPr>
            <a:r>
              <a:rPr b="0" i="0" lang="en-US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Com apoio de materiais didáticos</a:t>
            </a:r>
            <a:endParaRPr/>
          </a:p>
          <a:p>
            <a:pPr indent="-285750" lvl="1" marL="742950" marR="0" rtl="0" algn="just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Noto Sans Symbols"/>
              <a:buChar char="⮚"/>
            </a:pPr>
            <a:r>
              <a:rPr b="0" i="0" lang="en-US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Com formação prévia dos professores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- Programação Cultural para a Comunidade:</a:t>
            </a: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Programas de Formação de Professores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Fins de semana/noite no Museu</a:t>
            </a:r>
            <a:endParaRPr/>
          </a:p>
          <a:p>
            <a:pPr indent="-234950" lvl="0" marL="342900" marR="0" rtl="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4"/>
          <p:cNvSpPr txBox="1"/>
          <p:nvPr>
            <p:ph idx="2" type="body"/>
          </p:nvPr>
        </p:nvSpPr>
        <p:spPr>
          <a:xfrm>
            <a:off x="4643437" y="1916112"/>
            <a:ext cx="39243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Colônia de férias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Contadores de história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Programas de Inclusão Social e Diversidade/Identidade Cultural</a:t>
            </a:r>
            <a:endParaRPr/>
          </a:p>
          <a:p>
            <a:pPr indent="-23495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- Elaboração de Produtos para o Público: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Programas de Produção e empréstimo de material didático (kits)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Char char="⮚"/>
            </a:pPr>
            <a:r>
              <a:rPr b="0" i="0" lang="en-US" sz="17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Venda de objetos</a:t>
            </a:r>
            <a:endParaRPr/>
          </a:p>
          <a:p>
            <a:pPr indent="-234950" lvl="0" marL="342900" marR="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Noto Sans Symbols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marR="0" rtl="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/>
          <p:nvPr>
            <p:ph type="title"/>
          </p:nvPr>
        </p:nvSpPr>
        <p:spPr>
          <a:xfrm>
            <a:off x="539750" y="0"/>
            <a:ext cx="8229600" cy="692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7058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</a:pPr>
            <a:r>
              <a:rPr b="0" i="0" lang="en-US" sz="3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Exposições: Salas da Descoberta</a:t>
            </a:r>
            <a:endParaRPr/>
          </a:p>
        </p:txBody>
      </p:sp>
      <p:pic>
        <p:nvPicPr>
          <p:cNvPr descr="5scwc e Royal Museum 102" id="249" name="Google Shape;24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341437"/>
            <a:ext cx="4038600" cy="2690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scwc e Royal Museum 108" id="250" name="Google Shape;25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12" y="4149725"/>
            <a:ext cx="3598862" cy="239871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/>
        </p:nvSpPr>
        <p:spPr>
          <a:xfrm>
            <a:off x="900112" y="836612"/>
            <a:ext cx="36004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Royal Ontario Museum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Toronto - Canadá</a:t>
            </a:r>
            <a:endParaRPr/>
          </a:p>
        </p:txBody>
      </p:sp>
      <p:pic>
        <p:nvPicPr>
          <p:cNvPr descr="geral 037" id="252" name="Google Shape;25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262" y="1341437"/>
            <a:ext cx="3552825" cy="266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ral 003" id="253" name="Google Shape;253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8262" y="4076700"/>
            <a:ext cx="3522662" cy="2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5"/>
          <p:cNvSpPr txBox="1"/>
          <p:nvPr/>
        </p:nvSpPr>
        <p:spPr>
          <a:xfrm>
            <a:off x="5364162" y="765175"/>
            <a:ext cx="2817812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Fundação Zoobotânica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MG/BH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b="0" i="0" lang="en-US" sz="54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Os materiais educativos nos museus</a:t>
            </a:r>
            <a:endParaRPr/>
          </a:p>
        </p:txBody>
      </p:sp>
      <p:sp>
        <p:nvSpPr>
          <p:cNvPr id="260" name="Google Shape;260;p36"/>
          <p:cNvSpPr txBox="1"/>
          <p:nvPr>
            <p:ph idx="1" type="body"/>
          </p:nvPr>
        </p:nvSpPr>
        <p:spPr>
          <a:xfrm>
            <a:off x="468312" y="18446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Dentre os materiais educativos produzidos encontramos: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réplicas ou modelos que “imitam” as obras ou os organismos taxidermizados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cadernos, guias, </a:t>
            </a:r>
            <a:r>
              <a:rPr b="0" i="1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folders</a:t>
            </a: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livros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materiais eletrônicos, audiovisuais, aplicativos e objetos virtuais com textos e atividades que aprofundam conteúdos relacionados às exposições ou ao acervo e que podem prolongar a visita ao espaço museal.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ourier New"/>
              <a:buChar char="o"/>
            </a:pPr>
            <a:r>
              <a:rPr b="0" i="1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kits</a:t>
            </a: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conjunto de peças que reúnem alguns dos materiais exemplificados e que podem ser usados em atividades dentro do próprio museu ou emprestados ao público. Alguns museus disponibilizam esses materiais </a:t>
            </a:r>
            <a:r>
              <a:rPr b="0" i="1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online</a:t>
            </a: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seus </a:t>
            </a:r>
            <a:r>
              <a:rPr b="0" i="1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websites</a:t>
            </a:r>
            <a:r>
              <a:rPr b="0" i="0" lang="en-US" sz="15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ou, ainda, os comercializam nas “lojinhas”</a:t>
            </a:r>
            <a:endParaRPr/>
          </a:p>
          <a:p>
            <a:pPr indent="-190500" lvl="1" marL="7429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ourier New"/>
              <a:buNone/>
            </a:pPr>
            <a:r>
              <a:t/>
            </a:r>
            <a:endParaRPr b="0" i="0" sz="1500" u="none" cap="none" strike="noStrik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Acervo de materiais Educativos: http</a:t>
            </a:r>
            <a:r>
              <a:rPr b="0" i="0" lang="en-US" sz="2200" u="sng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</a:t>
            </a:r>
            <a:r>
              <a:rPr b="0" i="0" lang="en-US" sz="22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://www.cienciaemrede.com.br/</a:t>
            </a:r>
            <a:r>
              <a:rPr b="0" i="0" lang="en-US" sz="2200" u="sng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http://www.cienciaemrede.com.br/</a:t>
            </a:r>
            <a:r>
              <a:rPr b="0" i="0" lang="en-US" sz="22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acervomaterialdidatico</a:t>
            </a:r>
            <a:r>
              <a:rPr b="0" i="0" lang="en-US" sz="2200" u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203200" lvl="0" marL="3429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032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ddid.jpg (18440 bytes)" id="265" name="Google Shape;26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4887" y="3357562"/>
            <a:ext cx="2262187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1912" y="549275"/>
            <a:ext cx="2735262" cy="27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 rotWithShape="1">
          <a:blip r:embed="rId5">
            <a:alphaModFix/>
          </a:blip>
          <a:srcRect b="0" l="0" r="0" t="1699"/>
          <a:stretch/>
        </p:blipFill>
        <p:spPr>
          <a:xfrm>
            <a:off x="1258887" y="3933825"/>
            <a:ext cx="3384550" cy="237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Backup ANTIGO\DDC\Fotos\Kits\aracnida kit 1.jpg" id="268" name="Google Shape;26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7400" y="549275"/>
            <a:ext cx="3048000" cy="237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>
            <p:ph type="title"/>
          </p:nvPr>
        </p:nvSpPr>
        <p:spPr>
          <a:xfrm>
            <a:off x="900112" y="404812"/>
            <a:ext cx="770413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As especificidade da educação em museus</a:t>
            </a:r>
            <a:endParaRPr/>
          </a:p>
        </p:txBody>
      </p:sp>
      <p:sp>
        <p:nvSpPr>
          <p:cNvPr id="274" name="Google Shape;274;p3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Exposição: meio de comunicação e educação dos museus com seus públicos mais usado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Aspectos da Pedagogia Museal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Char char="o"/>
            </a:pP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Van-Praet e Poucet (1989): a especificidade do museu está relacionada a elementos como o </a:t>
            </a:r>
            <a:r>
              <a:rPr b="0" i="0" lang="en-US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lugar</a:t>
            </a: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o </a:t>
            </a:r>
            <a:r>
              <a:rPr b="0" i="0" lang="en-US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tempo</a:t>
            </a: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os </a:t>
            </a:r>
            <a:r>
              <a:rPr b="0" i="0" lang="en-US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objetos </a:t>
            </a: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 a</a:t>
            </a:r>
            <a:r>
              <a:rPr b="0" i="0" lang="en-US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linguagem</a:t>
            </a:r>
            <a:r>
              <a:rPr b="0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323850" y="476250"/>
            <a:ext cx="85407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1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</a:t>
            </a:r>
            <a:r>
              <a:rPr b="0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uso livre; decisão pessoal sobre percursos e escolhas</a:t>
            </a:r>
            <a:br>
              <a:rPr b="0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descr="vitrine animais naturalis" id="280" name="Google Shape;280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3799" l="0" r="0" t="23800"/>
          <a:stretch/>
        </p:blipFill>
        <p:spPr>
          <a:xfrm>
            <a:off x="3346450" y="2205037"/>
            <a:ext cx="5689600" cy="3128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ldana" id="281" name="Google Shape;28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1412875"/>
            <a:ext cx="30734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>
            <p:ph type="title"/>
          </p:nvPr>
        </p:nvSpPr>
        <p:spPr>
          <a:xfrm>
            <a:off x="1187450" y="333375"/>
            <a:ext cx="7416800" cy="503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23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1" lang="en-US" sz="2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</a:t>
            </a:r>
            <a:r>
              <a:rPr b="0" i="0" lang="en-US" sz="2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escolha do visitante</a:t>
            </a:r>
            <a:endParaRPr/>
          </a:p>
        </p:txBody>
      </p:sp>
      <p:pic>
        <p:nvPicPr>
          <p:cNvPr descr="FEUSP 5" id="287" name="Google Shape;287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125537"/>
            <a:ext cx="3835400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337" y="1700212"/>
            <a:ext cx="3998912" cy="4573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/>
          <p:nvPr>
            <p:ph type="title"/>
          </p:nvPr>
        </p:nvSpPr>
        <p:spPr>
          <a:xfrm>
            <a:off x="539750" y="188912"/>
            <a:ext cx="800735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1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Objeto</a:t>
            </a:r>
            <a:r>
              <a:rPr b="0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centro do processo educativo e  comunicativo; </a:t>
            </a:r>
            <a:br>
              <a:rPr b="0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finalidade principal do museu, fontes de prazer estético, de deleite e de observação científica</a:t>
            </a:r>
            <a:r>
              <a:rPr b="0" i="0" lang="en-US" sz="2100" u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/>
          </a:p>
        </p:txBody>
      </p:sp>
      <p:pic>
        <p:nvPicPr>
          <p:cNvPr descr="MZOO12" id="294" name="Google Shape;294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4549" l="0" r="0" t="14548"/>
          <a:stretch/>
        </p:blipFill>
        <p:spPr>
          <a:xfrm>
            <a:off x="468312" y="1628775"/>
            <a:ext cx="8483600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ral 026" id="299" name="Google Shape;29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404812"/>
            <a:ext cx="4824412" cy="3616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ral 056" id="300" name="Google Shape;30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725" y="1125537"/>
            <a:ext cx="3436937" cy="4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2"/>
          <p:cNvSpPr txBox="1"/>
          <p:nvPr/>
        </p:nvSpPr>
        <p:spPr>
          <a:xfrm>
            <a:off x="611187" y="4437062"/>
            <a:ext cx="4157662" cy="1477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Objeto: também fonte de reflexão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 de interação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755650" y="476250"/>
            <a:ext cx="7315200" cy="1154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Palatino Linotype"/>
              <a:buNone/>
            </a:pPr>
            <a:r>
              <a:rPr b="0" i="0" lang="en-US" sz="44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Ensino e aprendizagem em museus: foco no objeto</a:t>
            </a:r>
            <a:endParaRPr/>
          </a:p>
        </p:txBody>
      </p:sp>
      <p:sp>
        <p:nvSpPr>
          <p:cNvPr id="307" name="Google Shape;307;p43"/>
          <p:cNvSpPr txBox="1"/>
          <p:nvPr>
            <p:ph idx="1" type="body"/>
          </p:nvPr>
        </p:nvSpPr>
        <p:spPr>
          <a:xfrm>
            <a:off x="914400" y="2133600"/>
            <a:ext cx="7315200" cy="417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Fonte de prazer, deleite e observação científica</a:t>
            </a:r>
            <a:endParaRPr/>
          </a:p>
          <a:p>
            <a:pPr indent="-2032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Capacidade de fascínio: agentes de impacto</a:t>
            </a:r>
            <a:endParaRPr/>
          </a:p>
          <a:p>
            <a:pPr indent="-342900" lvl="0" marL="342900" marR="0" rtl="0" algn="l">
              <a:lnSpc>
                <a:spcPct val="70000"/>
              </a:lnSpc>
              <a:spcBef>
                <a:spcPts val="26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None/>
            </a:pPr>
            <a:r>
              <a:t/>
            </a:r>
            <a:endParaRPr b="0" i="0" sz="13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26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None/>
            </a:pPr>
            <a:r>
              <a:t/>
            </a:r>
            <a:endParaRPr b="0" i="0" sz="13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marR="0" rtl="0" algn="l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t/>
            </a:r>
            <a:endParaRPr b="0" i="0" sz="10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Experiência de contemplação e manipulação</a:t>
            </a:r>
            <a:endParaRPr/>
          </a:p>
          <a:p>
            <a:pPr indent="-3429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marR="0" rtl="0" algn="l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t/>
            </a:r>
            <a:endParaRPr b="0" i="0" sz="10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Concretização da informação</a:t>
            </a:r>
            <a:endParaRPr/>
          </a:p>
          <a:p>
            <a:pPr indent="-2032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Nosso objeto de estudo e pesquisa: diorama</a:t>
            </a:r>
            <a:endParaRPr/>
          </a:p>
          <a:p>
            <a:pPr indent="-2032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228600" y="260350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</a:pPr>
            <a:r>
              <a:rPr b="0" i="0" lang="en-US" sz="5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 que é um museu?</a:t>
            </a:r>
            <a:endParaRPr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460375" y="1676400"/>
            <a:ext cx="7491412" cy="4446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Museus = “lugar de coisas velhas”?</a:t>
            </a:r>
            <a:endParaRPr/>
          </a:p>
        </p:txBody>
      </p:sp>
      <p:pic>
        <p:nvPicPr>
          <p:cNvPr descr="galeria dino londres" id="122" name="Google Shape;1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048000"/>
            <a:ext cx="4953000" cy="3341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orama 1927" id="123" name="Google Shape;1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1812" y="2438400"/>
            <a:ext cx="337026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/>
          <p:nvPr>
            <p:ph type="title"/>
          </p:nvPr>
        </p:nvSpPr>
        <p:spPr>
          <a:xfrm>
            <a:off x="722312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b="0" i="0" lang="en-US" sz="48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Os Dioramas como exemplos</a:t>
            </a:r>
            <a:endParaRPr/>
          </a:p>
        </p:txBody>
      </p:sp>
      <p:sp>
        <p:nvSpPr>
          <p:cNvPr id="313" name="Google Shape;313;p44"/>
          <p:cNvSpPr txBox="1"/>
          <p:nvPr>
            <p:ph idx="1" type="body"/>
          </p:nvPr>
        </p:nvSpPr>
        <p:spPr>
          <a:xfrm>
            <a:off x="722312" y="4068762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 sz="20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type="title"/>
          </p:nvPr>
        </p:nvSpPr>
        <p:spPr>
          <a:xfrm>
            <a:off x="722312" y="412750"/>
            <a:ext cx="7772400" cy="928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6400"/>
              </a:buClr>
              <a:buSzPts val="5400"/>
              <a:buFont typeface="Source Sans Pro"/>
              <a:buNone/>
            </a:pPr>
            <a:r>
              <a:rPr b="0" i="0" lang="en-US" sz="5400" u="none">
                <a:solidFill>
                  <a:srgbClr val="BF64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Definindo dioramas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500062" y="2781300"/>
            <a:ext cx="8001000" cy="135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ibre Baskerville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Asensio &amp; Pol (1996): montagens em que se busca uma representação, ambientação e contextualização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real</a:t>
            </a:r>
            <a:r>
              <a:rPr b="0" i="0" lang="en-US" sz="22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de peças originais recolhidas na exposição;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428625" y="4076700"/>
            <a:ext cx="8001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9900" lvl="0" marL="469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ibre Baskerville"/>
              <a:buNone/>
            </a:pPr>
            <a:r>
              <a:rPr b="0" i="0" lang="en-US" sz="220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Shon (1987): uma representação em perspectiva que produz uma perfeita impressão do espaço…….a </a:t>
            </a:r>
            <a:r>
              <a:rPr b="0" i="0" lang="en-US" sz="2200" u="none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escala</a:t>
            </a:r>
            <a:r>
              <a:rPr b="0" i="0" lang="en-US" sz="220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usada para figuras e corpos é variável, e tem que ser ajustada com perspectiva;</a:t>
            </a:r>
            <a:endParaRPr/>
          </a:p>
          <a:p>
            <a:pPr indent="-469900" lvl="0" marL="469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t/>
            </a:r>
            <a:endParaRPr b="0" i="0" sz="220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</a:pPr>
            <a:r>
              <a:rPr b="0" i="0" lang="en-US" sz="240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Van Praet (1989):  ruptura entre coleção e exposição;  consolidação da ecologia na ciência.</a:t>
            </a:r>
            <a:endParaRPr/>
          </a:p>
          <a:p>
            <a:pPr indent="-469900" lvl="0" marL="469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t/>
            </a:r>
            <a:endParaRPr b="0" i="0" sz="220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21" name="Google Shape;321;p45"/>
          <p:cNvSpPr txBox="1"/>
          <p:nvPr/>
        </p:nvSpPr>
        <p:spPr>
          <a:xfrm>
            <a:off x="428625" y="1665287"/>
            <a:ext cx="8001000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9900" lvl="0" marL="469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ibre Baskerville"/>
              <a:buNone/>
            </a:pPr>
            <a:r>
              <a:rPr b="0" i="0" lang="en-US" sz="220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Breslof (2005): uma recriação de um ambiente natural e uma tradução de um momento específico no </a:t>
            </a:r>
            <a:r>
              <a:rPr b="0" i="0" lang="en-US" sz="2200" u="none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tempo</a:t>
            </a:r>
            <a:r>
              <a:rPr b="0" i="0" lang="en-US" sz="220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611187" y="476250"/>
            <a:ext cx="7315200" cy="1154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Diorama como objeto de aprendizagem</a:t>
            </a:r>
            <a:endParaRPr/>
          </a:p>
        </p:txBody>
      </p:sp>
      <p:sp>
        <p:nvSpPr>
          <p:cNvPr id="327" name="Google Shape;327;p46"/>
          <p:cNvSpPr txBox="1"/>
          <p:nvPr>
            <p:ph idx="1" type="body"/>
          </p:nvPr>
        </p:nvSpPr>
        <p:spPr>
          <a:xfrm>
            <a:off x="914400" y="2133600"/>
            <a:ext cx="7315200" cy="424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Os dioramas são objetos expositivos muito difundido nos museus de ciências, principalmente nos museus de História Natural, a partir do início do século XX. De modo geral é forma de representar com detalhes a riqueza de vida e a complexidade de ambientes naturais.</a:t>
            </a:r>
            <a:endParaRPr/>
          </a:p>
          <a:p>
            <a:pPr indent="-203200" lvl="0" marL="342900" marR="0" rtl="0" algn="just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Ferramenta pedagógica para trabalhar conteúdos e conceitos científicos: biológicos, geográficos, geológicos e históricos.</a:t>
            </a:r>
            <a:endParaRPr/>
          </a:p>
          <a:p>
            <a:pPr indent="-203200" lvl="0" marL="34290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Char char="•"/>
            </a:pPr>
            <a:r>
              <a:rPr b="0" i="0" lang="en-US" sz="2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Integrar conhecimentos científico e artístico.</a:t>
            </a:r>
            <a:endParaRPr b="0" i="0" sz="2200" u="sng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sng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352425"/>
            <a:ext cx="8280400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333375"/>
            <a:ext cx="4319587" cy="57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1989137"/>
            <a:ext cx="3913187" cy="293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44" name="Google Shape;344;p4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5" name="Google Shape;34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404812"/>
            <a:ext cx="8208962" cy="615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/>
          <p:nvPr>
            <p:ph type="title"/>
          </p:nvPr>
        </p:nvSpPr>
        <p:spPr>
          <a:xfrm>
            <a:off x="722312" y="214312"/>
            <a:ext cx="7772400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</a:pPr>
            <a:r>
              <a:rPr b="1" i="0" lang="en-US" sz="2800" u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Potencial educativo dos dioramas</a:t>
            </a:r>
            <a:endParaRPr/>
          </a:p>
        </p:txBody>
      </p:sp>
      <p:sp>
        <p:nvSpPr>
          <p:cNvPr id="351" name="Google Shape;351;p50"/>
          <p:cNvSpPr txBox="1"/>
          <p:nvPr>
            <p:ph idx="1" type="body"/>
          </p:nvPr>
        </p:nvSpPr>
        <p:spPr>
          <a:xfrm>
            <a:off x="657225" y="1268412"/>
            <a:ext cx="7772400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400"/>
              <a:buNone/>
            </a:pPr>
            <a:r>
              <a:rPr b="0" i="0" lang="en-US" sz="24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</a:t>
            </a:r>
            <a:r>
              <a:rPr b="0" i="0" lang="en-US" sz="28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Ash (2004): sensibilização; gerar conceitos biológicos</a:t>
            </a:r>
            <a:r>
              <a:rPr b="0" i="0" lang="en-US" sz="24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  <a:endParaRPr/>
          </a:p>
        </p:txBody>
      </p:sp>
      <p:pic>
        <p:nvPicPr>
          <p:cNvPr descr="Foto_0052" id="352" name="Google Shape;35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2428875"/>
            <a:ext cx="5643562" cy="42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>
            <p:ph type="title"/>
          </p:nvPr>
        </p:nvSpPr>
        <p:spPr>
          <a:xfrm>
            <a:off x="722312" y="214312"/>
            <a:ext cx="7772400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</a:pPr>
            <a:r>
              <a:rPr b="1" i="0" lang="en-US" sz="2800" u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Potencial educativo dos dioramas</a:t>
            </a:r>
            <a:endParaRPr/>
          </a:p>
        </p:txBody>
      </p:sp>
      <p:sp>
        <p:nvSpPr>
          <p:cNvPr id="358" name="Google Shape;358;p51"/>
          <p:cNvSpPr txBox="1"/>
          <p:nvPr>
            <p:ph idx="1" type="body"/>
          </p:nvPr>
        </p:nvSpPr>
        <p:spPr>
          <a:xfrm>
            <a:off x="657225" y="1268412"/>
            <a:ext cx="7772400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b="0" i="0" lang="en-US" sz="28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Asensio &amp; Pol (1996): interatividade mental.</a:t>
            </a:r>
            <a:endParaRPr/>
          </a:p>
        </p:txBody>
      </p:sp>
      <p:pic>
        <p:nvPicPr>
          <p:cNvPr id="359" name="Google Shape;35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0050" y="2428875"/>
            <a:ext cx="5616575" cy="4214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/>
          <p:nvPr>
            <p:ph type="title"/>
          </p:nvPr>
        </p:nvSpPr>
        <p:spPr>
          <a:xfrm>
            <a:off x="722312" y="214312"/>
            <a:ext cx="7772400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</a:pPr>
            <a:r>
              <a:rPr b="1" i="0" lang="en-US" sz="2800" u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Potencial educativo dos dioramas</a:t>
            </a:r>
            <a:endParaRPr/>
          </a:p>
        </p:txBody>
      </p:sp>
      <p:sp>
        <p:nvSpPr>
          <p:cNvPr id="365" name="Google Shape;365;p52"/>
          <p:cNvSpPr txBox="1"/>
          <p:nvPr>
            <p:ph idx="1" type="body"/>
          </p:nvPr>
        </p:nvSpPr>
        <p:spPr>
          <a:xfrm>
            <a:off x="657225" y="1341437"/>
            <a:ext cx="7772400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600"/>
              <a:buNone/>
            </a:pPr>
            <a:r>
              <a:rPr b="0" i="0" lang="en-US" sz="26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Breslof (2005): simular situações que as pessoas não veriam</a:t>
            </a:r>
            <a:r>
              <a:rPr b="0" i="0" lang="en-US" sz="19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  <a:endParaRPr/>
          </a:p>
        </p:txBody>
      </p:sp>
      <p:pic>
        <p:nvPicPr>
          <p:cNvPr id="366" name="Google Shape;36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937" y="2463800"/>
            <a:ext cx="5572125" cy="417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/>
          <p:nvPr>
            <p:ph type="title"/>
          </p:nvPr>
        </p:nvSpPr>
        <p:spPr>
          <a:xfrm>
            <a:off x="722312" y="214312"/>
            <a:ext cx="7772400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</a:pPr>
            <a:r>
              <a:rPr b="1" i="0" lang="en-US" sz="2800" u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Potencial educativo dos dioramas</a:t>
            </a:r>
            <a:endParaRPr/>
          </a:p>
        </p:txBody>
      </p:sp>
      <p:sp>
        <p:nvSpPr>
          <p:cNvPr id="372" name="Google Shape;372;p53"/>
          <p:cNvSpPr txBox="1"/>
          <p:nvPr>
            <p:ph idx="1" type="body"/>
          </p:nvPr>
        </p:nvSpPr>
        <p:spPr>
          <a:xfrm>
            <a:off x="657225" y="1476375"/>
            <a:ext cx="7772400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</a:pPr>
            <a:r>
              <a:rPr b="0" i="0" lang="en-US" sz="20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Breslof (2005): comparar o passado com as condições do presente.</a:t>
            </a:r>
            <a:endParaRPr/>
          </a:p>
        </p:txBody>
      </p:sp>
      <p:pic>
        <p:nvPicPr>
          <p:cNvPr id="373" name="Google Shape;37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2928937"/>
            <a:ext cx="4214812" cy="316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875" y="2928937"/>
            <a:ext cx="4214812" cy="316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1116012" y="549275"/>
            <a:ext cx="7315200" cy="1008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Arial"/>
              <a:buNone/>
            </a:pPr>
            <a:r>
              <a:rPr b="0" i="0" lang="en-US" sz="4800" u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Serão os museus locais de educação?</a:t>
            </a:r>
            <a:endParaRPr/>
          </a:p>
        </p:txBody>
      </p:sp>
      <p:pic>
        <p:nvPicPr>
          <p:cNvPr descr="FEUSP 5" id="129" name="Google Shape;129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81200"/>
            <a:ext cx="31242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ZOO10" id="130" name="Google Shape;13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4191000"/>
            <a:ext cx="2819400" cy="2271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vida.redefiocruz.fiocruz.br/publique/media/profes1.jpg" id="131" name="Google Shape;13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800" y="4191000"/>
            <a:ext cx="3048000" cy="2163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ved.jpg (24292 bytes)" id="132" name="Google Shape;13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4200" y="1981200"/>
            <a:ext cx="3352800" cy="223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trine animais naturalis" id="133" name="Google Shape;13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7000" y="1981200"/>
            <a:ext cx="2395537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/>
          <p:nvPr>
            <p:ph type="title"/>
          </p:nvPr>
        </p:nvSpPr>
        <p:spPr>
          <a:xfrm>
            <a:off x="722312" y="214312"/>
            <a:ext cx="7772400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</a:pPr>
            <a:r>
              <a:rPr b="1" i="0" lang="en-US" sz="2800" u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Potencial educativo dos dioramas</a:t>
            </a:r>
            <a:endParaRPr/>
          </a:p>
        </p:txBody>
      </p:sp>
      <p:sp>
        <p:nvSpPr>
          <p:cNvPr id="380" name="Google Shape;380;p54"/>
          <p:cNvSpPr txBox="1"/>
          <p:nvPr>
            <p:ph idx="1" type="body"/>
          </p:nvPr>
        </p:nvSpPr>
        <p:spPr>
          <a:xfrm>
            <a:off x="657225" y="1476375"/>
            <a:ext cx="7772400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b="0" i="0" lang="en-US" sz="2800" u="none">
                <a:solidFill>
                  <a:srgbClr val="89898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Breslof (2005): entendimento de onde e como os animais vivem; conservação.</a:t>
            </a:r>
            <a:endParaRPr/>
          </a:p>
        </p:txBody>
      </p:sp>
      <p:pic>
        <p:nvPicPr>
          <p:cNvPr descr="F:\mestrado\roteiros coleta de dados\imagens\Museu de Ciência e Tecnologia da PUC-RS\inflamtório 013.jpg" id="381" name="Google Shape;38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812" y="2500312"/>
            <a:ext cx="5429250" cy="4071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684212" y="549275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b="0" i="0" lang="en-US" sz="480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Assistir ao vídeo</a:t>
            </a:r>
            <a:endParaRPr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722312" y="4068762"/>
            <a:ext cx="7772400" cy="1881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</a:pPr>
            <a:r>
              <a:rPr b="0" i="0" lang="en-US" sz="200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Coleções, os Objetos e as Exposições: Propósitos Educativos dos Museus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 b="0" i="0" sz="2000" u="none">
              <a:solidFill>
                <a:srgbClr val="89898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</a:pPr>
            <a:r>
              <a:rPr b="0" i="0" lang="en-US" sz="1400" u="sng">
                <a:solidFill>
                  <a:schemeClr val="hlink"/>
                </a:solidFill>
                <a:hlinkClick r:id="rId3"/>
              </a:rPr>
              <a:t>http://iptv.usp.br/portal/embed-video...%3C/video.action?idItem=</a:t>
            </a:r>
            <a:r>
              <a:rPr b="0" i="0" lang="en-US" sz="140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http://iptv.usp.br/portal/embed-video...%3C/video.action?idItem=</a:t>
            </a:r>
            <a:r>
              <a:rPr b="0" i="0" lang="en-US" sz="1400" u="sng">
                <a:solidFill>
                  <a:schemeClr val="hlink"/>
                </a:solidFill>
                <a:hlinkClick r:id="rId4"/>
              </a:rPr>
              <a:t>19094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</a:pPr>
            <a:r>
              <a:t/>
            </a:r>
            <a:endParaRPr b="0" i="0" sz="1400" u="none">
              <a:solidFill>
                <a:srgbClr val="89898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</a:pPr>
            <a:r>
              <a:t/>
            </a:r>
            <a:endParaRPr b="0" i="0" sz="1400" u="none">
              <a:solidFill>
                <a:srgbClr val="89898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333025" y="0"/>
            <a:ext cx="8229600" cy="14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Exercício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Em duplas, destaquem os aspectos identificados no vídeo que:</a:t>
            </a:r>
            <a:endParaRPr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são característicos da  educação que ocorre nos museus</a:t>
            </a:r>
            <a:endParaRPr/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diferenciam ou aproximam a educação em museus da escola</a:t>
            </a:r>
            <a:endParaRPr/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apontam as potencialidades e limites da educação que ocorre nos museus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Educação não formal e </a:t>
            </a:r>
            <a:br>
              <a:rPr b="0" i="0" lang="en-US" sz="4000" u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00" u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Educação em Museus</a:t>
            </a:r>
            <a:endParaRPr/>
          </a:p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60400" lvl="1" marL="66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Educação Não Formal: qualquer atividade organizada fora do sistema formal de educação que pretende servir a clientes previamente identificados como aprendizes e que possui objetivos de aprendizagem. </a:t>
            </a:r>
            <a:endParaRPr/>
          </a:p>
          <a:p>
            <a:pPr indent="-508000" lvl="0" marL="66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60400" lvl="0" marL="66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Educação Não Formal: tipo de educação onde os elementos relacionados ao espaço, tempo, público, currículo e certificação ganham contornos próprios, diferenciando-se do âmbito formal;</a:t>
            </a:r>
            <a:endParaRPr/>
          </a:p>
          <a:p>
            <a:pPr indent="-508000" lvl="0" marL="66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60400" lvl="0" marL="66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Museus como espaço de educação não formal</a:t>
            </a:r>
            <a:endParaRPr/>
          </a:p>
          <a:p>
            <a:pPr indent="-508000" lvl="0" marL="66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914400" y="404812"/>
            <a:ext cx="776128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b="0" i="0" lang="en-US" sz="4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Aspectos históricos e conceituais dos Museus de Ciências</a:t>
            </a:r>
            <a:endParaRPr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685800" y="1981200"/>
            <a:ext cx="7772400" cy="468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6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Courier New"/>
              <a:buChar char="o"/>
            </a:pPr>
            <a:r>
              <a:rPr b="1" i="0" lang="en-US" sz="2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Primeira Geração - </a:t>
            </a:r>
            <a:r>
              <a:rPr b="0" i="0" lang="en-US" sz="2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Séculos XVI ao XIX</a:t>
            </a:r>
            <a:endParaRPr b="1" i="0" sz="2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lnSpc>
                <a:spcPct val="6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60000"/>
              </a:lnSpc>
              <a:spcBef>
                <a:spcPts val="38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Arial"/>
              <a:buChar char="•"/>
            </a:pPr>
            <a:r>
              <a:rPr b="0" i="0" lang="en-US" sz="1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Gabinetes de Curiosidades e primeiros Museus de História Natural</a:t>
            </a:r>
            <a:endParaRPr/>
          </a:p>
          <a:p>
            <a:pPr indent="-88900" lvl="2" marL="1143000" marR="0" rtl="0" algn="l">
              <a:lnSpc>
                <a:spcPct val="6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60000"/>
              </a:lnSpc>
              <a:spcBef>
                <a:spcPts val="44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Courier New"/>
              <a:buChar char="o"/>
            </a:pPr>
            <a:r>
              <a:rPr b="1" i="0" lang="en-US" sz="2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Segunda Geração – do Século XIX ao XX</a:t>
            </a:r>
            <a:endParaRPr/>
          </a:p>
          <a:p>
            <a:pPr indent="-228600" lvl="2" marL="1143000" marR="0" rtl="0" algn="l">
              <a:lnSpc>
                <a:spcPct val="60000"/>
              </a:lnSpc>
              <a:spcBef>
                <a:spcPts val="38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60000"/>
              </a:lnSpc>
              <a:spcBef>
                <a:spcPts val="38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Arial"/>
              <a:buChar char="•"/>
            </a:pPr>
            <a:r>
              <a:rPr b="0" i="0" lang="en-US" sz="1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Vitrines dos avanços científicos, tecnológicos e industriais.</a:t>
            </a:r>
            <a:endParaRPr/>
          </a:p>
          <a:p>
            <a:pPr indent="-228600" lvl="2" marL="1143000" marR="0" rtl="0" algn="l">
              <a:lnSpc>
                <a:spcPct val="60000"/>
              </a:lnSpc>
              <a:spcBef>
                <a:spcPts val="38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Arial"/>
              <a:buChar char="•"/>
            </a:pPr>
            <a:r>
              <a:rPr b="0" i="1" lang="en-US" sz="1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Deutsches Museum </a:t>
            </a:r>
            <a:r>
              <a:rPr b="0" i="0" lang="en-US" sz="1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(Alemanha, 1903): nova forma de comunicação com o visitante – </a:t>
            </a:r>
            <a:r>
              <a:rPr b="0" i="1" lang="en-US" sz="1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push-button, hands on</a:t>
            </a:r>
            <a:endParaRPr/>
          </a:p>
          <a:p>
            <a:pPr indent="-107950" lvl="2" marL="1143000" marR="0" rtl="0" algn="l">
              <a:lnSpc>
                <a:spcPct val="60000"/>
              </a:lnSpc>
              <a:spcBef>
                <a:spcPts val="38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Arial"/>
              <a:buNone/>
            </a:pPr>
            <a:r>
              <a:t/>
            </a:r>
            <a:endParaRPr b="0" i="1" sz="19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Char char="o"/>
            </a:pPr>
            <a:r>
              <a:rPr b="1" i="0" lang="en-US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Terceira Geração – Século XX</a:t>
            </a:r>
            <a:endParaRPr/>
          </a:p>
          <a:p>
            <a:pPr indent="-342900" lvl="0" marL="342900" marR="0" rtl="0" algn="l">
              <a:lnSpc>
                <a:spcPct val="7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7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foco central: fenômenos e conceitos científicos e ênfase na comunicação entre os visitantes e a ciência, mediada por uma maior interatividade dos aparatos.</a:t>
            </a:r>
            <a:endParaRPr/>
          </a:p>
          <a:p>
            <a:pPr indent="-228600" lvl="2" marL="1143000" marR="0" rtl="0" algn="l">
              <a:lnSpc>
                <a:spcPct val="7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incorporou as preocupações educacionais para a melhoria do ensino de ciências.   </a:t>
            </a:r>
            <a:endParaRPr/>
          </a:p>
          <a:p>
            <a:pPr indent="-234950" lvl="0" marL="342900" marR="0" rtl="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gabinete" id="164" name="Google Shape;164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812"/>
            <a:ext cx="9144000" cy="683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Executive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xecutive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Executive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