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61231505353867"/>
          <c:y val="5.1400554097404488E-2"/>
          <c:w val="0.86283209067893074"/>
          <c:h val="0.67554972295130211"/>
        </c:manualLayout>
      </c:layout>
      <c:barChart>
        <c:barDir val="col"/>
        <c:grouping val="clustered"/>
        <c:varyColors val="0"/>
        <c:ser>
          <c:idx val="0"/>
          <c:order val="0"/>
          <c:tx>
            <c:v>Mulheres</c:v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'G15 Eo 00_09'!$C$22:$V$22</c:f>
              <c:strCache>
                <c:ptCount val="20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  <c:pt idx="13">
                  <c:v>2015-2020</c:v>
                </c:pt>
                <c:pt idx="14">
                  <c:v>2020-2025</c:v>
                </c:pt>
                <c:pt idx="15">
                  <c:v>2025-2030</c:v>
                </c:pt>
                <c:pt idx="16">
                  <c:v>2030-2035</c:v>
                </c:pt>
                <c:pt idx="17">
                  <c:v>2035-2040</c:v>
                </c:pt>
                <c:pt idx="18">
                  <c:v>2040-2045</c:v>
                </c:pt>
                <c:pt idx="19">
                  <c:v>2045-2050</c:v>
                </c:pt>
              </c:strCache>
            </c:strRef>
          </c:cat>
          <c:val>
            <c:numRef>
              <c:f>'G15 Eo 00_09'!$C$23:$V$23</c:f>
              <c:numCache>
                <c:formatCode>#.#00</c:formatCode>
                <c:ptCount val="20"/>
                <c:pt idx="0">
                  <c:v>52.620000000000012</c:v>
                </c:pt>
                <c:pt idx="1">
                  <c:v>55.18</c:v>
                </c:pt>
                <c:pt idx="2">
                  <c:v>57.57</c:v>
                </c:pt>
                <c:pt idx="3">
                  <c:v>59.620000000000012</c:v>
                </c:pt>
                <c:pt idx="4">
                  <c:v>61.83</c:v>
                </c:pt>
                <c:pt idx="5">
                  <c:v>63.87</c:v>
                </c:pt>
                <c:pt idx="6">
                  <c:v>66.78</c:v>
                </c:pt>
                <c:pt idx="7">
                  <c:v>69.06</c:v>
                </c:pt>
                <c:pt idx="8">
                  <c:v>71.239999999999995</c:v>
                </c:pt>
                <c:pt idx="9">
                  <c:v>73.260000000000005</c:v>
                </c:pt>
                <c:pt idx="10">
                  <c:v>74.760000000000005</c:v>
                </c:pt>
                <c:pt idx="11">
                  <c:v>75.930000000000007</c:v>
                </c:pt>
                <c:pt idx="12">
                  <c:v>77.410000000000025</c:v>
                </c:pt>
                <c:pt idx="13">
                  <c:v>78.349999999999994</c:v>
                </c:pt>
                <c:pt idx="14">
                  <c:v>79.149999999999991</c:v>
                </c:pt>
                <c:pt idx="15">
                  <c:v>79.89</c:v>
                </c:pt>
                <c:pt idx="16">
                  <c:v>80.569999999999993</c:v>
                </c:pt>
                <c:pt idx="17">
                  <c:v>81.209999999999994</c:v>
                </c:pt>
                <c:pt idx="18">
                  <c:v>81.8</c:v>
                </c:pt>
                <c:pt idx="19">
                  <c:v>82.36</c:v>
                </c:pt>
              </c:numCache>
            </c:numRef>
          </c:val>
        </c:ser>
        <c:ser>
          <c:idx val="1"/>
          <c:order val="1"/>
          <c:tx>
            <c:v>Homens</c:v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'G15 Eo 00_09'!$C$22:$V$22</c:f>
              <c:strCache>
                <c:ptCount val="20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  <c:pt idx="13">
                  <c:v>2015-2020</c:v>
                </c:pt>
                <c:pt idx="14">
                  <c:v>2020-2025</c:v>
                </c:pt>
                <c:pt idx="15">
                  <c:v>2025-2030</c:v>
                </c:pt>
                <c:pt idx="16">
                  <c:v>2030-2035</c:v>
                </c:pt>
                <c:pt idx="17">
                  <c:v>2035-2040</c:v>
                </c:pt>
                <c:pt idx="18">
                  <c:v>2040-2045</c:v>
                </c:pt>
                <c:pt idx="19">
                  <c:v>2045-2050</c:v>
                </c:pt>
              </c:strCache>
            </c:strRef>
          </c:cat>
          <c:val>
            <c:numRef>
              <c:f>'G15 Eo 00_09'!$C$24:$V$24</c:f>
              <c:numCache>
                <c:formatCode>#.#00</c:formatCode>
                <c:ptCount val="20"/>
                <c:pt idx="0">
                  <c:v>49.230000000000011</c:v>
                </c:pt>
                <c:pt idx="1">
                  <c:v>51.449999999999996</c:v>
                </c:pt>
                <c:pt idx="2">
                  <c:v>53.82</c:v>
                </c:pt>
                <c:pt idx="3">
                  <c:v>55.71</c:v>
                </c:pt>
                <c:pt idx="4">
                  <c:v>57.290000000000013</c:v>
                </c:pt>
                <c:pt idx="5">
                  <c:v>59.220000000000013</c:v>
                </c:pt>
                <c:pt idx="6">
                  <c:v>60.36</c:v>
                </c:pt>
                <c:pt idx="7">
                  <c:v>61.87</c:v>
                </c:pt>
                <c:pt idx="8">
                  <c:v>63.58</c:v>
                </c:pt>
                <c:pt idx="9">
                  <c:v>65.540000000000006</c:v>
                </c:pt>
                <c:pt idx="10">
                  <c:v>67.169999999999987</c:v>
                </c:pt>
                <c:pt idx="11">
                  <c:v>68.66</c:v>
                </c:pt>
                <c:pt idx="12">
                  <c:v>70.649999999999991</c:v>
                </c:pt>
                <c:pt idx="13">
                  <c:v>71.81</c:v>
                </c:pt>
                <c:pt idx="14">
                  <c:v>72.81</c:v>
                </c:pt>
                <c:pt idx="15">
                  <c:v>73.72</c:v>
                </c:pt>
                <c:pt idx="16">
                  <c:v>74.53</c:v>
                </c:pt>
                <c:pt idx="17">
                  <c:v>75.209999999999994</c:v>
                </c:pt>
                <c:pt idx="18">
                  <c:v>75.849999999999994</c:v>
                </c:pt>
                <c:pt idx="19">
                  <c:v>76.42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05443728"/>
        <c:axId val="-1505450256"/>
      </c:barChart>
      <c:catAx>
        <c:axId val="-150544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600"/>
            </a:pPr>
            <a:endParaRPr lang="pt-BR"/>
          </a:p>
        </c:txPr>
        <c:crossAx val="-1505450256"/>
        <c:crosses val="autoZero"/>
        <c:auto val="1"/>
        <c:lblAlgn val="ctr"/>
        <c:lblOffset val="100"/>
        <c:noMultiLvlLbl val="0"/>
      </c:catAx>
      <c:valAx>
        <c:axId val="-150545025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 b="0"/>
                </a:pPr>
                <a:r>
                  <a:rPr lang="en-US" b="0" dirty="0" err="1" smtClean="0"/>
                  <a:t>Anos</a:t>
                </a:r>
                <a:endParaRPr lang="en-US" b="0" dirty="0" smtClean="0"/>
              </a:p>
            </c:rich>
          </c:tx>
          <c:layout>
            <c:manualLayout>
              <c:xMode val="edge"/>
              <c:yMode val="edge"/>
              <c:x val="0"/>
              <c:y val="0.32762178032830835"/>
            </c:manualLayout>
          </c:layout>
          <c:overlay val="0"/>
        </c:title>
        <c:numFmt formatCode="#.#00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-1505443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393766404199587"/>
          <c:y val="5.0542067658209414E-2"/>
          <c:w val="0.31434667541557643"/>
          <c:h val="8.3717191601050067E-2"/>
        </c:manualLayout>
      </c:layout>
      <c:overlay val="0"/>
      <c:txPr>
        <a:bodyPr/>
        <a:lstStyle/>
        <a:p>
          <a:pPr>
            <a:defRPr lang="en-US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612252445717012"/>
          <c:y val="4.7798556430446684E-2"/>
          <c:w val="0.85721080887616319"/>
          <c:h val="0.68424321959755063"/>
        </c:manualLayout>
      </c:layout>
      <c:lineChart>
        <c:grouping val="standard"/>
        <c:varyColors val="0"/>
        <c:ser>
          <c:idx val="0"/>
          <c:order val="0"/>
          <c:tx>
            <c:v>Masculino até 5 anos</c:v>
          </c:tx>
          <c:spPr>
            <a:ln w="50800"/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inf'!$C$21:$C$31</c:f>
              <c:numCache>
                <c:formatCode>General</c:formatCode>
                <c:ptCount val="11"/>
                <c:pt idx="0">
                  <c:v>49</c:v>
                </c:pt>
                <c:pt idx="1">
                  <c:v>39</c:v>
                </c:pt>
                <c:pt idx="2">
                  <c:v>33</c:v>
                </c:pt>
                <c:pt idx="3">
                  <c:v>29</c:v>
                </c:pt>
                <c:pt idx="4">
                  <c:v>25</c:v>
                </c:pt>
                <c:pt idx="5">
                  <c:v>21</c:v>
                </c:pt>
                <c:pt idx="6">
                  <c:v>19</c:v>
                </c:pt>
                <c:pt idx="7">
                  <c:v>16</c:v>
                </c:pt>
                <c:pt idx="8">
                  <c:v>14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v>Feminino até 5 anos</c:v>
          </c:tx>
          <c:spPr>
            <a:ln w="50800">
              <a:prstDash val="sysDash"/>
            </a:ln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inf'!$D$21:$D$31</c:f>
              <c:numCache>
                <c:formatCode>General</c:formatCode>
                <c:ptCount val="11"/>
                <c:pt idx="0">
                  <c:v>37</c:v>
                </c:pt>
                <c:pt idx="1">
                  <c:v>29</c:v>
                </c:pt>
                <c:pt idx="2">
                  <c:v>25</c:v>
                </c:pt>
                <c:pt idx="3">
                  <c:v>21</c:v>
                </c:pt>
                <c:pt idx="4">
                  <c:v>18</c:v>
                </c:pt>
                <c:pt idx="5">
                  <c:v>15</c:v>
                </c:pt>
                <c:pt idx="6">
                  <c:v>13</c:v>
                </c:pt>
                <c:pt idx="7">
                  <c:v>11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v>Masculino 0-1 ano</c:v>
          </c:tx>
          <c:spPr>
            <a:ln w="50800"/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inf'!$I$21:$I$31</c:f>
              <c:numCache>
                <c:formatCode>General</c:formatCode>
                <c:ptCount val="11"/>
                <c:pt idx="0">
                  <c:v>38.6</c:v>
                </c:pt>
                <c:pt idx="1">
                  <c:v>30.9</c:v>
                </c:pt>
                <c:pt idx="2">
                  <c:v>26.9</c:v>
                </c:pt>
                <c:pt idx="3">
                  <c:v>23.4</c:v>
                </c:pt>
                <c:pt idx="4">
                  <c:v>19.8</c:v>
                </c:pt>
                <c:pt idx="5">
                  <c:v>16.8</c:v>
                </c:pt>
                <c:pt idx="6">
                  <c:v>14.3</c:v>
                </c:pt>
                <c:pt idx="7">
                  <c:v>12.3</c:v>
                </c:pt>
                <c:pt idx="8">
                  <c:v>10.8</c:v>
                </c:pt>
                <c:pt idx="9">
                  <c:v>9.5</c:v>
                </c:pt>
                <c:pt idx="10">
                  <c:v>8.8000000000000007</c:v>
                </c:pt>
              </c:numCache>
            </c:numRef>
          </c:val>
          <c:smooth val="0"/>
        </c:ser>
        <c:ser>
          <c:idx val="3"/>
          <c:order val="3"/>
          <c:tx>
            <c:v>Feminino 0-1 ano</c:v>
          </c:tx>
          <c:spPr>
            <a:ln w="50800">
              <a:prstDash val="sysDot"/>
            </a:ln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inf'!$J$21:$J$31</c:f>
              <c:numCache>
                <c:formatCode>General</c:formatCode>
                <c:ptCount val="11"/>
                <c:pt idx="0">
                  <c:v>29.4</c:v>
                </c:pt>
                <c:pt idx="1">
                  <c:v>23.4</c:v>
                </c:pt>
                <c:pt idx="2">
                  <c:v>19.899999999999999</c:v>
                </c:pt>
                <c:pt idx="3">
                  <c:v>16.899999999999999</c:v>
                </c:pt>
                <c:pt idx="4">
                  <c:v>13.8</c:v>
                </c:pt>
                <c:pt idx="5">
                  <c:v>11.3</c:v>
                </c:pt>
                <c:pt idx="6">
                  <c:v>9.3000000000000007</c:v>
                </c:pt>
                <c:pt idx="7">
                  <c:v>7.8</c:v>
                </c:pt>
                <c:pt idx="8">
                  <c:v>6.8</c:v>
                </c:pt>
                <c:pt idx="9">
                  <c:v>6.3</c:v>
                </c:pt>
                <c:pt idx="10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05442640"/>
        <c:axId val="-1505442096"/>
      </c:lineChart>
      <c:catAx>
        <c:axId val="-1505442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600"/>
            </a:pPr>
            <a:endParaRPr lang="pt-BR"/>
          </a:p>
        </c:txPr>
        <c:crossAx val="-1505442096"/>
        <c:crosses val="autoZero"/>
        <c:auto val="1"/>
        <c:lblAlgn val="ctr"/>
        <c:lblOffset val="100"/>
        <c:noMultiLvlLbl val="0"/>
      </c:catAx>
      <c:valAx>
        <c:axId val="-1505442096"/>
        <c:scaling>
          <c:orientation val="minMax"/>
          <c:max val="5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Taxas por mil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-1505442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03030303030302"/>
          <c:y val="9.7662292213473348E-2"/>
          <c:w val="0.70054545454545836"/>
          <c:h val="0.16344881889763888"/>
        </c:manualLayout>
      </c:layout>
      <c:overlay val="0"/>
      <c:txPr>
        <a:bodyPr/>
        <a:lstStyle/>
        <a:p>
          <a:pPr>
            <a:defRPr lang="en-US"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Masculina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'G18 Mort viol 90_2008'!$A$7:$A$26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'G18 Mort viol 90_2008'!$B$7:$B$26</c:f>
              <c:numCache>
                <c:formatCode>#.##0</c:formatCode>
                <c:ptCount val="20"/>
                <c:pt idx="0">
                  <c:v>84030</c:v>
                </c:pt>
                <c:pt idx="1">
                  <c:v>81837</c:v>
                </c:pt>
                <c:pt idx="2">
                  <c:v>85155</c:v>
                </c:pt>
                <c:pt idx="3">
                  <c:v>88104</c:v>
                </c:pt>
                <c:pt idx="4">
                  <c:v>94578</c:v>
                </c:pt>
                <c:pt idx="5">
                  <c:v>97903</c:v>
                </c:pt>
                <c:pt idx="6">
                  <c:v>99464</c:v>
                </c:pt>
                <c:pt idx="7">
                  <c:v>98118</c:v>
                </c:pt>
                <c:pt idx="8">
                  <c:v>98028</c:v>
                </c:pt>
                <c:pt idx="9">
                  <c:v>99502</c:v>
                </c:pt>
                <c:pt idx="10">
                  <c:v>102311</c:v>
                </c:pt>
                <c:pt idx="11">
                  <c:v>106714</c:v>
                </c:pt>
                <c:pt idx="12">
                  <c:v>106815</c:v>
                </c:pt>
                <c:pt idx="13">
                  <c:v>107032</c:v>
                </c:pt>
                <c:pt idx="14">
                  <c:v>106651</c:v>
                </c:pt>
                <c:pt idx="15">
                  <c:v>107266</c:v>
                </c:pt>
                <c:pt idx="16">
                  <c:v>109323</c:v>
                </c:pt>
                <c:pt idx="17">
                  <c:v>111065</c:v>
                </c:pt>
                <c:pt idx="18">
                  <c:v>113265</c:v>
                </c:pt>
                <c:pt idx="19">
                  <c:v>113265</c:v>
                </c:pt>
              </c:numCache>
            </c:numRef>
          </c:val>
        </c:ser>
        <c:ser>
          <c:idx val="1"/>
          <c:order val="1"/>
          <c:tx>
            <c:v>Feminina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'G18 Mort viol 90_2008'!$A$7:$A$26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'G18 Mort viol 90_2008'!$C$7:$C$26</c:f>
              <c:numCache>
                <c:formatCode>#.##0</c:formatCode>
                <c:ptCount val="20"/>
                <c:pt idx="0">
                  <c:v>17794</c:v>
                </c:pt>
                <c:pt idx="1">
                  <c:v>17118</c:v>
                </c:pt>
                <c:pt idx="2">
                  <c:v>18417</c:v>
                </c:pt>
                <c:pt idx="3">
                  <c:v>18981</c:v>
                </c:pt>
                <c:pt idx="4">
                  <c:v>20066</c:v>
                </c:pt>
                <c:pt idx="5">
                  <c:v>21105</c:v>
                </c:pt>
                <c:pt idx="6">
                  <c:v>19988</c:v>
                </c:pt>
                <c:pt idx="7">
                  <c:v>19437</c:v>
                </c:pt>
                <c:pt idx="8">
                  <c:v>18750</c:v>
                </c:pt>
                <c:pt idx="9">
                  <c:v>18812</c:v>
                </c:pt>
                <c:pt idx="10">
                  <c:v>18544</c:v>
                </c:pt>
                <c:pt idx="11">
                  <c:v>19718</c:v>
                </c:pt>
                <c:pt idx="12">
                  <c:v>19777</c:v>
                </c:pt>
                <c:pt idx="13">
                  <c:v>20368</c:v>
                </c:pt>
                <c:pt idx="14">
                  <c:v>20912</c:v>
                </c:pt>
                <c:pt idx="15">
                  <c:v>21009</c:v>
                </c:pt>
                <c:pt idx="16">
                  <c:v>21605</c:v>
                </c:pt>
                <c:pt idx="17">
                  <c:v>22447</c:v>
                </c:pt>
                <c:pt idx="18">
                  <c:v>23033</c:v>
                </c:pt>
                <c:pt idx="19">
                  <c:v>23033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92772640"/>
        <c:axId val="-1592770464"/>
      </c:barChart>
      <c:catAx>
        <c:axId val="-15927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800"/>
            </a:pPr>
            <a:endParaRPr lang="pt-BR"/>
          </a:p>
        </c:txPr>
        <c:crossAx val="-1592770464"/>
        <c:crosses val="autoZero"/>
        <c:auto val="1"/>
        <c:lblAlgn val="ctr"/>
        <c:lblOffset val="100"/>
        <c:tickLblSkip val="1"/>
        <c:noMultiLvlLbl val="0"/>
      </c:catAx>
      <c:valAx>
        <c:axId val="-1592770464"/>
        <c:scaling>
          <c:orientation val="minMax"/>
        </c:scaling>
        <c:delete val="0"/>
        <c:axPos val="l"/>
        <c:majorGridlines/>
        <c:numFmt formatCode="#.##0" sourceLinked="1"/>
        <c:majorTickMark val="out"/>
        <c:minorTickMark val="none"/>
        <c:tickLblPos val="nextTo"/>
        <c:txPr>
          <a:bodyPr/>
          <a:lstStyle/>
          <a:p>
            <a:pPr>
              <a:defRPr lang="en-US" sz="1800"/>
            </a:pPr>
            <a:endParaRPr lang="pt-BR"/>
          </a:p>
        </c:txPr>
        <c:crossAx val="-15927726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20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20007125005565E-2"/>
          <c:y val="5.6782334384858114E-2"/>
          <c:w val="0.87520068375053461"/>
          <c:h val="0.75078864353313746"/>
        </c:manualLayout>
      </c:layout>
      <c:barChart>
        <c:barDir val="bar"/>
        <c:grouping val="clustered"/>
        <c:varyColors val="0"/>
        <c:ser>
          <c:idx val="1"/>
          <c:order val="0"/>
          <c:tx>
            <c:v>EUA</c:v>
          </c:tx>
          <c:spPr>
            <a:solidFill>
              <a:srgbClr val="0070C0">
                <a:alpha val="80000"/>
              </a:srgb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'C:\_JEDALVES\ALAP\Plenaria\[Dados ALC genero_06dez10.xls]BR censo 2010'!$Y$4:$Y$19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'C:\_JEDALVES\ALAP\Plenaria\[Dados ALC genero_06dez10.xls]BR censo 2010'!$Z$4:$Z$19</c:f>
              <c:numCache>
                <c:formatCode>General</c:formatCode>
                <c:ptCount val="16"/>
                <c:pt idx="0">
                  <c:v>-2.4948782153425904</c:v>
                </c:pt>
                <c:pt idx="1">
                  <c:v>-2.5021244452837315</c:v>
                </c:pt>
                <c:pt idx="2">
                  <c:v>-2.5096067175862236</c:v>
                </c:pt>
                <c:pt idx="3">
                  <c:v>-2.5387052157230179</c:v>
                </c:pt>
                <c:pt idx="4">
                  <c:v>-2.332413424730678</c:v>
                </c:pt>
                <c:pt idx="5">
                  <c:v>-1.8296013107591373</c:v>
                </c:pt>
                <c:pt idx="6">
                  <c:v>-1.2999952554917678</c:v>
                </c:pt>
                <c:pt idx="7">
                  <c:v>-0.6248211389869317</c:v>
                </c:pt>
                <c:pt idx="8">
                  <c:v>0.22779043280182407</c:v>
                </c:pt>
                <c:pt idx="9">
                  <c:v>0.95147065212669235</c:v>
                </c:pt>
                <c:pt idx="10">
                  <c:v>1.9570256776034238</c:v>
                </c:pt>
                <c:pt idx="11">
                  <c:v>2.5937910809991012</c:v>
                </c:pt>
                <c:pt idx="12">
                  <c:v>3.8130751187827028</c:v>
                </c:pt>
                <c:pt idx="13">
                  <c:v>5.6339163375513746</c:v>
                </c:pt>
                <c:pt idx="14">
                  <c:v>8.2438814942035119</c:v>
                </c:pt>
                <c:pt idx="15">
                  <c:v>12.493224932249326</c:v>
                </c:pt>
              </c:numCache>
            </c:numRef>
          </c:val>
        </c:ser>
        <c:ser>
          <c:idx val="2"/>
          <c:order val="1"/>
          <c:tx>
            <c:v>China</c:v>
          </c:tx>
          <c:spPr>
            <a:solidFill>
              <a:srgbClr val="C00000">
                <a:alpha val="82000"/>
              </a:srgbClr>
            </a:solidFill>
          </c:spPr>
          <c:invertIfNegative val="0"/>
          <c:val>
            <c:numRef>
              <c:f>'C:\_JEDALVES\ALAP\Plenaria\[Dados ALC genero_06dez10.xls]BR censo 2010'!$AB$4:$AB$19</c:f>
              <c:numCache>
                <c:formatCode>General</c:formatCode>
                <c:ptCount val="16"/>
                <c:pt idx="0">
                  <c:v>-9.5877004313042704</c:v>
                </c:pt>
                <c:pt idx="1">
                  <c:v>-10.07161989722608</c:v>
                </c:pt>
                <c:pt idx="2">
                  <c:v>-8.7021818912544529</c:v>
                </c:pt>
                <c:pt idx="3">
                  <c:v>-7.2137357822026935</c:v>
                </c:pt>
                <c:pt idx="4">
                  <c:v>-4.6953796941556734</c:v>
                </c:pt>
                <c:pt idx="5">
                  <c:v>-2.9761075854934647</c:v>
                </c:pt>
                <c:pt idx="6">
                  <c:v>-2.6268349214524851</c:v>
                </c:pt>
                <c:pt idx="7">
                  <c:v>-2.3825597990035567</c:v>
                </c:pt>
                <c:pt idx="8">
                  <c:v>-2.3660901532160565</c:v>
                </c:pt>
                <c:pt idx="9">
                  <c:v>-2.1711264220477489</c:v>
                </c:pt>
                <c:pt idx="10">
                  <c:v>-2.5599959324791537</c:v>
                </c:pt>
                <c:pt idx="11">
                  <c:v>-1.228466893642963</c:v>
                </c:pt>
                <c:pt idx="12">
                  <c:v>-1.7889250104429573</c:v>
                </c:pt>
                <c:pt idx="13">
                  <c:v>-1.2744896912503838</c:v>
                </c:pt>
                <c:pt idx="14">
                  <c:v>1.1022302436508959</c:v>
                </c:pt>
                <c:pt idx="15">
                  <c:v>6.1253110156073287</c:v>
                </c:pt>
              </c:numCache>
            </c:numRef>
          </c:val>
        </c:ser>
        <c:ser>
          <c:idx val="0"/>
          <c:order val="2"/>
          <c:tx>
            <c:v>Brasil</c:v>
          </c:tx>
          <c:spPr>
            <a:solidFill>
              <a:srgbClr val="92D050">
                <a:alpha val="70000"/>
              </a:srgbClr>
            </a:solidFill>
            <a:ln w="12700">
              <a:solidFill>
                <a:srgbClr val="92D050"/>
              </a:solidFill>
              <a:prstDash val="solid"/>
            </a:ln>
            <a:effectLst>
              <a:outerShdw blurRad="50800" dist="50800" dir="5400000" algn="ctr" rotWithShape="0">
                <a:schemeClr val="bg1"/>
              </a:outerShdw>
            </a:effectLst>
          </c:spPr>
          <c:invertIfNegative val="0"/>
          <c:cat>
            <c:strRef>
              <c:f>'C:\_JEDALVES\ALAP\Plenaria\[Dados ALC genero_06dez10.xls]BR censo 2010'!$Y$4:$Y$19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'C:\_JEDALVES\ALAP\Plenaria\[Dados ALC genero_06dez10.xls]BR censo 2010'!$AA$4:$AA$19</c:f>
              <c:numCache>
                <c:formatCode>General</c:formatCode>
                <c:ptCount val="16"/>
                <c:pt idx="0">
                  <c:v>-1.7272350421445268</c:v>
                </c:pt>
                <c:pt idx="1">
                  <c:v>-1.8584521384928792</c:v>
                </c:pt>
                <c:pt idx="2">
                  <c:v>-1.653167646732504</c:v>
                </c:pt>
                <c:pt idx="3">
                  <c:v>-0.75103687927362461</c:v>
                </c:pt>
                <c:pt idx="4">
                  <c:v>-7.7510796146609051E-2</c:v>
                </c:pt>
                <c:pt idx="5">
                  <c:v>1.0957066189624241</c:v>
                </c:pt>
                <c:pt idx="6">
                  <c:v>2.0046166929899192</c:v>
                </c:pt>
                <c:pt idx="7">
                  <c:v>2.5866813428728812</c:v>
                </c:pt>
                <c:pt idx="8">
                  <c:v>2.8470795421191752</c:v>
                </c:pt>
                <c:pt idx="9">
                  <c:v>3.8219641993226827</c:v>
                </c:pt>
                <c:pt idx="10">
                  <c:v>4.6454767726161386</c:v>
                </c:pt>
                <c:pt idx="11">
                  <c:v>5.7333640340778524</c:v>
                </c:pt>
                <c:pt idx="12">
                  <c:v>6.5535400819192473</c:v>
                </c:pt>
                <c:pt idx="13">
                  <c:v>8.0974842767296362</c:v>
                </c:pt>
                <c:pt idx="14">
                  <c:v>10.873983739837406</c:v>
                </c:pt>
                <c:pt idx="15">
                  <c:v>14.899925871015562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53"/>
        <c:axId val="-1592769376"/>
        <c:axId val="-1592767200"/>
      </c:barChart>
      <c:catAx>
        <c:axId val="-1592769376"/>
        <c:scaling>
          <c:orientation val="minMax"/>
        </c:scaling>
        <c:delete val="0"/>
        <c:axPos val="l"/>
        <c:numFmt formatCode="General" sourceLinked="1"/>
        <c:majorTickMark val="out"/>
        <c:minorTickMark val="out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-159276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592767200"/>
        <c:scaling>
          <c:orientation val="minMax"/>
          <c:max val="15"/>
          <c:min val="-15"/>
        </c:scaling>
        <c:delete val="0"/>
        <c:axPos val="b"/>
        <c:numFmt formatCode="0;[Red]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-1592769376"/>
        <c:crosses val="autoZero"/>
        <c:crossBetween val="between"/>
        <c:majorUnit val="5"/>
        <c:minorUnit val="1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4650742875890511"/>
          <c:y val="0.90851735015772017"/>
          <c:w val="0.42864184945631773"/>
          <c:h val="6.454473947854311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US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E733E-4D80-479C-8E40-2D101D9FB50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5FA21-F84B-4D4F-BFC3-5C56FF816F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91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5BD55809-370E-4EBE-AC10-EBAB070B670A}" type="slidenum">
              <a:rPr lang="pt-BR" altLang="pt-BR" sz="1200"/>
              <a:pPr eaLnBrk="1" hangingPunct="1"/>
              <a:t>2</a:t>
            </a:fld>
            <a:endParaRPr lang="pt-BR" altLang="pt-BR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67027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0A12A1D-C2F8-4118-9E7F-B2B8E5AD516E}" type="slidenum">
              <a:rPr lang="pt-BR" altLang="pt-BR" sz="1200"/>
              <a:pPr eaLnBrk="1" hangingPunct="1"/>
              <a:t>15</a:t>
            </a:fld>
            <a:endParaRPr lang="pt-BR" altLang="pt-BR" sz="120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019040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EEBD160E-FBE4-453B-B7CB-FC55FF9BBD8D}" type="slidenum">
              <a:rPr lang="pt-BR" altLang="pt-BR" sz="1200"/>
              <a:pPr eaLnBrk="1" hangingPunct="1"/>
              <a:t>16</a:t>
            </a:fld>
            <a:endParaRPr lang="pt-BR" altLang="pt-BR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66506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1F4BFAD-41FD-4A96-8434-801D6CBCB0FB}" type="slidenum">
              <a:rPr lang="pt-BR" altLang="pt-BR" sz="1200"/>
              <a:pPr eaLnBrk="1" hangingPunct="1"/>
              <a:t>3</a:t>
            </a:fld>
            <a:endParaRPr lang="pt-BR" altLang="pt-BR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05994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E05FE5E8-C8A3-40DB-8366-205028ABF84C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962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771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C03B8C9-D937-4931-9DAD-E9BD5F73612B}" type="slidenum">
              <a:rPr lang="pt-BR" altLang="pt-BR" sz="1200"/>
              <a:pPr eaLnBrk="1" hangingPunct="1"/>
              <a:t>5</a:t>
            </a:fld>
            <a:endParaRPr lang="pt-BR" altLang="pt-BR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41681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4C3F33E-7584-457D-A960-F8B42FB5A318}" type="slidenum">
              <a:rPr lang="pt-BR" altLang="pt-BR" sz="1200"/>
              <a:pPr eaLnBrk="1" hangingPunct="1"/>
              <a:t>9</a:t>
            </a:fld>
            <a:endParaRPr lang="pt-BR" altLang="pt-BR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362615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80B63DA-AB26-41A5-A2A8-62ECEA6819E0}" type="slidenum">
              <a:rPr lang="pt-BR" altLang="pt-BR" sz="1200"/>
              <a:pPr eaLnBrk="1" hangingPunct="1"/>
              <a:t>10</a:t>
            </a:fld>
            <a:endParaRPr lang="pt-BR" altLang="pt-BR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005714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D7E910C-1FCC-4160-B654-C48EDD2D22EC}" type="slidenum">
              <a:rPr lang="pt-BR" altLang="pt-BR" sz="1200"/>
              <a:pPr eaLnBrk="1" hangingPunct="1"/>
              <a:t>12</a:t>
            </a:fld>
            <a:endParaRPr lang="pt-BR" altLang="pt-BR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886769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AEFEEE64-94F9-477A-B5E1-8A4C06E6B5D1}" type="slidenum">
              <a:rPr lang="pt-BR" altLang="pt-BR" sz="1200"/>
              <a:pPr eaLnBrk="1" hangingPunct="1"/>
              <a:t>13</a:t>
            </a:fld>
            <a:endParaRPr lang="pt-BR" altLang="pt-BR" sz="1200"/>
          </a:p>
        </p:txBody>
      </p:sp>
      <p:sp>
        <p:nvSpPr>
          <p:cNvPr id="1167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02801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DB532F4B-B351-47C2-8A42-83C04C0CEE02}" type="slidenum">
              <a:rPr lang="pt-BR" altLang="pt-BR" sz="1200"/>
              <a:pPr eaLnBrk="1" hangingPunct="1"/>
              <a:t>14</a:t>
            </a:fld>
            <a:endParaRPr lang="pt-BR" altLang="pt-BR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02510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Transições epidemiológica, demográfica e de gênero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Papel das políticas públicas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2369" y="4777379"/>
            <a:ext cx="9552244" cy="1126283"/>
          </a:xfrm>
        </p:spPr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r>
              <a:rPr lang="pt-BR" sz="2000" b="1" dirty="0" smtClean="0"/>
              <a:t>Saúde e Ciclos de Vida 1 - Simone </a:t>
            </a:r>
            <a:r>
              <a:rPr lang="pt-BR" sz="2000" b="1" dirty="0"/>
              <a:t>G. </a:t>
            </a:r>
            <a:r>
              <a:rPr lang="pt-BR" sz="2000" b="1" dirty="0" smtClean="0"/>
              <a:t>Diniz – sidiniz@usp.br</a:t>
            </a:r>
            <a:endParaRPr lang="pt-BR" sz="2000" b="1" dirty="0"/>
          </a:p>
          <a:p>
            <a:r>
              <a:rPr lang="pt-BR" sz="2000" b="1" dirty="0"/>
              <a:t>Departamento de Saúde </a:t>
            </a:r>
            <a:r>
              <a:rPr lang="pt-BR" sz="2000" b="1" dirty="0" smtClean="0"/>
              <a:t>Materno-Infantil - Faculdade </a:t>
            </a:r>
            <a:r>
              <a:rPr lang="pt-BR" sz="2000" b="1" dirty="0"/>
              <a:t>de Saúde Pública-Universidade de São </a:t>
            </a:r>
            <a:r>
              <a:rPr lang="pt-BR" sz="2000" b="1" dirty="0" smtClean="0"/>
              <a:t>Paulo</a:t>
            </a:r>
          </a:p>
          <a:p>
            <a:r>
              <a:rPr lang="pt-BR" sz="2000" b="1" dirty="0" smtClean="0"/>
              <a:t>Baseado em Eustáquio Diniz: </a:t>
            </a:r>
            <a:r>
              <a:rPr lang="pt-BR" altLang="pt-BR" sz="2000" dirty="0">
                <a:cs typeface="Times New Roman" panose="02020603050405020304" pitchFamily="18" charset="0"/>
              </a:rPr>
              <a:t>Diagnóstico estatístico das tendências </a:t>
            </a:r>
            <a:r>
              <a:rPr lang="pt-BR" altLang="pt-BR" sz="2000" dirty="0" smtClean="0">
                <a:cs typeface="Times New Roman" panose="02020603050405020304" pitchFamily="18" charset="0"/>
              </a:rPr>
              <a:t>de gênero, em </a:t>
            </a:r>
            <a:r>
              <a:rPr lang="pt-BR" altLang="pt-BR" sz="2000" dirty="0">
                <a:cs typeface="Times New Roman" panose="02020603050405020304" pitchFamily="18" charset="0"/>
              </a:rPr>
              <a:t>10 temas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70265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65276"/>
            <a:ext cx="84582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057400" y="5916613"/>
            <a:ext cx="3208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 2006, Sidra, IBGE</a:t>
            </a:r>
            <a:r>
              <a:rPr lang="pt-BR" altLang="pt-BR" sz="1800"/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600200" y="685801"/>
            <a:ext cx="9113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400">
                <a:cs typeface="Times New Roman" panose="02020603050405020304" pitchFamily="18" charset="0"/>
              </a:rPr>
              <a:t>Número médio de anos de estudo das pessoas de 10 anos ou mais de idade</a:t>
            </a:r>
          </a:p>
          <a:p>
            <a:pPr eaLnBrk="1" hangingPunct="1"/>
            <a:r>
              <a:rPr lang="pt-BR" altLang="pt-BR" sz="2400">
                <a:cs typeface="Times New Roman" panose="02020603050405020304" pitchFamily="18" charset="0"/>
              </a:rPr>
              <a:t>(em anos), por sexo e situação de domicílio, Brasil: 2006</a:t>
            </a:r>
            <a:r>
              <a:rPr lang="pt-PT" altLang="pt-BR" sz="2400">
                <a:cs typeface="Times New Roman" panose="02020603050405020304" pitchFamily="18" charset="0"/>
              </a:rPr>
              <a:t> </a:t>
            </a:r>
            <a:endParaRPr lang="pt-BR" altLang="pt-BR" sz="24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7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973263" y="6048376"/>
            <a:ext cx="73951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600" b="1"/>
              <a:t>CGEE. “Doutores 2010: estudo da demografia da base técnico-científica brasileira”</a:t>
            </a:r>
          </a:p>
          <a:p>
            <a:pPr eaLnBrk="1" hangingPunct="1"/>
            <a:r>
              <a:rPr lang="en-US" altLang="pt-BR" sz="1600" b="1"/>
              <a:t>http://www.cgee.org.br/atividades/redirect.php?idProduto=6401</a:t>
            </a:r>
            <a:r>
              <a:rPr lang="en-US" altLang="pt-BR" sz="1600"/>
              <a:t> 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2133601" y="273050"/>
            <a:ext cx="7788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3200" b="1">
                <a:latin typeface="Times New Roman" panose="02020603050405020304" pitchFamily="18" charset="0"/>
              </a:rPr>
              <a:t>Reversão do hiato de gênero nos titulados em cursos de doutorado, Brasil: 1996-2008</a:t>
            </a:r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296988"/>
            <a:ext cx="8991600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1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1498600" y="1968500"/>
            <a:ext cx="9220200" cy="3505200"/>
            <a:chOff x="1178" y="8371"/>
            <a:chExt cx="10020" cy="3409"/>
          </a:xfrm>
        </p:grpSpPr>
        <p:pic>
          <p:nvPicPr>
            <p:cNvPr id="48134" name="Picture 3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" y="8371"/>
              <a:ext cx="5102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4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" y="8378"/>
              <a:ext cx="5102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2041525" y="5459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pt-BR" sz="1800"/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1660526" y="5535613"/>
            <a:ext cx="9007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IBGE – Censos demográficos 1950 a 2000. Nota: por problemas de falta de desagregação dos grupos etários não apresentamos as TAE de 1960.</a:t>
            </a:r>
            <a:r>
              <a:rPr lang="pt-BR" altLang="pt-BR" sz="1800"/>
              <a:t> </a:t>
            </a:r>
          </a:p>
        </p:txBody>
      </p:sp>
      <p:sp>
        <p:nvSpPr>
          <p:cNvPr id="48133" name="Text Box 9"/>
          <p:cNvSpPr txBox="1">
            <a:spLocks noChangeArrowheads="1"/>
          </p:cNvSpPr>
          <p:nvPr/>
        </p:nvSpPr>
        <p:spPr bwMode="auto">
          <a:xfrm>
            <a:off x="2037957" y="838201"/>
            <a:ext cx="79081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Taxa de participação na PEA por sexo e grupos etários 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Brasil: 1950-2000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67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8229600" cy="426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828800" y="5486401"/>
            <a:ext cx="3932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PNADs 2001 a 2007, Sidra, IBGE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101850" y="152400"/>
            <a:ext cx="7651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 sz="3200">
                <a:cs typeface="Times New Roman" panose="02020603050405020304" pitchFamily="18" charset="0"/>
              </a:rPr>
              <a:t>Hiato de rendimento entre homens e mulheres </a:t>
            </a:r>
          </a:p>
          <a:p>
            <a:pPr algn="ctr" eaLnBrk="1" hangingPunct="1"/>
            <a:r>
              <a:rPr lang="pt-BR" altLang="pt-BR" sz="3200">
                <a:cs typeface="Times New Roman" panose="02020603050405020304" pitchFamily="18" charset="0"/>
              </a:rPr>
              <a:t>por regiões e Brasil: 2001 a 2007</a:t>
            </a:r>
            <a:r>
              <a:rPr lang="pt-BR" altLang="pt-BR" sz="3200"/>
              <a:t> 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828801" y="6137275"/>
            <a:ext cx="6126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sym typeface="Symbol" panose="05050102010706020507" pitchFamily="18" charset="2"/>
              </a:rPr>
              <a:t> </a:t>
            </a:r>
            <a:r>
              <a:rPr lang="pt-BR" altLang="pt-BR" sz="1800"/>
              <a:t>Nordeste = Menor rendimento e menor desigualdade de gênero</a:t>
            </a:r>
          </a:p>
          <a:p>
            <a:pPr eaLnBrk="1" hangingPunct="1"/>
            <a:r>
              <a:rPr lang="pt-BR" altLang="pt-BR" sz="1800">
                <a:sym typeface="Symbol" panose="05050102010706020507" pitchFamily="18" charset="2"/>
              </a:rPr>
              <a:t></a:t>
            </a:r>
            <a:r>
              <a:rPr lang="pt-BR" altLang="pt-BR" sz="1800"/>
              <a:t> Sudeste e Sul = Maior rendimento com maior desigualdade</a:t>
            </a:r>
          </a:p>
        </p:txBody>
      </p:sp>
    </p:spTree>
    <p:extLst>
      <p:ext uri="{BB962C8B-B14F-4D97-AF65-F5344CB8AC3E}">
        <p14:creationId xmlns:p14="http://schemas.microsoft.com/office/powerpoint/2010/main" val="5247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049464"/>
            <a:ext cx="8315325" cy="40465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965326" y="6186488"/>
            <a:ext cx="431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 2005, In: Soares e Saboia, 2007</a:t>
            </a:r>
            <a:r>
              <a:rPr lang="pt-BR" altLang="pt-BR" sz="1800"/>
              <a:t>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828800" y="152401"/>
            <a:ext cx="8001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Número médio de horas semanais gastas em afazeres domésticos das pessoas de 10 anos ou mais de idade 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por sexo e grupos de idade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Brasil - 2005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72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93726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600200" y="6172200"/>
            <a:ext cx="873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Fonte: microdados da PNAD 2006, In: Barros, 2009</a:t>
            </a: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Nota: DR: Dupla Renda; AD: Afazeres Domésticos; DINC: Duplo Ingresso, Nenhuma Criança</a:t>
            </a:r>
            <a:r>
              <a:rPr lang="pt-BR" altLang="pt-BR" sz="1800"/>
              <a:t>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660526" y="303214"/>
            <a:ext cx="90074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Número de horas dedicadas por semana aos afazeres domésticos (AD) e ao trabalho produtivo segundo sexo e tipo de arranjo familiar (com base na família principal), Brasil, 2006.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98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535114" y="219076"/>
            <a:ext cx="9259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b="1">
                <a:latin typeface="Times New Roman" panose="02020603050405020304" pitchFamily="18" charset="0"/>
                <a:cs typeface="Times New Roman" panose="02020603050405020304" pitchFamily="18" charset="0"/>
              </a:rPr>
              <a:t>CONCILIAÇÃO TRABALHO PRODUTIVO E FAMÍLIA</a:t>
            </a:r>
            <a:r>
              <a:rPr lang="en-US" altLang="pt-BR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752600" y="990601"/>
            <a:ext cx="86868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formas como as pessoas lidam com os desafios do trabalho e da vida familiar são marcadas pelas desigualdades de gênero. Algumas alternativas:</a:t>
            </a:r>
          </a:p>
          <a:p>
            <a:pPr eaLnBrk="1" hangingPunct="1"/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Suporte público para as mulheres, especialmente as mães com filhos menores;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Barateamento e massificação de aparelhos domésticos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substituidores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 	manual</a:t>
            </a:r>
            <a:r>
              <a:rPr lang="pt-BR" alt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ampliação de restaurantes e </a:t>
            </a:r>
            <a:r>
              <a:rPr lang="pt-BR" altLang="pt-B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lavanderias coletivas.</a:t>
            </a:r>
            <a:endParaRPr lang="pt-BR" alt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Disponibilidade de métodos contraceptivos para evitar a gravidez indesejada;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Garantia de cuidados públicos para as crianças pequenas (especialmente de 0-3 	anos), como creches e universalização do ensino da pré-escola;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Prolongamento da licença maternidade/paternidade;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Medidas de compatibilização entre trabalho produtivo e reprodutivo, com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responsabilidade entre os cônjuges no cuidado dos filhos;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Diversificação dos contratos de trabalho por tempo determinado e a tempo parcial, que ajudem as mulheres a superar o trade off entre opção pela carreira profissional e opção pela maternidade</a:t>
            </a:r>
            <a:endParaRPr lang="en-US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905001" y="228601"/>
            <a:ext cx="8397875" cy="611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 sz="2400" dirty="0">
                <a:cs typeface="Times New Roman" panose="02020603050405020304" pitchFamily="18" charset="0"/>
              </a:rPr>
              <a:t>Diagnóstico estatístico das tendências em 10 temas:</a:t>
            </a:r>
            <a:endParaRPr lang="pt-BR" altLang="pt-BR" sz="2400" dirty="0"/>
          </a:p>
          <a:p>
            <a:pPr eaLnBrk="1" hangingPunct="1"/>
            <a:endParaRPr lang="pt-BR" altLang="pt-BR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Redução da mortalidade e aumento da esperança de vida;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Reversão do hiato de gênero na educação;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Tendências históricas e recentes da população economicamente ativa, segundo características da ocupação e rendimento;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Aposentadorias e pensões;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 questão do uso do tempo e dos afazeres domésticos;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As dificuldades de conciliação entre trabalho produtivo e família;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Família e domicílios;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Autonomia feminina e desigualdades nos espaços de poder;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 presença feminina nos esportes e na mídia;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As questões de violência de gênero e homofobia. </a:t>
            </a:r>
          </a:p>
        </p:txBody>
      </p:sp>
    </p:spTree>
    <p:extLst>
      <p:ext uri="{BB962C8B-B14F-4D97-AF65-F5344CB8AC3E}">
        <p14:creationId xmlns:p14="http://schemas.microsoft.com/office/powerpoint/2010/main" val="34129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752600" y="304800"/>
            <a:ext cx="88392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/>
              <a:t>Revolução (incompleta) Feminina</a:t>
            </a:r>
          </a:p>
          <a:p>
            <a:pPr eaLnBrk="1" hangingPunct="1"/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Despatriarcalização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Mudanças jurídicas – igualdades de direitos na Constituição 	de 1988.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Avanços na legislação nacional e internacional;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Mulheres superam os homens na saúde, educação, etc.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Maior autonomia feminina;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Maior diversidade familiar e de identidades sexuais.</a:t>
            </a:r>
          </a:p>
        </p:txBody>
      </p:sp>
    </p:spTree>
    <p:extLst>
      <p:ext uri="{BB962C8B-B14F-4D97-AF65-F5344CB8AC3E}">
        <p14:creationId xmlns:p14="http://schemas.microsoft.com/office/powerpoint/2010/main" val="33758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590801"/>
            <a:ext cx="46783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600200" y="5486401"/>
            <a:ext cx="6567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800"/>
              <a:t>Fonte: Censos demográficos de 1970, 1980, 1991 e 2000 e PNAD, 2007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607880" y="2057401"/>
            <a:ext cx="4229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2400"/>
              <a:t>Razão de sexo por grupos etários 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2514601" y="304801"/>
            <a:ext cx="73898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3600"/>
              <a:t>A FEMINIZAÇÃO DA POULAÇÃO BRASILEIRA</a:t>
            </a:r>
          </a:p>
        </p:txBody>
      </p:sp>
      <p:pic>
        <p:nvPicPr>
          <p:cNvPr id="30726" name="Picture 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2590801"/>
            <a:ext cx="46783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042025" y="2078038"/>
            <a:ext cx="475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2400"/>
              <a:t>Excedente de mulheres sobre homens </a:t>
            </a:r>
          </a:p>
        </p:txBody>
      </p:sp>
    </p:spTree>
    <p:extLst>
      <p:ext uri="{BB962C8B-B14F-4D97-AF65-F5344CB8AC3E}">
        <p14:creationId xmlns:p14="http://schemas.microsoft.com/office/powerpoint/2010/main" val="106017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774826" y="404814"/>
            <a:ext cx="8628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b="1">
                <a:cs typeface="Times New Roman" panose="02020603050405020304" pitchFamily="18" charset="0"/>
              </a:rPr>
              <a:t>Esperança de vida ao nascer, por sexo, Brasil: 1950-2050</a:t>
            </a:r>
            <a:endParaRPr lang="pt-BR" altLang="pt-BR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351089" y="6165850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>
                <a:cs typeface="Times New Roman" panose="02020603050405020304" pitchFamily="18" charset="0"/>
              </a:rPr>
              <a:t>Fonte: UN/ESA</a:t>
            </a:r>
            <a:endParaRPr lang="pt-BR" altLang="pt-BR" sz="2000"/>
          </a:p>
        </p:txBody>
      </p:sp>
      <p:graphicFrame>
        <p:nvGraphicFramePr>
          <p:cNvPr id="8" name="Chart 7"/>
          <p:cNvGraphicFramePr/>
          <p:nvPr/>
        </p:nvGraphicFramePr>
        <p:xfrm>
          <a:off x="1847528" y="1412776"/>
          <a:ext cx="8610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996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75520" y="1556792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5" name="Text Placeholder 1"/>
          <p:cNvSpPr txBox="1">
            <a:spLocks/>
          </p:cNvSpPr>
          <p:nvPr/>
        </p:nvSpPr>
        <p:spPr bwMode="auto">
          <a:xfrm>
            <a:off x="1847850" y="620714"/>
            <a:ext cx="85344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600">
                <a:latin typeface="Arial Bold" charset="0"/>
              </a:rPr>
              <a:t>Mortalidade infantil (0-1 ano) e na infância (0-5 anos)</a:t>
            </a:r>
            <a:endParaRPr lang="en-US" altLang="pt-BR" sz="260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8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91544" y="1484784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9" name="Text Placeholder 1"/>
          <p:cNvSpPr txBox="1">
            <a:spLocks/>
          </p:cNvSpPr>
          <p:nvPr/>
        </p:nvSpPr>
        <p:spPr bwMode="auto">
          <a:xfrm>
            <a:off x="1774825" y="549275"/>
            <a:ext cx="84582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latin typeface="Arial Bold" charset="0"/>
              </a:rPr>
              <a:t>Número de óbitos por causas externas, Brasil</a:t>
            </a:r>
            <a:endParaRPr lang="en-US" altLang="pt-BR">
              <a:latin typeface="Arial Bold" charset="0"/>
            </a:endParaRPr>
          </a:p>
          <a:p>
            <a:pPr algn="ctr" eaLnBrk="1" hangingPunct="1"/>
            <a:endParaRPr lang="en-US" altLang="pt-BR">
              <a:latin typeface="Arial Bold" charset="0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992313" y="6308725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2000"/>
              <a:t>Fonte: Datasus</a:t>
            </a:r>
          </a:p>
        </p:txBody>
      </p:sp>
    </p:spTree>
    <p:extLst>
      <p:ext uri="{BB962C8B-B14F-4D97-AF65-F5344CB8AC3E}">
        <p14:creationId xmlns:p14="http://schemas.microsoft.com/office/powerpoint/2010/main" val="390814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981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3" name="TextBox 8"/>
          <p:cNvSpPr txBox="1">
            <a:spLocks noChangeArrowheads="1"/>
          </p:cNvSpPr>
          <p:nvPr/>
        </p:nvSpPr>
        <p:spPr bwMode="auto">
          <a:xfrm>
            <a:off x="1962151" y="6400800"/>
            <a:ext cx="21998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600"/>
              <a:t>Fonte: IBGE e UN/ESA</a:t>
            </a:r>
          </a:p>
        </p:txBody>
      </p:sp>
      <p:sp>
        <p:nvSpPr>
          <p:cNvPr id="35844" name="Text Placeholder 1"/>
          <p:cNvSpPr txBox="1">
            <a:spLocks/>
          </p:cNvSpPr>
          <p:nvPr/>
        </p:nvSpPr>
        <p:spPr bwMode="auto">
          <a:xfrm>
            <a:off x="1992313" y="47625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latin typeface="Arial Bold" charset="0"/>
              </a:rPr>
              <a:t>Excedente de pessoas (%), por sexo e grupos etários, Brasil, EUA e China, 2010</a:t>
            </a:r>
            <a:endParaRPr lang="en-US" altLang="pt-BR">
              <a:latin typeface="Arial Bold" charset="0"/>
            </a:endParaRPr>
          </a:p>
          <a:p>
            <a:pPr algn="ctr" eaLnBrk="1" hangingPunct="1"/>
            <a:endParaRPr lang="en-US" altLang="pt-BR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8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30400"/>
            <a:ext cx="85344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828800" y="958850"/>
            <a:ext cx="8464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PT" altLang="pt-BR" b="1">
                <a:cs typeface="Times New Roman" panose="02020603050405020304" pitchFamily="18" charset="0"/>
              </a:rPr>
              <a:t>Reversão do hiato educacional de gênero (gender gap) </a:t>
            </a:r>
          </a:p>
          <a:p>
            <a:pPr algn="ctr" eaLnBrk="1" hangingPunct="1"/>
            <a:r>
              <a:rPr lang="pt-PT" altLang="pt-BR" b="1">
                <a:cs typeface="Times New Roman" panose="02020603050405020304" pitchFamily="18" charset="0"/>
              </a:rPr>
              <a:t>Brasil, 1960-2000</a:t>
            </a:r>
            <a:r>
              <a:rPr lang="pt-BR" altLang="pt-BR"/>
              <a:t>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05000" y="6232526"/>
            <a:ext cx="7450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PT" altLang="pt-BR" sz="2000">
                <a:cs typeface="Times New Roman" panose="02020603050405020304" pitchFamily="18" charset="0"/>
              </a:rPr>
              <a:t>Fonte: Censos Demográficos de 1960, 1970, 1980, 1991 e 2000 do IBGE</a:t>
            </a:r>
            <a:r>
              <a:rPr lang="pt-BR" altLang="pt-BR" sz="2000"/>
              <a:t>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724401" y="182564"/>
            <a:ext cx="2435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3200"/>
              <a:t>EDUCAÇÃO</a:t>
            </a:r>
          </a:p>
        </p:txBody>
      </p:sp>
    </p:spTree>
    <p:extLst>
      <p:ext uri="{BB962C8B-B14F-4D97-AF65-F5344CB8AC3E}">
        <p14:creationId xmlns:p14="http://schemas.microsoft.com/office/powerpoint/2010/main" val="369209725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612</Words>
  <Application>Microsoft Office PowerPoint</Application>
  <PresentationFormat>Widescreen</PresentationFormat>
  <Paragraphs>89</Paragraphs>
  <Slides>16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Arial Bold</vt:lpstr>
      <vt:lpstr>Calibri</vt:lpstr>
      <vt:lpstr>Century Gothic</vt:lpstr>
      <vt:lpstr>Garamond</vt:lpstr>
      <vt:lpstr>Symbol</vt:lpstr>
      <vt:lpstr>Times New Roman</vt:lpstr>
      <vt:lpstr>Wingdings 3</vt:lpstr>
      <vt:lpstr>Cacho</vt:lpstr>
      <vt:lpstr>Transições epidemiológica, demográfica e de gênero Papel das políticas públicas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Carmen Simone G. Diniz</dc:creator>
  <cp:lastModifiedBy>Carmen Simone G. Diniz</cp:lastModifiedBy>
  <cp:revision>2</cp:revision>
  <dcterms:created xsi:type="dcterms:W3CDTF">2015-04-22T14:03:24Z</dcterms:created>
  <dcterms:modified xsi:type="dcterms:W3CDTF">2015-04-23T16:20:51Z</dcterms:modified>
</cp:coreProperties>
</file>