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68" r:id="rId13"/>
    <p:sldId id="307" r:id="rId14"/>
    <p:sldId id="308" r:id="rId15"/>
    <p:sldId id="309" r:id="rId16"/>
    <p:sldId id="282" r:id="rId17"/>
    <p:sldId id="328" r:id="rId18"/>
    <p:sldId id="312" r:id="rId19"/>
    <p:sldId id="313" r:id="rId20"/>
    <p:sldId id="314" r:id="rId21"/>
    <p:sldId id="318" r:id="rId22"/>
    <p:sldId id="319" r:id="rId23"/>
    <p:sldId id="320" r:id="rId24"/>
    <p:sldId id="321" r:id="rId25"/>
    <p:sldId id="322" r:id="rId26"/>
    <p:sldId id="323" r:id="rId27"/>
    <p:sldId id="325" r:id="rId28"/>
    <p:sldId id="326" r:id="rId29"/>
    <p:sldId id="327" r:id="rId30"/>
    <p:sldId id="269" r:id="rId31"/>
    <p:sldId id="310" r:id="rId32"/>
    <p:sldId id="311" r:id="rId33"/>
    <p:sldId id="271" r:id="rId34"/>
    <p:sldId id="272" r:id="rId35"/>
    <p:sldId id="340" r:id="rId36"/>
    <p:sldId id="341" r:id="rId37"/>
    <p:sldId id="342" r:id="rId38"/>
    <p:sldId id="343" r:id="rId39"/>
    <p:sldId id="329" r:id="rId40"/>
    <p:sldId id="330" r:id="rId41"/>
    <p:sldId id="331" r:id="rId42"/>
    <p:sldId id="332" r:id="rId43"/>
    <p:sldId id="334" r:id="rId44"/>
    <p:sldId id="335" r:id="rId45"/>
    <p:sldId id="336" r:id="rId46"/>
    <p:sldId id="338" r:id="rId47"/>
    <p:sldId id="333" r:id="rId48"/>
    <p:sldId id="339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4C62-B713-47D2-9A58-C7E8D0569894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53691-746C-446D-9896-60B4796A0A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0E63B-1143-4BA6-B7F0-0F1CBA3C43D5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34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EBF1E-6825-4522-96EA-4E8509E7E877}" type="slidenum">
              <a:rPr lang="pt-BR" altLang="en-US"/>
              <a:pPr/>
              <a:t>20</a:t>
            </a:fld>
            <a:endParaRPr lang="pt-BR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70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B2A4E-4C66-4648-84E0-5BD7EAE976A5}" type="slidenum">
              <a:rPr lang="pt-BR" altLang="en-US"/>
              <a:pPr/>
              <a:t>24</a:t>
            </a:fld>
            <a:endParaRPr lang="pt-BR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r>
              <a:rPr lang="pt-BR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9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863B-51E6-483A-98CD-1B8472A3F9D4}" type="slidenum">
              <a:rPr lang="pt-BR" altLang="en-US"/>
              <a:pPr/>
              <a:t>26</a:t>
            </a:fld>
            <a:endParaRPr lang="pt-B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4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42C5-8564-4649-98C1-EFB0653F1ED1}" type="slidenum">
              <a:rPr lang="pt-BR" altLang="en-US"/>
              <a:pPr/>
              <a:t>27</a:t>
            </a:fld>
            <a:endParaRPr lang="pt-BR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8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0388F-F49F-49A0-9B30-85F1457721A7}" type="slidenum">
              <a:rPr lang="pt-BR" altLang="en-US"/>
              <a:pPr/>
              <a:t>28</a:t>
            </a:fld>
            <a:endParaRPr lang="pt-BR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5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0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94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38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5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D390-837C-4D57-AD4C-5C9BA1E88CA5}" type="datetimeFigureOut">
              <a:rPr lang="pt-BR" smtClean="0"/>
              <a:t>25/08/2019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lugins.qgis.org/plugin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9498" y="2145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AULA 7 – QGIS – OUTRAS </a:t>
            </a:r>
            <a:r>
              <a:rPr lang="pt-BR" b="1" smtClean="0"/>
              <a:t>FERRAMENTAS IMPORTANTES DO QGIS </a:t>
            </a:r>
            <a:r>
              <a:rPr lang="pt-BR" b="1" dirty="0" smtClean="0"/>
              <a:t>E ALGUNS PLUGINS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471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88" y="1276835"/>
            <a:ext cx="8370520" cy="5401309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315200" y="3977489"/>
            <a:ext cx="484095" cy="6275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86871" y="251012"/>
            <a:ext cx="1115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Dê “zoom +” em locais próximos ao caso de dengue selecionado até que a escala fique em torno de 1:1 </a:t>
            </a:r>
            <a:endParaRPr lang="en-US" sz="28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6042212" y="6230471"/>
            <a:ext cx="699247" cy="519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75" y="369357"/>
            <a:ext cx="7016283" cy="6102598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515364" y="3403008"/>
            <a:ext cx="735106" cy="878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Arredondado 3"/>
          <p:cNvSpPr/>
          <p:nvPr/>
        </p:nvSpPr>
        <p:spPr>
          <a:xfrm>
            <a:off x="6305129" y="5987113"/>
            <a:ext cx="866636" cy="5860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94448" y="369357"/>
            <a:ext cx="34245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Há um problema de topologia entre dois setores e o caso de dengue não foi atribuído a nenhum dos dois</a:t>
            </a:r>
          </a:p>
          <a:p>
            <a:endParaRPr lang="pt-BR" sz="2800" dirty="0"/>
          </a:p>
          <a:p>
            <a:r>
              <a:rPr lang="pt-BR" sz="2800" dirty="0" smtClean="0"/>
              <a:t>Note que a escala está em 1:1!</a:t>
            </a:r>
          </a:p>
          <a:p>
            <a:endParaRPr lang="pt-BR" sz="2800" dirty="0"/>
          </a:p>
          <a:p>
            <a:r>
              <a:rPr lang="pt-BR" sz="2800" dirty="0" smtClean="0"/>
              <a:t>O que poderia ser feito para corrigir este problema?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65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329" y="167902"/>
            <a:ext cx="10327341" cy="1325563"/>
          </a:xfrm>
        </p:spPr>
        <p:txBody>
          <a:bodyPr/>
          <a:lstStyle/>
          <a:p>
            <a:pPr algn="ctr"/>
            <a:r>
              <a:rPr lang="pt-BR" dirty="0" smtClean="0"/>
              <a:t>Exercício: cálculo da taxa de incidência e mapa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Abra a tabela de atributos da camada “</a:t>
            </a:r>
            <a:r>
              <a:rPr lang="pt-BR" dirty="0" err="1" smtClean="0"/>
              <a:t>scens_jag_dengue</a:t>
            </a:r>
            <a:r>
              <a:rPr lang="pt-BR" dirty="0" smtClean="0"/>
              <a:t>’, habilite sua edição.</a:t>
            </a:r>
          </a:p>
          <a:p>
            <a:r>
              <a:rPr lang="pt-BR" dirty="0" smtClean="0"/>
              <a:t>Vá no botão ‘Abrir calculadora de campo’ e crie uma nova variável correspondente às taxas de incidência de dengue (casos *100000 / pop2006).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Faça um mapa temático da taxa de incidência.</a:t>
            </a:r>
          </a:p>
          <a:p>
            <a:r>
              <a:rPr lang="pt-BR" dirty="0" smtClean="0"/>
              <a:t>Deixe a na mesma categoria, todos os setores com taxa nula.</a:t>
            </a:r>
          </a:p>
          <a:p>
            <a:r>
              <a:rPr lang="pt-BR" dirty="0" smtClean="0"/>
              <a:t>Obtenha as estatísticas básicas da taxa calculada.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39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1226166"/>
            <a:ext cx="9517436" cy="54987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36976" y="134471"/>
            <a:ext cx="1014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Tabela de atributos com a taxa de incidência calculada (10 setores com taxas nulas!)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5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1095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Mapa temático da taxa de incidência em cinco quintis</a:t>
            </a:r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94" y="949681"/>
            <a:ext cx="8539162" cy="55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843516"/>
            <a:ext cx="6862762" cy="52667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1000" y="47625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Use a opção “</a:t>
            </a:r>
            <a:r>
              <a:rPr lang="pt-BR" sz="2800" dirty="0" err="1" smtClean="0"/>
              <a:t>Mosgtrar</a:t>
            </a:r>
            <a:r>
              <a:rPr lang="pt-BR" sz="2800" dirty="0" smtClean="0"/>
              <a:t> contagem de feição” e verifique que o QGIS separou automaticamente os 10 setores com taxas nulas</a:t>
            </a:r>
          </a:p>
          <a:p>
            <a:endParaRPr lang="pt-BR" sz="2800" dirty="0"/>
          </a:p>
          <a:p>
            <a:r>
              <a:rPr lang="pt-BR" sz="2800" dirty="0" smtClean="0"/>
              <a:t>Quais seriam as opções, se isto não tivesse ocorrido?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40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550" y="228600"/>
            <a:ext cx="91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Estatísticas básicas da ‘Taxa de incidência’</a:t>
            </a:r>
            <a:endParaRPr lang="en-GB" sz="4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60331"/>
              </p:ext>
            </p:extLst>
          </p:nvPr>
        </p:nvGraphicFramePr>
        <p:xfrm>
          <a:off x="3048000" y="1620959"/>
          <a:ext cx="4438650" cy="4455870"/>
        </p:xfrm>
        <a:graphic>
          <a:graphicData uri="http://schemas.openxmlformats.org/drawingml/2006/table">
            <a:tbl>
              <a:tblPr/>
              <a:tblGrid>
                <a:gridCol w="2219325">
                  <a:extLst>
                    <a:ext uri="{9D8B030D-6E8A-4147-A177-3AD203B41FA5}">
                      <a16:colId xmlns:a16="http://schemas.microsoft.com/office/drawing/2014/main" val="306251683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362377135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021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185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134291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97698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3533.98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14661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Mediana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2638.14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0922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2988.13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9479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St dev (exemplo)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3028.24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07073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790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20292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65453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1401.87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36982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88081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961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43321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6217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0309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4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65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4929" y="1916113"/>
            <a:ext cx="1170758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ANÁLISE DE DADOS EM FORMA DE </a:t>
            </a:r>
            <a:r>
              <a:rPr lang="pt-BR" altLang="en-US" sz="4000" b="1" dirty="0" smtClean="0"/>
              <a:t>PONTOS</a:t>
            </a:r>
            <a:endParaRPr lang="pt-BR" altLang="en-US" sz="4000" b="1" dirty="0"/>
          </a:p>
          <a:p>
            <a:pPr algn="ctr">
              <a:spcBef>
                <a:spcPct val="50000"/>
              </a:spcBef>
            </a:pPr>
            <a:r>
              <a:rPr lang="pt-BR" altLang="en-US" sz="4000" b="1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300718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22515" y="549275"/>
            <a:ext cx="98946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Padrão de pontos: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base de dados contendo uma série de localizações de pontos, em uma determinada região de estudo, onde ocorreu o evento de interesse;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em sua apresentação mais simples, contém apenas as coordenadas dos eventos.</a:t>
            </a:r>
          </a:p>
        </p:txBody>
      </p:sp>
    </p:spTree>
    <p:extLst>
      <p:ext uri="{BB962C8B-B14F-4D97-AF65-F5344CB8AC3E}">
        <p14:creationId xmlns:p14="http://schemas.microsoft.com/office/powerpoint/2010/main" val="256387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34" y="404814"/>
            <a:ext cx="4633913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1257" y="620714"/>
            <a:ext cx="5715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dirty="0"/>
              <a:t>Distribuição de casos de hepatite A no Município de Macapá, de 1999 a 2003.</a:t>
            </a:r>
          </a:p>
          <a:p>
            <a:r>
              <a:rPr lang="pt-BR" altLang="en-US" sz="2800" dirty="0"/>
              <a:t>Apontar locais em que existe maior intensidade de transmissão (direcionar a ação).</a:t>
            </a:r>
          </a:p>
          <a:p>
            <a:endParaRPr lang="pt-BR" altLang="en-US" sz="2800" dirty="0"/>
          </a:p>
          <a:p>
            <a:r>
              <a:rPr lang="pt-BR" altLang="en-US" sz="2800" dirty="0"/>
              <a:t>Pergunta a ser feita: o padrão da distribuição de pontos é aleatório?</a:t>
            </a:r>
          </a:p>
        </p:txBody>
      </p:sp>
    </p:spTree>
    <p:extLst>
      <p:ext uri="{BB962C8B-B14F-4D97-AF65-F5344CB8AC3E}">
        <p14:creationId xmlns:p14="http://schemas.microsoft.com/office/powerpoint/2010/main" val="3280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4447" y="286871"/>
            <a:ext cx="1127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Contagem de pontos em polígonos</a:t>
            </a:r>
          </a:p>
          <a:p>
            <a:endParaRPr lang="pt-BR" sz="2800" dirty="0"/>
          </a:p>
          <a:p>
            <a:r>
              <a:rPr lang="pt-BR" sz="2800" dirty="0" smtClean="0"/>
              <a:t>Abra os </a:t>
            </a:r>
            <a:r>
              <a:rPr lang="pt-BR" sz="2800" dirty="0" err="1" smtClean="0"/>
              <a:t>shapes</a:t>
            </a:r>
            <a:r>
              <a:rPr lang="pt-BR" sz="2800" dirty="0" smtClean="0"/>
              <a:t>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 “den_jan_mai_06”</a:t>
            </a:r>
          </a:p>
          <a:p>
            <a:endParaRPr lang="pt-BR" sz="2800" dirty="0"/>
          </a:p>
          <a:p>
            <a:r>
              <a:rPr lang="pt-BR" sz="2800" dirty="0" smtClean="0"/>
              <a:t>Vá em “Vetor”, “Analisar” e “Contar pontos no polígono”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35" y="2761129"/>
            <a:ext cx="6606075" cy="38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83" y="163285"/>
            <a:ext cx="8615363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9778" y="4401910"/>
            <a:ext cx="1084217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A – padrão aglomerado – riscos concentrados no espaço.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 – padrão regular – distancia média entre os pontos constante.</a:t>
            </a:r>
          </a:p>
          <a:p>
            <a:endParaRPr lang="pt-BR" altLang="en-US" sz="2800" dirty="0"/>
          </a:p>
          <a:p>
            <a:r>
              <a:rPr lang="pt-BR" altLang="en-US" sz="2800" dirty="0"/>
              <a:t>C – Padrão aleatório – ocorre por completo acaso.</a:t>
            </a:r>
          </a:p>
        </p:txBody>
      </p:sp>
    </p:spTree>
    <p:extLst>
      <p:ext uri="{BB962C8B-B14F-4D97-AF65-F5344CB8AC3E}">
        <p14:creationId xmlns:p14="http://schemas.microsoft.com/office/powerpoint/2010/main" val="132993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36813" y="549275"/>
            <a:ext cx="10923815" cy="431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Entre as técnicas disponíveis </a:t>
            </a:r>
            <a:r>
              <a:rPr lang="pt-BR" altLang="en-US" sz="2800" dirty="0" smtClean="0"/>
              <a:t>para detectar </a:t>
            </a:r>
            <a:r>
              <a:rPr lang="pt-BR" altLang="en-US" sz="2800" dirty="0"/>
              <a:t>e mapear “áreas quentes” ou aglomerado duas se destacam: </a:t>
            </a:r>
          </a:p>
          <a:p>
            <a:pPr>
              <a:spcBef>
                <a:spcPct val="30000"/>
              </a:spcBef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técnica de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 estatística espacial </a:t>
            </a:r>
            <a:r>
              <a:rPr lang="pt-BR" altLang="en-US" sz="2800" dirty="0" err="1"/>
              <a:t>scan</a:t>
            </a:r>
            <a:r>
              <a:rPr lang="pt-BR" altLang="en-US" sz="2800" dirty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</a:pPr>
            <a:r>
              <a:rPr lang="pt-BR" altLang="en-US" sz="2800" dirty="0"/>
              <a:t> – ambas muito utilizadas nas áreas de saúde e ambiente.</a:t>
            </a:r>
          </a:p>
        </p:txBody>
      </p:sp>
    </p:spTree>
    <p:extLst>
      <p:ext uri="{BB962C8B-B14F-4D97-AF65-F5344CB8AC3E}">
        <p14:creationId xmlns:p14="http://schemas.microsoft.com/office/powerpoint/2010/main" val="61897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51089" y="1341439"/>
            <a:ext cx="7273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FUNÇÃO KERNEL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47850" y="2636838"/>
            <a:ext cx="83518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Desenvolvida para se obter uma estimativa suavizada de uma probabilidade </a:t>
            </a:r>
            <a:r>
              <a:rPr lang="pt-BR" altLang="en-US" sz="2800" dirty="0" err="1"/>
              <a:t>univariada</a:t>
            </a:r>
            <a:r>
              <a:rPr lang="pt-BR" altLang="en-US" sz="2800" dirty="0"/>
              <a:t> ou multivariada com base na amostra em observação, ou seja, um histograma suavizado.</a:t>
            </a:r>
          </a:p>
        </p:txBody>
      </p:sp>
    </p:spTree>
    <p:extLst>
      <p:ext uri="{BB962C8B-B14F-4D97-AF65-F5344CB8AC3E}">
        <p14:creationId xmlns:p14="http://schemas.microsoft.com/office/powerpoint/2010/main" val="38227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89857" y="836614"/>
            <a:ext cx="1077685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Definição de dois parâmetros básicos: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a) Raio de influência ou banda (</a:t>
            </a:r>
            <a:r>
              <a:rPr lang="el-GR" altLang="en-US" sz="2800" dirty="0"/>
              <a:t>τ</a:t>
            </a:r>
            <a:r>
              <a:rPr lang="pt-BR" altLang="en-US" sz="2800" dirty="0"/>
              <a:t>) - define a vizinhança do ponto a ser interpolado e controla o alisamento - raio de um disco, centrado em S, que é uma localização na região R, no qual os pontos vão contribuir para a estimativa da função de intensidade – determina o grau de suavização.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b) Função de estimação k (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) - suavização do fenômeno –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 normal ou </a:t>
            </a:r>
            <a:r>
              <a:rPr lang="pt-BR" altLang="en-US" sz="2800" dirty="0" err="1"/>
              <a:t>quártico</a:t>
            </a:r>
            <a:r>
              <a:rPr lang="pt-BR" altLang="en-US" sz="2800" dirty="0"/>
              <a:t> são os mais comumente </a:t>
            </a:r>
            <a:r>
              <a:rPr lang="pt-BR" altLang="en-US" sz="2800" dirty="0" smtClean="0"/>
              <a:t>utilizados.</a:t>
            </a: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918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82329"/>
            <a:ext cx="63373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84804" y="2075240"/>
            <a:ext cx="94159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smtClean="0"/>
              <a:t>s – representa uma localização em R</a:t>
            </a:r>
          </a:p>
          <a:p>
            <a:pPr>
              <a:spcBef>
                <a:spcPct val="50000"/>
              </a:spcBef>
            </a:pPr>
            <a:r>
              <a:rPr lang="pt-BR" altLang="en-US" sz="2400" dirty="0" smtClean="0"/>
              <a:t>s</a:t>
            </a:r>
            <a:r>
              <a:rPr lang="pt-BR" altLang="en-US" sz="2400" baseline="-25000" dirty="0" smtClean="0"/>
              <a:t>1</a:t>
            </a:r>
            <a:r>
              <a:rPr lang="pt-BR" altLang="en-US" sz="2400" dirty="0" smtClean="0"/>
              <a:t>,.... </a:t>
            </a:r>
            <a:r>
              <a:rPr lang="pt-BR" altLang="en-US" sz="2400" dirty="0" err="1" smtClean="0"/>
              <a:t>s</a:t>
            </a:r>
            <a:r>
              <a:rPr lang="pt-BR" altLang="en-US" sz="2400" baseline="-25000" dirty="0" err="1" smtClean="0"/>
              <a:t>n</a:t>
            </a:r>
            <a:r>
              <a:rPr lang="pt-BR" altLang="en-US" sz="2400" dirty="0" smtClean="0"/>
              <a:t> – localizações das n observações</a:t>
            </a:r>
          </a:p>
          <a:p>
            <a:pPr>
              <a:spcBef>
                <a:spcPct val="50000"/>
              </a:spcBef>
            </a:pPr>
            <a:r>
              <a:rPr lang="el-GR" altLang="en-US" sz="2400" dirty="0" smtClean="0">
                <a:cs typeface="Times New Roman" panose="02020603050405020304" pitchFamily="18" charset="0"/>
              </a:rPr>
              <a:t>λ</a:t>
            </a:r>
            <a:r>
              <a:rPr lang="pt-BR" altLang="en-US" sz="2400" dirty="0" smtClean="0">
                <a:cs typeface="Times New Roman" panose="02020603050405020304" pitchFamily="18" charset="0"/>
              </a:rPr>
              <a:t>(s) – intensidade em 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287714" y="3644900"/>
          <a:ext cx="45354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1473120" imgH="482400" progId="Equation.3">
                  <p:embed/>
                </p:oleObj>
              </mc:Choice>
              <mc:Fallback>
                <p:oleObj name="Equation" r:id="rId5" imgW="1473120" imgH="48240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3644900"/>
                        <a:ext cx="45354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34787" y="5300663"/>
            <a:ext cx="102706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err="1"/>
              <a:t>Kernel</a:t>
            </a:r>
            <a:r>
              <a:rPr lang="pt-BR" altLang="en-US" sz="2400" dirty="0"/>
              <a:t> gaussiano:</a:t>
            </a:r>
          </a:p>
          <a:p>
            <a:pPr>
              <a:spcBef>
                <a:spcPct val="50000"/>
              </a:spcBef>
            </a:pPr>
            <a:r>
              <a:rPr lang="pt-BR" altLang="en-US" sz="2400" dirty="0"/>
              <a:t>h – distância entre a localização em que se deseja calcular a função e o evento observado</a:t>
            </a:r>
          </a:p>
        </p:txBody>
      </p:sp>
    </p:spTree>
    <p:extLst>
      <p:ext uri="{BB962C8B-B14F-4D97-AF65-F5344CB8AC3E}">
        <p14:creationId xmlns:p14="http://schemas.microsoft.com/office/powerpoint/2010/main" val="1307150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5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359150" y="5516563"/>
            <a:ext cx="5545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Estimador </a:t>
            </a:r>
            <a:r>
              <a:rPr lang="pt-BR" altLang="en-US" sz="2400" dirty="0" err="1"/>
              <a:t>kernel</a:t>
            </a:r>
            <a:endParaRPr lang="pt-B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079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359150" y="1341438"/>
          <a:ext cx="453548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1473120" imgH="482400" progId="Equation.3">
                  <p:embed/>
                </p:oleObj>
              </mc:Choice>
              <mc:Fallback>
                <p:oleObj name="Equation" r:id="rId4" imgW="1473120" imgH="4824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341438"/>
                        <a:ext cx="453548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19288" y="3213100"/>
            <a:ext cx="8424862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/>
              <a:t>h – distância entre a localização em que se deseja calcular a função e o evento observado.</a:t>
            </a:r>
          </a:p>
          <a:p>
            <a:pPr>
              <a:spcBef>
                <a:spcPct val="30000"/>
              </a:spcBef>
            </a:pPr>
            <a:r>
              <a:rPr lang="pt-BR" altLang="en-US" sz="2400"/>
              <a:t>K – é uma função de densidade bivariada escolhida – é ajustada sobre os eventos considerados compondo uma superfície cujo valor será proporcional à intensidade dos eventos por unidade de área.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224339" y="404813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/>
              <a:t>Kernel gaussiano</a:t>
            </a:r>
          </a:p>
        </p:txBody>
      </p:sp>
    </p:spTree>
    <p:extLst>
      <p:ext uri="{BB962C8B-B14F-4D97-AF65-F5344CB8AC3E}">
        <p14:creationId xmlns:p14="http://schemas.microsoft.com/office/powerpoint/2010/main" val="335686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765176"/>
            <a:ext cx="751205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4928" y="5157788"/>
            <a:ext cx="11250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Passos para o cálculo de densidade de pontos segundo a técnica de </a:t>
            </a:r>
            <a:r>
              <a:rPr lang="pt-BR" altLang="en-US" sz="2400" dirty="0" err="1"/>
              <a:t>kernel</a:t>
            </a:r>
            <a:r>
              <a:rPr lang="pt-BR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23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36813" y="1100819"/>
            <a:ext cx="112667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3600" dirty="0"/>
              <a:t>Grade regular de representação do </a:t>
            </a:r>
            <a:r>
              <a:rPr lang="pt-BR" altLang="en-US" sz="3600" dirty="0" err="1"/>
              <a:t>kernel</a:t>
            </a:r>
            <a:r>
              <a:rPr lang="pt-BR" altLang="en-US" sz="3600" dirty="0"/>
              <a:t>:</a:t>
            </a:r>
          </a:p>
          <a:p>
            <a:endParaRPr lang="pt-BR" altLang="en-US" sz="2400" dirty="0"/>
          </a:p>
          <a:p>
            <a:pPr>
              <a:buFontTx/>
              <a:buChar char="-"/>
            </a:pPr>
            <a:r>
              <a:rPr lang="pt-BR" altLang="en-US" sz="2400" dirty="0"/>
              <a:t> Geração de grade com n colunas por m linhas, criando n x m células;</a:t>
            </a:r>
          </a:p>
          <a:p>
            <a:pPr>
              <a:buFontTx/>
              <a:buChar char="-"/>
            </a:pPr>
            <a:endParaRPr lang="pt-BR" altLang="en-US" sz="2400" dirty="0"/>
          </a:p>
          <a:p>
            <a:r>
              <a:rPr lang="pt-BR" altLang="en-US" sz="2400" dirty="0"/>
              <a:t>– Quanto maior o número de células, maior a resolução da figura gerada – parâmetro </a:t>
            </a:r>
            <a:r>
              <a:rPr lang="pt-BR" altLang="en-US" sz="2400" dirty="0" err="1"/>
              <a:t>ue</a:t>
            </a:r>
            <a:r>
              <a:rPr lang="pt-BR" altLang="en-US" sz="2400" dirty="0"/>
              <a:t> afeta a  memória que ser usada – grande quantidade de células pode gerar sobrecarga de processamento no programa e no computador.</a:t>
            </a:r>
          </a:p>
        </p:txBody>
      </p:sp>
    </p:spTree>
    <p:extLst>
      <p:ext uri="{BB962C8B-B14F-4D97-AF65-F5344CB8AC3E}">
        <p14:creationId xmlns:p14="http://schemas.microsoft.com/office/powerpoint/2010/main" val="462784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0243" y="476250"/>
            <a:ext cx="10678886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Grade – maneira de representar a superfície contínua com as estimativas de densidade de pontos. Cada célula tem como atributo o valor estimado da </a:t>
            </a:r>
            <a:r>
              <a:rPr lang="pt-BR" altLang="en-US" sz="2800" dirty="0" err="1"/>
              <a:t>densidadede</a:t>
            </a:r>
            <a:r>
              <a:rPr lang="pt-BR" altLang="en-US" sz="2800" dirty="0"/>
              <a:t> </a:t>
            </a:r>
            <a:r>
              <a:rPr lang="pt-BR" altLang="en-US" sz="2800" dirty="0" err="1"/>
              <a:t>ptos</a:t>
            </a:r>
            <a:r>
              <a:rPr lang="pt-BR" altLang="en-US" sz="2800" dirty="0"/>
              <a:t>.</a:t>
            </a:r>
          </a:p>
          <a:p>
            <a:endParaRPr lang="pt-BR" altLang="en-US" sz="2800" dirty="0"/>
          </a:p>
          <a:p>
            <a:r>
              <a:rPr lang="pt-BR" altLang="en-US" sz="2800" dirty="0"/>
              <a:t>Os valores apresentados na legenda representam a quantidade de pontos encontrados por unidade de área – se o mapa está em UTM em unidades de metros, estes valores serão eventos por metro quadrado.</a:t>
            </a:r>
          </a:p>
          <a:p>
            <a:pPr>
              <a:spcBef>
                <a:spcPct val="30000"/>
              </a:spcBef>
            </a:pPr>
            <a:r>
              <a:rPr lang="pt-BR" altLang="en-US" sz="2800" dirty="0"/>
              <a:t>Fornece, por interpolação, a intensidade pontual do processo em todo a região de estudo – visão geral da intensidade do processo em todas as regiões do mapa.</a:t>
            </a:r>
          </a:p>
          <a:p>
            <a:pPr>
              <a:spcBef>
                <a:spcPct val="50000"/>
              </a:spcBef>
            </a:pP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67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248" y="376517"/>
            <a:ext cx="10775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Na tela “Contar pontos no polígono”, selecione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“Polígonos” e “den_jag_mai_06” em “Pontos”. Clique em “Executar”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29" y="1601913"/>
            <a:ext cx="7048780" cy="4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88"/>
          </a:xfrm>
        </p:spPr>
        <p:txBody>
          <a:bodyPr/>
          <a:lstStyle/>
          <a:p>
            <a:r>
              <a:rPr lang="pt-BR" dirty="0" smtClean="0"/>
              <a:t>Mapa de calor – </a:t>
            </a:r>
            <a:r>
              <a:rPr lang="pt-BR" dirty="0" err="1" smtClean="0"/>
              <a:t>Kernel</a:t>
            </a:r>
            <a:r>
              <a:rPr lang="pt-BR" dirty="0" smtClean="0"/>
              <a:t> - QGIS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700" y="1302467"/>
            <a:ext cx="3733800" cy="3530790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Deixe ativos apenas as camadas ‘den_jan_mai_06’ e ‘</a:t>
            </a:r>
            <a:r>
              <a:rPr lang="pt-BR" sz="3600" dirty="0" err="1" smtClean="0"/>
              <a:t>scens_jag_dengue</a:t>
            </a:r>
            <a:r>
              <a:rPr lang="pt-BR" sz="3600" dirty="0" smtClean="0"/>
              <a:t>’.</a:t>
            </a:r>
          </a:p>
          <a:p>
            <a:endParaRPr lang="pt-BR" sz="3600" dirty="0" smtClean="0"/>
          </a:p>
          <a:p>
            <a:r>
              <a:rPr lang="pt-BR" sz="3600" dirty="0" smtClean="0"/>
              <a:t>Clique no botão “Caixa de ferramentas”</a:t>
            </a:r>
          </a:p>
          <a:p>
            <a:endParaRPr lang="pt-BR" sz="3600" dirty="0" smtClean="0"/>
          </a:p>
          <a:p>
            <a:r>
              <a:rPr lang="pt-BR" sz="3600" dirty="0" smtClean="0"/>
              <a:t>Clique em “Interpolar” e em “Mapa de calor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3227481"/>
            <a:ext cx="376905" cy="5444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1" y="890588"/>
            <a:ext cx="4476961" cy="5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72" y="1476375"/>
            <a:ext cx="8353425" cy="50387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5878" y="293914"/>
            <a:ext cx="11381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“Camada de pontos”, escolha “den_jan_mai_06”; em raio, escolha 200m; em “Tamanho do pixel” escolha “1”. Clique em executar.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190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122714"/>
            <a:ext cx="4539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Salve a camada temporária no formato “</a:t>
            </a:r>
            <a:r>
              <a:rPr lang="pt-BR" sz="2800" dirty="0" err="1" smtClean="0"/>
              <a:t>GeoTIFF</a:t>
            </a:r>
            <a:r>
              <a:rPr lang="pt-BR" sz="2800" dirty="0" smtClean="0"/>
              <a:t>” e dê o nome de “kernel_dengue_200m”</a:t>
            </a:r>
          </a:p>
          <a:p>
            <a:endParaRPr lang="pt-BR" sz="2800" dirty="0"/>
          </a:p>
          <a:p>
            <a:r>
              <a:rPr lang="pt-BR" sz="2800" dirty="0" smtClean="0"/>
              <a:t>Após, remova a camada temporária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94" y="1001950"/>
            <a:ext cx="6438219" cy="5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3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468" y="746965"/>
            <a:ext cx="4845423" cy="4503458"/>
          </a:xfrm>
        </p:spPr>
        <p:txBody>
          <a:bodyPr>
            <a:normAutofit/>
          </a:bodyPr>
          <a:lstStyle/>
          <a:p>
            <a:r>
              <a:rPr lang="pt-BR" dirty="0" smtClean="0"/>
              <a:t>Mapa resultante em preto e branco. </a:t>
            </a:r>
          </a:p>
          <a:p>
            <a:r>
              <a:rPr lang="pt-BR" dirty="0" smtClean="0"/>
              <a:t>Para colocar cor no mapa, clique com botão direito no mapa </a:t>
            </a:r>
            <a:r>
              <a:rPr lang="pt-BR" dirty="0" err="1" smtClean="0"/>
              <a:t>kernel</a:t>
            </a:r>
            <a:r>
              <a:rPr lang="pt-BR" dirty="0" smtClean="0"/>
              <a:t>, vá em propriedades, escolha falsa-cor, escolha uma banda e produza o mapa temático.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8" y="823165"/>
            <a:ext cx="65341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965" y="1297667"/>
            <a:ext cx="3249706" cy="4216587"/>
          </a:xfrm>
        </p:spPr>
        <p:txBody>
          <a:bodyPr>
            <a:normAutofit/>
          </a:bodyPr>
          <a:lstStyle/>
          <a:p>
            <a:r>
              <a:rPr lang="pt-BR" dirty="0" smtClean="0"/>
              <a:t>Compare o mapa do </a:t>
            </a:r>
            <a:r>
              <a:rPr lang="pt-BR" dirty="0" err="1" smtClean="0"/>
              <a:t>kernel</a:t>
            </a:r>
            <a:r>
              <a:rPr lang="pt-BR" dirty="0" smtClean="0"/>
              <a:t> com o mapa temático das taxas de incidência.</a:t>
            </a:r>
          </a:p>
          <a:p>
            <a:r>
              <a:rPr lang="pt-BR" dirty="0" smtClean="0"/>
              <a:t>Faça dois novos mapas </a:t>
            </a:r>
            <a:r>
              <a:rPr lang="pt-BR" dirty="0" err="1" smtClean="0"/>
              <a:t>kernel</a:t>
            </a:r>
            <a:r>
              <a:rPr lang="pt-BR" dirty="0" smtClean="0"/>
              <a:t> com raio de 300 e 500 metros e veja o que acontece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2" y="742078"/>
            <a:ext cx="7213826" cy="56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8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7043" y="1804737"/>
            <a:ext cx="10672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Ferramenta</a:t>
            </a:r>
            <a:r>
              <a:rPr lang="en-GB" sz="5400" dirty="0" smtClean="0"/>
              <a:t> para </a:t>
            </a:r>
            <a:r>
              <a:rPr lang="en-GB" sz="5400" dirty="0" err="1" smtClean="0"/>
              <a:t>verificação</a:t>
            </a:r>
            <a:r>
              <a:rPr lang="en-GB" sz="5400" dirty="0" smtClean="0"/>
              <a:t> de </a:t>
            </a:r>
            <a:r>
              <a:rPr lang="en-GB" sz="5400" dirty="0" err="1" smtClean="0"/>
              <a:t>validade</a:t>
            </a:r>
            <a:r>
              <a:rPr lang="en-GB" sz="5400" dirty="0" smtClean="0"/>
              <a:t> de </a:t>
            </a:r>
            <a:r>
              <a:rPr lang="en-GB" sz="5400" dirty="0" err="1" smtClean="0"/>
              <a:t>geometria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64121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6726" y="348916"/>
            <a:ext cx="11189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Abrir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scen_sjrp_erro_topol</a:t>
            </a:r>
            <a:r>
              <a:rPr lang="en-GB" sz="2800" dirty="0" smtClean="0"/>
              <a:t>”,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/>
              <a:t>V</a:t>
            </a:r>
            <a:r>
              <a:rPr lang="en-GB" sz="2800" dirty="0" err="1" smtClean="0"/>
              <a:t>etor</a:t>
            </a:r>
            <a:r>
              <a:rPr lang="en-GB" sz="2800" dirty="0" smtClean="0"/>
              <a:t>”, “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…”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57" y="1452152"/>
            <a:ext cx="6999120" cy="5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8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106906"/>
            <a:ext cx="47163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tela</a:t>
            </a:r>
            <a:r>
              <a:rPr lang="en-GB" sz="2800" dirty="0" smtClean="0"/>
              <a:t> “</a:t>
            </a:r>
            <a:r>
              <a:rPr lang="en-GB" sz="2800" dirty="0" err="1" smtClean="0"/>
              <a:t>Verficar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”, </a:t>
            </a:r>
            <a:r>
              <a:rPr lang="en-GB" sz="2800" dirty="0" err="1" smtClean="0"/>
              <a:t>selecione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scens_sjrp_erro_topol</a:t>
            </a:r>
            <a:r>
              <a:rPr lang="en-GB" sz="2800" dirty="0" smtClean="0"/>
              <a:t>” </a:t>
            </a:r>
            <a:r>
              <a:rPr lang="en-GB" sz="2800" dirty="0" err="1" smtClean="0"/>
              <a:t>como</a:t>
            </a:r>
            <a:r>
              <a:rPr lang="en-GB" sz="2800" dirty="0" smtClean="0"/>
              <a:t> “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entrada” e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executar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</a:t>
            </a:r>
            <a:r>
              <a:rPr lang="en-GB" sz="2800" dirty="0" err="1" smtClean="0"/>
              <a:t>criou</a:t>
            </a:r>
            <a:r>
              <a:rPr lang="en-GB" sz="2800" dirty="0" smtClean="0"/>
              <a:t> </a:t>
            </a:r>
            <a:r>
              <a:rPr lang="en-GB" sz="2800" dirty="0" err="1" smtClean="0"/>
              <a:t>três</a:t>
            </a:r>
            <a:r>
              <a:rPr lang="en-GB" sz="2800" dirty="0" smtClean="0"/>
              <a:t> </a:t>
            </a:r>
            <a:r>
              <a:rPr lang="en-GB" sz="2800" dirty="0" err="1" smtClean="0"/>
              <a:t>novas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: “</a:t>
            </a:r>
            <a:r>
              <a:rPr lang="en-GB" sz="2800" dirty="0" err="1" smtClean="0"/>
              <a:t>sáidas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erro</a:t>
            </a:r>
            <a:r>
              <a:rPr lang="en-GB" sz="2800" dirty="0" smtClean="0"/>
              <a:t> de </a:t>
            </a:r>
            <a:r>
              <a:rPr lang="en-GB" sz="2800" dirty="0" err="1" smtClean="0"/>
              <a:t>saída</a:t>
            </a:r>
            <a:r>
              <a:rPr lang="en-GB" sz="2800" dirty="0" smtClean="0"/>
              <a:t>”</a:t>
            </a:r>
          </a:p>
          <a:p>
            <a:endParaRPr lang="en-GB" sz="2800" dirty="0"/>
          </a:p>
          <a:p>
            <a:r>
              <a:rPr lang="en-GB" sz="2800" dirty="0" err="1" smtClean="0"/>
              <a:t>Inspecione</a:t>
            </a:r>
            <a:r>
              <a:rPr lang="en-GB" sz="2800" dirty="0" smtClean="0"/>
              <a:t> </a:t>
            </a:r>
            <a:r>
              <a:rPr lang="en-GB" sz="2800" dirty="0" err="1" smtClean="0"/>
              <a:t>estes</a:t>
            </a:r>
            <a:r>
              <a:rPr lang="en-GB" sz="2800" dirty="0" smtClean="0"/>
              <a:t> </a:t>
            </a:r>
            <a:r>
              <a:rPr lang="en-GB" sz="2800" dirty="0" err="1" smtClean="0"/>
              <a:t>resultados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98" y="348916"/>
            <a:ext cx="6574746" cy="6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92505"/>
            <a:ext cx="11598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 da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s_cens_fsecon</a:t>
            </a:r>
            <a:r>
              <a:rPr lang="en-GB" sz="2800" dirty="0" smtClean="0"/>
              <a:t>”, </a:t>
            </a:r>
            <a:r>
              <a:rPr lang="en-GB" sz="2800" dirty="0" err="1" smtClean="0"/>
              <a:t>corrija</a:t>
            </a:r>
            <a:r>
              <a:rPr lang="en-GB" sz="2800" dirty="0" smtClean="0"/>
              <a:t> o </a:t>
            </a:r>
            <a:r>
              <a:rPr lang="en-GB" sz="2800" dirty="0" err="1" smtClean="0"/>
              <a:t>erro</a:t>
            </a:r>
            <a:r>
              <a:rPr lang="en-GB" sz="2800" dirty="0" smtClean="0"/>
              <a:t> </a:t>
            </a:r>
            <a:r>
              <a:rPr lang="en-GB" sz="2800" dirty="0" err="1" smtClean="0"/>
              <a:t>identificado</a:t>
            </a:r>
            <a:r>
              <a:rPr lang="en-GB" sz="2800" dirty="0" smtClean="0"/>
              <a:t>, salve e </a:t>
            </a:r>
            <a:r>
              <a:rPr lang="en-GB" sz="2800" dirty="0" err="1" smtClean="0"/>
              <a:t>feche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/>
              <a:t> </a:t>
            </a:r>
            <a:r>
              <a:rPr lang="en-GB" sz="2800" dirty="0" smtClean="0"/>
              <a:t>– teste </a:t>
            </a:r>
            <a:r>
              <a:rPr lang="en-GB" sz="2800" dirty="0" err="1" smtClean="0"/>
              <a:t>novamente</a:t>
            </a:r>
            <a:r>
              <a:rPr lang="en-GB" sz="2800" dirty="0" smtClean="0"/>
              <a:t> a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 da </a:t>
            </a:r>
            <a:r>
              <a:rPr lang="en-GB" sz="2800" dirty="0" err="1" smtClean="0"/>
              <a:t>geometria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6" y="1248088"/>
            <a:ext cx="8867524" cy="4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2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9086" y="1257299"/>
            <a:ext cx="104013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/>
              <a:t>Plugin</a:t>
            </a:r>
            <a:r>
              <a:rPr lang="pt-BR" sz="4000" b="1" dirty="0" smtClean="0"/>
              <a:t> NNJOIN</a:t>
            </a:r>
          </a:p>
          <a:p>
            <a:endParaRPr lang="pt-BR" sz="2800" dirty="0"/>
          </a:p>
          <a:p>
            <a:r>
              <a:rPr lang="pt-BR" sz="2800" dirty="0" smtClean="0"/>
              <a:t>Cálculo de distâncias entre diferentes tipos de vetores (pontos, linhas e polígonos</a:t>
            </a:r>
          </a:p>
          <a:p>
            <a:endParaRPr lang="pt-BR" sz="2800" dirty="0"/>
          </a:p>
          <a:p>
            <a:r>
              <a:rPr lang="pt-BR" sz="2800" dirty="0" smtClean="0"/>
              <a:t>Para distâncias em metros – SRC em coordenas projetadas</a:t>
            </a:r>
          </a:p>
          <a:p>
            <a:endParaRPr lang="pt-BR" sz="2800" dirty="0"/>
          </a:p>
          <a:p>
            <a:r>
              <a:rPr lang="pt-BR" sz="2800" dirty="0" smtClean="0"/>
              <a:t>Olhar documentação na Internet</a:t>
            </a:r>
          </a:p>
          <a:p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53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659" y="179294"/>
            <a:ext cx="1142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Uma nova camada temporária foi criada. Salve-a com o nome “</a:t>
            </a:r>
            <a:r>
              <a:rPr lang="pt-BR" sz="2800" dirty="0" err="1" smtClean="0"/>
              <a:t>scens_jag_dengue</a:t>
            </a:r>
            <a:r>
              <a:rPr lang="pt-BR" sz="2800" dirty="0" smtClean="0"/>
              <a:t>”. Abra a tabela de atributos e verifique que uma nova coluna (NUNPOINTS) foi criada.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20" y="1618077"/>
            <a:ext cx="7905587" cy="50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7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243" y="146957"/>
            <a:ext cx="1149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Instalação do NNJOIN: clicar em “Complementos”, em “Gerenciar e instalar complementos” e digitar “NNJOIN” em “Buscar – Clicar no </a:t>
            </a:r>
            <a:r>
              <a:rPr lang="pt-BR" sz="2800" dirty="0" err="1" smtClean="0"/>
              <a:t>plugin</a:t>
            </a:r>
            <a:r>
              <a:rPr lang="pt-BR" sz="2800" dirty="0" smtClean="0"/>
              <a:t> e em “Instalar complemento” (se ainda não tiver instalado)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1685465"/>
            <a:ext cx="7389358" cy="50425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072" y="2237014"/>
            <a:ext cx="2816332" cy="2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7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3914" y="244929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Deixar ativa apenas a camada “den_jan_mai_06” e abrir a camada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 – clicar em “NNJOIN”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3" y="1317837"/>
            <a:ext cx="6825344" cy="53278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0629" y="1662112"/>
            <a:ext cx="45883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</a:t>
            </a:r>
            <a:r>
              <a:rPr lang="pt-BR" sz="2800" dirty="0" err="1" smtClean="0"/>
              <a:t>Imput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”, selecionar “deng_jan_mai_06” e em “</a:t>
            </a:r>
            <a:r>
              <a:rPr lang="pt-BR" sz="2800" dirty="0" err="1" smtClean="0"/>
              <a:t>Join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, selecionar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</a:t>
            </a:r>
          </a:p>
          <a:p>
            <a:endParaRPr lang="pt-BR" sz="2800" dirty="0"/>
          </a:p>
          <a:p>
            <a:r>
              <a:rPr lang="pt-BR" sz="2800" dirty="0" smtClean="0"/>
              <a:t>Clicar em OK</a:t>
            </a:r>
          </a:p>
          <a:p>
            <a:endParaRPr lang="pt-BR" sz="2800" dirty="0"/>
          </a:p>
          <a:p>
            <a:r>
              <a:rPr lang="pt-BR" sz="2800" dirty="0" smtClean="0"/>
              <a:t>Salvar e nomear a camada temporária criada</a:t>
            </a:r>
          </a:p>
        </p:txBody>
      </p:sp>
    </p:spTree>
    <p:extLst>
      <p:ext uri="{BB962C8B-B14F-4D97-AF65-F5344CB8AC3E}">
        <p14:creationId xmlns:p14="http://schemas.microsoft.com/office/powerpoint/2010/main" val="1932026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2634577"/>
            <a:ext cx="11675256" cy="366621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3914" y="195943"/>
            <a:ext cx="11675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Notar que foi criada uma nova camada de pontos - Abrir a tabela de atributos e notar que foram adicionadas aos casos de dengue, os atributos das UBS mais próximas e os valores das distâncias – estes procedimentos podem ser feitos com vetores de linhas (ruas, por exemplo) e polígonos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842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7174"/>
            <a:ext cx="10515600" cy="1325563"/>
          </a:xfrm>
        </p:spPr>
        <p:txBody>
          <a:bodyPr/>
          <a:lstStyle/>
          <a:p>
            <a:r>
              <a:rPr lang="pt-BR" dirty="0" smtClean="0"/>
              <a:t>MMQGIS -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1772"/>
            <a:ext cx="10515600" cy="226118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Instalação do complemento: Ir em ‘Complementos’, em “Gerenciar e Instalar Complementos’.</a:t>
            </a:r>
          </a:p>
          <a:p>
            <a:r>
              <a:rPr lang="pt-BR" dirty="0" smtClean="0"/>
              <a:t>Digite o nome do complemento em ‘Buscar’.</a:t>
            </a:r>
          </a:p>
          <a:p>
            <a:r>
              <a:rPr lang="pt-BR" dirty="0" smtClean="0"/>
              <a:t>Uma vez localizado o complemento, clicar em ‘Instalar complemento’ (se não estiver instalado) ou clicar na caixa para ativá-lo, e em ‘Fechar’.</a:t>
            </a:r>
          </a:p>
          <a:p>
            <a:r>
              <a:rPr lang="pt-BR" dirty="0" smtClean="0"/>
              <a:t>O MMQGIS foi instalado/ativado e está localizado na Barra de Ferramentas.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2" y="3873324"/>
            <a:ext cx="11079615" cy="24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051"/>
            <a:ext cx="10515600" cy="695840"/>
          </a:xfrm>
        </p:spPr>
        <p:txBody>
          <a:bodyPr/>
          <a:lstStyle/>
          <a:p>
            <a:r>
              <a:rPr lang="pt-BR" dirty="0" smtClean="0"/>
              <a:t>MMQGIS – número decimal para 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314" y="2064354"/>
            <a:ext cx="4680857" cy="2827262"/>
          </a:xfrm>
        </p:spPr>
        <p:txBody>
          <a:bodyPr>
            <a:noAutofit/>
          </a:bodyPr>
          <a:lstStyle/>
          <a:p>
            <a:r>
              <a:rPr lang="pt-BR" dirty="0" smtClean="0"/>
              <a:t>Ative a camada “</a:t>
            </a:r>
            <a:r>
              <a:rPr lang="pt-BR" dirty="0" err="1" smtClean="0"/>
              <a:t>scens_jag_dengue</a:t>
            </a:r>
            <a:r>
              <a:rPr lang="pt-BR" dirty="0" smtClean="0"/>
              <a:t>”</a:t>
            </a:r>
          </a:p>
          <a:p>
            <a:endParaRPr lang="pt-BR" dirty="0" smtClean="0"/>
          </a:p>
          <a:p>
            <a:r>
              <a:rPr lang="pt-BR" dirty="0" smtClean="0"/>
              <a:t>Vá em ‘MMQGIS’, em ‘</a:t>
            </a:r>
            <a:r>
              <a:rPr lang="pt-BR" dirty="0" err="1" smtClean="0"/>
              <a:t>Modify</a:t>
            </a:r>
            <a:r>
              <a:rPr lang="pt-BR" dirty="0" smtClean="0"/>
              <a:t>’ e em ‘</a:t>
            </a:r>
            <a:r>
              <a:rPr lang="pt-BR" dirty="0" err="1" smtClean="0"/>
              <a:t>Float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’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8198"/>
            <a:ext cx="55721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99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753" y="319555"/>
            <a:ext cx="10515600" cy="2172633"/>
          </a:xfrm>
        </p:spPr>
        <p:txBody>
          <a:bodyPr/>
          <a:lstStyle/>
          <a:p>
            <a:r>
              <a:rPr lang="pt-BR" dirty="0" smtClean="0"/>
              <a:t>Na janela ‘</a:t>
            </a:r>
            <a:r>
              <a:rPr lang="pt-BR" dirty="0" err="1" smtClean="0"/>
              <a:t>Float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’ escolha a camada ‘</a:t>
            </a:r>
            <a:r>
              <a:rPr lang="pt-BR" dirty="0" err="1" smtClean="0"/>
              <a:t>scens_jag_dengue.shp</a:t>
            </a:r>
            <a:r>
              <a:rPr lang="pt-BR" dirty="0" smtClean="0"/>
              <a:t>’ em ‘Input </a:t>
            </a:r>
            <a:r>
              <a:rPr lang="pt-BR" dirty="0" err="1" smtClean="0"/>
              <a:t>layer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’ e ‘</a:t>
            </a:r>
            <a:r>
              <a:rPr lang="pt-BR" dirty="0" err="1" smtClean="0"/>
              <a:t>tx_incid</a:t>
            </a:r>
            <a:r>
              <a:rPr lang="pt-BR" dirty="0" smtClean="0"/>
              <a:t>’ em ‘</a:t>
            </a:r>
            <a:r>
              <a:rPr lang="pt-BR" dirty="0" err="1" smtClean="0"/>
              <a:t>Fields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Convert</a:t>
            </a:r>
            <a:r>
              <a:rPr lang="pt-BR" dirty="0" smtClean="0"/>
              <a:t>’.</a:t>
            </a:r>
          </a:p>
          <a:p>
            <a:r>
              <a:rPr lang="pt-BR" dirty="0" smtClean="0"/>
              <a:t>De um caminho e um novo nome para o </a:t>
            </a:r>
            <a:r>
              <a:rPr lang="pt-BR" dirty="0" err="1" smtClean="0"/>
              <a:t>layer</a:t>
            </a:r>
            <a:r>
              <a:rPr lang="pt-BR" dirty="0" smtClean="0"/>
              <a:t> (</a:t>
            </a:r>
            <a:r>
              <a:rPr lang="pt-BR" dirty="0" err="1" smtClean="0"/>
              <a:t>scens_tax_text</a:t>
            </a:r>
            <a:r>
              <a:rPr lang="pt-BR" dirty="0" smtClean="0"/>
              <a:t>) e clique em “</a:t>
            </a:r>
            <a:r>
              <a:rPr lang="pt-BR" dirty="0" err="1" smtClean="0"/>
              <a:t>Apply</a:t>
            </a:r>
            <a:r>
              <a:rPr lang="pt-BR" dirty="0" smtClean="0"/>
              <a:t>”</a:t>
            </a:r>
            <a:r>
              <a:rPr lang="pt-BR" dirty="0"/>
              <a:t> </a:t>
            </a:r>
            <a:r>
              <a:rPr lang="pt-BR" dirty="0" smtClean="0"/>
              <a:t>– verifique, abrindo a tabela de atributos que a “</a:t>
            </a:r>
            <a:r>
              <a:rPr lang="pt-BR" dirty="0" err="1" smtClean="0"/>
              <a:t>tx_incid</a:t>
            </a:r>
            <a:r>
              <a:rPr lang="pt-BR" dirty="0" smtClean="0"/>
              <a:t>” se transformou em um campo tipo texto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2" y="2720837"/>
            <a:ext cx="8728301" cy="41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0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10532"/>
          </a:xfrm>
        </p:spPr>
        <p:txBody>
          <a:bodyPr/>
          <a:lstStyle/>
          <a:p>
            <a:r>
              <a:rPr lang="pt-BR" dirty="0" smtClean="0"/>
              <a:t>MMQGIS – Texto para número decimal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728" y="947058"/>
            <a:ext cx="11854543" cy="1799317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Vá em ‘MMQGIS’, em ‘</a:t>
            </a:r>
            <a:r>
              <a:rPr lang="pt-BR" dirty="0" err="1" smtClean="0"/>
              <a:t>Modify</a:t>
            </a:r>
            <a:r>
              <a:rPr lang="pt-BR" dirty="0" smtClean="0"/>
              <a:t>’ e em ‘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Float</a:t>
            </a:r>
            <a:r>
              <a:rPr lang="pt-BR" dirty="0" smtClean="0"/>
              <a:t>’.</a:t>
            </a:r>
          </a:p>
          <a:p>
            <a:r>
              <a:rPr lang="pt-BR" dirty="0" smtClean="0"/>
              <a:t>Escolha como </a:t>
            </a:r>
            <a:r>
              <a:rPr lang="pt-BR" dirty="0" err="1" smtClean="0"/>
              <a:t>layer</a:t>
            </a:r>
            <a:r>
              <a:rPr lang="pt-BR" dirty="0" smtClean="0"/>
              <a:t> ‘</a:t>
            </a:r>
            <a:r>
              <a:rPr lang="pt-BR" dirty="0" err="1" smtClean="0"/>
              <a:t>scens_jag_dengue</a:t>
            </a:r>
            <a:r>
              <a:rPr lang="pt-BR" dirty="0" smtClean="0"/>
              <a:t>’ e converta o campo “ID_” em número decimal (</a:t>
            </a:r>
            <a:r>
              <a:rPr lang="pt-BR" dirty="0" err="1" smtClean="0"/>
              <a:t>float</a:t>
            </a:r>
            <a:r>
              <a:rPr lang="pt-BR" dirty="0" smtClean="0"/>
              <a:t>)</a:t>
            </a:r>
          </a:p>
          <a:p>
            <a:r>
              <a:rPr lang="pt-BR" dirty="0" smtClean="0"/>
              <a:t>Dê um endereço e um novo nome para a camada (</a:t>
            </a:r>
            <a:r>
              <a:rPr lang="pt-BR" dirty="0" err="1" smtClean="0"/>
              <a:t>scens_jag_float</a:t>
            </a:r>
            <a:r>
              <a:rPr lang="pt-BR" dirty="0" smtClean="0"/>
              <a:t>) e clique em OK.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30" y="2746375"/>
            <a:ext cx="56864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2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34" y="1384527"/>
            <a:ext cx="11268075" cy="39909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5634" y="228600"/>
            <a:ext cx="111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campo “ID_” era tipo texto e foi transformado em número (</a:t>
            </a:r>
            <a:r>
              <a:rPr lang="pt-BR" sz="2800" dirty="0" err="1" smtClean="0"/>
              <a:t>float</a:t>
            </a:r>
            <a:r>
              <a:rPr lang="pt-BR" sz="2800" dirty="0" smtClean="0"/>
              <a:t>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87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77586"/>
            <a:ext cx="11527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Endereço do repositório de </a:t>
            </a:r>
            <a:r>
              <a:rPr lang="pt-BR" sz="2800" dirty="0" err="1" smtClean="0"/>
              <a:t>Plugins</a:t>
            </a:r>
            <a:r>
              <a:rPr lang="pt-BR" sz="2800" dirty="0" smtClean="0"/>
              <a:t> do QGIS: </a:t>
            </a:r>
            <a:r>
              <a:rPr lang="en-US" sz="2800" dirty="0">
                <a:hlinkClick r:id="rId2"/>
              </a:rPr>
              <a:t>https://plugins.qgis.org/plugins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Possível</a:t>
            </a:r>
            <a:r>
              <a:rPr lang="en-US" sz="2800" dirty="0" smtClean="0"/>
              <a:t> </a:t>
            </a:r>
            <a:r>
              <a:rPr lang="en-US" sz="2800" dirty="0" err="1" smtClean="0"/>
              <a:t>baixar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arquivos</a:t>
            </a:r>
            <a:r>
              <a:rPr lang="en-US" sz="2800" dirty="0" smtClean="0"/>
              <a:t> </a:t>
            </a:r>
            <a:r>
              <a:rPr lang="en-US" sz="2800" dirty="0" err="1" smtClean="0"/>
              <a:t>compactados</a:t>
            </a:r>
            <a:r>
              <a:rPr lang="en-US" sz="2800" dirty="0" smtClean="0"/>
              <a:t> dos Plugins e </a:t>
            </a:r>
            <a:r>
              <a:rPr lang="en-US" sz="2800" dirty="0" err="1" smtClean="0"/>
              <a:t>instalá-los</a:t>
            </a:r>
            <a:r>
              <a:rPr lang="en-US" sz="2800" dirty="0" smtClean="0"/>
              <a:t>: </a:t>
            </a:r>
            <a:r>
              <a:rPr lang="en-US" sz="2800" dirty="0" err="1" smtClean="0"/>
              <a:t>Clicar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“</a:t>
            </a:r>
            <a:r>
              <a:rPr lang="en-US" sz="2800" dirty="0" err="1" smtClean="0"/>
              <a:t>Instalar</a:t>
            </a:r>
            <a:r>
              <a:rPr lang="en-US" sz="2800" dirty="0" smtClean="0"/>
              <a:t> a </a:t>
            </a:r>
            <a:r>
              <a:rPr lang="en-US" sz="2800" dirty="0" err="1" smtClean="0"/>
              <a:t>partir</a:t>
            </a:r>
            <a:r>
              <a:rPr lang="en-US" sz="2800" dirty="0" smtClean="0"/>
              <a:t> do ZIP”</a:t>
            </a:r>
            <a:r>
              <a:rPr lang="pt-BR" sz="2800" dirty="0" smtClean="0"/>
              <a:t>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2187382"/>
            <a:ext cx="8375876" cy="43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376" y="806823"/>
            <a:ext cx="5307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Vamos verificar se todos os casos de dengue foram considerados – faça a estatística da variável “NUMPOINTS” usando a ferramenta “Mostrar resumo estatístico”</a:t>
            </a:r>
          </a:p>
          <a:p>
            <a:endParaRPr lang="pt-BR" sz="2800" dirty="0"/>
          </a:p>
          <a:p>
            <a:r>
              <a:rPr lang="pt-BR" sz="2800" dirty="0" smtClean="0"/>
              <a:t>1451 casos (1452)  foram alocados nos 38 setores censitários – um caso não foi!</a:t>
            </a:r>
            <a:endParaRPr lang="en-US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31309"/>
              </p:ext>
            </p:extLst>
          </p:nvPr>
        </p:nvGraphicFramePr>
        <p:xfrm>
          <a:off x="7153835" y="215152"/>
          <a:ext cx="4894732" cy="6351436"/>
        </p:xfrm>
        <a:graphic>
          <a:graphicData uri="http://schemas.openxmlformats.org/drawingml/2006/table">
            <a:tbl>
              <a:tblPr/>
              <a:tblGrid>
                <a:gridCol w="2548329">
                  <a:extLst>
                    <a:ext uri="{9D8B030D-6E8A-4147-A177-3AD203B41FA5}">
                      <a16:colId xmlns:a16="http://schemas.microsoft.com/office/drawing/2014/main" val="3493381605"/>
                    </a:ext>
                  </a:extLst>
                </a:gridCol>
                <a:gridCol w="2346403">
                  <a:extLst>
                    <a:ext uri="{9D8B030D-6E8A-4147-A177-3AD203B41FA5}">
                      <a16:colId xmlns:a16="http://schemas.microsoft.com/office/drawing/2014/main" val="2562446157"/>
                    </a:ext>
                  </a:extLst>
                </a:gridCol>
              </a:tblGrid>
              <a:tr h="339868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2663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5719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1451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34802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38.1842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24776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 err="1"/>
                        <a:t>Mediana</a:t>
                      </a:r>
                      <a:endParaRPr lang="en-US" sz="1300" dirty="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3708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31.8193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890450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/>
                        <a:t>St dev (</a:t>
                      </a:r>
                      <a:r>
                        <a:rPr lang="en-US" sz="1300" dirty="0" err="1"/>
                        <a:t>exemplo</a:t>
                      </a:r>
                      <a:r>
                        <a:rPr lang="en-US" sz="1300" dirty="0"/>
                        <a:t>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32.2464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69515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0678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8138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14198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401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96879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742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0707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44764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6852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78998"/>
                  </a:ext>
                </a:extLst>
              </a:tr>
            </a:tbl>
          </a:graphicData>
        </a:graphic>
      </p:graphicFrame>
      <p:sp>
        <p:nvSpPr>
          <p:cNvPr id="4" name="Retângulo Arredondado 3"/>
          <p:cNvSpPr/>
          <p:nvPr/>
        </p:nvSpPr>
        <p:spPr>
          <a:xfrm>
            <a:off x="7153835" y="645459"/>
            <a:ext cx="3209365" cy="753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224" y="322729"/>
            <a:ext cx="11672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vamos fazer a operação contrária: atribuir a cada caso de dengue o número do setor censitário onde ele se encontra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2800" dirty="0" smtClean="0"/>
              <a:t>Vá em “Vetor”, “Gerenciar dados” e “Unir atributos pela posição...”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78" y="2348753"/>
            <a:ext cx="8297940" cy="40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76" y="1129234"/>
            <a:ext cx="7743545" cy="55156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082" y="0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Selecione “den_jan_mai_06” no primeiro campo da tela “Unir atributos pela posição” 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“Unir camadas”</a:t>
            </a:r>
            <a:endParaRPr lang="en-US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365" y="1828800"/>
            <a:ext cx="3406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“Predicado geométrico”, escolha “dentro”</a:t>
            </a:r>
          </a:p>
          <a:p>
            <a:endParaRPr lang="pt-BR" sz="2800" dirty="0"/>
          </a:p>
          <a:p>
            <a:r>
              <a:rPr lang="pt-BR" sz="2800" dirty="0" smtClean="0"/>
              <a:t>Em “Campos a </a:t>
            </a:r>
            <a:r>
              <a:rPr lang="pt-BR" sz="2800" dirty="0" err="1" smtClean="0"/>
              <a:t>adcionar</a:t>
            </a:r>
            <a:r>
              <a:rPr lang="pt-BR" sz="2800" dirty="0" smtClean="0"/>
              <a:t>”, escolha “ID_RES”</a:t>
            </a:r>
          </a:p>
          <a:p>
            <a:endParaRPr lang="pt-BR" sz="2800" dirty="0"/>
          </a:p>
          <a:p>
            <a:r>
              <a:rPr lang="pt-BR" sz="2800" dirty="0" smtClean="0"/>
              <a:t>Clique em “Executar”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8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012" y="197224"/>
            <a:ext cx="1156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QGIS criou uma camada temporária (“Camada  unida”) – salve-a com o nome “</a:t>
            </a:r>
            <a:r>
              <a:rPr lang="pt-BR" sz="2800" dirty="0" err="1" smtClean="0"/>
              <a:t>den_scens</a:t>
            </a:r>
            <a:r>
              <a:rPr lang="pt-BR" sz="2800" dirty="0" smtClean="0"/>
              <a:t>” – abra a tabela de atributos e verifique que o número do setor censitário onde se encontra o caso de dengue foi incluído como variável!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2013106"/>
            <a:ext cx="115919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759" y="233082"/>
            <a:ext cx="11403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podemos verificar qual caso, entre os 1452 casos de dengue, não foi atribuído a um setor censitário e vice-versa!</a:t>
            </a:r>
          </a:p>
          <a:p>
            <a:endParaRPr lang="pt-BR" sz="2800" dirty="0"/>
          </a:p>
          <a:p>
            <a:r>
              <a:rPr lang="pt-BR" sz="2800" dirty="0" smtClean="0"/>
              <a:t>Para isso, na tabela de atributos de “</a:t>
            </a:r>
            <a:r>
              <a:rPr lang="pt-BR" sz="2800" dirty="0" err="1" smtClean="0"/>
              <a:t>deng_scens</a:t>
            </a:r>
            <a:r>
              <a:rPr lang="pt-BR" sz="2800" dirty="0" smtClean="0"/>
              <a:t>”, clique na coluna “ID_RES” e ordene-a em modo crescente – o caso de dengue sem setor apareceu!</a:t>
            </a:r>
          </a:p>
          <a:p>
            <a:endParaRPr lang="pt-BR" sz="2800" dirty="0"/>
          </a:p>
          <a:p>
            <a:r>
              <a:rPr lang="pt-BR" sz="2800" dirty="0" smtClean="0"/>
              <a:t>Selecione a linha deste caso e identifique-o na tela do QGIS – para isso, clique no botão “Aproximar à seleção”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4391917"/>
            <a:ext cx="11534775" cy="2409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64" y="3344219"/>
            <a:ext cx="543205" cy="5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1921</Words>
  <Application>Microsoft Office PowerPoint</Application>
  <PresentationFormat>Widescreen</PresentationFormat>
  <Paragraphs>225</Paragraphs>
  <Slides>48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Tema do Office</vt:lpstr>
      <vt:lpstr>Equation</vt:lpstr>
      <vt:lpstr>AULA 7 – QGIS – OUTRAS FERRAMENTAS IMPORTANTES DO QGIS E ALGUNS PLUGINS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Exercício: cálculo da taxa de incidência e mapa temático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 de calor – Kernel - QGIS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MMQGIS - Instalação</vt:lpstr>
      <vt:lpstr>MMQGIS – número decimal para texto</vt:lpstr>
      <vt:lpstr>Apresentação do PowerPoint</vt:lpstr>
      <vt:lpstr>MMQGIS – Texto para número decimal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</cp:lastModifiedBy>
  <cp:revision>81</cp:revision>
  <dcterms:created xsi:type="dcterms:W3CDTF">2014-09-02T13:51:44Z</dcterms:created>
  <dcterms:modified xsi:type="dcterms:W3CDTF">2019-08-25T15:36:32Z</dcterms:modified>
</cp:coreProperties>
</file>