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26"/>
  </p:notesMasterIdLst>
  <p:handoutMasterIdLst>
    <p:handoutMasterId r:id="rId27"/>
  </p:handoutMasterIdLst>
  <p:sldIdLst>
    <p:sldId id="396" r:id="rId2"/>
    <p:sldId id="465" r:id="rId3"/>
    <p:sldId id="519" r:id="rId4"/>
    <p:sldId id="516" r:id="rId5"/>
    <p:sldId id="518" r:id="rId6"/>
    <p:sldId id="514" r:id="rId7"/>
    <p:sldId id="494" r:id="rId8"/>
    <p:sldId id="466" r:id="rId9"/>
    <p:sldId id="476" r:id="rId10"/>
    <p:sldId id="473" r:id="rId11"/>
    <p:sldId id="515" r:id="rId12"/>
    <p:sldId id="467" r:id="rId13"/>
    <p:sldId id="484" r:id="rId14"/>
    <p:sldId id="445" r:id="rId15"/>
    <p:sldId id="510" r:id="rId16"/>
    <p:sldId id="478" r:id="rId17"/>
    <p:sldId id="482" r:id="rId18"/>
    <p:sldId id="481" r:id="rId19"/>
    <p:sldId id="477" r:id="rId20"/>
    <p:sldId id="486" r:id="rId21"/>
    <p:sldId id="488" r:id="rId22"/>
    <p:sldId id="520" r:id="rId23"/>
    <p:sldId id="517" r:id="rId24"/>
    <p:sldId id="432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950"/>
    <a:srgbClr val="000099"/>
    <a:srgbClr val="16134F"/>
    <a:srgbClr val="101234"/>
    <a:srgbClr val="12A74A"/>
    <a:srgbClr val="1DFF71"/>
    <a:srgbClr val="DE40EC"/>
    <a:srgbClr val="C28455"/>
    <a:srgbClr val="A77149"/>
    <a:srgbClr val="F6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napToGrid="0" snapToObjects="1">
      <p:cViewPr varScale="1">
        <p:scale>
          <a:sx n="73" d="100"/>
          <a:sy n="73" d="100"/>
        </p:scale>
        <p:origin x="1476" y="72"/>
      </p:cViewPr>
      <p:guideLst>
        <p:guide orient="horz" pos="2071"/>
        <p:guide pos="2880"/>
      </p:guideLst>
    </p:cSldViewPr>
  </p:slideViewPr>
  <p:outlineViewPr>
    <p:cViewPr>
      <p:scale>
        <a:sx n="33" d="100"/>
        <a:sy n="33" d="100"/>
      </p:scale>
      <p:origin x="0" y="43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531F2-4EB0-6743-AF25-F5628D3D8DC6}" type="doc">
      <dgm:prSet loTypeId="urn:microsoft.com/office/officeart/2009/3/layout/RandomtoResult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E49390-D8BF-4F4E-93B2-ACA35DB50667}">
      <dgm:prSet phldrT="[Texto]"/>
      <dgm:spPr/>
      <dgm:t>
        <a:bodyPr/>
        <a:lstStyle/>
        <a:p>
          <a:r>
            <a:rPr lang="pt-BR" dirty="0"/>
            <a:t>Crise Global da FTS</a:t>
          </a:r>
        </a:p>
      </dgm:t>
    </dgm:pt>
    <dgm:pt modelId="{3F726B2A-E299-0D4F-9A70-C10F670C9DC9}" type="parTrans" cxnId="{912DC909-721A-F848-BF28-D1D79B1F22DD}">
      <dgm:prSet/>
      <dgm:spPr/>
      <dgm:t>
        <a:bodyPr/>
        <a:lstStyle/>
        <a:p>
          <a:endParaRPr lang="pt-BR"/>
        </a:p>
      </dgm:t>
    </dgm:pt>
    <dgm:pt modelId="{F9753622-45A4-DE41-84FB-2CC98D8D0108}" type="sibTrans" cxnId="{912DC909-721A-F848-BF28-D1D79B1F22DD}">
      <dgm:prSet/>
      <dgm:spPr/>
      <dgm:t>
        <a:bodyPr/>
        <a:lstStyle/>
        <a:p>
          <a:endParaRPr lang="pt-BR"/>
        </a:p>
      </dgm:t>
    </dgm:pt>
    <dgm:pt modelId="{C615133A-6451-E64A-872D-A359C173307B}">
      <dgm:prSet phldrT="[Texto]"/>
      <dgm:spPr/>
      <dgm:t>
        <a:bodyPr/>
        <a:lstStyle/>
        <a:p>
          <a:r>
            <a:rPr lang="pt-BR" dirty="0"/>
            <a:t>Déficits nacionais e global</a:t>
          </a:r>
        </a:p>
      </dgm:t>
    </dgm:pt>
    <dgm:pt modelId="{A8631078-3E6E-A143-8D99-8B551742E2B8}" type="parTrans" cxnId="{E111FF4D-0A3E-AA4E-B55E-697DF3AD5B8E}">
      <dgm:prSet/>
      <dgm:spPr/>
      <dgm:t>
        <a:bodyPr/>
        <a:lstStyle/>
        <a:p>
          <a:endParaRPr lang="pt-BR"/>
        </a:p>
      </dgm:t>
    </dgm:pt>
    <dgm:pt modelId="{E27DF3E9-237D-F041-842C-1B50E7024F79}" type="sibTrans" cxnId="{E111FF4D-0A3E-AA4E-B55E-697DF3AD5B8E}">
      <dgm:prSet/>
      <dgm:spPr/>
      <dgm:t>
        <a:bodyPr/>
        <a:lstStyle/>
        <a:p>
          <a:endParaRPr lang="pt-BR"/>
        </a:p>
      </dgm:t>
    </dgm:pt>
    <dgm:pt modelId="{9B776AF7-CD33-2742-AFBA-FD25DBEE44F2}">
      <dgm:prSet phldrT="[Texto]"/>
      <dgm:spPr>
        <a:solidFill>
          <a:schemeClr val="accent6"/>
        </a:solidFill>
      </dgm:spPr>
      <dgm:t>
        <a:bodyPr/>
        <a:lstStyle/>
        <a:p>
          <a:r>
            <a:rPr lang="pt-BR" dirty="0"/>
            <a:t>Qualidade Saúde das populações</a:t>
          </a:r>
        </a:p>
      </dgm:t>
    </dgm:pt>
    <dgm:pt modelId="{7619A354-6762-EC42-A785-42DB049E7B86}" type="parTrans" cxnId="{80366191-D6C0-5048-99FF-3FF0A21642AD}">
      <dgm:prSet/>
      <dgm:spPr/>
      <dgm:t>
        <a:bodyPr/>
        <a:lstStyle/>
        <a:p>
          <a:endParaRPr lang="pt-BR"/>
        </a:p>
      </dgm:t>
    </dgm:pt>
    <dgm:pt modelId="{564AADD0-5131-2E4F-A82F-3B81AB8E8EAE}" type="sibTrans" cxnId="{80366191-D6C0-5048-99FF-3FF0A21642AD}">
      <dgm:prSet/>
      <dgm:spPr/>
      <dgm:t>
        <a:bodyPr/>
        <a:lstStyle/>
        <a:p>
          <a:endParaRPr lang="pt-BR"/>
        </a:p>
      </dgm:t>
    </dgm:pt>
    <dgm:pt modelId="{79F66AD2-3AA0-BB41-A82A-9A795C8F2CF3}">
      <dgm:prSet phldrT="[Texto]"/>
      <dgm:spPr/>
      <dgm:t>
        <a:bodyPr/>
        <a:lstStyle/>
        <a:p>
          <a:r>
            <a:rPr lang="pt-BR" dirty="0"/>
            <a:t>Desigualdade na distribuição</a:t>
          </a:r>
        </a:p>
      </dgm:t>
    </dgm:pt>
    <dgm:pt modelId="{EF5E72E3-4F85-774D-8097-9A6E4C710EF3}" type="parTrans" cxnId="{8E2BC4E3-0BC7-0841-8086-A7BDF544B9A7}">
      <dgm:prSet/>
      <dgm:spPr/>
      <dgm:t>
        <a:bodyPr/>
        <a:lstStyle/>
        <a:p>
          <a:endParaRPr lang="pt-BR"/>
        </a:p>
      </dgm:t>
    </dgm:pt>
    <dgm:pt modelId="{2D29F6DC-ADFA-0545-AC80-50EA4C631F86}" type="sibTrans" cxnId="{8E2BC4E3-0BC7-0841-8086-A7BDF544B9A7}">
      <dgm:prSet/>
      <dgm:spPr/>
      <dgm:t>
        <a:bodyPr/>
        <a:lstStyle/>
        <a:p>
          <a:endParaRPr lang="pt-BR"/>
        </a:p>
      </dgm:t>
    </dgm:pt>
    <dgm:pt modelId="{FCCA2370-99AA-034C-A1B5-4BB6ECF3CC2D}" type="pres">
      <dgm:prSet presAssocID="{32B531F2-4EB0-6743-AF25-F5628D3D8DC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A81D5B1-93B0-BB4C-A5AA-561E34B968A0}" type="pres">
      <dgm:prSet presAssocID="{DBE49390-D8BF-4F4E-93B2-ACA35DB50667}" presName="chaos" presStyleCnt="0"/>
      <dgm:spPr/>
    </dgm:pt>
    <dgm:pt modelId="{E0FF40C2-AFC4-9541-A5AF-BB210CCA33E3}" type="pres">
      <dgm:prSet presAssocID="{DBE49390-D8BF-4F4E-93B2-ACA35DB50667}" presName="parTx1" presStyleLbl="revTx" presStyleIdx="0" presStyleCnt="3"/>
      <dgm:spPr/>
      <dgm:t>
        <a:bodyPr/>
        <a:lstStyle/>
        <a:p>
          <a:endParaRPr lang="pt-BR"/>
        </a:p>
      </dgm:t>
    </dgm:pt>
    <dgm:pt modelId="{B91986F4-072E-264E-865C-0ED423B6CCCD}" type="pres">
      <dgm:prSet presAssocID="{DBE49390-D8BF-4F4E-93B2-ACA35DB50667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0753B0-F4D6-CD4E-A60A-B88972F3F4F8}" type="pres">
      <dgm:prSet presAssocID="{DBE49390-D8BF-4F4E-93B2-ACA35DB50667}" presName="c1" presStyleLbl="node1" presStyleIdx="0" presStyleCnt="19"/>
      <dgm:spPr/>
    </dgm:pt>
    <dgm:pt modelId="{2251FECC-B470-4C4B-98DA-05F1C071E944}" type="pres">
      <dgm:prSet presAssocID="{DBE49390-D8BF-4F4E-93B2-ACA35DB50667}" presName="c2" presStyleLbl="node1" presStyleIdx="1" presStyleCnt="19"/>
      <dgm:spPr/>
    </dgm:pt>
    <dgm:pt modelId="{6A7AB583-FA41-7444-91F4-ADFCACB86F00}" type="pres">
      <dgm:prSet presAssocID="{DBE49390-D8BF-4F4E-93B2-ACA35DB50667}" presName="c3" presStyleLbl="node1" presStyleIdx="2" presStyleCnt="19"/>
      <dgm:spPr/>
    </dgm:pt>
    <dgm:pt modelId="{B5061D92-1507-0A4F-AB42-C30426C54BCF}" type="pres">
      <dgm:prSet presAssocID="{DBE49390-D8BF-4F4E-93B2-ACA35DB50667}" presName="c4" presStyleLbl="node1" presStyleIdx="3" presStyleCnt="19"/>
      <dgm:spPr/>
    </dgm:pt>
    <dgm:pt modelId="{D901F20E-7992-334D-AC09-5F2E8C5B2887}" type="pres">
      <dgm:prSet presAssocID="{DBE49390-D8BF-4F4E-93B2-ACA35DB50667}" presName="c5" presStyleLbl="node1" presStyleIdx="4" presStyleCnt="19"/>
      <dgm:spPr/>
    </dgm:pt>
    <dgm:pt modelId="{DE9A4ED5-893C-CB46-8AD8-1D5E5E4E1D5D}" type="pres">
      <dgm:prSet presAssocID="{DBE49390-D8BF-4F4E-93B2-ACA35DB50667}" presName="c6" presStyleLbl="node1" presStyleIdx="5" presStyleCnt="19"/>
      <dgm:spPr/>
    </dgm:pt>
    <dgm:pt modelId="{ED3A6A90-371E-CD44-B213-92F34B52C9F0}" type="pres">
      <dgm:prSet presAssocID="{DBE49390-D8BF-4F4E-93B2-ACA35DB50667}" presName="c7" presStyleLbl="node1" presStyleIdx="6" presStyleCnt="19"/>
      <dgm:spPr/>
    </dgm:pt>
    <dgm:pt modelId="{20A6D7E3-3097-9E42-B1BE-509945B51760}" type="pres">
      <dgm:prSet presAssocID="{DBE49390-D8BF-4F4E-93B2-ACA35DB50667}" presName="c8" presStyleLbl="node1" presStyleIdx="7" presStyleCnt="19"/>
      <dgm:spPr/>
    </dgm:pt>
    <dgm:pt modelId="{A7EB34D2-D4A0-074E-95D6-CB868F043E83}" type="pres">
      <dgm:prSet presAssocID="{DBE49390-D8BF-4F4E-93B2-ACA35DB50667}" presName="c9" presStyleLbl="node1" presStyleIdx="8" presStyleCnt="19"/>
      <dgm:spPr/>
    </dgm:pt>
    <dgm:pt modelId="{92A1243C-F7D6-4E46-84C1-CDB71BD67943}" type="pres">
      <dgm:prSet presAssocID="{DBE49390-D8BF-4F4E-93B2-ACA35DB50667}" presName="c10" presStyleLbl="node1" presStyleIdx="9" presStyleCnt="19"/>
      <dgm:spPr>
        <a:solidFill>
          <a:schemeClr val="accent6">
            <a:lumMod val="40000"/>
            <a:lumOff val="60000"/>
          </a:schemeClr>
        </a:solidFill>
      </dgm:spPr>
    </dgm:pt>
    <dgm:pt modelId="{6229FF1E-D926-EC45-89E2-208F397A7E11}" type="pres">
      <dgm:prSet presAssocID="{DBE49390-D8BF-4F4E-93B2-ACA35DB50667}" presName="c11" presStyleLbl="node1" presStyleIdx="10" presStyleCnt="19"/>
      <dgm:spPr/>
    </dgm:pt>
    <dgm:pt modelId="{3F9E4923-B87E-514B-AF1B-12D679EBE995}" type="pres">
      <dgm:prSet presAssocID="{DBE49390-D8BF-4F4E-93B2-ACA35DB50667}" presName="c12" presStyleLbl="node1" presStyleIdx="11" presStyleCnt="19"/>
      <dgm:spPr/>
    </dgm:pt>
    <dgm:pt modelId="{B2225C36-D344-5B42-AF92-6D9C5E42ABA1}" type="pres">
      <dgm:prSet presAssocID="{DBE49390-D8BF-4F4E-93B2-ACA35DB50667}" presName="c13" presStyleLbl="node1" presStyleIdx="12" presStyleCnt="19"/>
      <dgm:spPr>
        <a:solidFill>
          <a:schemeClr val="accent6">
            <a:lumMod val="60000"/>
            <a:lumOff val="40000"/>
          </a:schemeClr>
        </a:solidFill>
      </dgm:spPr>
    </dgm:pt>
    <dgm:pt modelId="{6AB2A566-884D-2B4B-86FE-429570970446}" type="pres">
      <dgm:prSet presAssocID="{DBE49390-D8BF-4F4E-93B2-ACA35DB50667}" presName="c14" presStyleLbl="node1" presStyleIdx="13" presStyleCnt="19"/>
      <dgm:spPr/>
    </dgm:pt>
    <dgm:pt modelId="{061E5501-6E41-6C42-BEF3-D3380FEADBC6}" type="pres">
      <dgm:prSet presAssocID="{DBE49390-D8BF-4F4E-93B2-ACA35DB50667}" presName="c15" presStyleLbl="node1" presStyleIdx="14" presStyleCnt="19"/>
      <dgm:spPr/>
    </dgm:pt>
    <dgm:pt modelId="{7DAE66BF-F334-0544-B6E8-9A756D5DF3BE}" type="pres">
      <dgm:prSet presAssocID="{DBE49390-D8BF-4F4E-93B2-ACA35DB50667}" presName="c16" presStyleLbl="node1" presStyleIdx="15" presStyleCnt="19"/>
      <dgm:spPr/>
    </dgm:pt>
    <dgm:pt modelId="{562369F8-293A-BE44-8F99-3CE41EB64872}" type="pres">
      <dgm:prSet presAssocID="{DBE49390-D8BF-4F4E-93B2-ACA35DB50667}" presName="c17" presStyleLbl="node1" presStyleIdx="16" presStyleCnt="19"/>
      <dgm:spPr>
        <a:solidFill>
          <a:schemeClr val="accent6">
            <a:lumMod val="60000"/>
            <a:lumOff val="40000"/>
          </a:schemeClr>
        </a:solidFill>
      </dgm:spPr>
    </dgm:pt>
    <dgm:pt modelId="{C854853F-ACDA-CB47-9B5D-735A7184517E}" type="pres">
      <dgm:prSet presAssocID="{DBE49390-D8BF-4F4E-93B2-ACA35DB50667}" presName="c18" presStyleLbl="node1" presStyleIdx="17" presStyleCnt="19"/>
      <dgm:spPr/>
    </dgm:pt>
    <dgm:pt modelId="{6FC491BA-5678-924A-8A1F-2B6C3D106E53}" type="pres">
      <dgm:prSet presAssocID="{F9753622-45A4-DE41-84FB-2CC98D8D0108}" presName="chevronComposite1" presStyleCnt="0"/>
      <dgm:spPr/>
    </dgm:pt>
    <dgm:pt modelId="{11D657F8-D22B-724C-81BE-A4EF6B2ADB97}" type="pres">
      <dgm:prSet presAssocID="{F9753622-45A4-DE41-84FB-2CC98D8D0108}" presName="chevron1" presStyleLbl="sibTrans2D1" presStyleIdx="0" presStyleCnt="2"/>
      <dgm:spPr>
        <a:solidFill>
          <a:schemeClr val="accent5">
            <a:lumMod val="50000"/>
          </a:schemeClr>
        </a:solidFill>
      </dgm:spPr>
    </dgm:pt>
    <dgm:pt modelId="{902F0803-6058-DF47-9FA6-4ED6DC237012}" type="pres">
      <dgm:prSet presAssocID="{F9753622-45A4-DE41-84FB-2CC98D8D0108}" presName="spChevron1" presStyleCnt="0"/>
      <dgm:spPr/>
    </dgm:pt>
    <dgm:pt modelId="{56E49EC5-3742-D746-A2E6-87279435AFF6}" type="pres">
      <dgm:prSet presAssocID="{F9753622-45A4-DE41-84FB-2CC98D8D0108}" presName="overlap" presStyleCnt="0"/>
      <dgm:spPr/>
    </dgm:pt>
    <dgm:pt modelId="{F6D9158E-4FB3-994D-8749-4AF2E3F80E2F}" type="pres">
      <dgm:prSet presAssocID="{F9753622-45A4-DE41-84FB-2CC98D8D0108}" presName="chevronComposite2" presStyleCnt="0"/>
      <dgm:spPr/>
    </dgm:pt>
    <dgm:pt modelId="{2A339DE7-D2BB-5F4A-973A-88565E35AED6}" type="pres">
      <dgm:prSet presAssocID="{F9753622-45A4-DE41-84FB-2CC98D8D0108}" presName="chevron2" presStyleLbl="sibTrans2D1" presStyleIdx="1" presStyleCnt="2"/>
      <dgm:spPr>
        <a:solidFill>
          <a:schemeClr val="accent5">
            <a:lumMod val="50000"/>
          </a:schemeClr>
        </a:solidFill>
      </dgm:spPr>
    </dgm:pt>
    <dgm:pt modelId="{A273D7AF-0946-A048-81A0-5A74559BDD75}" type="pres">
      <dgm:prSet presAssocID="{F9753622-45A4-DE41-84FB-2CC98D8D0108}" presName="spChevron2" presStyleCnt="0"/>
      <dgm:spPr/>
    </dgm:pt>
    <dgm:pt modelId="{DD39BD4C-3CA3-EF48-8300-4EE08F605FEF}" type="pres">
      <dgm:prSet presAssocID="{9B776AF7-CD33-2742-AFBA-FD25DBEE44F2}" presName="last" presStyleCnt="0"/>
      <dgm:spPr/>
    </dgm:pt>
    <dgm:pt modelId="{80F02B41-6E57-6845-9FDE-898C94F9191B}" type="pres">
      <dgm:prSet presAssocID="{9B776AF7-CD33-2742-AFBA-FD25DBEE44F2}" presName="circleTx" presStyleLbl="node1" presStyleIdx="18" presStyleCnt="19"/>
      <dgm:spPr/>
      <dgm:t>
        <a:bodyPr/>
        <a:lstStyle/>
        <a:p>
          <a:endParaRPr lang="pt-BR"/>
        </a:p>
      </dgm:t>
    </dgm:pt>
    <dgm:pt modelId="{F7C2A540-8575-1C4B-92F6-1A1E4A596379}" type="pres">
      <dgm:prSet presAssocID="{9B776AF7-CD33-2742-AFBA-FD25DBEE44F2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A527DF-7303-904B-86E8-E08E8365025A}" type="pres">
      <dgm:prSet presAssocID="{9B776AF7-CD33-2742-AFBA-FD25DBEE44F2}" presName="spN" presStyleCnt="0"/>
      <dgm:spPr/>
    </dgm:pt>
  </dgm:ptLst>
  <dgm:cxnLst>
    <dgm:cxn modelId="{9C29C260-DC1D-7D4F-B5CF-217FC5EF7B08}" type="presOf" srcId="{79F66AD2-3AA0-BB41-A82A-9A795C8F2CF3}" destId="{F7C2A540-8575-1C4B-92F6-1A1E4A596379}" srcOrd="0" destOrd="0" presId="urn:microsoft.com/office/officeart/2009/3/layout/RandomtoResultProcess"/>
    <dgm:cxn modelId="{E111FF4D-0A3E-AA4E-B55E-697DF3AD5B8E}" srcId="{DBE49390-D8BF-4F4E-93B2-ACA35DB50667}" destId="{C615133A-6451-E64A-872D-A359C173307B}" srcOrd="0" destOrd="0" parTransId="{A8631078-3E6E-A143-8D99-8B551742E2B8}" sibTransId="{E27DF3E9-237D-F041-842C-1B50E7024F79}"/>
    <dgm:cxn modelId="{5C13B87D-AAF2-4947-9DE3-A86A6F621C96}" type="presOf" srcId="{32B531F2-4EB0-6743-AF25-F5628D3D8DC6}" destId="{FCCA2370-99AA-034C-A1B5-4BB6ECF3CC2D}" srcOrd="0" destOrd="0" presId="urn:microsoft.com/office/officeart/2009/3/layout/RandomtoResultProcess"/>
    <dgm:cxn modelId="{912DC909-721A-F848-BF28-D1D79B1F22DD}" srcId="{32B531F2-4EB0-6743-AF25-F5628D3D8DC6}" destId="{DBE49390-D8BF-4F4E-93B2-ACA35DB50667}" srcOrd="0" destOrd="0" parTransId="{3F726B2A-E299-0D4F-9A70-C10F670C9DC9}" sibTransId="{F9753622-45A4-DE41-84FB-2CC98D8D0108}"/>
    <dgm:cxn modelId="{9561AEDC-8078-B140-A112-61A23E948449}" type="presOf" srcId="{DBE49390-D8BF-4F4E-93B2-ACA35DB50667}" destId="{E0FF40C2-AFC4-9541-A5AF-BB210CCA33E3}" srcOrd="0" destOrd="0" presId="urn:microsoft.com/office/officeart/2009/3/layout/RandomtoResultProcess"/>
    <dgm:cxn modelId="{990BBB3C-BE3F-C943-9097-2E585D346CAA}" type="presOf" srcId="{C615133A-6451-E64A-872D-A359C173307B}" destId="{B91986F4-072E-264E-865C-0ED423B6CCCD}" srcOrd="0" destOrd="0" presId="urn:microsoft.com/office/officeart/2009/3/layout/RandomtoResultProcess"/>
    <dgm:cxn modelId="{80366191-D6C0-5048-99FF-3FF0A21642AD}" srcId="{32B531F2-4EB0-6743-AF25-F5628D3D8DC6}" destId="{9B776AF7-CD33-2742-AFBA-FD25DBEE44F2}" srcOrd="1" destOrd="0" parTransId="{7619A354-6762-EC42-A785-42DB049E7B86}" sibTransId="{564AADD0-5131-2E4F-A82F-3B81AB8E8EAE}"/>
    <dgm:cxn modelId="{8E2BC4E3-0BC7-0841-8086-A7BDF544B9A7}" srcId="{9B776AF7-CD33-2742-AFBA-FD25DBEE44F2}" destId="{79F66AD2-3AA0-BB41-A82A-9A795C8F2CF3}" srcOrd="0" destOrd="0" parTransId="{EF5E72E3-4F85-774D-8097-9A6E4C710EF3}" sibTransId="{2D29F6DC-ADFA-0545-AC80-50EA4C631F86}"/>
    <dgm:cxn modelId="{51F49784-629B-2544-9367-D3E5E83563CC}" type="presOf" srcId="{9B776AF7-CD33-2742-AFBA-FD25DBEE44F2}" destId="{80F02B41-6E57-6845-9FDE-898C94F9191B}" srcOrd="0" destOrd="0" presId="urn:microsoft.com/office/officeart/2009/3/layout/RandomtoResultProcess"/>
    <dgm:cxn modelId="{A04DC67C-55E8-1F40-A49A-9BA91FCC7C77}" type="presParOf" srcId="{FCCA2370-99AA-034C-A1B5-4BB6ECF3CC2D}" destId="{EA81D5B1-93B0-BB4C-A5AA-561E34B968A0}" srcOrd="0" destOrd="0" presId="urn:microsoft.com/office/officeart/2009/3/layout/RandomtoResultProcess"/>
    <dgm:cxn modelId="{98ECB1D1-DE41-E643-99AA-6EE3E5E62A61}" type="presParOf" srcId="{EA81D5B1-93B0-BB4C-A5AA-561E34B968A0}" destId="{E0FF40C2-AFC4-9541-A5AF-BB210CCA33E3}" srcOrd="0" destOrd="0" presId="urn:microsoft.com/office/officeart/2009/3/layout/RandomtoResultProcess"/>
    <dgm:cxn modelId="{FBA64BEA-2632-EB47-AD6C-D24B01DEFFFB}" type="presParOf" srcId="{EA81D5B1-93B0-BB4C-A5AA-561E34B968A0}" destId="{B91986F4-072E-264E-865C-0ED423B6CCCD}" srcOrd="1" destOrd="0" presId="urn:microsoft.com/office/officeart/2009/3/layout/RandomtoResultProcess"/>
    <dgm:cxn modelId="{AD16B71B-614C-6146-9364-8E54F67FD8E7}" type="presParOf" srcId="{EA81D5B1-93B0-BB4C-A5AA-561E34B968A0}" destId="{F70753B0-F4D6-CD4E-A60A-B88972F3F4F8}" srcOrd="2" destOrd="0" presId="urn:microsoft.com/office/officeart/2009/3/layout/RandomtoResultProcess"/>
    <dgm:cxn modelId="{8B751A37-F434-1846-ACDE-0A5C040C87DA}" type="presParOf" srcId="{EA81D5B1-93B0-BB4C-A5AA-561E34B968A0}" destId="{2251FECC-B470-4C4B-98DA-05F1C071E944}" srcOrd="3" destOrd="0" presId="urn:microsoft.com/office/officeart/2009/3/layout/RandomtoResultProcess"/>
    <dgm:cxn modelId="{9AF62836-6BC8-474B-9FC9-293BAC4B923E}" type="presParOf" srcId="{EA81D5B1-93B0-BB4C-A5AA-561E34B968A0}" destId="{6A7AB583-FA41-7444-91F4-ADFCACB86F00}" srcOrd="4" destOrd="0" presId="urn:microsoft.com/office/officeart/2009/3/layout/RandomtoResultProcess"/>
    <dgm:cxn modelId="{CA3FD007-B7E7-FD40-B19D-93BFE93952C3}" type="presParOf" srcId="{EA81D5B1-93B0-BB4C-A5AA-561E34B968A0}" destId="{B5061D92-1507-0A4F-AB42-C30426C54BCF}" srcOrd="5" destOrd="0" presId="urn:microsoft.com/office/officeart/2009/3/layout/RandomtoResultProcess"/>
    <dgm:cxn modelId="{6D8DE553-666C-4C4D-A628-E5950ABB344F}" type="presParOf" srcId="{EA81D5B1-93B0-BB4C-A5AA-561E34B968A0}" destId="{D901F20E-7992-334D-AC09-5F2E8C5B2887}" srcOrd="6" destOrd="0" presId="urn:microsoft.com/office/officeart/2009/3/layout/RandomtoResultProcess"/>
    <dgm:cxn modelId="{1FC7796F-A70D-0941-A414-C58A027DCCF0}" type="presParOf" srcId="{EA81D5B1-93B0-BB4C-A5AA-561E34B968A0}" destId="{DE9A4ED5-893C-CB46-8AD8-1D5E5E4E1D5D}" srcOrd="7" destOrd="0" presId="urn:microsoft.com/office/officeart/2009/3/layout/RandomtoResultProcess"/>
    <dgm:cxn modelId="{8FB91ED9-4D89-0948-89B7-7524E3D92CC9}" type="presParOf" srcId="{EA81D5B1-93B0-BB4C-A5AA-561E34B968A0}" destId="{ED3A6A90-371E-CD44-B213-92F34B52C9F0}" srcOrd="8" destOrd="0" presId="urn:microsoft.com/office/officeart/2009/3/layout/RandomtoResultProcess"/>
    <dgm:cxn modelId="{F87535B8-F42F-7649-9E2F-A1666024606D}" type="presParOf" srcId="{EA81D5B1-93B0-BB4C-A5AA-561E34B968A0}" destId="{20A6D7E3-3097-9E42-B1BE-509945B51760}" srcOrd="9" destOrd="0" presId="urn:microsoft.com/office/officeart/2009/3/layout/RandomtoResultProcess"/>
    <dgm:cxn modelId="{9610741C-C251-EF43-ABDF-B891CB19B5FF}" type="presParOf" srcId="{EA81D5B1-93B0-BB4C-A5AA-561E34B968A0}" destId="{A7EB34D2-D4A0-074E-95D6-CB868F043E83}" srcOrd="10" destOrd="0" presId="urn:microsoft.com/office/officeart/2009/3/layout/RandomtoResultProcess"/>
    <dgm:cxn modelId="{719874F5-CD59-9C4A-B64C-D7BA14FB76B8}" type="presParOf" srcId="{EA81D5B1-93B0-BB4C-A5AA-561E34B968A0}" destId="{92A1243C-F7D6-4E46-84C1-CDB71BD67943}" srcOrd="11" destOrd="0" presId="urn:microsoft.com/office/officeart/2009/3/layout/RandomtoResultProcess"/>
    <dgm:cxn modelId="{70114254-7662-CE45-AE2B-B9B6AD220796}" type="presParOf" srcId="{EA81D5B1-93B0-BB4C-A5AA-561E34B968A0}" destId="{6229FF1E-D926-EC45-89E2-208F397A7E11}" srcOrd="12" destOrd="0" presId="urn:microsoft.com/office/officeart/2009/3/layout/RandomtoResultProcess"/>
    <dgm:cxn modelId="{A9D4CEF0-DE15-1745-BB9E-21ECE16F32E0}" type="presParOf" srcId="{EA81D5B1-93B0-BB4C-A5AA-561E34B968A0}" destId="{3F9E4923-B87E-514B-AF1B-12D679EBE995}" srcOrd="13" destOrd="0" presId="urn:microsoft.com/office/officeart/2009/3/layout/RandomtoResultProcess"/>
    <dgm:cxn modelId="{315EF562-E3B5-9042-B963-3DC6B0A58BA5}" type="presParOf" srcId="{EA81D5B1-93B0-BB4C-A5AA-561E34B968A0}" destId="{B2225C36-D344-5B42-AF92-6D9C5E42ABA1}" srcOrd="14" destOrd="0" presId="urn:microsoft.com/office/officeart/2009/3/layout/RandomtoResultProcess"/>
    <dgm:cxn modelId="{55931FFF-D554-CE46-8583-2111ADB77706}" type="presParOf" srcId="{EA81D5B1-93B0-BB4C-A5AA-561E34B968A0}" destId="{6AB2A566-884D-2B4B-86FE-429570970446}" srcOrd="15" destOrd="0" presId="urn:microsoft.com/office/officeart/2009/3/layout/RandomtoResultProcess"/>
    <dgm:cxn modelId="{07409D77-C9A5-F14B-AB46-5A901D6EB2E3}" type="presParOf" srcId="{EA81D5B1-93B0-BB4C-A5AA-561E34B968A0}" destId="{061E5501-6E41-6C42-BEF3-D3380FEADBC6}" srcOrd="16" destOrd="0" presId="urn:microsoft.com/office/officeart/2009/3/layout/RandomtoResultProcess"/>
    <dgm:cxn modelId="{DB92F6D5-B38E-C441-BD4B-52AC5D2E4825}" type="presParOf" srcId="{EA81D5B1-93B0-BB4C-A5AA-561E34B968A0}" destId="{7DAE66BF-F334-0544-B6E8-9A756D5DF3BE}" srcOrd="17" destOrd="0" presId="urn:microsoft.com/office/officeart/2009/3/layout/RandomtoResultProcess"/>
    <dgm:cxn modelId="{F733E63D-0947-7747-9CF7-54A7530CB0DB}" type="presParOf" srcId="{EA81D5B1-93B0-BB4C-A5AA-561E34B968A0}" destId="{562369F8-293A-BE44-8F99-3CE41EB64872}" srcOrd="18" destOrd="0" presId="urn:microsoft.com/office/officeart/2009/3/layout/RandomtoResultProcess"/>
    <dgm:cxn modelId="{D0A7C6E8-6E91-DC44-9904-9656F1D6DE31}" type="presParOf" srcId="{EA81D5B1-93B0-BB4C-A5AA-561E34B968A0}" destId="{C854853F-ACDA-CB47-9B5D-735A7184517E}" srcOrd="19" destOrd="0" presId="urn:microsoft.com/office/officeart/2009/3/layout/RandomtoResultProcess"/>
    <dgm:cxn modelId="{7C4B21D6-9232-594B-BAE2-B176F2BFE638}" type="presParOf" srcId="{FCCA2370-99AA-034C-A1B5-4BB6ECF3CC2D}" destId="{6FC491BA-5678-924A-8A1F-2B6C3D106E53}" srcOrd="1" destOrd="0" presId="urn:microsoft.com/office/officeart/2009/3/layout/RandomtoResultProcess"/>
    <dgm:cxn modelId="{C16C05F5-A9E7-9E48-83FE-C49FC9DD14D6}" type="presParOf" srcId="{6FC491BA-5678-924A-8A1F-2B6C3D106E53}" destId="{11D657F8-D22B-724C-81BE-A4EF6B2ADB97}" srcOrd="0" destOrd="0" presId="urn:microsoft.com/office/officeart/2009/3/layout/RandomtoResultProcess"/>
    <dgm:cxn modelId="{C8D495F4-F028-AF4A-832B-C5DC6C1A44B0}" type="presParOf" srcId="{6FC491BA-5678-924A-8A1F-2B6C3D106E53}" destId="{902F0803-6058-DF47-9FA6-4ED6DC237012}" srcOrd="1" destOrd="0" presId="urn:microsoft.com/office/officeart/2009/3/layout/RandomtoResultProcess"/>
    <dgm:cxn modelId="{46A1E8A7-8E39-1741-A903-34142EDECC4F}" type="presParOf" srcId="{FCCA2370-99AA-034C-A1B5-4BB6ECF3CC2D}" destId="{56E49EC5-3742-D746-A2E6-87279435AFF6}" srcOrd="2" destOrd="0" presId="urn:microsoft.com/office/officeart/2009/3/layout/RandomtoResultProcess"/>
    <dgm:cxn modelId="{717FB85F-D455-884D-A3E0-3C9550FC7898}" type="presParOf" srcId="{FCCA2370-99AA-034C-A1B5-4BB6ECF3CC2D}" destId="{F6D9158E-4FB3-994D-8749-4AF2E3F80E2F}" srcOrd="3" destOrd="0" presId="urn:microsoft.com/office/officeart/2009/3/layout/RandomtoResultProcess"/>
    <dgm:cxn modelId="{82F46CD4-76D2-704C-BD05-38BE88EDEA82}" type="presParOf" srcId="{F6D9158E-4FB3-994D-8749-4AF2E3F80E2F}" destId="{2A339DE7-D2BB-5F4A-973A-88565E35AED6}" srcOrd="0" destOrd="0" presId="urn:microsoft.com/office/officeart/2009/3/layout/RandomtoResultProcess"/>
    <dgm:cxn modelId="{31909F4D-37B8-D84E-B87E-70A54D4190B2}" type="presParOf" srcId="{F6D9158E-4FB3-994D-8749-4AF2E3F80E2F}" destId="{A273D7AF-0946-A048-81A0-5A74559BDD75}" srcOrd="1" destOrd="0" presId="urn:microsoft.com/office/officeart/2009/3/layout/RandomtoResultProcess"/>
    <dgm:cxn modelId="{6289826C-7CA3-0844-BC17-087A10F2317E}" type="presParOf" srcId="{FCCA2370-99AA-034C-A1B5-4BB6ECF3CC2D}" destId="{DD39BD4C-3CA3-EF48-8300-4EE08F605FEF}" srcOrd="4" destOrd="0" presId="urn:microsoft.com/office/officeart/2009/3/layout/RandomtoResultProcess"/>
    <dgm:cxn modelId="{3C048EF6-7BA0-CC49-B99A-0EF540BF6DC9}" type="presParOf" srcId="{DD39BD4C-3CA3-EF48-8300-4EE08F605FEF}" destId="{80F02B41-6E57-6845-9FDE-898C94F9191B}" srcOrd="0" destOrd="0" presId="urn:microsoft.com/office/officeart/2009/3/layout/RandomtoResultProcess"/>
    <dgm:cxn modelId="{22E8093D-308E-2A4C-AD07-5292ACFB02FD}" type="presParOf" srcId="{DD39BD4C-3CA3-EF48-8300-4EE08F605FEF}" destId="{F7C2A540-8575-1C4B-92F6-1A1E4A596379}" srcOrd="1" destOrd="0" presId="urn:microsoft.com/office/officeart/2009/3/layout/RandomtoResultProcess"/>
    <dgm:cxn modelId="{6394C86D-4A22-4449-BB9A-DCFC3BDB1F88}" type="presParOf" srcId="{DD39BD4C-3CA3-EF48-8300-4EE08F605FEF}" destId="{72A527DF-7303-904B-86E8-E08E8365025A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6249A4-CA7A-7247-8124-6F469600CC05}" type="doc">
      <dgm:prSet loTypeId="urn:microsoft.com/office/officeart/2005/8/layout/vProcess5" loCatId="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0820A12-A1B8-F94A-BC00-D41F6AAA488F}">
      <dgm:prSet/>
      <dgm:spPr/>
      <dgm:t>
        <a:bodyPr/>
        <a:lstStyle/>
        <a:p>
          <a:pPr rtl="0"/>
          <a:r>
            <a:rPr lang="en-US" b="1" dirty="0" err="1"/>
            <a:t>Estruturas</a:t>
          </a:r>
          <a:r>
            <a:rPr lang="en-US" b="1" dirty="0"/>
            <a:t> </a:t>
          </a:r>
          <a:r>
            <a:rPr lang="en-US" b="1" dirty="0" err="1"/>
            <a:t>Organizacionais</a:t>
          </a:r>
          <a:endParaRPr lang="en-US" dirty="0"/>
        </a:p>
      </dgm:t>
    </dgm:pt>
    <dgm:pt modelId="{6A11A2FA-0B71-764C-8C41-CC287E493E79}" type="parTrans" cxnId="{98ECD164-C82A-7F40-A100-046CDE6EE096}">
      <dgm:prSet/>
      <dgm:spPr/>
      <dgm:t>
        <a:bodyPr/>
        <a:lstStyle/>
        <a:p>
          <a:endParaRPr lang="en-US"/>
        </a:p>
      </dgm:t>
    </dgm:pt>
    <dgm:pt modelId="{06AA367E-E25B-9647-B9C1-44A63F36B66B}" type="sibTrans" cxnId="{98ECD164-C82A-7F40-A100-046CDE6EE096}">
      <dgm:prSet/>
      <dgm:spPr/>
      <dgm:t>
        <a:bodyPr/>
        <a:lstStyle/>
        <a:p>
          <a:endParaRPr lang="en-US"/>
        </a:p>
      </dgm:t>
    </dgm:pt>
    <dgm:pt modelId="{3E6DCFB7-25A4-E840-A54B-990D91D5AF26}">
      <dgm:prSet/>
      <dgm:spPr/>
      <dgm:t>
        <a:bodyPr/>
        <a:lstStyle/>
        <a:p>
          <a:pPr rtl="0"/>
          <a:r>
            <a:rPr lang="en-US" b="1"/>
            <a:t>Modelos Gerenciais</a:t>
          </a:r>
          <a:endParaRPr lang="en-US"/>
        </a:p>
      </dgm:t>
    </dgm:pt>
    <dgm:pt modelId="{4EC47106-F07D-1E4A-BB50-4AB73D71BA53}" type="parTrans" cxnId="{984A1F36-6645-2F4C-8D12-A47F8EE0408F}">
      <dgm:prSet/>
      <dgm:spPr/>
      <dgm:t>
        <a:bodyPr/>
        <a:lstStyle/>
        <a:p>
          <a:endParaRPr lang="en-US"/>
        </a:p>
      </dgm:t>
    </dgm:pt>
    <dgm:pt modelId="{69106E5E-A83B-F74F-BE00-EF8A3CFA6357}" type="sibTrans" cxnId="{984A1F36-6645-2F4C-8D12-A47F8EE0408F}">
      <dgm:prSet/>
      <dgm:spPr/>
      <dgm:t>
        <a:bodyPr/>
        <a:lstStyle/>
        <a:p>
          <a:endParaRPr lang="en-US"/>
        </a:p>
      </dgm:t>
    </dgm:pt>
    <dgm:pt modelId="{D6383FCC-404F-4642-9922-C12FB7522332}">
      <dgm:prSet/>
      <dgm:spPr/>
      <dgm:t>
        <a:bodyPr/>
        <a:lstStyle/>
        <a:p>
          <a:pPr rtl="0"/>
          <a:r>
            <a:rPr lang="en-US" b="1"/>
            <a:t>Enfermeiros e demais profissionais de saúde </a:t>
          </a:r>
          <a:endParaRPr lang="en-US"/>
        </a:p>
      </dgm:t>
    </dgm:pt>
    <dgm:pt modelId="{988CF03A-2868-2D4C-8276-C1A9CC2B181D}" type="parTrans" cxnId="{32D789A3-A0FE-F74F-B6AF-0EAF527BCD6F}">
      <dgm:prSet/>
      <dgm:spPr/>
      <dgm:t>
        <a:bodyPr/>
        <a:lstStyle/>
        <a:p>
          <a:endParaRPr lang="en-US"/>
        </a:p>
      </dgm:t>
    </dgm:pt>
    <dgm:pt modelId="{2C678FB4-20CD-7E42-B5AC-28E6A27E1639}" type="sibTrans" cxnId="{32D789A3-A0FE-F74F-B6AF-0EAF527BCD6F}">
      <dgm:prSet/>
      <dgm:spPr/>
      <dgm:t>
        <a:bodyPr/>
        <a:lstStyle/>
        <a:p>
          <a:endParaRPr lang="en-US"/>
        </a:p>
      </dgm:t>
    </dgm:pt>
    <dgm:pt modelId="{AEB137C4-4509-544B-AEE0-1B5C8D4C6FAC}" type="pres">
      <dgm:prSet presAssocID="{1B6249A4-CA7A-7247-8124-6F469600CC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8359F3-9F9F-C940-A2C0-2C75F61BE406}" type="pres">
      <dgm:prSet presAssocID="{1B6249A4-CA7A-7247-8124-6F469600CC05}" presName="dummyMaxCanvas" presStyleCnt="0">
        <dgm:presLayoutVars/>
      </dgm:prSet>
      <dgm:spPr/>
    </dgm:pt>
    <dgm:pt modelId="{356F498A-0FB3-0B4C-BA2B-6CD5495E3AD8}" type="pres">
      <dgm:prSet presAssocID="{1B6249A4-CA7A-7247-8124-6F469600CC0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BD1958-AB2C-5743-9636-CFE01BF7830D}" type="pres">
      <dgm:prSet presAssocID="{1B6249A4-CA7A-7247-8124-6F469600CC0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4152A7-F81B-B04A-A520-2757DB7CFDAC}" type="pres">
      <dgm:prSet presAssocID="{1B6249A4-CA7A-7247-8124-6F469600CC0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2DBE22-5C52-7A43-88C1-E7261D3E827D}" type="pres">
      <dgm:prSet presAssocID="{1B6249A4-CA7A-7247-8124-6F469600CC0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F3C372-AF27-2B4D-AF52-9E80D4CDAABB}" type="pres">
      <dgm:prSet presAssocID="{1B6249A4-CA7A-7247-8124-6F469600CC0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019D4C-1533-E146-BB91-113684A669DD}" type="pres">
      <dgm:prSet presAssocID="{1B6249A4-CA7A-7247-8124-6F469600CC0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C88910-3FEA-6E46-8DBB-E71A5EA4DFFC}" type="pres">
      <dgm:prSet presAssocID="{1B6249A4-CA7A-7247-8124-6F469600CC0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149C38-34D8-4A47-88FC-B896C233F737}" type="pres">
      <dgm:prSet presAssocID="{1B6249A4-CA7A-7247-8124-6F469600CC0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0734ECC-FE93-9B49-A3F4-C2B29098534B}" type="presOf" srcId="{1B6249A4-CA7A-7247-8124-6F469600CC05}" destId="{AEB137C4-4509-544B-AEE0-1B5C8D4C6FAC}" srcOrd="0" destOrd="0" presId="urn:microsoft.com/office/officeart/2005/8/layout/vProcess5"/>
    <dgm:cxn modelId="{32D789A3-A0FE-F74F-B6AF-0EAF527BCD6F}" srcId="{1B6249A4-CA7A-7247-8124-6F469600CC05}" destId="{D6383FCC-404F-4642-9922-C12FB7522332}" srcOrd="2" destOrd="0" parTransId="{988CF03A-2868-2D4C-8276-C1A9CC2B181D}" sibTransId="{2C678FB4-20CD-7E42-B5AC-28E6A27E1639}"/>
    <dgm:cxn modelId="{0873D880-8B32-684A-A2E9-D67F5CF0B49F}" type="presOf" srcId="{D6383FCC-404F-4642-9922-C12FB7522332}" destId="{CA4152A7-F81B-B04A-A520-2757DB7CFDAC}" srcOrd="0" destOrd="0" presId="urn:microsoft.com/office/officeart/2005/8/layout/vProcess5"/>
    <dgm:cxn modelId="{D8F883BF-FEDA-4449-A970-EAE83F344511}" type="presOf" srcId="{D6383FCC-404F-4642-9922-C12FB7522332}" destId="{9D149C38-34D8-4A47-88FC-B896C233F737}" srcOrd="1" destOrd="0" presId="urn:microsoft.com/office/officeart/2005/8/layout/vProcess5"/>
    <dgm:cxn modelId="{98ECD164-C82A-7F40-A100-046CDE6EE096}" srcId="{1B6249A4-CA7A-7247-8124-6F469600CC05}" destId="{10820A12-A1B8-F94A-BC00-D41F6AAA488F}" srcOrd="0" destOrd="0" parTransId="{6A11A2FA-0B71-764C-8C41-CC287E493E79}" sibTransId="{06AA367E-E25B-9647-B9C1-44A63F36B66B}"/>
    <dgm:cxn modelId="{984A1F36-6645-2F4C-8D12-A47F8EE0408F}" srcId="{1B6249A4-CA7A-7247-8124-6F469600CC05}" destId="{3E6DCFB7-25A4-E840-A54B-990D91D5AF26}" srcOrd="1" destOrd="0" parTransId="{4EC47106-F07D-1E4A-BB50-4AB73D71BA53}" sibTransId="{69106E5E-A83B-F74F-BE00-EF8A3CFA6357}"/>
    <dgm:cxn modelId="{FEDE483C-651E-D945-A8E5-C2E30C40274B}" type="presOf" srcId="{10820A12-A1B8-F94A-BC00-D41F6AAA488F}" destId="{356F498A-0FB3-0B4C-BA2B-6CD5495E3AD8}" srcOrd="0" destOrd="0" presId="urn:microsoft.com/office/officeart/2005/8/layout/vProcess5"/>
    <dgm:cxn modelId="{AE4DE138-29A1-2046-8F49-4517FD8E9BF8}" type="presOf" srcId="{10820A12-A1B8-F94A-BC00-D41F6AAA488F}" destId="{97019D4C-1533-E146-BB91-113684A669DD}" srcOrd="1" destOrd="0" presId="urn:microsoft.com/office/officeart/2005/8/layout/vProcess5"/>
    <dgm:cxn modelId="{BE341B6B-1973-0B40-8431-AA8BFCDF003C}" type="presOf" srcId="{69106E5E-A83B-F74F-BE00-EF8A3CFA6357}" destId="{75F3C372-AF27-2B4D-AF52-9E80D4CDAABB}" srcOrd="0" destOrd="0" presId="urn:microsoft.com/office/officeart/2005/8/layout/vProcess5"/>
    <dgm:cxn modelId="{0786240C-E65D-3A43-85A0-84FF5C56A7DD}" type="presOf" srcId="{3E6DCFB7-25A4-E840-A54B-990D91D5AF26}" destId="{5DBD1958-AB2C-5743-9636-CFE01BF7830D}" srcOrd="0" destOrd="0" presId="urn:microsoft.com/office/officeart/2005/8/layout/vProcess5"/>
    <dgm:cxn modelId="{ECD280B3-F879-0D44-BA82-F461C243C429}" type="presOf" srcId="{06AA367E-E25B-9647-B9C1-44A63F36B66B}" destId="{812DBE22-5C52-7A43-88C1-E7261D3E827D}" srcOrd="0" destOrd="0" presId="urn:microsoft.com/office/officeart/2005/8/layout/vProcess5"/>
    <dgm:cxn modelId="{18F97677-050C-0643-A55B-59977DCF401A}" type="presOf" srcId="{3E6DCFB7-25A4-E840-A54B-990D91D5AF26}" destId="{C5C88910-3FEA-6E46-8DBB-E71A5EA4DFFC}" srcOrd="1" destOrd="0" presId="urn:microsoft.com/office/officeart/2005/8/layout/vProcess5"/>
    <dgm:cxn modelId="{1B82F40F-40B9-EF47-8E0E-E818984092C9}" type="presParOf" srcId="{AEB137C4-4509-544B-AEE0-1B5C8D4C6FAC}" destId="{268359F3-9F9F-C940-A2C0-2C75F61BE406}" srcOrd="0" destOrd="0" presId="urn:microsoft.com/office/officeart/2005/8/layout/vProcess5"/>
    <dgm:cxn modelId="{1B44F699-C857-6E48-9CB3-4837CBD34941}" type="presParOf" srcId="{AEB137C4-4509-544B-AEE0-1B5C8D4C6FAC}" destId="{356F498A-0FB3-0B4C-BA2B-6CD5495E3AD8}" srcOrd="1" destOrd="0" presId="urn:microsoft.com/office/officeart/2005/8/layout/vProcess5"/>
    <dgm:cxn modelId="{E9C9D2BD-B6C2-C84E-AB98-3A114F8AD48A}" type="presParOf" srcId="{AEB137C4-4509-544B-AEE0-1B5C8D4C6FAC}" destId="{5DBD1958-AB2C-5743-9636-CFE01BF7830D}" srcOrd="2" destOrd="0" presId="urn:microsoft.com/office/officeart/2005/8/layout/vProcess5"/>
    <dgm:cxn modelId="{2874765C-C5A5-484B-ACFC-8095FC8F2F53}" type="presParOf" srcId="{AEB137C4-4509-544B-AEE0-1B5C8D4C6FAC}" destId="{CA4152A7-F81B-B04A-A520-2757DB7CFDAC}" srcOrd="3" destOrd="0" presId="urn:microsoft.com/office/officeart/2005/8/layout/vProcess5"/>
    <dgm:cxn modelId="{48F758C6-2343-6648-B36A-DD2DA51B8DF8}" type="presParOf" srcId="{AEB137C4-4509-544B-AEE0-1B5C8D4C6FAC}" destId="{812DBE22-5C52-7A43-88C1-E7261D3E827D}" srcOrd="4" destOrd="0" presId="urn:microsoft.com/office/officeart/2005/8/layout/vProcess5"/>
    <dgm:cxn modelId="{71945BF6-BFA6-8D4A-BEF1-118FE5D6DE39}" type="presParOf" srcId="{AEB137C4-4509-544B-AEE0-1B5C8D4C6FAC}" destId="{75F3C372-AF27-2B4D-AF52-9E80D4CDAABB}" srcOrd="5" destOrd="0" presId="urn:microsoft.com/office/officeart/2005/8/layout/vProcess5"/>
    <dgm:cxn modelId="{2A6830D1-C731-8F47-B5F6-1E9BE25E4CE4}" type="presParOf" srcId="{AEB137C4-4509-544B-AEE0-1B5C8D4C6FAC}" destId="{97019D4C-1533-E146-BB91-113684A669DD}" srcOrd="6" destOrd="0" presId="urn:microsoft.com/office/officeart/2005/8/layout/vProcess5"/>
    <dgm:cxn modelId="{9EDF2BDA-674E-534A-99B7-E401FA6F3A49}" type="presParOf" srcId="{AEB137C4-4509-544B-AEE0-1B5C8D4C6FAC}" destId="{C5C88910-3FEA-6E46-8DBB-E71A5EA4DFFC}" srcOrd="7" destOrd="0" presId="urn:microsoft.com/office/officeart/2005/8/layout/vProcess5"/>
    <dgm:cxn modelId="{84D98E7B-89C5-3A4E-937E-5F81DB48DE16}" type="presParOf" srcId="{AEB137C4-4509-544B-AEE0-1B5C8D4C6FAC}" destId="{9D149C38-34D8-4A47-88FC-B896C233F73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F40C2-AFC4-9541-A5AF-BB210CCA33E3}">
      <dsp:nvSpPr>
        <dsp:cNvPr id="0" name=""/>
        <dsp:cNvSpPr/>
      </dsp:nvSpPr>
      <dsp:spPr>
        <a:xfrm>
          <a:off x="146796" y="985004"/>
          <a:ext cx="2190499" cy="72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Crise Global da FTS</a:t>
          </a:r>
        </a:p>
      </dsp:txBody>
      <dsp:txXfrm>
        <a:off x="146796" y="985004"/>
        <a:ext cx="2190499" cy="721869"/>
      </dsp:txXfrm>
    </dsp:sp>
    <dsp:sp modelId="{B91986F4-072E-264E-865C-0ED423B6CCCD}">
      <dsp:nvSpPr>
        <dsp:cNvPr id="0" name=""/>
        <dsp:cNvSpPr/>
      </dsp:nvSpPr>
      <dsp:spPr>
        <a:xfrm>
          <a:off x="146796" y="2507178"/>
          <a:ext cx="2190499" cy="135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Déficits nacionais e global</a:t>
          </a:r>
        </a:p>
      </dsp:txBody>
      <dsp:txXfrm>
        <a:off x="146796" y="2507178"/>
        <a:ext cx="2190499" cy="1352430"/>
      </dsp:txXfrm>
    </dsp:sp>
    <dsp:sp modelId="{F70753B0-F4D6-CD4E-A60A-B88972F3F4F8}">
      <dsp:nvSpPr>
        <dsp:cNvPr id="0" name=""/>
        <dsp:cNvSpPr/>
      </dsp:nvSpPr>
      <dsp:spPr>
        <a:xfrm>
          <a:off x="144307" y="765457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1FECC-B470-4C4B-98DA-05F1C071E944}">
      <dsp:nvSpPr>
        <dsp:cNvPr id="0" name=""/>
        <dsp:cNvSpPr/>
      </dsp:nvSpPr>
      <dsp:spPr>
        <a:xfrm>
          <a:off x="266278" y="521515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AB583-FA41-7444-91F4-ADFCACB86F00}">
      <dsp:nvSpPr>
        <dsp:cNvPr id="0" name=""/>
        <dsp:cNvSpPr/>
      </dsp:nvSpPr>
      <dsp:spPr>
        <a:xfrm>
          <a:off x="559009" y="570303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61D92-1507-0A4F-AB42-C30426C54BCF}">
      <dsp:nvSpPr>
        <dsp:cNvPr id="0" name=""/>
        <dsp:cNvSpPr/>
      </dsp:nvSpPr>
      <dsp:spPr>
        <a:xfrm>
          <a:off x="802951" y="301967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1F20E-7992-334D-AC09-5F2E8C5B2887}">
      <dsp:nvSpPr>
        <dsp:cNvPr id="0" name=""/>
        <dsp:cNvSpPr/>
      </dsp:nvSpPr>
      <dsp:spPr>
        <a:xfrm>
          <a:off x="1120075" y="204390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A4ED5-893C-CB46-8AD8-1D5E5E4E1D5D}">
      <dsp:nvSpPr>
        <dsp:cNvPr id="0" name=""/>
        <dsp:cNvSpPr/>
      </dsp:nvSpPr>
      <dsp:spPr>
        <a:xfrm>
          <a:off x="1510382" y="375150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A6A90-371E-CD44-B213-92F34B52C9F0}">
      <dsp:nvSpPr>
        <dsp:cNvPr id="0" name=""/>
        <dsp:cNvSpPr/>
      </dsp:nvSpPr>
      <dsp:spPr>
        <a:xfrm>
          <a:off x="1754324" y="497121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6D7E3-3097-9E42-B1BE-509945B51760}">
      <dsp:nvSpPr>
        <dsp:cNvPr id="0" name=""/>
        <dsp:cNvSpPr/>
      </dsp:nvSpPr>
      <dsp:spPr>
        <a:xfrm>
          <a:off x="2095843" y="765457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B34D2-D4A0-074E-95D6-CB868F043E83}">
      <dsp:nvSpPr>
        <dsp:cNvPr id="0" name=""/>
        <dsp:cNvSpPr/>
      </dsp:nvSpPr>
      <dsp:spPr>
        <a:xfrm>
          <a:off x="2242208" y="1033793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1243C-F7D6-4E46-84C1-CDB71BD67943}">
      <dsp:nvSpPr>
        <dsp:cNvPr id="0" name=""/>
        <dsp:cNvSpPr/>
      </dsp:nvSpPr>
      <dsp:spPr>
        <a:xfrm>
          <a:off x="973710" y="521515"/>
          <a:ext cx="448056" cy="44805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9FF1E-D926-EC45-89E2-208F397A7E11}">
      <dsp:nvSpPr>
        <dsp:cNvPr id="0" name=""/>
        <dsp:cNvSpPr/>
      </dsp:nvSpPr>
      <dsp:spPr>
        <a:xfrm>
          <a:off x="22336" y="1448494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E4923-B87E-514B-AF1B-12D679EBE995}">
      <dsp:nvSpPr>
        <dsp:cNvPr id="0" name=""/>
        <dsp:cNvSpPr/>
      </dsp:nvSpPr>
      <dsp:spPr>
        <a:xfrm>
          <a:off x="168701" y="1668042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25C36-D344-5B42-AF92-6D9C5E42ABA1}">
      <dsp:nvSpPr>
        <dsp:cNvPr id="0" name=""/>
        <dsp:cNvSpPr/>
      </dsp:nvSpPr>
      <dsp:spPr>
        <a:xfrm>
          <a:off x="534614" y="1863196"/>
          <a:ext cx="398272" cy="39827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2A566-884D-2B4B-86FE-429570970446}">
      <dsp:nvSpPr>
        <dsp:cNvPr id="0" name=""/>
        <dsp:cNvSpPr/>
      </dsp:nvSpPr>
      <dsp:spPr>
        <a:xfrm>
          <a:off x="1046893" y="2180320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E5501-6E41-6C42-BEF3-D3380FEADBC6}">
      <dsp:nvSpPr>
        <dsp:cNvPr id="0" name=""/>
        <dsp:cNvSpPr/>
      </dsp:nvSpPr>
      <dsp:spPr>
        <a:xfrm>
          <a:off x="1144469" y="1863196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E66BF-F334-0544-B6E8-9A756D5DF3BE}">
      <dsp:nvSpPr>
        <dsp:cNvPr id="0" name=""/>
        <dsp:cNvSpPr/>
      </dsp:nvSpPr>
      <dsp:spPr>
        <a:xfrm>
          <a:off x="1388411" y="2204714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369F8-293A-BE44-8F99-3CE41EB64872}">
      <dsp:nvSpPr>
        <dsp:cNvPr id="0" name=""/>
        <dsp:cNvSpPr/>
      </dsp:nvSpPr>
      <dsp:spPr>
        <a:xfrm>
          <a:off x="1607959" y="1814407"/>
          <a:ext cx="398272" cy="39827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4853F-ACDA-CB47-9B5D-735A7184517E}">
      <dsp:nvSpPr>
        <dsp:cNvPr id="0" name=""/>
        <dsp:cNvSpPr/>
      </dsp:nvSpPr>
      <dsp:spPr>
        <a:xfrm>
          <a:off x="2144632" y="1716830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657F8-D22B-724C-81BE-A4EF6B2ADB97}">
      <dsp:nvSpPr>
        <dsp:cNvPr id="0" name=""/>
        <dsp:cNvSpPr/>
      </dsp:nvSpPr>
      <dsp:spPr>
        <a:xfrm>
          <a:off x="2418444" y="569897"/>
          <a:ext cx="804148" cy="1535206"/>
        </a:xfrm>
        <a:prstGeom prst="chevron">
          <a:avLst>
            <a:gd name="adj" fmla="val 6231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39DE7-D2BB-5F4A-973A-88565E35AED6}">
      <dsp:nvSpPr>
        <dsp:cNvPr id="0" name=""/>
        <dsp:cNvSpPr/>
      </dsp:nvSpPr>
      <dsp:spPr>
        <a:xfrm>
          <a:off x="3076383" y="569897"/>
          <a:ext cx="804148" cy="1535206"/>
        </a:xfrm>
        <a:prstGeom prst="chevron">
          <a:avLst>
            <a:gd name="adj" fmla="val 6231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02B41-6E57-6845-9FDE-898C94F9191B}">
      <dsp:nvSpPr>
        <dsp:cNvPr id="0" name=""/>
        <dsp:cNvSpPr/>
      </dsp:nvSpPr>
      <dsp:spPr>
        <a:xfrm>
          <a:off x="4045016" y="460986"/>
          <a:ext cx="1864161" cy="186416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Qualidade Saúde das populações</a:t>
          </a:r>
        </a:p>
      </dsp:txBody>
      <dsp:txXfrm>
        <a:off x="4318016" y="733986"/>
        <a:ext cx="1318161" cy="1318161"/>
      </dsp:txXfrm>
    </dsp:sp>
    <dsp:sp modelId="{F7C2A540-8575-1C4B-92F6-1A1E4A596379}">
      <dsp:nvSpPr>
        <dsp:cNvPr id="0" name=""/>
        <dsp:cNvSpPr/>
      </dsp:nvSpPr>
      <dsp:spPr>
        <a:xfrm>
          <a:off x="3880531" y="2507178"/>
          <a:ext cx="2193131" cy="135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Desigualdade na distribuição</a:t>
          </a:r>
        </a:p>
      </dsp:txBody>
      <dsp:txXfrm>
        <a:off x="3880531" y="2507178"/>
        <a:ext cx="2193131" cy="1352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F498A-0FB3-0B4C-BA2B-6CD5495E3AD8}">
      <dsp:nvSpPr>
        <dsp:cNvPr id="0" name=""/>
        <dsp:cNvSpPr/>
      </dsp:nvSpPr>
      <dsp:spPr>
        <a:xfrm>
          <a:off x="0" y="0"/>
          <a:ext cx="5332537" cy="1163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/>
            <a:t>Estruturas</a:t>
          </a:r>
          <a:r>
            <a:rPr lang="en-US" sz="2600" b="1" kern="1200" dirty="0"/>
            <a:t> </a:t>
          </a:r>
          <a:r>
            <a:rPr lang="en-US" sz="2600" b="1" kern="1200" dirty="0" err="1"/>
            <a:t>Organizacionais</a:t>
          </a:r>
          <a:endParaRPr lang="en-US" sz="2600" kern="1200" dirty="0"/>
        </a:p>
      </dsp:txBody>
      <dsp:txXfrm>
        <a:off x="34066" y="34066"/>
        <a:ext cx="4077449" cy="1094980"/>
      </dsp:txXfrm>
    </dsp:sp>
    <dsp:sp modelId="{5DBD1958-AB2C-5743-9636-CFE01BF7830D}">
      <dsp:nvSpPr>
        <dsp:cNvPr id="0" name=""/>
        <dsp:cNvSpPr/>
      </dsp:nvSpPr>
      <dsp:spPr>
        <a:xfrm>
          <a:off x="470517" y="1356963"/>
          <a:ext cx="5332537" cy="1163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/>
            <a:t>Modelos Gerenciais</a:t>
          </a:r>
          <a:endParaRPr lang="en-US" sz="2600" kern="1200"/>
        </a:p>
      </dsp:txBody>
      <dsp:txXfrm>
        <a:off x="504583" y="1391029"/>
        <a:ext cx="4037864" cy="1094980"/>
      </dsp:txXfrm>
    </dsp:sp>
    <dsp:sp modelId="{CA4152A7-F81B-B04A-A520-2757DB7CFDAC}">
      <dsp:nvSpPr>
        <dsp:cNvPr id="0" name=""/>
        <dsp:cNvSpPr/>
      </dsp:nvSpPr>
      <dsp:spPr>
        <a:xfrm>
          <a:off x="941035" y="2713927"/>
          <a:ext cx="5332537" cy="1163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/>
            <a:t>Enfermeiros e demais profissionais de saúde </a:t>
          </a:r>
          <a:endParaRPr lang="en-US" sz="2600" kern="1200"/>
        </a:p>
      </dsp:txBody>
      <dsp:txXfrm>
        <a:off x="975101" y="2747993"/>
        <a:ext cx="4037864" cy="1094980"/>
      </dsp:txXfrm>
    </dsp:sp>
    <dsp:sp modelId="{812DBE22-5C52-7A43-88C1-E7261D3E827D}">
      <dsp:nvSpPr>
        <dsp:cNvPr id="0" name=""/>
        <dsp:cNvSpPr/>
      </dsp:nvSpPr>
      <dsp:spPr>
        <a:xfrm>
          <a:off x="4576514" y="882026"/>
          <a:ext cx="756022" cy="756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4746619" y="882026"/>
        <a:ext cx="415812" cy="568907"/>
      </dsp:txXfrm>
    </dsp:sp>
    <dsp:sp modelId="{75F3C372-AF27-2B4D-AF52-9E80D4CDAABB}">
      <dsp:nvSpPr>
        <dsp:cNvPr id="0" name=""/>
        <dsp:cNvSpPr/>
      </dsp:nvSpPr>
      <dsp:spPr>
        <a:xfrm>
          <a:off x="5047032" y="2231236"/>
          <a:ext cx="756022" cy="756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5217137" y="2231236"/>
        <a:ext cx="415812" cy="568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CF63856-916C-E246-9D85-E8956B3B040E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2C9F8D8-F048-3A48-8DC8-704CEC39AB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23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A60642B-A771-2B4C-A395-A78DE2BDEA4D}" type="datetime1">
              <a:rPr lang="en-US"/>
              <a:pPr>
                <a:defRPr/>
              </a:pPr>
              <a:t>2/29/2024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EA105D8-635C-9944-ACD7-F9598DEB60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212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rrinha colorida vertic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98425"/>
            <a:ext cx="24765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rrinha colorida vertical.jpg"/>
          <p:cNvPicPr>
            <a:picLocks noChangeAspect="1"/>
          </p:cNvPicPr>
          <p:nvPr userDrawn="1"/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363" y="98425"/>
            <a:ext cx="24765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arrinha colorida vertical.jp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98425"/>
            <a:ext cx="24765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9" descr="Logo novo jpg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700" y="5702300"/>
            <a:ext cx="647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36397"/>
            <a:ext cx="6172200" cy="994816"/>
          </a:xfrm>
        </p:spPr>
        <p:txBody>
          <a:bodyPr/>
          <a:lstStyle>
            <a:lvl1pPr>
              <a:defRPr b="1">
                <a:latin typeface="Arial Rounded MT Bold"/>
                <a:cs typeface="Arial Rounded MT Bold"/>
              </a:defRPr>
            </a:lvl1pPr>
          </a:lstStyle>
          <a:p>
            <a:r>
              <a:rPr lang="pt-BR" dirty="0" err="1"/>
              <a:t>Click</a:t>
            </a:r>
            <a:r>
              <a:rPr lang="pt-BR" dirty="0"/>
              <a:t> to </a:t>
            </a:r>
            <a:r>
              <a:rPr lang="pt-BR" dirty="0" err="1"/>
              <a:t>edit</a:t>
            </a:r>
            <a:r>
              <a:rPr lang="pt-BR" dirty="0"/>
              <a:t> </a:t>
            </a:r>
            <a:r>
              <a:rPr lang="pt-BR" dirty="0" err="1"/>
              <a:t>Master</a:t>
            </a:r>
            <a:r>
              <a:rPr lang="pt-BR" dirty="0"/>
              <a:t> </a:t>
            </a:r>
            <a:r>
              <a:rPr lang="pt-BR" dirty="0" err="1"/>
              <a:t>title</a:t>
            </a:r>
            <a:r>
              <a:rPr lang="pt-BR" dirty="0"/>
              <a:t>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4330166"/>
            <a:ext cx="6172200" cy="825765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Arial Rounded MT Bold"/>
                <a:cs typeface="Arial Rounded MT Bold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dirty="0" err="1"/>
              <a:t>Click</a:t>
            </a:r>
            <a:r>
              <a:rPr lang="pt-BR" dirty="0"/>
              <a:t> to </a:t>
            </a:r>
            <a:r>
              <a:rPr lang="pt-BR" dirty="0" err="1"/>
              <a:t>edit</a:t>
            </a:r>
            <a:r>
              <a:rPr lang="pt-BR" dirty="0"/>
              <a:t> </a:t>
            </a:r>
            <a:r>
              <a:rPr lang="pt-BR" dirty="0" err="1"/>
              <a:t>Master</a:t>
            </a:r>
            <a:r>
              <a:rPr lang="pt-BR" dirty="0"/>
              <a:t> </a:t>
            </a:r>
            <a:r>
              <a:rPr lang="pt-BR" dirty="0" err="1"/>
              <a:t>subtitle</a:t>
            </a:r>
            <a:r>
              <a:rPr lang="pt-BR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22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89394" y="1600200"/>
            <a:ext cx="7946702" cy="4873752"/>
          </a:xfrm>
        </p:spPr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727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rrinha colorida vertic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98425"/>
            <a:ext cx="24765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rrinha colorida vertical.jpg"/>
          <p:cNvPicPr>
            <a:picLocks noChangeAspect="1"/>
          </p:cNvPicPr>
          <p:nvPr userDrawn="1"/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363" y="98425"/>
            <a:ext cx="24765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arrinha colorida vertical.jp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98425"/>
            <a:ext cx="24765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7732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89395" y="1600200"/>
            <a:ext cx="4133653" cy="4572000"/>
          </a:xfrm>
        </p:spPr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02443" y="1600200"/>
            <a:ext cx="4133653" cy="4572000"/>
          </a:xfrm>
        </p:spPr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491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948" y="273050"/>
            <a:ext cx="702105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979948" y="2362200"/>
            <a:ext cx="3134852" cy="3886200"/>
          </a:xfrm>
        </p:spPr>
        <p:txBody>
          <a:bodyPr/>
          <a:lstStyle/>
          <a:p>
            <a:pPr lvl="0"/>
            <a:r>
              <a:rPr lang="pt-BR" dirty="0" err="1"/>
              <a:t>Click</a:t>
            </a:r>
            <a:r>
              <a:rPr lang="pt-BR" dirty="0"/>
              <a:t> to </a:t>
            </a:r>
            <a:r>
              <a:rPr lang="pt-BR" dirty="0" err="1"/>
              <a:t>edit</a:t>
            </a:r>
            <a:r>
              <a:rPr lang="pt-BR" dirty="0"/>
              <a:t> </a:t>
            </a:r>
            <a:r>
              <a:rPr lang="pt-BR" dirty="0" err="1"/>
              <a:t>Master</a:t>
            </a:r>
            <a:r>
              <a:rPr lang="pt-BR" dirty="0"/>
              <a:t> </a:t>
            </a:r>
            <a:r>
              <a:rPr lang="pt-BR" dirty="0" err="1"/>
              <a:t>text</a:t>
            </a:r>
            <a:r>
              <a:rPr lang="pt-BR" dirty="0"/>
              <a:t> styles</a:t>
            </a:r>
          </a:p>
          <a:p>
            <a:pPr lvl="1"/>
            <a:r>
              <a:rPr lang="pt-BR" dirty="0" err="1"/>
              <a:t>Second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  <a:p>
            <a:pPr lvl="2"/>
            <a:r>
              <a:rPr lang="pt-BR" dirty="0" err="1"/>
              <a:t>Third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  <a:p>
            <a:pPr lvl="3"/>
            <a:r>
              <a:rPr lang="pt-BR" dirty="0" err="1"/>
              <a:t>Fourth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  <a:p>
            <a:pPr lvl="4"/>
            <a:r>
              <a:rPr lang="pt-BR" dirty="0" err="1"/>
              <a:t>Fifth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0D07F68-B8AE-C743-A949-13F811B13C3D}" type="datetime1">
              <a:rPr lang="en-US"/>
              <a:pPr>
                <a:defRPr/>
              </a:pPr>
              <a:t>2/29/2024</a:t>
            </a:fld>
            <a:endParaRPr lang="pt-B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27" charset="0"/>
                <a:ea typeface="ＭＳ Ｐゴシック" pitchFamily="27" charset="-128"/>
                <a:cs typeface="ＭＳ Ｐゴシック" pitchFamily="27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Schoolbook" charset="0"/>
              </a:defRPr>
            </a:lvl1pPr>
          </a:lstStyle>
          <a:p>
            <a:pPr>
              <a:defRPr/>
            </a:pPr>
            <a:fld id="{16B0098B-F243-034C-8B49-7A73A2870E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6562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DECAB0A-8C84-6248-B537-CDB3C248286B}" type="datetime1">
              <a:rPr lang="en-US"/>
              <a:pPr>
                <a:defRPr/>
              </a:pPr>
              <a:t>2/29/2024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27" charset="0"/>
                <a:ea typeface="ＭＳ Ｐゴシック" pitchFamily="27" charset="-128"/>
                <a:cs typeface="ＭＳ Ｐゴシック" pitchFamily="27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Schoolbook" charset="0"/>
              </a:defRPr>
            </a:lvl1pPr>
          </a:lstStyle>
          <a:p>
            <a:pPr>
              <a:defRPr/>
            </a:pPr>
            <a:fld id="{DCAAABD8-C167-7241-997C-70615DD4E4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6009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976" y="274638"/>
            <a:ext cx="5600023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6F81A20-98C0-DA4A-AA40-BE23B86F3275}" type="datetime1">
              <a:rPr lang="en-US"/>
              <a:pPr>
                <a:defRPr/>
              </a:pPr>
              <a:t>2/29/2024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27" charset="0"/>
                <a:ea typeface="ＭＳ Ｐゴシック" pitchFamily="27" charset="-128"/>
                <a:cs typeface="ＭＳ Ｐゴシック" pitchFamily="27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Schoolbook" charset="0"/>
              </a:defRPr>
            </a:lvl1pPr>
          </a:lstStyle>
          <a:p>
            <a:pPr>
              <a:defRPr/>
            </a:pPr>
            <a:fld id="{A351DCF0-02F2-D247-9538-22646FA2E6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2925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0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89013" y="274638"/>
            <a:ext cx="7947025" cy="838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89013" y="1600200"/>
            <a:ext cx="794702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pic>
        <p:nvPicPr>
          <p:cNvPr id="1028" name="Picture 11" descr="barrinha colorida vertical.jp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98425"/>
            <a:ext cx="24765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2" descr="barrinha colorida vertical.jpg"/>
          <p:cNvPicPr>
            <a:picLocks noChangeAspect="1"/>
          </p:cNvPicPr>
          <p:nvPr userDrawn="1"/>
        </p:nvPicPr>
        <p:blipFill>
          <a:blip r:embed="rId10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363" y="98425"/>
            <a:ext cx="24765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barrinha colorida vertical.jpg"/>
          <p:cNvPicPr>
            <a:picLocks noChangeAspect="1"/>
          </p:cNvPicPr>
          <p:nvPr userDrawn="1"/>
        </p:nvPicPr>
        <p:blipFill>
          <a:blip r:embed="rId10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98425"/>
            <a:ext cx="24765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0" r:id="rId2"/>
    <p:sldLayoutId id="2147484483" r:id="rId3"/>
    <p:sldLayoutId id="2147484481" r:id="rId4"/>
    <p:sldLayoutId id="2147484484" r:id="rId5"/>
    <p:sldLayoutId id="2147484485" r:id="rId6"/>
    <p:sldLayoutId id="2147484486" r:id="rId7"/>
    <p:sldLayoutId id="2147484487" r:id="rId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rgbClr val="0A3363"/>
          </a:solidFill>
          <a:latin typeface="Arial Rounded MT Bold"/>
          <a:ea typeface="ＭＳ Ｐゴシック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A3363"/>
          </a:solidFill>
          <a:latin typeface="Arial Rounded MT Bold" pitchFamily="34" charset="0"/>
          <a:ea typeface="ＭＳ Ｐゴシック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A3363"/>
          </a:solidFill>
          <a:latin typeface="Arial Rounded MT Bold" pitchFamily="34" charset="0"/>
          <a:ea typeface="ＭＳ Ｐゴシック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A3363"/>
          </a:solidFill>
          <a:latin typeface="Arial Rounded MT Bold" pitchFamily="34" charset="0"/>
          <a:ea typeface="ＭＳ Ｐゴシック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A3363"/>
          </a:solidFill>
          <a:latin typeface="Arial Rounded MT Bold" pitchFamily="34" charset="0"/>
          <a:ea typeface="ＭＳ Ｐゴシック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Rounded MT Bold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Rounded MT Bold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Rounded MT Bold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Rounded MT Bold" pitchFamily="34" charset="0"/>
          <a:ea typeface="ＭＳ Ｐゴシック" pitchFamily="34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8797AC"/>
        </a:buClr>
        <a:buSzPct val="70000"/>
        <a:buFont typeface="Wingdings" charset="0"/>
        <a:buChar char=""/>
        <a:defRPr sz="2400" kern="1200">
          <a:solidFill>
            <a:srgbClr val="7F7F7F"/>
          </a:solidFill>
          <a:latin typeface="Arial Rounded MT Bold"/>
          <a:ea typeface="ＭＳ Ｐゴシック" pitchFamily="34" charset="-128"/>
          <a:cs typeface="ＭＳ Ｐゴシック" charset="-128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rgbClr val="8797AC"/>
        </a:buClr>
        <a:buSzPct val="80000"/>
        <a:buFont typeface="Wingdings 2" charset="0"/>
        <a:buChar char=""/>
        <a:defRPr sz="2100" kern="1200">
          <a:solidFill>
            <a:srgbClr val="7F7F7F"/>
          </a:solidFill>
          <a:latin typeface="Arial Rounded MT Bold"/>
          <a:ea typeface="ＭＳ Ｐゴシック" charset="0"/>
          <a:cs typeface="Arial Rounded MT Bold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8797AC"/>
        </a:buClr>
        <a:buSzPct val="60000"/>
        <a:buFont typeface="Wingdings" charset="0"/>
        <a:buChar char=""/>
        <a:defRPr kern="1200">
          <a:solidFill>
            <a:srgbClr val="7F7F7F"/>
          </a:solidFill>
          <a:latin typeface="Arial Rounded MT Bold"/>
          <a:ea typeface="Arial Rounded MT Bold" pitchFamily="27" charset="0"/>
          <a:cs typeface="Arial Rounded MT Bold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8797AC"/>
        </a:buClr>
        <a:buSzPct val="60000"/>
        <a:buFont typeface="Wingdings" charset="0"/>
        <a:buChar char=""/>
        <a:defRPr kern="1200">
          <a:solidFill>
            <a:srgbClr val="7F7F7F"/>
          </a:solidFill>
          <a:latin typeface="Arial Rounded MT Bold"/>
          <a:ea typeface="Arial Rounded MT Bold" pitchFamily="27" charset="0"/>
          <a:cs typeface="Arial Rounded MT Bold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8797AC"/>
        </a:buClr>
        <a:buSzPct val="68000"/>
        <a:buFont typeface="Wingdings 2" charset="0"/>
        <a:buChar char=""/>
        <a:defRPr sz="1600" kern="1200">
          <a:solidFill>
            <a:srgbClr val="7F7F7F"/>
          </a:solidFill>
          <a:latin typeface="Arial Rounded MT Bold"/>
          <a:ea typeface="Arial Rounded MT Bold" pitchFamily="27" charset="0"/>
          <a:cs typeface="Arial Rounded MT Bold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ho.org/bra/index.php?option=com_content&amp;view=article&amp;id=5860:recursos-humanos-para-a-saude-para-todas-as-pessoas-em-todos-os-lugares&amp;Itemid=109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69" y="215218"/>
            <a:ext cx="7962936" cy="8382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/>
              <a:t>Programa de Pós-Graduação em Gerenciamento em Enfermagem – </a:t>
            </a:r>
            <a:r>
              <a:rPr lang="pt-BR" sz="2800" b="1" dirty="0" err="1"/>
              <a:t>PPGEn</a:t>
            </a:r>
            <a:r>
              <a:rPr lang="pt-BR" sz="2800" b="1" dirty="0"/>
              <a:t> 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000" b="1" dirty="0"/>
              <a:t>ENO 5962 -</a:t>
            </a:r>
            <a:r>
              <a:rPr lang="pt-BR" sz="2600" b="1" dirty="0"/>
              <a:t> Modelos Gerenciais e Ferramentas de gestão de recursos humanos em enfermagem</a:t>
            </a:r>
            <a:br>
              <a:rPr lang="pt-BR" sz="2600" b="1" dirty="0"/>
            </a:br>
            <a:r>
              <a:rPr lang="pt-BR" sz="2600" b="1" dirty="0"/>
              <a:t/>
            </a:r>
            <a:br>
              <a:rPr lang="pt-BR" sz="2600" b="1" dirty="0"/>
            </a:br>
            <a:r>
              <a:rPr lang="pt-BR" sz="2600" b="1" dirty="0"/>
              <a:t/>
            </a:r>
            <a:br>
              <a:rPr lang="pt-BR" sz="2600" b="1" dirty="0"/>
            </a:br>
            <a:r>
              <a:rPr lang="pt-BR" sz="3200" dirty="0">
                <a:solidFill>
                  <a:srgbClr val="FF0000"/>
                </a:solidFill>
              </a:rPr>
              <a:t> Estrutura e dinâmica organizacional Com Foco nos modelos gerenciais</a:t>
            </a:r>
            <a:br>
              <a:rPr lang="pt-BR" sz="3200" dirty="0">
                <a:solidFill>
                  <a:srgbClr val="FF0000"/>
                </a:solidFill>
              </a:rPr>
            </a:br>
            <a:r>
              <a:rPr lang="pt-BR" sz="3200" dirty="0">
                <a:solidFill>
                  <a:srgbClr val="FF0000"/>
                </a:solidFill>
              </a:rPr>
              <a:t> </a:t>
            </a:r>
            <a:r>
              <a:rPr lang="pt-BR" sz="3200" b="1" dirty="0"/>
              <a:t/>
            </a:r>
            <a:br>
              <a:rPr lang="pt-BR" sz="3200" b="1" dirty="0"/>
            </a:br>
            <a:endParaRPr lang="en-US" sz="40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342" y="5288340"/>
            <a:ext cx="7716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000090"/>
                </a:solidFill>
              </a:rPr>
              <a:t>Profa.Dra.Patricia</a:t>
            </a:r>
            <a:r>
              <a:rPr lang="en-US" dirty="0">
                <a:solidFill>
                  <a:srgbClr val="000090"/>
                </a:solidFill>
              </a:rPr>
              <a:t> Campos Pavan Baptista</a:t>
            </a:r>
          </a:p>
          <a:p>
            <a:pPr algn="just"/>
            <a:endParaRPr lang="en-US" dirty="0">
              <a:solidFill>
                <a:srgbClr val="000090"/>
              </a:solidFill>
            </a:endParaRPr>
          </a:p>
          <a:p>
            <a:pPr algn="just"/>
            <a:r>
              <a:rPr lang="en-US" sz="1400" dirty="0" err="1">
                <a:solidFill>
                  <a:srgbClr val="000090"/>
                </a:solidFill>
              </a:rPr>
              <a:t>Professora</a:t>
            </a:r>
            <a:r>
              <a:rPr lang="en-US" sz="1400" dirty="0">
                <a:solidFill>
                  <a:srgbClr val="000090"/>
                </a:solidFill>
              </a:rPr>
              <a:t> Titular da Escola de </a:t>
            </a:r>
            <a:r>
              <a:rPr lang="en-US" sz="1400" dirty="0" err="1">
                <a:solidFill>
                  <a:srgbClr val="000090"/>
                </a:solidFill>
              </a:rPr>
              <a:t>Enfermagem</a:t>
            </a:r>
            <a:r>
              <a:rPr lang="en-US" sz="1400" dirty="0">
                <a:solidFill>
                  <a:srgbClr val="000090"/>
                </a:solidFill>
              </a:rPr>
              <a:t> da USP</a:t>
            </a:r>
          </a:p>
          <a:p>
            <a:pPr algn="just"/>
            <a:r>
              <a:rPr lang="en-US" sz="1400" dirty="0" err="1">
                <a:solidFill>
                  <a:srgbClr val="000090"/>
                </a:solidFill>
              </a:rPr>
              <a:t>Líder</a:t>
            </a:r>
            <a:r>
              <a:rPr lang="en-US" sz="1400" dirty="0">
                <a:solidFill>
                  <a:srgbClr val="000090"/>
                </a:solidFill>
              </a:rPr>
              <a:t> do Grupo de </a:t>
            </a:r>
            <a:r>
              <a:rPr lang="en-US" sz="1400" dirty="0" err="1">
                <a:solidFill>
                  <a:srgbClr val="000090"/>
                </a:solidFill>
              </a:rPr>
              <a:t>Pesquisa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Estudos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sobre</a:t>
            </a:r>
            <a:r>
              <a:rPr lang="en-US" sz="1400" dirty="0">
                <a:solidFill>
                  <a:srgbClr val="000090"/>
                </a:solidFill>
              </a:rPr>
              <a:t> a </a:t>
            </a:r>
            <a:r>
              <a:rPr lang="en-US" sz="1400" dirty="0" err="1">
                <a:solidFill>
                  <a:srgbClr val="000090"/>
                </a:solidFill>
              </a:rPr>
              <a:t>Saúde</a:t>
            </a:r>
            <a:r>
              <a:rPr lang="en-US" sz="1400" dirty="0">
                <a:solidFill>
                  <a:srgbClr val="000090"/>
                </a:solidFill>
              </a:rPr>
              <a:t> dos </a:t>
            </a:r>
            <a:r>
              <a:rPr lang="en-US" sz="1400" dirty="0" err="1">
                <a:solidFill>
                  <a:srgbClr val="000090"/>
                </a:solidFill>
              </a:rPr>
              <a:t>Trabalhadores</a:t>
            </a:r>
            <a:r>
              <a:rPr lang="en-US" sz="1400" dirty="0">
                <a:solidFill>
                  <a:srgbClr val="000090"/>
                </a:solidFill>
              </a:rPr>
              <a:t> de </a:t>
            </a:r>
            <a:r>
              <a:rPr lang="en-US" sz="1400" dirty="0" err="1">
                <a:solidFill>
                  <a:srgbClr val="000090"/>
                </a:solidFill>
              </a:rPr>
              <a:t>Enfermagem</a:t>
            </a:r>
            <a:r>
              <a:rPr lang="en-US" sz="1400" dirty="0">
                <a:solidFill>
                  <a:srgbClr val="000090"/>
                </a:solidFill>
              </a:rPr>
              <a:t> e de </a:t>
            </a:r>
            <a:r>
              <a:rPr lang="en-US" sz="1400" dirty="0" err="1">
                <a:solidFill>
                  <a:srgbClr val="000090"/>
                </a:solidFill>
              </a:rPr>
              <a:t>Saúde</a:t>
            </a:r>
            <a:r>
              <a:rPr lang="en-US" sz="1400" dirty="0">
                <a:solidFill>
                  <a:srgbClr val="000090"/>
                </a:solidFill>
              </a:rPr>
              <a:t> (GESTES)</a:t>
            </a:r>
          </a:p>
          <a:p>
            <a:pPr algn="just"/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661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Além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disso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…no campo da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saúde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de que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Modelos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Gerenciais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estamos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falando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1768641" y="1900988"/>
            <a:ext cx="6533147" cy="3609475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8641" y="2337229"/>
            <a:ext cx="6533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LÓGICA SANITÁRIA X ECONÔMICA</a:t>
            </a:r>
          </a:p>
          <a:p>
            <a:endParaRPr lang="en-US" sz="2800" dirty="0"/>
          </a:p>
          <a:p>
            <a:r>
              <a:rPr lang="en-US" sz="2800" dirty="0"/>
              <a:t>LÓGICA QUALIDADE X QUANTIDADE</a:t>
            </a:r>
          </a:p>
        </p:txBody>
      </p:sp>
    </p:spTree>
    <p:extLst>
      <p:ext uri="{BB962C8B-B14F-4D97-AF65-F5344CB8AC3E}">
        <p14:creationId xmlns:p14="http://schemas.microsoft.com/office/powerpoint/2010/main" val="13270367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Administradores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Serviços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Saúde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9013" y="1477774"/>
            <a:ext cx="7639810" cy="4873752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Formação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precária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predomínio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conteúdos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técnicos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administrativos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dissociados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aspectos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organizacionais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e de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comportamento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algn="just">
              <a:lnSpc>
                <a:spcPct val="120000"/>
              </a:lnSpc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Fragilidade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nas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competências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para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enfrentar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multiplicidade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situações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organizacionais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com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recursos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financeiros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tecnológicos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heterogêneos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com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pessoas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qualificações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diferenciadas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objetos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atuação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distintos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94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6619480"/>
              </p:ext>
            </p:extLst>
          </p:nvPr>
        </p:nvGraphicFramePr>
        <p:xfrm>
          <a:off x="2214259" y="635001"/>
          <a:ext cx="6273573" cy="387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rved Right Arrow 5"/>
          <p:cNvSpPr/>
          <p:nvPr/>
        </p:nvSpPr>
        <p:spPr>
          <a:xfrm>
            <a:off x="1060789" y="1644292"/>
            <a:ext cx="925533" cy="1448931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482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840" y="1383809"/>
            <a:ext cx="5361485" cy="402111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89013" y="274638"/>
            <a:ext cx="7947025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rgbClr val="0A3363"/>
                </a:solidFill>
                <a:latin typeface="Arial Rounded MT Bold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A3363"/>
                </a:solidFill>
                <a:latin typeface="Arial Rounded MT Bold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A3363"/>
                </a:solidFill>
                <a:latin typeface="Arial Rounded MT Bold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A3363"/>
                </a:solidFill>
                <a:latin typeface="Arial Rounded MT Bold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A3363"/>
                </a:solidFill>
                <a:latin typeface="Arial Rounded MT Bold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Estruturas Organizacionais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43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Estruturas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Organizacionais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9013" y="1079021"/>
            <a:ext cx="7946702" cy="4873752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072950"/>
                </a:solidFill>
              </a:rPr>
              <a:t>As </a:t>
            </a:r>
            <a:r>
              <a:rPr lang="en-US" dirty="0" err="1">
                <a:solidFill>
                  <a:srgbClr val="072950"/>
                </a:solidFill>
              </a:rPr>
              <a:t>organizações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têm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sido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estruturadas</a:t>
            </a:r>
            <a:r>
              <a:rPr lang="en-US" dirty="0">
                <a:solidFill>
                  <a:srgbClr val="072950"/>
                </a:solidFill>
              </a:rPr>
              <a:t> de </a:t>
            </a:r>
            <a:r>
              <a:rPr lang="en-US" dirty="0" err="1">
                <a:solidFill>
                  <a:srgbClr val="072950"/>
                </a:solidFill>
              </a:rPr>
              <a:t>acordo</a:t>
            </a:r>
            <a:r>
              <a:rPr lang="en-US" dirty="0">
                <a:solidFill>
                  <a:srgbClr val="072950"/>
                </a:solidFill>
              </a:rPr>
              <a:t> com as </a:t>
            </a:r>
            <a:r>
              <a:rPr lang="en-US" dirty="0" err="1">
                <a:solidFill>
                  <a:srgbClr val="072950"/>
                </a:solidFill>
              </a:rPr>
              <a:t>funções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exercidas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pelos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seus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respectivos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órgãos</a:t>
            </a:r>
            <a:r>
              <a:rPr lang="en-US" dirty="0">
                <a:solidFill>
                  <a:srgbClr val="072950"/>
                </a:solidFill>
              </a:rPr>
              <a:t> e do </a:t>
            </a:r>
            <a:r>
              <a:rPr lang="en-US" dirty="0" err="1">
                <a:solidFill>
                  <a:srgbClr val="072950"/>
                </a:solidFill>
              </a:rPr>
              <a:t>relacionamento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hierárquico</a:t>
            </a:r>
            <a:r>
              <a:rPr lang="en-US" dirty="0">
                <a:solidFill>
                  <a:srgbClr val="072950"/>
                </a:solidFill>
              </a:rPr>
              <a:t> e </a:t>
            </a:r>
            <a:r>
              <a:rPr lang="en-US" dirty="0" err="1">
                <a:solidFill>
                  <a:srgbClr val="072950"/>
                </a:solidFill>
              </a:rPr>
              <a:t>funciona</a:t>
            </a:r>
            <a:r>
              <a:rPr lang="en-US" dirty="0">
                <a:solidFill>
                  <a:srgbClr val="072950"/>
                </a:solidFill>
              </a:rPr>
              <a:t> entre </a:t>
            </a:r>
            <a:r>
              <a:rPr lang="en-US" dirty="0" err="1">
                <a:solidFill>
                  <a:srgbClr val="072950"/>
                </a:solidFill>
              </a:rPr>
              <a:t>eles</a:t>
            </a:r>
            <a:r>
              <a:rPr lang="en-US" dirty="0">
                <a:solidFill>
                  <a:srgbClr val="072950"/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rgbClr val="072950"/>
                </a:solidFill>
              </a:rPr>
              <a:t>Entende</a:t>
            </a:r>
            <a:r>
              <a:rPr lang="en-US" dirty="0">
                <a:solidFill>
                  <a:srgbClr val="072950"/>
                </a:solidFill>
              </a:rPr>
              <a:t>-se </a:t>
            </a:r>
            <a:r>
              <a:rPr lang="en-US" dirty="0" err="1">
                <a:solidFill>
                  <a:srgbClr val="072950"/>
                </a:solidFill>
              </a:rPr>
              <a:t>por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estrutura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organizacional</a:t>
            </a:r>
            <a:r>
              <a:rPr lang="en-US" dirty="0">
                <a:solidFill>
                  <a:srgbClr val="072950"/>
                </a:solidFill>
              </a:rPr>
              <a:t> a forma </a:t>
            </a:r>
            <a:r>
              <a:rPr lang="en-US" dirty="0" err="1">
                <a:solidFill>
                  <a:srgbClr val="072950"/>
                </a:solidFill>
              </a:rPr>
              <a:t>como</a:t>
            </a:r>
            <a:r>
              <a:rPr lang="en-US" dirty="0">
                <a:solidFill>
                  <a:srgbClr val="072950"/>
                </a:solidFill>
              </a:rPr>
              <a:t> a </a:t>
            </a:r>
            <a:r>
              <a:rPr lang="en-US" dirty="0" err="1">
                <a:solidFill>
                  <a:srgbClr val="072950"/>
                </a:solidFill>
              </a:rPr>
              <a:t>organização</a:t>
            </a:r>
            <a:r>
              <a:rPr lang="en-US" dirty="0">
                <a:solidFill>
                  <a:srgbClr val="072950"/>
                </a:solidFill>
              </a:rPr>
              <a:t> se </a:t>
            </a:r>
            <a:r>
              <a:rPr lang="en-US" dirty="0" err="1">
                <a:solidFill>
                  <a:srgbClr val="072950"/>
                </a:solidFill>
              </a:rPr>
              <a:t>articula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para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desenvolver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suas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atividades</a:t>
            </a:r>
            <a:r>
              <a:rPr lang="en-US" dirty="0">
                <a:solidFill>
                  <a:srgbClr val="072950"/>
                </a:solidFill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072950"/>
                </a:solidFill>
              </a:rPr>
              <a:t>A </a:t>
            </a:r>
            <a:r>
              <a:rPr lang="en-US" dirty="0" err="1">
                <a:solidFill>
                  <a:srgbClr val="072950"/>
                </a:solidFill>
              </a:rPr>
              <a:t>estrutura</a:t>
            </a:r>
            <a:r>
              <a:rPr lang="en-US" dirty="0">
                <a:solidFill>
                  <a:srgbClr val="072950"/>
                </a:solidFill>
              </a:rPr>
              <a:t> = </a:t>
            </a:r>
            <a:r>
              <a:rPr lang="en-US" dirty="0" err="1">
                <a:solidFill>
                  <a:srgbClr val="072950"/>
                </a:solidFill>
              </a:rPr>
              <a:t>estratégia</a:t>
            </a:r>
            <a:r>
              <a:rPr lang="en-US" dirty="0">
                <a:solidFill>
                  <a:srgbClr val="000090"/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>
              <a:solidFill>
                <a:srgbClr val="000090"/>
              </a:solidFill>
            </a:endParaRPr>
          </a:p>
          <a:p>
            <a:pPr algn="just">
              <a:lnSpc>
                <a:spcPct val="120000"/>
              </a:lnSpc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620" y="3850445"/>
            <a:ext cx="3289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82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Estruturas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Organizacionais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9013" y="1079021"/>
            <a:ext cx="7410013" cy="4873752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rgbClr val="072950"/>
                </a:solidFill>
              </a:rPr>
              <a:t>A </a:t>
            </a:r>
            <a:r>
              <a:rPr lang="en-US" dirty="0" err="1">
                <a:solidFill>
                  <a:srgbClr val="072950"/>
                </a:solidFill>
              </a:rPr>
              <a:t>estrutura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organizacional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indica</a:t>
            </a:r>
            <a:r>
              <a:rPr lang="en-US" dirty="0">
                <a:solidFill>
                  <a:srgbClr val="072950"/>
                </a:solidFill>
              </a:rPr>
              <a:t>:</a:t>
            </a:r>
          </a:p>
          <a:p>
            <a:pPr algn="just">
              <a:lnSpc>
                <a:spcPct val="120000"/>
              </a:lnSpc>
              <a:buFont typeface="Courier New"/>
              <a:buChar char="o"/>
            </a:pP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subordinações</a:t>
            </a:r>
            <a:r>
              <a:rPr lang="en-US" dirty="0">
                <a:solidFill>
                  <a:srgbClr val="072950"/>
                </a:solidFill>
              </a:rPr>
              <a:t>;</a:t>
            </a:r>
          </a:p>
          <a:p>
            <a:pPr algn="just">
              <a:lnSpc>
                <a:spcPct val="120000"/>
              </a:lnSpc>
              <a:buFont typeface="Courier New"/>
              <a:buChar char="o"/>
            </a:pPr>
            <a:r>
              <a:rPr lang="en-US" dirty="0" err="1">
                <a:solidFill>
                  <a:srgbClr val="072950"/>
                </a:solidFill>
              </a:rPr>
              <a:t>abrangência</a:t>
            </a:r>
            <a:r>
              <a:rPr lang="en-US" dirty="0">
                <a:solidFill>
                  <a:srgbClr val="072950"/>
                </a:solidFill>
              </a:rPr>
              <a:t> de </a:t>
            </a:r>
            <a:r>
              <a:rPr lang="en-US" dirty="0" err="1">
                <a:solidFill>
                  <a:srgbClr val="072950"/>
                </a:solidFill>
              </a:rPr>
              <a:t>poder</a:t>
            </a:r>
            <a:r>
              <a:rPr lang="en-US" dirty="0">
                <a:solidFill>
                  <a:srgbClr val="072950"/>
                </a:solidFill>
              </a:rPr>
              <a:t> dos </a:t>
            </a:r>
            <a:r>
              <a:rPr lang="en-US" dirty="0" err="1">
                <a:solidFill>
                  <a:srgbClr val="072950"/>
                </a:solidFill>
              </a:rPr>
              <a:t>gerentes</a:t>
            </a:r>
            <a:r>
              <a:rPr lang="en-US" dirty="0">
                <a:solidFill>
                  <a:srgbClr val="072950"/>
                </a:solidFill>
              </a:rPr>
              <a:t> e </a:t>
            </a:r>
            <a:r>
              <a:rPr lang="en-US" dirty="0" err="1">
                <a:solidFill>
                  <a:srgbClr val="072950"/>
                </a:solidFill>
              </a:rPr>
              <a:t>supervisores</a:t>
            </a:r>
            <a:r>
              <a:rPr lang="en-US" dirty="0">
                <a:solidFill>
                  <a:srgbClr val="072950"/>
                </a:solidFill>
              </a:rPr>
              <a:t>;</a:t>
            </a:r>
          </a:p>
          <a:p>
            <a:pPr algn="just">
              <a:lnSpc>
                <a:spcPct val="120000"/>
              </a:lnSpc>
              <a:buFont typeface="Courier New"/>
              <a:buChar char="o"/>
            </a:pPr>
            <a:r>
              <a:rPr lang="en-US" dirty="0" err="1">
                <a:solidFill>
                  <a:srgbClr val="072950"/>
                </a:solidFill>
              </a:rPr>
              <a:t>número</a:t>
            </a:r>
            <a:r>
              <a:rPr lang="en-US" dirty="0">
                <a:solidFill>
                  <a:srgbClr val="072950"/>
                </a:solidFill>
              </a:rPr>
              <a:t> de </a:t>
            </a:r>
            <a:r>
              <a:rPr lang="en-US" dirty="0" err="1">
                <a:solidFill>
                  <a:srgbClr val="072950"/>
                </a:solidFill>
              </a:rPr>
              <a:t>departamentos</a:t>
            </a:r>
            <a:r>
              <a:rPr lang="en-US" dirty="0">
                <a:solidFill>
                  <a:srgbClr val="072950"/>
                </a:solidFill>
              </a:rPr>
              <a:t> e </a:t>
            </a:r>
            <a:r>
              <a:rPr lang="en-US" dirty="0" err="1">
                <a:solidFill>
                  <a:srgbClr val="072950"/>
                </a:solidFill>
              </a:rPr>
              <a:t>pessoas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que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os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compõe</a:t>
            </a:r>
            <a:endParaRPr lang="en-US" dirty="0">
              <a:solidFill>
                <a:srgbClr val="072950"/>
              </a:solidFill>
            </a:endParaRPr>
          </a:p>
          <a:p>
            <a:pPr algn="just">
              <a:lnSpc>
                <a:spcPct val="120000"/>
              </a:lnSpc>
              <a:buFont typeface="Courier New"/>
              <a:buChar char="o"/>
            </a:pPr>
            <a:r>
              <a:rPr lang="en-US" dirty="0" err="1">
                <a:solidFill>
                  <a:srgbClr val="072950"/>
                </a:solidFill>
              </a:rPr>
              <a:t>número</a:t>
            </a:r>
            <a:r>
              <a:rPr lang="en-US" dirty="0">
                <a:solidFill>
                  <a:srgbClr val="072950"/>
                </a:solidFill>
              </a:rPr>
              <a:t> de </a:t>
            </a:r>
            <a:r>
              <a:rPr lang="en-US" dirty="0" err="1">
                <a:solidFill>
                  <a:srgbClr val="072950"/>
                </a:solidFill>
              </a:rPr>
              <a:t>níveis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hierárquicos</a:t>
            </a:r>
            <a:r>
              <a:rPr lang="en-US" dirty="0">
                <a:solidFill>
                  <a:srgbClr val="072950"/>
                </a:solidFill>
              </a:rPr>
              <a:t>;</a:t>
            </a:r>
          </a:p>
          <a:p>
            <a:pPr algn="just">
              <a:lnSpc>
                <a:spcPct val="120000"/>
              </a:lnSpc>
              <a:buFont typeface="Courier New"/>
              <a:buChar char="o"/>
            </a:pPr>
            <a:r>
              <a:rPr lang="en-US" dirty="0">
                <a:solidFill>
                  <a:srgbClr val="072950"/>
                </a:solidFill>
              </a:rPr>
              <a:t>Como se </a:t>
            </a:r>
            <a:r>
              <a:rPr lang="en-US" dirty="0" err="1">
                <a:solidFill>
                  <a:srgbClr val="072950"/>
                </a:solidFill>
              </a:rPr>
              <a:t>dá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os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processos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decisórios</a:t>
            </a:r>
            <a:r>
              <a:rPr lang="en-US" dirty="0">
                <a:solidFill>
                  <a:srgbClr val="072950"/>
                </a:solidFill>
              </a:rPr>
              <a:t>;</a:t>
            </a:r>
          </a:p>
          <a:p>
            <a:pPr algn="just">
              <a:lnSpc>
                <a:spcPct val="120000"/>
              </a:lnSpc>
              <a:buFont typeface="Courier New"/>
              <a:buChar char="o"/>
            </a:pPr>
            <a:r>
              <a:rPr lang="en-US" dirty="0" err="1">
                <a:solidFill>
                  <a:srgbClr val="072950"/>
                </a:solidFill>
              </a:rPr>
              <a:t>Comunicações</a:t>
            </a:r>
            <a:r>
              <a:rPr lang="en-US" dirty="0">
                <a:solidFill>
                  <a:srgbClr val="072950"/>
                </a:solidFill>
              </a:rPr>
              <a:t>, </a:t>
            </a:r>
            <a:r>
              <a:rPr lang="en-US" dirty="0" err="1">
                <a:solidFill>
                  <a:srgbClr val="072950"/>
                </a:solidFill>
              </a:rPr>
              <a:t>coordenação</a:t>
            </a:r>
            <a:r>
              <a:rPr lang="en-US" dirty="0">
                <a:solidFill>
                  <a:srgbClr val="072950"/>
                </a:solidFill>
              </a:rPr>
              <a:t>, </a:t>
            </a:r>
            <a:r>
              <a:rPr lang="en-US" dirty="0" err="1">
                <a:solidFill>
                  <a:srgbClr val="072950"/>
                </a:solidFill>
              </a:rPr>
              <a:t>controle</a:t>
            </a:r>
            <a:r>
              <a:rPr lang="en-US" dirty="0">
                <a:solidFill>
                  <a:srgbClr val="072950"/>
                </a:solidFill>
              </a:rPr>
              <a:t> e </a:t>
            </a:r>
            <a:r>
              <a:rPr lang="en-US" dirty="0" err="1">
                <a:solidFill>
                  <a:srgbClr val="072950"/>
                </a:solidFill>
              </a:rPr>
              <a:t>integração</a:t>
            </a:r>
            <a:r>
              <a:rPr lang="en-US" dirty="0">
                <a:solidFill>
                  <a:srgbClr val="072950"/>
                </a:solidFill>
              </a:rPr>
              <a:t> entre </a:t>
            </a:r>
            <a:r>
              <a:rPr lang="en-US" dirty="0" err="1">
                <a:solidFill>
                  <a:srgbClr val="072950"/>
                </a:solidFill>
              </a:rPr>
              <a:t>os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departamentos</a:t>
            </a:r>
            <a:endParaRPr lang="en-US" dirty="0">
              <a:solidFill>
                <a:srgbClr val="07295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dirty="0">
              <a:solidFill>
                <a:srgbClr val="000090"/>
              </a:solidFill>
            </a:endParaRPr>
          </a:p>
          <a:p>
            <a:pPr algn="just">
              <a:lnSpc>
                <a:spcPct val="120000"/>
              </a:lnSpc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1735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Estrutura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9013" y="2480221"/>
            <a:ext cx="7946702" cy="4873752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rgbClr val="072950"/>
                </a:solidFill>
              </a:rPr>
              <a:t>Rígida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unidade</a:t>
            </a:r>
            <a:r>
              <a:rPr lang="en-US" dirty="0">
                <a:solidFill>
                  <a:srgbClr val="072950"/>
                </a:solidFill>
              </a:rPr>
              <a:t> de </a:t>
            </a:r>
            <a:r>
              <a:rPr lang="en-US" dirty="0" err="1">
                <a:solidFill>
                  <a:srgbClr val="072950"/>
                </a:solidFill>
              </a:rPr>
              <a:t>comando</a:t>
            </a:r>
            <a:r>
              <a:rPr lang="en-US" dirty="0">
                <a:solidFill>
                  <a:srgbClr val="072950"/>
                </a:solidFill>
              </a:rPr>
              <a:t>, </a:t>
            </a:r>
            <a:r>
              <a:rPr lang="en-US" dirty="0" err="1">
                <a:solidFill>
                  <a:srgbClr val="072950"/>
                </a:solidFill>
              </a:rPr>
              <a:t>em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que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todos</a:t>
            </a:r>
            <a:r>
              <a:rPr lang="en-US" dirty="0">
                <a:solidFill>
                  <a:srgbClr val="072950"/>
                </a:solidFill>
              </a:rPr>
              <a:t>  </a:t>
            </a:r>
            <a:r>
              <a:rPr lang="en-US" dirty="0" err="1">
                <a:solidFill>
                  <a:srgbClr val="072950"/>
                </a:solidFill>
              </a:rPr>
              <a:t>os</a:t>
            </a:r>
            <a:r>
              <a:rPr lang="en-US" dirty="0">
                <a:solidFill>
                  <a:srgbClr val="072950"/>
                </a:solidFill>
              </a:rPr>
              <a:t>  </a:t>
            </a:r>
            <a:r>
              <a:rPr lang="en-US" dirty="0" err="1">
                <a:solidFill>
                  <a:srgbClr val="072950"/>
                </a:solidFill>
              </a:rPr>
              <a:t>órgãos</a:t>
            </a:r>
            <a:r>
              <a:rPr lang="en-US" dirty="0">
                <a:solidFill>
                  <a:srgbClr val="072950"/>
                </a:solidFill>
              </a:rPr>
              <a:t>  </a:t>
            </a:r>
            <a:r>
              <a:rPr lang="en-US" dirty="0" err="1">
                <a:solidFill>
                  <a:srgbClr val="072950"/>
                </a:solidFill>
              </a:rPr>
              <a:t>são</a:t>
            </a:r>
            <a:r>
              <a:rPr lang="en-US" dirty="0">
                <a:solidFill>
                  <a:srgbClr val="072950"/>
                </a:solidFill>
              </a:rPr>
              <a:t>  </a:t>
            </a:r>
            <a:r>
              <a:rPr lang="en-US" dirty="0" err="1">
                <a:solidFill>
                  <a:srgbClr val="072950"/>
                </a:solidFill>
              </a:rPr>
              <a:t>estruturados</a:t>
            </a:r>
            <a:r>
              <a:rPr lang="en-US" dirty="0">
                <a:solidFill>
                  <a:srgbClr val="072950"/>
                </a:solidFill>
              </a:rPr>
              <a:t>  sob  </a:t>
            </a:r>
            <a:r>
              <a:rPr lang="en-US" u="sng" dirty="0" err="1">
                <a:solidFill>
                  <a:srgbClr val="072950"/>
                </a:solidFill>
              </a:rPr>
              <a:t>uma</a:t>
            </a:r>
            <a:r>
              <a:rPr lang="en-US" u="sng" dirty="0">
                <a:solidFill>
                  <a:srgbClr val="072950"/>
                </a:solidFill>
              </a:rPr>
              <a:t>  </a:t>
            </a:r>
            <a:r>
              <a:rPr lang="en-US" u="sng" dirty="0" err="1">
                <a:solidFill>
                  <a:srgbClr val="072950"/>
                </a:solidFill>
              </a:rPr>
              <a:t>única</a:t>
            </a:r>
            <a:r>
              <a:rPr lang="en-US" u="sng" dirty="0">
                <a:solidFill>
                  <a:srgbClr val="072950"/>
                </a:solidFill>
              </a:rPr>
              <a:t>  </a:t>
            </a:r>
            <a:r>
              <a:rPr lang="en-US" u="sng" dirty="0" err="1">
                <a:solidFill>
                  <a:srgbClr val="072950"/>
                </a:solidFill>
              </a:rPr>
              <a:t>linha</a:t>
            </a:r>
            <a:r>
              <a:rPr lang="en-US" u="sng" dirty="0">
                <a:solidFill>
                  <a:srgbClr val="072950"/>
                </a:solidFill>
              </a:rPr>
              <a:t>  de </a:t>
            </a:r>
            <a:r>
              <a:rPr lang="en-US" u="sng" dirty="0" err="1">
                <a:solidFill>
                  <a:srgbClr val="072950"/>
                </a:solidFill>
              </a:rPr>
              <a:t>subordinação</a:t>
            </a:r>
            <a:r>
              <a:rPr lang="en-US" dirty="0">
                <a:solidFill>
                  <a:srgbClr val="072950"/>
                </a:solidFill>
              </a:rPr>
              <a:t>; 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rgbClr val="072950"/>
                </a:solidFill>
              </a:rPr>
              <a:t>Centralização</a:t>
            </a:r>
            <a:r>
              <a:rPr lang="en-US" dirty="0">
                <a:solidFill>
                  <a:srgbClr val="072950"/>
                </a:solidFill>
              </a:rPr>
              <a:t> das </a:t>
            </a:r>
            <a:r>
              <a:rPr lang="en-US" dirty="0" err="1">
                <a:solidFill>
                  <a:srgbClr val="072950"/>
                </a:solidFill>
              </a:rPr>
              <a:t>decisões</a:t>
            </a:r>
            <a:r>
              <a:rPr lang="en-US" dirty="0">
                <a:solidFill>
                  <a:srgbClr val="072950"/>
                </a:solidFill>
              </a:rPr>
              <a:t>, </a:t>
            </a:r>
            <a:r>
              <a:rPr lang="en-US" dirty="0" err="1">
                <a:solidFill>
                  <a:srgbClr val="072950"/>
                </a:solidFill>
              </a:rPr>
              <a:t>linhas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formais</a:t>
            </a:r>
            <a:r>
              <a:rPr lang="en-US" dirty="0">
                <a:solidFill>
                  <a:srgbClr val="072950"/>
                </a:solidFill>
              </a:rPr>
              <a:t>  de </a:t>
            </a:r>
            <a:r>
              <a:rPr lang="en-US" dirty="0" err="1">
                <a:solidFill>
                  <a:srgbClr val="072950"/>
                </a:solidFill>
              </a:rPr>
              <a:t>comunicação</a:t>
            </a:r>
            <a:r>
              <a:rPr lang="en-US" dirty="0">
                <a:solidFill>
                  <a:srgbClr val="072950"/>
                </a:solidFill>
              </a:rPr>
              <a:t>,   </a:t>
            </a:r>
            <a:r>
              <a:rPr lang="en-US" dirty="0" err="1">
                <a:solidFill>
                  <a:srgbClr val="072950"/>
                </a:solidFill>
              </a:rPr>
              <a:t>geralmente</a:t>
            </a:r>
            <a:r>
              <a:rPr lang="en-US" dirty="0">
                <a:solidFill>
                  <a:srgbClr val="072950"/>
                </a:solidFill>
              </a:rPr>
              <a:t>   com   </a:t>
            </a:r>
            <a:r>
              <a:rPr lang="en-US" dirty="0" err="1">
                <a:solidFill>
                  <a:srgbClr val="072950"/>
                </a:solidFill>
              </a:rPr>
              <a:t>fluxo</a:t>
            </a:r>
            <a:r>
              <a:rPr lang="en-US" dirty="0">
                <a:solidFill>
                  <a:srgbClr val="072950"/>
                </a:solidFill>
              </a:rPr>
              <a:t>   </a:t>
            </a:r>
            <a:r>
              <a:rPr lang="en-US" dirty="0" err="1">
                <a:solidFill>
                  <a:srgbClr val="072950"/>
                </a:solidFill>
              </a:rPr>
              <a:t>descendente</a:t>
            </a:r>
            <a:r>
              <a:rPr lang="en-US" dirty="0">
                <a:solidFill>
                  <a:srgbClr val="072950"/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rgbClr val="072950"/>
                </a:solidFill>
              </a:rPr>
              <a:t>Cada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unidade</a:t>
            </a:r>
            <a:r>
              <a:rPr lang="en-US" dirty="0">
                <a:solidFill>
                  <a:srgbClr val="072950"/>
                </a:solidFill>
              </a:rPr>
              <a:t> de </a:t>
            </a:r>
            <a:r>
              <a:rPr lang="en-US" dirty="0" err="1">
                <a:solidFill>
                  <a:srgbClr val="072950"/>
                </a:solidFill>
              </a:rPr>
              <a:t>trabalho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executa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tarefas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especificas</a:t>
            </a:r>
            <a:r>
              <a:rPr lang="en-US" dirty="0">
                <a:solidFill>
                  <a:srgbClr val="072950"/>
                </a:solidFill>
              </a:rPr>
              <a:t> e </a:t>
            </a:r>
            <a:r>
              <a:rPr lang="en-US" dirty="0" err="1">
                <a:solidFill>
                  <a:srgbClr val="072950"/>
                </a:solidFill>
              </a:rPr>
              <a:t>bem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definidas</a:t>
            </a:r>
            <a:r>
              <a:rPr lang="en-US" dirty="0">
                <a:solidFill>
                  <a:srgbClr val="072950"/>
                </a:solidFill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>
              <a:solidFill>
                <a:srgbClr val="072950"/>
              </a:solidFill>
            </a:endParaRPr>
          </a:p>
          <a:p>
            <a:pPr algn="just">
              <a:lnSpc>
                <a:spcPct val="120000"/>
              </a:lnSpc>
            </a:pPr>
            <a:endParaRPr lang="en-US" dirty="0">
              <a:solidFill>
                <a:srgbClr val="101234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639" y="-742063"/>
            <a:ext cx="4768076" cy="26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320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3" y="693738"/>
            <a:ext cx="7947025" cy="8382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Estrutura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Funcional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9013" y="3558926"/>
            <a:ext cx="7672272" cy="3299074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rgbClr val="072950"/>
                </a:solidFill>
              </a:rPr>
              <a:t>É</a:t>
            </a:r>
            <a:r>
              <a:rPr lang="en-US" dirty="0">
                <a:solidFill>
                  <a:srgbClr val="072950"/>
                </a:solidFill>
              </a:rPr>
              <a:t>  </a:t>
            </a:r>
            <a:r>
              <a:rPr lang="en-US" dirty="0" err="1">
                <a:solidFill>
                  <a:srgbClr val="072950"/>
                </a:solidFill>
              </a:rPr>
              <a:t>aquela</a:t>
            </a:r>
            <a:r>
              <a:rPr lang="en-US" dirty="0">
                <a:solidFill>
                  <a:srgbClr val="072950"/>
                </a:solidFill>
              </a:rPr>
              <a:t>  </a:t>
            </a:r>
            <a:r>
              <a:rPr lang="en-US" dirty="0" err="1">
                <a:solidFill>
                  <a:srgbClr val="072950"/>
                </a:solidFill>
              </a:rPr>
              <a:t>em</a:t>
            </a:r>
            <a:r>
              <a:rPr lang="en-US" dirty="0">
                <a:solidFill>
                  <a:srgbClr val="072950"/>
                </a:solidFill>
              </a:rPr>
              <a:t>  </a:t>
            </a:r>
            <a:r>
              <a:rPr lang="en-US" dirty="0" err="1">
                <a:solidFill>
                  <a:srgbClr val="072950"/>
                </a:solidFill>
              </a:rPr>
              <a:t>que</a:t>
            </a:r>
            <a:r>
              <a:rPr lang="en-US" dirty="0">
                <a:solidFill>
                  <a:srgbClr val="072950"/>
                </a:solidFill>
              </a:rPr>
              <a:t>  </a:t>
            </a:r>
            <a:r>
              <a:rPr lang="en-US" dirty="0" err="1">
                <a:solidFill>
                  <a:srgbClr val="072950"/>
                </a:solidFill>
              </a:rPr>
              <a:t>possui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u="sng" dirty="0" err="1">
                <a:solidFill>
                  <a:srgbClr val="072950"/>
                </a:solidFill>
              </a:rPr>
              <a:t>uma</a:t>
            </a:r>
            <a:r>
              <a:rPr lang="en-US" u="sng" dirty="0">
                <a:solidFill>
                  <a:srgbClr val="072950"/>
                </a:solidFill>
              </a:rPr>
              <a:t>  </a:t>
            </a:r>
            <a:r>
              <a:rPr lang="en-US" u="sng" dirty="0" err="1">
                <a:solidFill>
                  <a:srgbClr val="072950"/>
                </a:solidFill>
              </a:rPr>
              <a:t>chefia</a:t>
            </a:r>
            <a:r>
              <a:rPr lang="en-US" u="sng" dirty="0">
                <a:solidFill>
                  <a:srgbClr val="072950"/>
                </a:solidFill>
              </a:rPr>
              <a:t>  </a:t>
            </a:r>
            <a:r>
              <a:rPr lang="en-US" u="sng" dirty="0" err="1">
                <a:solidFill>
                  <a:srgbClr val="072950"/>
                </a:solidFill>
              </a:rPr>
              <a:t>para</a:t>
            </a:r>
            <a:r>
              <a:rPr lang="en-US" u="sng" dirty="0">
                <a:solidFill>
                  <a:srgbClr val="072950"/>
                </a:solidFill>
              </a:rPr>
              <a:t>  </a:t>
            </a:r>
            <a:r>
              <a:rPr lang="en-US" u="sng" dirty="0" err="1">
                <a:solidFill>
                  <a:srgbClr val="072950"/>
                </a:solidFill>
              </a:rPr>
              <a:t>cada</a:t>
            </a:r>
            <a:r>
              <a:rPr lang="en-US" u="sng" dirty="0">
                <a:solidFill>
                  <a:srgbClr val="072950"/>
                </a:solidFill>
              </a:rPr>
              <a:t>  </a:t>
            </a:r>
            <a:r>
              <a:rPr lang="en-US" u="sng" dirty="0" err="1">
                <a:solidFill>
                  <a:srgbClr val="072950"/>
                </a:solidFill>
              </a:rPr>
              <a:t>função</a:t>
            </a:r>
            <a:r>
              <a:rPr lang="en-US" u="sng" dirty="0">
                <a:solidFill>
                  <a:srgbClr val="072950"/>
                </a:solidFill>
              </a:rPr>
              <a:t> </a:t>
            </a:r>
            <a:r>
              <a:rPr lang="en-US" dirty="0">
                <a:solidFill>
                  <a:srgbClr val="072950"/>
                </a:solidFill>
              </a:rPr>
              <a:t>e a </a:t>
            </a:r>
            <a:r>
              <a:rPr lang="en-US" dirty="0" err="1">
                <a:solidFill>
                  <a:srgbClr val="072950"/>
                </a:solidFill>
              </a:rPr>
              <a:t>necessidade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básica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é</a:t>
            </a:r>
            <a:r>
              <a:rPr lang="en-US" dirty="0">
                <a:solidFill>
                  <a:srgbClr val="072950"/>
                </a:solidFill>
              </a:rPr>
              <a:t> a </a:t>
            </a:r>
            <a:r>
              <a:rPr lang="en-US" dirty="0" err="1">
                <a:solidFill>
                  <a:srgbClr val="072950"/>
                </a:solidFill>
              </a:rPr>
              <a:t>especialização</a:t>
            </a:r>
            <a:r>
              <a:rPr lang="en-US" dirty="0">
                <a:solidFill>
                  <a:srgbClr val="072950"/>
                </a:solidFill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rgbClr val="072950"/>
                </a:solidFill>
              </a:rPr>
              <a:t>Todos</a:t>
            </a:r>
            <a:r>
              <a:rPr lang="en-US" dirty="0">
                <a:solidFill>
                  <a:srgbClr val="072950"/>
                </a:solidFill>
              </a:rPr>
              <a:t>   </a:t>
            </a:r>
            <a:r>
              <a:rPr lang="en-US" dirty="0" err="1">
                <a:solidFill>
                  <a:srgbClr val="072950"/>
                </a:solidFill>
              </a:rPr>
              <a:t>os</a:t>
            </a:r>
            <a:r>
              <a:rPr lang="en-US" dirty="0">
                <a:solidFill>
                  <a:srgbClr val="072950"/>
                </a:solidFill>
              </a:rPr>
              <a:t>   </a:t>
            </a:r>
            <a:r>
              <a:rPr lang="en-US" dirty="0" err="1">
                <a:solidFill>
                  <a:srgbClr val="072950"/>
                </a:solidFill>
              </a:rPr>
              <a:t>níveis</a:t>
            </a:r>
            <a:r>
              <a:rPr lang="en-US" dirty="0">
                <a:solidFill>
                  <a:srgbClr val="072950"/>
                </a:solidFill>
              </a:rPr>
              <a:t>   de   </a:t>
            </a:r>
            <a:r>
              <a:rPr lang="en-US" dirty="0" err="1">
                <a:solidFill>
                  <a:srgbClr val="072950"/>
                </a:solidFill>
              </a:rPr>
              <a:t>execução</a:t>
            </a:r>
            <a:r>
              <a:rPr lang="en-US" dirty="0">
                <a:solidFill>
                  <a:srgbClr val="072950"/>
                </a:solidFill>
              </a:rPr>
              <a:t>   se   </a:t>
            </a:r>
            <a:r>
              <a:rPr lang="en-US" dirty="0" err="1">
                <a:solidFill>
                  <a:srgbClr val="072950"/>
                </a:solidFill>
              </a:rPr>
              <a:t>subordinam</a:t>
            </a:r>
            <a:r>
              <a:rPr lang="en-US" dirty="0">
                <a:solidFill>
                  <a:srgbClr val="072950"/>
                </a:solidFill>
              </a:rPr>
              <a:t>   </a:t>
            </a:r>
            <a:r>
              <a:rPr lang="en-US" dirty="0" err="1">
                <a:solidFill>
                  <a:srgbClr val="072950"/>
                </a:solidFill>
              </a:rPr>
              <a:t>funcionalmente</a:t>
            </a:r>
            <a:r>
              <a:rPr lang="en-US" dirty="0">
                <a:solidFill>
                  <a:srgbClr val="072950"/>
                </a:solidFill>
              </a:rPr>
              <a:t>   </a:t>
            </a:r>
            <a:r>
              <a:rPr lang="en-US" dirty="0" err="1">
                <a:solidFill>
                  <a:srgbClr val="072950"/>
                </a:solidFill>
              </a:rPr>
              <a:t>aos</a:t>
            </a:r>
            <a:r>
              <a:rPr lang="en-US" dirty="0">
                <a:solidFill>
                  <a:srgbClr val="072950"/>
                </a:solidFill>
              </a:rPr>
              <a:t>   </a:t>
            </a:r>
            <a:r>
              <a:rPr lang="en-US" dirty="0" err="1">
                <a:solidFill>
                  <a:srgbClr val="072950"/>
                </a:solidFill>
              </a:rPr>
              <a:t>seus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correspondentes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níveis</a:t>
            </a:r>
            <a:r>
              <a:rPr lang="en-US" dirty="0">
                <a:solidFill>
                  <a:srgbClr val="072950"/>
                </a:solidFill>
              </a:rPr>
              <a:t> de </a:t>
            </a:r>
            <a:r>
              <a:rPr lang="en-US" dirty="0" err="1">
                <a:solidFill>
                  <a:srgbClr val="072950"/>
                </a:solidFill>
              </a:rPr>
              <a:t>comando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funcional</a:t>
            </a:r>
            <a:r>
              <a:rPr lang="en-US" dirty="0">
                <a:solidFill>
                  <a:srgbClr val="072950"/>
                </a:solidFill>
              </a:rPr>
              <a:t>; </a:t>
            </a:r>
          </a:p>
          <a:p>
            <a:pPr algn="just">
              <a:lnSpc>
                <a:spcPct val="120000"/>
              </a:lnSpc>
            </a:pPr>
            <a:endParaRPr lang="en-US" dirty="0">
              <a:solidFill>
                <a:srgbClr val="101234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861" y="126534"/>
            <a:ext cx="524017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745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513560"/>
            <a:ext cx="7947025" cy="8382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Estrutura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Por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Projetos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9013" y="1884140"/>
            <a:ext cx="7946702" cy="4873752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rgbClr val="072950"/>
                </a:solidFill>
              </a:rPr>
              <a:t>Equipes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multidisciplinares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são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responsáveis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por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concluir</a:t>
            </a:r>
            <a:r>
              <a:rPr lang="en-US" dirty="0">
                <a:solidFill>
                  <a:srgbClr val="072950"/>
                </a:solidFill>
              </a:rPr>
              <a:t>, juntas, um </a:t>
            </a:r>
            <a:r>
              <a:rPr lang="en-US" dirty="0" err="1">
                <a:solidFill>
                  <a:srgbClr val="072950"/>
                </a:solidFill>
              </a:rPr>
              <a:t>determinado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projeto</a:t>
            </a:r>
            <a:r>
              <a:rPr lang="en-US" dirty="0">
                <a:solidFill>
                  <a:srgbClr val="072950"/>
                </a:solidFill>
              </a:rPr>
              <a:t>, </a:t>
            </a:r>
            <a:r>
              <a:rPr lang="en-US" dirty="0" err="1">
                <a:solidFill>
                  <a:srgbClr val="072950"/>
                </a:solidFill>
              </a:rPr>
              <a:t>formando</a:t>
            </a:r>
            <a:r>
              <a:rPr lang="en-US" dirty="0">
                <a:solidFill>
                  <a:srgbClr val="072950"/>
                </a:solidFill>
              </a:rPr>
              <a:t>-se </a:t>
            </a:r>
            <a:r>
              <a:rPr lang="en-US" dirty="0" err="1">
                <a:solidFill>
                  <a:srgbClr val="072950"/>
                </a:solidFill>
              </a:rPr>
              <a:t>unidades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independentes</a:t>
            </a:r>
            <a:r>
              <a:rPr lang="en-US" dirty="0">
                <a:solidFill>
                  <a:srgbClr val="072950"/>
                </a:solidFill>
              </a:rPr>
              <a:t>, </a:t>
            </a:r>
            <a:r>
              <a:rPr lang="en-US" dirty="0" err="1">
                <a:solidFill>
                  <a:srgbClr val="072950"/>
                </a:solidFill>
              </a:rPr>
              <a:t>cada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uma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dirigida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por</a:t>
            </a:r>
            <a:r>
              <a:rPr lang="en-US" dirty="0">
                <a:solidFill>
                  <a:srgbClr val="072950"/>
                </a:solidFill>
              </a:rPr>
              <a:t> um </a:t>
            </a:r>
            <a:r>
              <a:rPr lang="en-US" dirty="0" err="1">
                <a:solidFill>
                  <a:srgbClr val="072950"/>
                </a:solidFill>
              </a:rPr>
              <a:t>gerente</a:t>
            </a:r>
            <a:r>
              <a:rPr lang="en-US" dirty="0">
                <a:solidFill>
                  <a:srgbClr val="072950"/>
                </a:solidFill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072950"/>
                </a:solidFill>
              </a:rPr>
              <a:t>A </a:t>
            </a:r>
            <a:r>
              <a:rPr lang="en-US" dirty="0" err="1">
                <a:solidFill>
                  <a:srgbClr val="072950"/>
                </a:solidFill>
              </a:rPr>
              <a:t>este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é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conferida</a:t>
            </a:r>
            <a:r>
              <a:rPr lang="en-US" dirty="0">
                <a:solidFill>
                  <a:srgbClr val="072950"/>
                </a:solidFill>
              </a:rPr>
              <a:t> plena </a:t>
            </a:r>
            <a:r>
              <a:rPr lang="en-US" dirty="0" err="1">
                <a:solidFill>
                  <a:srgbClr val="072950"/>
                </a:solidFill>
              </a:rPr>
              <a:t>autoridade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sobre</a:t>
            </a:r>
            <a:r>
              <a:rPr lang="en-US" dirty="0">
                <a:solidFill>
                  <a:srgbClr val="072950"/>
                </a:solidFill>
              </a:rPr>
              <a:t> o </a:t>
            </a:r>
            <a:r>
              <a:rPr lang="en-US" dirty="0" err="1">
                <a:solidFill>
                  <a:srgbClr val="072950"/>
                </a:solidFill>
              </a:rPr>
              <a:t>projeto</a:t>
            </a:r>
            <a:r>
              <a:rPr lang="en-US" dirty="0">
                <a:solidFill>
                  <a:srgbClr val="072950"/>
                </a:solidFill>
              </a:rPr>
              <a:t>, </a:t>
            </a:r>
            <a:r>
              <a:rPr lang="en-US" dirty="0" err="1">
                <a:solidFill>
                  <a:srgbClr val="072950"/>
                </a:solidFill>
              </a:rPr>
              <a:t>incluindo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recursos</a:t>
            </a:r>
            <a:r>
              <a:rPr lang="en-US" dirty="0">
                <a:solidFill>
                  <a:srgbClr val="072950"/>
                </a:solidFill>
              </a:rPr>
              <a:t>   </a:t>
            </a:r>
            <a:r>
              <a:rPr lang="en-US" dirty="0" err="1">
                <a:solidFill>
                  <a:srgbClr val="072950"/>
                </a:solidFill>
              </a:rPr>
              <a:t>materiais</a:t>
            </a:r>
            <a:r>
              <a:rPr lang="en-US" dirty="0">
                <a:solidFill>
                  <a:srgbClr val="072950"/>
                </a:solidFill>
              </a:rPr>
              <a:t>   e   </a:t>
            </a:r>
            <a:r>
              <a:rPr lang="en-US" dirty="0" err="1">
                <a:solidFill>
                  <a:srgbClr val="072950"/>
                </a:solidFill>
              </a:rPr>
              <a:t>humanos</a:t>
            </a:r>
            <a:r>
              <a:rPr lang="en-US" dirty="0">
                <a:solidFill>
                  <a:srgbClr val="072950"/>
                </a:solidFill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rgbClr val="072950"/>
                </a:solidFill>
              </a:rPr>
              <a:t>Quando</a:t>
            </a:r>
            <a:r>
              <a:rPr lang="en-US" dirty="0">
                <a:solidFill>
                  <a:srgbClr val="072950"/>
                </a:solidFill>
              </a:rPr>
              <a:t> o </a:t>
            </a:r>
            <a:r>
              <a:rPr lang="en-US" dirty="0" err="1">
                <a:solidFill>
                  <a:srgbClr val="072950"/>
                </a:solidFill>
              </a:rPr>
              <a:t>projeto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é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concluído</a:t>
            </a:r>
            <a:r>
              <a:rPr lang="en-US" dirty="0">
                <a:solidFill>
                  <a:srgbClr val="072950"/>
                </a:solidFill>
              </a:rPr>
              <a:t>, </a:t>
            </a:r>
            <a:r>
              <a:rPr lang="en-US" dirty="0" err="1">
                <a:solidFill>
                  <a:srgbClr val="072950"/>
                </a:solidFill>
              </a:rPr>
              <a:t>deve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dar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espaço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para</a:t>
            </a:r>
            <a:r>
              <a:rPr lang="en-US" dirty="0">
                <a:solidFill>
                  <a:srgbClr val="072950"/>
                </a:solidFill>
              </a:rPr>
              <a:t> a </a:t>
            </a:r>
            <a:r>
              <a:rPr lang="en-US" dirty="0" err="1">
                <a:solidFill>
                  <a:srgbClr val="072950"/>
                </a:solidFill>
              </a:rPr>
              <a:t>formação</a:t>
            </a:r>
            <a:r>
              <a:rPr lang="en-US" dirty="0">
                <a:solidFill>
                  <a:srgbClr val="072950"/>
                </a:solidFill>
              </a:rPr>
              <a:t> de um novo time, com </a:t>
            </a:r>
            <a:r>
              <a:rPr lang="en-US" dirty="0" err="1">
                <a:solidFill>
                  <a:srgbClr val="072950"/>
                </a:solidFill>
              </a:rPr>
              <a:t>uma</a:t>
            </a:r>
            <a:r>
              <a:rPr lang="en-US" dirty="0">
                <a:solidFill>
                  <a:srgbClr val="072950"/>
                </a:solidFill>
              </a:rPr>
              <a:t> nova </a:t>
            </a:r>
            <a:r>
              <a:rPr lang="en-US" dirty="0" err="1">
                <a:solidFill>
                  <a:srgbClr val="072950"/>
                </a:solidFill>
              </a:rPr>
              <a:t>administração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para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os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próximos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desafios</a:t>
            </a:r>
            <a:r>
              <a:rPr lang="en-US" dirty="0">
                <a:solidFill>
                  <a:srgbClr val="072950"/>
                </a:solidFill>
              </a:rPr>
              <a:t>. </a:t>
            </a:r>
          </a:p>
          <a:p>
            <a:pPr algn="just">
              <a:lnSpc>
                <a:spcPct val="120000"/>
              </a:lnSpc>
            </a:pPr>
            <a:endParaRPr lang="en-US" dirty="0">
              <a:solidFill>
                <a:srgbClr val="101234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802" y="0"/>
            <a:ext cx="2888236" cy="198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984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3" y="264148"/>
            <a:ext cx="7947025" cy="8382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Estrutura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Matricial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9014" y="1448930"/>
            <a:ext cx="7395870" cy="5014531"/>
          </a:xfrm>
        </p:spPr>
        <p:txBody>
          <a:bodyPr/>
          <a:lstStyle/>
          <a:p>
            <a:pPr algn="just"/>
            <a:r>
              <a:rPr lang="en-US" dirty="0" err="1">
                <a:solidFill>
                  <a:srgbClr val="072950"/>
                </a:solidFill>
              </a:rPr>
              <a:t>É</a:t>
            </a:r>
            <a:r>
              <a:rPr lang="en-US" dirty="0">
                <a:solidFill>
                  <a:srgbClr val="072950"/>
                </a:solidFill>
              </a:rPr>
              <a:t> multidimensional; </a:t>
            </a:r>
          </a:p>
          <a:p>
            <a:pPr algn="just"/>
            <a:endParaRPr lang="en-US" dirty="0">
              <a:solidFill>
                <a:srgbClr val="072950"/>
              </a:solidFill>
            </a:endParaRPr>
          </a:p>
          <a:p>
            <a:pPr algn="just"/>
            <a:r>
              <a:rPr lang="en-US" dirty="0" err="1">
                <a:solidFill>
                  <a:srgbClr val="072950"/>
                </a:solidFill>
              </a:rPr>
              <a:t>Trata</a:t>
            </a:r>
            <a:r>
              <a:rPr lang="en-US" dirty="0">
                <a:solidFill>
                  <a:srgbClr val="072950"/>
                </a:solidFill>
              </a:rPr>
              <a:t> de </a:t>
            </a:r>
            <a:r>
              <a:rPr lang="en-US" dirty="0" err="1">
                <a:solidFill>
                  <a:srgbClr val="072950"/>
                </a:solidFill>
              </a:rPr>
              <a:t>maximizar</a:t>
            </a:r>
            <a:r>
              <a:rPr lang="en-US" dirty="0">
                <a:solidFill>
                  <a:srgbClr val="072950"/>
                </a:solidFill>
              </a:rPr>
              <a:t> as </a:t>
            </a:r>
            <a:r>
              <a:rPr lang="en-US" dirty="0" err="1">
                <a:solidFill>
                  <a:srgbClr val="072950"/>
                </a:solidFill>
              </a:rPr>
              <a:t>potencialidades</a:t>
            </a:r>
            <a:r>
              <a:rPr lang="en-US" dirty="0">
                <a:solidFill>
                  <a:srgbClr val="072950"/>
                </a:solidFill>
              </a:rPr>
              <a:t>  do </a:t>
            </a:r>
            <a:r>
              <a:rPr lang="en-US" dirty="0" err="1">
                <a:solidFill>
                  <a:srgbClr val="072950"/>
                </a:solidFill>
              </a:rPr>
              <a:t>grupo</a:t>
            </a:r>
            <a:r>
              <a:rPr lang="en-US" dirty="0">
                <a:solidFill>
                  <a:srgbClr val="072950"/>
                </a:solidFill>
              </a:rPr>
              <a:t> e </a:t>
            </a:r>
            <a:r>
              <a:rPr lang="en-US" dirty="0" err="1">
                <a:solidFill>
                  <a:srgbClr val="072950"/>
                </a:solidFill>
              </a:rPr>
              <a:t>minimizar</a:t>
            </a:r>
            <a:r>
              <a:rPr lang="en-US" dirty="0">
                <a:solidFill>
                  <a:srgbClr val="072950"/>
                </a:solidFill>
              </a:rPr>
              <a:t>  as </a:t>
            </a:r>
            <a:r>
              <a:rPr lang="en-US" dirty="0" err="1">
                <a:solidFill>
                  <a:srgbClr val="072950"/>
                </a:solidFill>
              </a:rPr>
              <a:t>falhas</a:t>
            </a:r>
            <a:r>
              <a:rPr lang="en-US" dirty="0">
                <a:solidFill>
                  <a:srgbClr val="072950"/>
                </a:solidFill>
              </a:rPr>
              <a:t>. </a:t>
            </a:r>
            <a:r>
              <a:rPr lang="en-US" dirty="0" err="1">
                <a:solidFill>
                  <a:srgbClr val="072950"/>
                </a:solidFill>
              </a:rPr>
              <a:t>Combina</a:t>
            </a:r>
            <a:r>
              <a:rPr lang="en-US" dirty="0">
                <a:solidFill>
                  <a:srgbClr val="072950"/>
                </a:solidFill>
              </a:rPr>
              <a:t> a </a:t>
            </a:r>
            <a:r>
              <a:rPr lang="en-US" dirty="0" err="1">
                <a:solidFill>
                  <a:srgbClr val="072950"/>
                </a:solidFill>
              </a:rPr>
              <a:t>clássica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estrutura</a:t>
            </a:r>
            <a:r>
              <a:rPr lang="en-US" dirty="0">
                <a:solidFill>
                  <a:srgbClr val="072950"/>
                </a:solidFill>
              </a:rPr>
              <a:t> vertical, com </a:t>
            </a:r>
            <a:r>
              <a:rPr lang="en-US" dirty="0" err="1">
                <a:solidFill>
                  <a:srgbClr val="072950"/>
                </a:solidFill>
              </a:rPr>
              <a:t>uma</a:t>
            </a:r>
            <a:r>
              <a:rPr lang="en-US" dirty="0">
                <a:solidFill>
                  <a:srgbClr val="072950"/>
                </a:solidFill>
              </a:rPr>
              <a:t>  </a:t>
            </a:r>
            <a:r>
              <a:rPr lang="en-US" dirty="0" err="1">
                <a:solidFill>
                  <a:srgbClr val="072950"/>
                </a:solidFill>
              </a:rPr>
              <a:t>estrutura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sobreposta</a:t>
            </a:r>
            <a:r>
              <a:rPr lang="en-US" dirty="0">
                <a:solidFill>
                  <a:srgbClr val="072950"/>
                </a:solidFill>
              </a:rPr>
              <a:t> a </a:t>
            </a:r>
            <a:r>
              <a:rPr lang="en-US" dirty="0" err="1">
                <a:solidFill>
                  <a:srgbClr val="072950"/>
                </a:solidFill>
              </a:rPr>
              <a:t>ela</a:t>
            </a:r>
            <a:r>
              <a:rPr lang="en-US" dirty="0">
                <a:solidFill>
                  <a:srgbClr val="072950"/>
                </a:solidFill>
              </a:rPr>
              <a:t>, horizontal </a:t>
            </a:r>
            <a:r>
              <a:rPr lang="en-US" dirty="0" err="1">
                <a:solidFill>
                  <a:srgbClr val="072950"/>
                </a:solidFill>
              </a:rPr>
              <a:t>ou</a:t>
            </a:r>
            <a:r>
              <a:rPr lang="en-US" dirty="0">
                <a:solidFill>
                  <a:srgbClr val="072950"/>
                </a:solidFill>
              </a:rPr>
              <a:t> transversal;</a:t>
            </a:r>
          </a:p>
          <a:p>
            <a:pPr marL="0" indent="0" algn="just">
              <a:buNone/>
            </a:pPr>
            <a:endParaRPr lang="en-US" dirty="0">
              <a:solidFill>
                <a:srgbClr val="072950"/>
              </a:solidFill>
            </a:endParaRPr>
          </a:p>
          <a:p>
            <a:pPr algn="just"/>
            <a:r>
              <a:rPr lang="en-US" dirty="0">
                <a:solidFill>
                  <a:srgbClr val="072950"/>
                </a:solidFill>
              </a:rPr>
              <a:t>As </a:t>
            </a:r>
            <a:r>
              <a:rPr lang="en-US" dirty="0" err="1">
                <a:solidFill>
                  <a:srgbClr val="072950"/>
                </a:solidFill>
              </a:rPr>
              <a:t>unidades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atuam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como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apoiadoras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nos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diferentes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projetos</a:t>
            </a:r>
            <a:r>
              <a:rPr lang="en-US" dirty="0">
                <a:solidFill>
                  <a:srgbClr val="072950"/>
                </a:solidFill>
              </a:rPr>
              <a:t>. </a:t>
            </a:r>
          </a:p>
          <a:p>
            <a:pPr algn="just"/>
            <a:endParaRPr lang="en-US" dirty="0">
              <a:solidFill>
                <a:srgbClr val="072950"/>
              </a:solidFill>
            </a:endParaRPr>
          </a:p>
          <a:p>
            <a:pPr algn="just"/>
            <a:r>
              <a:rPr lang="en-US" dirty="0" err="1">
                <a:solidFill>
                  <a:srgbClr val="072950"/>
                </a:solidFill>
              </a:rPr>
              <a:t>Maior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versatilidade</a:t>
            </a:r>
            <a:r>
              <a:rPr lang="en-US" dirty="0">
                <a:solidFill>
                  <a:srgbClr val="072950"/>
                </a:solidFill>
              </a:rPr>
              <a:t> e </a:t>
            </a:r>
            <a:r>
              <a:rPr lang="en-US" dirty="0" err="1">
                <a:solidFill>
                  <a:srgbClr val="072950"/>
                </a:solidFill>
              </a:rPr>
              <a:t>otimização</a:t>
            </a:r>
            <a:r>
              <a:rPr lang="en-US" dirty="0">
                <a:solidFill>
                  <a:srgbClr val="072950"/>
                </a:solidFill>
              </a:rPr>
              <a:t> dos </a:t>
            </a:r>
            <a:r>
              <a:rPr lang="en-US" dirty="0" err="1">
                <a:solidFill>
                  <a:srgbClr val="072950"/>
                </a:solidFill>
              </a:rPr>
              <a:t>recursos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humanos</a:t>
            </a:r>
            <a:r>
              <a:rPr lang="en-US" dirty="0">
                <a:solidFill>
                  <a:srgbClr val="072950"/>
                </a:solidFill>
              </a:rPr>
              <a:t>.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07" y="264148"/>
            <a:ext cx="3274785" cy="19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858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Questões</a:t>
            </a:r>
            <a:r>
              <a:rPr lang="en-US" dirty="0"/>
              <a:t> de </a:t>
            </a:r>
            <a:r>
              <a:rPr lang="en-US" dirty="0" err="1"/>
              <a:t>partida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9394" y="1225884"/>
            <a:ext cx="7946702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Para que serve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uma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estrutura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organizacional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quais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aspectos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as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transformações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sociedade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impactam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estrutura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orgnizacional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Existe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um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modelo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gerencial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ideal?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249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0576" y="734691"/>
            <a:ext cx="6219507" cy="3191726"/>
          </a:xfrm>
        </p:spPr>
        <p:txBody>
          <a:bodyPr>
            <a:normAutofit/>
          </a:bodyPr>
          <a:lstStyle/>
          <a:p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contruir</a:t>
            </a:r>
            <a:r>
              <a:rPr lang="en-US" dirty="0"/>
              <a:t> Uma </a:t>
            </a:r>
            <a:r>
              <a:rPr lang="en-US" dirty="0" err="1"/>
              <a:t>Estrutura</a:t>
            </a:r>
            <a:r>
              <a:rPr lang="en-US" dirty="0"/>
              <a:t> </a:t>
            </a:r>
            <a:r>
              <a:rPr lang="en-US" dirty="0" err="1"/>
              <a:t>organizacional</a:t>
            </a:r>
            <a:r>
              <a:rPr lang="en-US" dirty="0"/>
              <a:t> ideal?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Exercício</a:t>
            </a:r>
            <a:r>
              <a:rPr lang="en-US" dirty="0"/>
              <a:t>- </a:t>
            </a:r>
            <a:r>
              <a:rPr lang="en-US" dirty="0" err="1"/>
              <a:t>olhar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estrutura</a:t>
            </a:r>
            <a:r>
              <a:rPr lang="en-US" dirty="0"/>
              <a:t> </a:t>
            </a:r>
            <a:r>
              <a:rPr lang="en-US" dirty="0" err="1"/>
              <a:t>organizacional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67" y="3926417"/>
            <a:ext cx="4734703" cy="2614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840" y="4541269"/>
            <a:ext cx="2303077" cy="1727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037" y="1217083"/>
            <a:ext cx="2496833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138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Estrutura</a:t>
            </a:r>
            <a:r>
              <a:rPr lang="en-US" dirty="0"/>
              <a:t> </a:t>
            </a:r>
            <a:r>
              <a:rPr lang="en-US" dirty="0" err="1"/>
              <a:t>Organizacional</a:t>
            </a:r>
            <a:r>
              <a:rPr lang="en-US" dirty="0"/>
              <a:t> ideal?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1144891" y="1020390"/>
            <a:ext cx="5287866" cy="367180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072950"/>
                </a:solidFill>
              </a:rPr>
              <a:t>Não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existe</a:t>
            </a:r>
            <a:r>
              <a:rPr lang="en-US" dirty="0">
                <a:solidFill>
                  <a:srgbClr val="072950"/>
                </a:solidFill>
              </a:rPr>
              <a:t> um </a:t>
            </a:r>
            <a:r>
              <a:rPr lang="en-US" dirty="0" err="1">
                <a:solidFill>
                  <a:srgbClr val="072950"/>
                </a:solidFill>
              </a:rPr>
              <a:t>modelo</a:t>
            </a:r>
            <a:r>
              <a:rPr lang="en-US" dirty="0">
                <a:solidFill>
                  <a:srgbClr val="072950"/>
                </a:solidFill>
              </a:rPr>
              <a:t> ideal de </a:t>
            </a:r>
            <a:r>
              <a:rPr lang="en-US" dirty="0" err="1">
                <a:solidFill>
                  <a:srgbClr val="072950"/>
                </a:solidFill>
              </a:rPr>
              <a:t>estrutura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organizacional</a:t>
            </a:r>
            <a:r>
              <a:rPr lang="en-US" dirty="0">
                <a:solidFill>
                  <a:srgbClr val="072950"/>
                </a:solidFill>
              </a:rPr>
              <a:t>; o </a:t>
            </a:r>
            <a:r>
              <a:rPr lang="en-US" dirty="0" err="1">
                <a:solidFill>
                  <a:srgbClr val="072950"/>
                </a:solidFill>
              </a:rPr>
              <a:t>importante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é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que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ela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funcione</a:t>
            </a:r>
            <a:r>
              <a:rPr lang="en-US" dirty="0">
                <a:solidFill>
                  <a:srgbClr val="072950"/>
                </a:solidFill>
              </a:rPr>
              <a:t> de </a:t>
            </a:r>
            <a:r>
              <a:rPr lang="en-US" dirty="0" err="1">
                <a:solidFill>
                  <a:srgbClr val="072950"/>
                </a:solidFill>
              </a:rPr>
              <a:t>maneira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eficaz</a:t>
            </a:r>
            <a:r>
              <a:rPr lang="en-US" dirty="0">
                <a:solidFill>
                  <a:srgbClr val="072950"/>
                </a:solidFill>
              </a:rPr>
              <a:t>, </a:t>
            </a:r>
            <a:r>
              <a:rPr lang="en-US" dirty="0" err="1">
                <a:solidFill>
                  <a:srgbClr val="072950"/>
                </a:solidFill>
              </a:rPr>
              <a:t>atingindo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os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objetivos</a:t>
            </a:r>
            <a:r>
              <a:rPr lang="en-US" dirty="0">
                <a:solidFill>
                  <a:srgbClr val="072950"/>
                </a:solidFill>
              </a:rPr>
              <a:t> e </a:t>
            </a:r>
            <a:r>
              <a:rPr lang="en-US" dirty="0" err="1">
                <a:solidFill>
                  <a:srgbClr val="072950"/>
                </a:solidFill>
              </a:rPr>
              <a:t>cumprindo</a:t>
            </a:r>
            <a:r>
              <a:rPr lang="en-US" dirty="0">
                <a:solidFill>
                  <a:srgbClr val="072950"/>
                </a:solidFill>
              </a:rPr>
              <a:t> a </a:t>
            </a:r>
            <a:r>
              <a:rPr lang="en-US" dirty="0" err="1">
                <a:solidFill>
                  <a:srgbClr val="072950"/>
                </a:solidFill>
              </a:rPr>
              <a:t>missão</a:t>
            </a:r>
            <a:r>
              <a:rPr lang="en-US" dirty="0">
                <a:solidFill>
                  <a:srgbClr val="072950"/>
                </a:solidFill>
              </a:rPr>
              <a:t> da </a:t>
            </a:r>
            <a:r>
              <a:rPr lang="en-US" dirty="0" err="1">
                <a:solidFill>
                  <a:srgbClr val="072950"/>
                </a:solidFill>
              </a:rPr>
              <a:t>organização</a:t>
            </a:r>
            <a:r>
              <a:rPr lang="en-US" dirty="0">
                <a:solidFill>
                  <a:srgbClr val="07295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20" y="4039065"/>
            <a:ext cx="4162470" cy="22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70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46E246-C9E6-9043-A234-945CD080FF1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965221" y="220578"/>
            <a:ext cx="7213558" cy="3886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72950"/>
                </a:solidFill>
              </a:rPr>
              <a:t>Vários são os estudos sobre formas organizacionais que nos permitem constatar </a:t>
            </a:r>
            <a:r>
              <a:rPr lang="pt-BR" u="sng" dirty="0">
                <a:solidFill>
                  <a:srgbClr val="072950"/>
                </a:solidFill>
              </a:rPr>
              <a:t>a inexistência de uma estrutura organizacional única que se mostre efetiva e funcional para todas as organizações.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u="sng" dirty="0">
              <a:solidFill>
                <a:srgbClr val="072950"/>
              </a:solidFill>
            </a:endParaRPr>
          </a:p>
          <a:p>
            <a:pPr algn="just"/>
            <a:r>
              <a:rPr lang="pt-BR" dirty="0">
                <a:solidFill>
                  <a:srgbClr val="072950"/>
                </a:solidFill>
              </a:rPr>
              <a:t>Estratégia (poder)</a:t>
            </a:r>
          </a:p>
          <a:p>
            <a:pPr algn="just"/>
            <a:r>
              <a:rPr lang="pt-BR" dirty="0">
                <a:solidFill>
                  <a:srgbClr val="072950"/>
                </a:solidFill>
              </a:rPr>
              <a:t> Tamanho</a:t>
            </a:r>
          </a:p>
          <a:p>
            <a:pPr algn="just"/>
            <a:r>
              <a:rPr lang="pt-BR" dirty="0">
                <a:solidFill>
                  <a:srgbClr val="072950"/>
                </a:solidFill>
              </a:rPr>
              <a:t> Setores</a:t>
            </a:r>
          </a:p>
          <a:p>
            <a:pPr algn="just"/>
            <a:r>
              <a:rPr lang="pt-BR" dirty="0">
                <a:solidFill>
                  <a:srgbClr val="072950"/>
                </a:solidFill>
              </a:rPr>
              <a:t>Tecnologia </a:t>
            </a:r>
          </a:p>
          <a:p>
            <a:pPr marL="0" indent="0" algn="just">
              <a:buNone/>
            </a:pPr>
            <a:endParaRPr lang="pt-BR" dirty="0">
              <a:solidFill>
                <a:srgbClr val="072950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refletem a necessidade de diferenciados arranjos organizacionais</a:t>
            </a:r>
          </a:p>
        </p:txBody>
      </p:sp>
    </p:spTree>
    <p:extLst>
      <p:ext uri="{BB962C8B-B14F-4D97-AF65-F5344CB8AC3E}">
        <p14:creationId xmlns:p14="http://schemas.microsoft.com/office/powerpoint/2010/main" val="376852584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B70E-2F18-E640-98ED-8F4B306C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3109B8-3689-8A47-86AE-66736419416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979947" y="2362200"/>
            <a:ext cx="7747363" cy="3886200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00" dirty="0"/>
              <a:t>Dal </a:t>
            </a:r>
            <a:r>
              <a:rPr lang="pt-BR" sz="1800" dirty="0" err="1"/>
              <a:t>Poz</a:t>
            </a:r>
            <a:r>
              <a:rPr lang="pt-BR" sz="1800" dirty="0"/>
              <a:t> MR. A crise da força de trabalho em saúde. </a:t>
            </a:r>
            <a:r>
              <a:rPr lang="pt-BR" sz="1800" dirty="0" err="1"/>
              <a:t>Cad</a:t>
            </a:r>
            <a:r>
              <a:rPr lang="pt-BR" sz="1800" dirty="0"/>
              <a:t> </a:t>
            </a:r>
            <a:r>
              <a:rPr lang="pt-BR" sz="1800" dirty="0" err="1"/>
              <a:t>Saude</a:t>
            </a:r>
            <a:r>
              <a:rPr lang="pt-BR" sz="1800" dirty="0"/>
              <a:t> Publica 2013; 29(10):1924-1926. </a:t>
            </a:r>
          </a:p>
          <a:p>
            <a:pPr marL="0" indent="0" algn="just">
              <a:buNone/>
            </a:pPr>
            <a:r>
              <a:rPr lang="pt-BR" sz="1800" dirty="0" err="1"/>
              <a:t>Dussault</a:t>
            </a:r>
            <a:r>
              <a:rPr lang="pt-BR" sz="1800" dirty="0"/>
              <a:t> </a:t>
            </a:r>
            <a:r>
              <a:rPr lang="pt-BR" sz="1800" dirty="0" err="1"/>
              <a:t>G</a:t>
            </a:r>
            <a:r>
              <a:rPr lang="pt-BR" sz="1800" dirty="0"/>
              <a:t>, </a:t>
            </a:r>
            <a:r>
              <a:rPr lang="pt-BR" sz="1800" dirty="0" err="1"/>
              <a:t>Dubois</a:t>
            </a:r>
            <a:r>
              <a:rPr lang="pt-BR" sz="1800" dirty="0"/>
              <a:t> CA. </a:t>
            </a:r>
            <a:r>
              <a:rPr lang="pt-BR" sz="1800" dirty="0" err="1"/>
              <a:t>Human</a:t>
            </a:r>
            <a:r>
              <a:rPr lang="pt-BR" sz="1800" dirty="0"/>
              <a:t> </a:t>
            </a:r>
            <a:r>
              <a:rPr lang="pt-BR" sz="1800" dirty="0" err="1"/>
              <a:t>resources</a:t>
            </a:r>
            <a:r>
              <a:rPr lang="pt-BR" sz="1800" dirty="0"/>
              <a:t> for </a:t>
            </a:r>
            <a:r>
              <a:rPr lang="pt-BR" sz="1800" dirty="0" err="1"/>
              <a:t>health</a:t>
            </a:r>
            <a:r>
              <a:rPr lang="pt-BR" sz="1800" dirty="0"/>
              <a:t> policies: a </a:t>
            </a:r>
            <a:r>
              <a:rPr lang="pt-BR" sz="1800" dirty="0" err="1"/>
              <a:t>critical</a:t>
            </a:r>
            <a:r>
              <a:rPr lang="pt-BR" sz="1800" dirty="0"/>
              <a:t> </a:t>
            </a:r>
            <a:r>
              <a:rPr lang="pt-BR" sz="1800" dirty="0" err="1"/>
              <a:t>component</a:t>
            </a:r>
            <a:r>
              <a:rPr lang="pt-BR" sz="1800" dirty="0"/>
              <a:t> in </a:t>
            </a:r>
            <a:r>
              <a:rPr lang="pt-BR" sz="1800" dirty="0" err="1"/>
              <a:t>health</a:t>
            </a:r>
            <a:r>
              <a:rPr lang="pt-BR" sz="1800" dirty="0"/>
              <a:t> policies. Hum </a:t>
            </a:r>
            <a:r>
              <a:rPr lang="pt-BR" sz="1800" dirty="0" err="1"/>
              <a:t>Resour</a:t>
            </a:r>
            <a:r>
              <a:rPr lang="pt-BR" sz="1800" dirty="0"/>
              <a:t> Health 2003; 1(1):1. </a:t>
            </a:r>
          </a:p>
          <a:p>
            <a:pPr marL="0" indent="0" algn="just">
              <a:buNone/>
            </a:pPr>
            <a:r>
              <a:rPr lang="pt-BR" sz="1800" dirty="0"/>
              <a:t>Dal </a:t>
            </a:r>
            <a:r>
              <a:rPr lang="pt-BR" sz="1800" dirty="0" err="1"/>
              <a:t>Poz</a:t>
            </a:r>
            <a:r>
              <a:rPr lang="pt-BR" sz="1800" dirty="0"/>
              <a:t> MR, </a:t>
            </a:r>
            <a:r>
              <a:rPr lang="pt-BR" sz="1800" dirty="0" err="1"/>
              <a:t>Sepulveda</a:t>
            </a:r>
            <a:r>
              <a:rPr lang="pt-BR" sz="1800" dirty="0"/>
              <a:t> HR, Costa Couto MH, </a:t>
            </a:r>
            <a:r>
              <a:rPr lang="pt-BR" sz="1800" dirty="0" err="1"/>
              <a:t>Godue</a:t>
            </a:r>
            <a:r>
              <a:rPr lang="pt-BR" sz="1800" dirty="0"/>
              <a:t> C, </a:t>
            </a:r>
            <a:r>
              <a:rPr lang="pt-BR" sz="1800" dirty="0" err="1"/>
              <a:t>Padilla</a:t>
            </a:r>
            <a:r>
              <a:rPr lang="pt-BR" sz="1800" dirty="0"/>
              <a:t> M, Cameron </a:t>
            </a:r>
            <a:r>
              <a:rPr lang="pt-BR" sz="1800" dirty="0" err="1"/>
              <a:t>R</a:t>
            </a:r>
            <a:r>
              <a:rPr lang="pt-BR" sz="1800" dirty="0"/>
              <a:t>, </a:t>
            </a:r>
            <a:r>
              <a:rPr lang="pt-BR" sz="1800" dirty="0" err="1"/>
              <a:t>Vidaurre</a:t>
            </a:r>
            <a:r>
              <a:rPr lang="pt-BR" sz="1800" dirty="0"/>
              <a:t> Franco TA. </a:t>
            </a:r>
            <a:r>
              <a:rPr lang="pt-BR" sz="1800" dirty="0" err="1"/>
              <a:t>Assessment</a:t>
            </a:r>
            <a:r>
              <a:rPr lang="pt-BR" sz="1800" dirty="0"/>
              <a:t> </a:t>
            </a:r>
            <a:r>
              <a:rPr lang="pt-BR" sz="1800" dirty="0" err="1"/>
              <a:t>of</a:t>
            </a:r>
            <a:r>
              <a:rPr lang="pt-BR" sz="1800" dirty="0"/>
              <a:t> </a:t>
            </a:r>
            <a:r>
              <a:rPr lang="pt-BR" sz="1800" dirty="0" err="1"/>
              <a:t>human</a:t>
            </a:r>
            <a:r>
              <a:rPr lang="pt-BR" sz="1800" dirty="0"/>
              <a:t> </a:t>
            </a:r>
            <a:r>
              <a:rPr lang="pt-BR" sz="1800" dirty="0" err="1"/>
              <a:t>resources</a:t>
            </a:r>
            <a:r>
              <a:rPr lang="pt-BR" sz="1800" dirty="0"/>
              <a:t> for </a:t>
            </a:r>
            <a:r>
              <a:rPr lang="pt-BR" sz="1800" dirty="0" err="1"/>
              <a:t>health</a:t>
            </a:r>
            <a:r>
              <a:rPr lang="pt-BR" sz="1800" dirty="0"/>
              <a:t> </a:t>
            </a:r>
            <a:r>
              <a:rPr lang="pt-BR" sz="1800" dirty="0" err="1"/>
              <a:t>programme</a:t>
            </a:r>
            <a:r>
              <a:rPr lang="pt-BR" sz="1800" dirty="0"/>
              <a:t> </a:t>
            </a:r>
            <a:r>
              <a:rPr lang="pt-BR" sz="1800" dirty="0" err="1"/>
              <a:t>implementation</a:t>
            </a:r>
            <a:r>
              <a:rPr lang="pt-BR" sz="1800" dirty="0"/>
              <a:t> in 15 </a:t>
            </a:r>
            <a:r>
              <a:rPr lang="pt-BR" sz="1800" dirty="0" err="1"/>
              <a:t>Latin</a:t>
            </a:r>
            <a:r>
              <a:rPr lang="pt-BR" sz="1800" dirty="0"/>
              <a:t> American </a:t>
            </a:r>
            <a:r>
              <a:rPr lang="pt-BR" sz="1800" dirty="0" err="1"/>
              <a:t>and</a:t>
            </a:r>
            <a:r>
              <a:rPr lang="pt-BR" sz="1800" dirty="0"/>
              <a:t> </a:t>
            </a:r>
            <a:r>
              <a:rPr lang="pt-BR" sz="1800" dirty="0" err="1"/>
              <a:t>Caribbean</a:t>
            </a:r>
            <a:r>
              <a:rPr lang="pt-BR" sz="1800" dirty="0"/>
              <a:t> countries. Hum </a:t>
            </a:r>
            <a:r>
              <a:rPr lang="pt-BR" sz="1800" dirty="0" err="1"/>
              <a:t>Resour</a:t>
            </a:r>
            <a:r>
              <a:rPr lang="pt-BR" sz="1800" dirty="0"/>
              <a:t> Health 2015; 13:24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1641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0086" y="1815733"/>
            <a:ext cx="7188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69100"/>
                </a:solidFill>
                <a:latin typeface="Century Schoolbook"/>
                <a:cs typeface="Century Schoolbook"/>
              </a:rPr>
              <a:t>Obrigada</a:t>
            </a:r>
            <a:r>
              <a:rPr lang="en-US" sz="4000" b="1" dirty="0">
                <a:solidFill>
                  <a:srgbClr val="F69100"/>
                </a:solidFill>
                <a:latin typeface="Century Schoolbook"/>
                <a:cs typeface="Century Schoolbook"/>
              </a:rPr>
              <a:t>!!!</a:t>
            </a:r>
          </a:p>
          <a:p>
            <a:pPr algn="ctr"/>
            <a:endParaRPr lang="en-US" sz="2400" dirty="0">
              <a:solidFill>
                <a:srgbClr val="008000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1569893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3" y="38048"/>
            <a:ext cx="7947025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err="1">
                <a:solidFill>
                  <a:srgbClr val="FF0000"/>
                </a:solidFill>
              </a:rPr>
              <a:t>Problemática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9011" y="1156200"/>
            <a:ext cx="5123031" cy="5189655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Historicamente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,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apesar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das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diversas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intervenções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realizadas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no campo da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Saúde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,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relativas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às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organizações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,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pactos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federativos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e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sociais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,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quase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nenhuma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importante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transformação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ocorreu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nos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recursos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humanos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em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 </a:t>
            </a:r>
            <a:r>
              <a:rPr lang="en-US" sz="2100" b="1" dirty="0" err="1">
                <a:solidFill>
                  <a:srgbClr val="072950"/>
                </a:solidFill>
                <a:cs typeface="Arial Rounded MT Bold"/>
              </a:rPr>
              <a:t>saúde</a:t>
            </a:r>
            <a:r>
              <a:rPr lang="en-US" sz="2100" b="1" dirty="0">
                <a:solidFill>
                  <a:srgbClr val="072950"/>
                </a:solidFill>
                <a:cs typeface="Arial Rounded MT Bold"/>
              </a:rPr>
              <a:t>.</a:t>
            </a:r>
            <a:endParaRPr lang="en-US" sz="2100" dirty="0">
              <a:solidFill>
                <a:schemeClr val="tx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373" y="4112705"/>
            <a:ext cx="2867025" cy="25131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917" y="4497718"/>
            <a:ext cx="2916420" cy="212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895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96D5E-49B5-C243-8C3F-5FC6EEC4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Crise da Força de Trabalho em Saúde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194B94-39A5-8C4E-99C3-6F6DC1D2F281}"/>
              </a:ext>
            </a:extLst>
          </p:cNvPr>
          <p:cNvSpPr txBox="1"/>
          <p:nvPr/>
        </p:nvSpPr>
        <p:spPr>
          <a:xfrm>
            <a:off x="1299138" y="5580283"/>
            <a:ext cx="73267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i="1" dirty="0"/>
              <a:t>Tal crise tem se mostrado como um dos mais importantes obstáculos para melhorar o desempenho e o acesso aos serviços e sistemas de saúde, sobretudo nos países em desenvolvimento (Dal Poz,2019),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BF0595-6812-BD4A-9B62-5E96E4E2F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137523"/>
              </p:ext>
            </p:extLst>
          </p:nvPr>
        </p:nvGraphicFramePr>
        <p:xfrm>
          <a:off x="1299138" y="127771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00720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BDDE34-B4BB-8149-AB04-9DA70335F8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31521" y="737224"/>
            <a:ext cx="7946702" cy="2346767"/>
          </a:xfrm>
        </p:spPr>
        <p:txBody>
          <a:bodyPr/>
          <a:lstStyle/>
          <a:p>
            <a:r>
              <a:rPr lang="pt-BR" dirty="0"/>
              <a:t>A Estratégia Global de Recursos Humanos em Saúde: Força de trabalho 2030, adotada pela 69ª Assembleia Mundial da Saúde, em maio de 2016, visa garantir: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EB503B-858D-EA4B-9821-6B6D37AB3534}"/>
              </a:ext>
            </a:extLst>
          </p:cNvPr>
          <p:cNvSpPr txBox="1"/>
          <p:nvPr/>
        </p:nvSpPr>
        <p:spPr>
          <a:xfrm>
            <a:off x="5289630" y="2572356"/>
            <a:ext cx="317724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qualidade das</a:t>
            </a:r>
          </a:p>
          <a:p>
            <a:pPr algn="ctr"/>
            <a:r>
              <a:rPr lang="pt-BR" sz="2400" dirty="0"/>
              <a:t> forças de trabalho em saúde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C629EB6-D065-BA4A-8282-E5064B293223}"/>
              </a:ext>
            </a:extLst>
          </p:cNvPr>
          <p:cNvSpPr txBox="1"/>
          <p:nvPr/>
        </p:nvSpPr>
        <p:spPr>
          <a:xfrm>
            <a:off x="2057280" y="2622326"/>
            <a:ext cx="210659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acessibilidade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94B275-D608-A24F-B2E3-98AF556AD368}"/>
              </a:ext>
            </a:extLst>
          </p:cNvPr>
          <p:cNvSpPr txBox="1"/>
          <p:nvPr/>
        </p:nvSpPr>
        <p:spPr>
          <a:xfrm>
            <a:off x="2326513" y="3406148"/>
            <a:ext cx="152785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cobertura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987973-2776-B845-8ADA-16D3D2615554}"/>
              </a:ext>
            </a:extLst>
          </p:cNvPr>
          <p:cNvSpPr txBox="1"/>
          <p:nvPr/>
        </p:nvSpPr>
        <p:spPr>
          <a:xfrm>
            <a:off x="1284790" y="4861664"/>
            <a:ext cx="7320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OPAS,2017. </a:t>
            </a:r>
          </a:p>
        </p:txBody>
      </p:sp>
    </p:spTree>
    <p:extLst>
      <p:ext uri="{BB962C8B-B14F-4D97-AF65-F5344CB8AC3E}">
        <p14:creationId xmlns:p14="http://schemas.microsoft.com/office/powerpoint/2010/main" val="27238953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iniciativa</a:t>
            </a:r>
            <a:r>
              <a:rPr lang="en-US" dirty="0"/>
              <a:t> </a:t>
            </a:r>
            <a:r>
              <a:rPr lang="en-US" dirty="0" err="1"/>
              <a:t>busca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9013" y="1984248"/>
            <a:ext cx="7830923" cy="4873752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US" dirty="0" err="1">
                <a:solidFill>
                  <a:srgbClr val="072950"/>
                </a:solidFill>
              </a:rPr>
              <a:t>orientar</a:t>
            </a:r>
            <a:r>
              <a:rPr lang="en-US" dirty="0">
                <a:solidFill>
                  <a:srgbClr val="072950"/>
                </a:solidFill>
              </a:rPr>
              <a:t> as </a:t>
            </a:r>
            <a:r>
              <a:rPr lang="en-US" dirty="0" err="1">
                <a:solidFill>
                  <a:srgbClr val="072950"/>
                </a:solidFill>
              </a:rPr>
              <a:t>políticas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nacionais</a:t>
            </a:r>
            <a:r>
              <a:rPr lang="en-US" dirty="0">
                <a:solidFill>
                  <a:srgbClr val="072950"/>
                </a:solidFill>
              </a:rPr>
              <a:t> de </a:t>
            </a:r>
            <a:r>
              <a:rPr lang="en-US" dirty="0" err="1">
                <a:solidFill>
                  <a:srgbClr val="072950"/>
                </a:solidFill>
              </a:rPr>
              <a:t>recursos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humanos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para</a:t>
            </a:r>
            <a:r>
              <a:rPr lang="en-US" dirty="0">
                <a:solidFill>
                  <a:srgbClr val="072950"/>
                </a:solidFill>
              </a:rPr>
              <a:t> a </a:t>
            </a:r>
            <a:r>
              <a:rPr lang="en-US" dirty="0" err="1">
                <a:solidFill>
                  <a:srgbClr val="072950"/>
                </a:solidFill>
              </a:rPr>
              <a:t>saúde</a:t>
            </a:r>
            <a:r>
              <a:rPr lang="en-US" dirty="0">
                <a:solidFill>
                  <a:srgbClr val="072950"/>
                </a:solidFill>
              </a:rPr>
              <a:t>, </a:t>
            </a:r>
            <a:r>
              <a:rPr lang="en-US" dirty="0" err="1">
                <a:solidFill>
                  <a:srgbClr val="072950"/>
                </a:solidFill>
              </a:rPr>
              <a:t>levando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em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conta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que</a:t>
            </a:r>
            <a:r>
              <a:rPr lang="en-US" dirty="0">
                <a:solidFill>
                  <a:srgbClr val="072950"/>
                </a:solidFill>
              </a:rPr>
              <a:t> a </a:t>
            </a:r>
            <a:r>
              <a:rPr lang="en-US" dirty="0" err="1">
                <a:solidFill>
                  <a:srgbClr val="072950"/>
                </a:solidFill>
              </a:rPr>
              <a:t>disponibilidade</a:t>
            </a:r>
            <a:r>
              <a:rPr lang="en-US" dirty="0">
                <a:solidFill>
                  <a:srgbClr val="072950"/>
                </a:solidFill>
              </a:rPr>
              <a:t>, </a:t>
            </a:r>
            <a:r>
              <a:rPr lang="en-US" dirty="0" err="1">
                <a:solidFill>
                  <a:srgbClr val="072950"/>
                </a:solidFill>
              </a:rPr>
              <a:t>acessibilidade</a:t>
            </a:r>
            <a:r>
              <a:rPr lang="en-US" dirty="0">
                <a:solidFill>
                  <a:srgbClr val="072950"/>
                </a:solidFill>
              </a:rPr>
              <a:t>, </a:t>
            </a:r>
            <a:r>
              <a:rPr lang="en-US" dirty="0" err="1">
                <a:solidFill>
                  <a:srgbClr val="072950"/>
                </a:solidFill>
              </a:rPr>
              <a:t>pertinência</a:t>
            </a:r>
            <a:r>
              <a:rPr lang="en-US" dirty="0">
                <a:solidFill>
                  <a:srgbClr val="072950"/>
                </a:solidFill>
              </a:rPr>
              <a:t>, </a:t>
            </a:r>
            <a:r>
              <a:rPr lang="en-US" dirty="0" err="1">
                <a:solidFill>
                  <a:srgbClr val="072950"/>
                </a:solidFill>
              </a:rPr>
              <a:t>relevância</a:t>
            </a:r>
            <a:r>
              <a:rPr lang="en-US" dirty="0">
                <a:solidFill>
                  <a:srgbClr val="072950"/>
                </a:solidFill>
              </a:rPr>
              <a:t> e </a:t>
            </a:r>
            <a:r>
              <a:rPr lang="en-US" dirty="0" err="1">
                <a:solidFill>
                  <a:srgbClr val="072950"/>
                </a:solidFill>
              </a:rPr>
              <a:t>competências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desses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recursos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são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fatores-chave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para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alcançar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os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objetivos</a:t>
            </a:r>
            <a:r>
              <a:rPr lang="en-US" dirty="0">
                <a:solidFill>
                  <a:srgbClr val="072950"/>
                </a:solidFill>
              </a:rPr>
              <a:t> da </a:t>
            </a:r>
            <a:r>
              <a:rPr lang="en-US" dirty="0" err="1">
                <a:solidFill>
                  <a:srgbClr val="072950"/>
                </a:solidFill>
              </a:rPr>
              <a:t>Estratégia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para</a:t>
            </a:r>
            <a:r>
              <a:rPr lang="en-US" dirty="0">
                <a:solidFill>
                  <a:srgbClr val="072950"/>
                </a:solidFill>
              </a:rPr>
              <a:t> o </a:t>
            </a:r>
            <a:r>
              <a:rPr lang="en-US" dirty="0" err="1">
                <a:solidFill>
                  <a:srgbClr val="072950"/>
                </a:solidFill>
              </a:rPr>
              <a:t>acesso</a:t>
            </a:r>
            <a:r>
              <a:rPr lang="en-US" dirty="0">
                <a:solidFill>
                  <a:srgbClr val="072950"/>
                </a:solidFill>
              </a:rPr>
              <a:t> universal </a:t>
            </a:r>
            <a:r>
              <a:rPr lang="en-US" dirty="0" err="1">
                <a:solidFill>
                  <a:srgbClr val="072950"/>
                </a:solidFill>
              </a:rPr>
              <a:t>à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saúde</a:t>
            </a:r>
            <a:r>
              <a:rPr lang="en-US" dirty="0">
                <a:solidFill>
                  <a:srgbClr val="072950"/>
                </a:solidFill>
              </a:rPr>
              <a:t> e </a:t>
            </a:r>
            <a:r>
              <a:rPr lang="en-US" dirty="0" err="1">
                <a:solidFill>
                  <a:srgbClr val="072950"/>
                </a:solidFill>
              </a:rPr>
              <a:t>cobertura</a:t>
            </a:r>
            <a:r>
              <a:rPr lang="en-US" dirty="0">
                <a:solidFill>
                  <a:srgbClr val="072950"/>
                </a:solidFill>
              </a:rPr>
              <a:t> universal de </a:t>
            </a:r>
            <a:r>
              <a:rPr lang="en-US" dirty="0" err="1">
                <a:solidFill>
                  <a:srgbClr val="072950"/>
                </a:solidFill>
              </a:rPr>
              <a:t>saúde</a:t>
            </a:r>
            <a:r>
              <a:rPr lang="en-US" dirty="0">
                <a:solidFill>
                  <a:srgbClr val="072950"/>
                </a:solidFill>
              </a:rPr>
              <a:t>, </a:t>
            </a:r>
            <a:r>
              <a:rPr lang="en-US" dirty="0" err="1">
                <a:solidFill>
                  <a:srgbClr val="072950"/>
                </a:solidFill>
              </a:rPr>
              <a:t>bem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como</a:t>
            </a:r>
            <a:r>
              <a:rPr lang="en-US" dirty="0">
                <a:solidFill>
                  <a:srgbClr val="072950"/>
                </a:solidFill>
              </a:rPr>
              <a:t> da Agenda 2030 </a:t>
            </a:r>
            <a:r>
              <a:rPr lang="en-US" dirty="0" err="1">
                <a:solidFill>
                  <a:srgbClr val="072950"/>
                </a:solidFill>
              </a:rPr>
              <a:t>para</a:t>
            </a:r>
            <a:r>
              <a:rPr lang="en-US" dirty="0">
                <a:solidFill>
                  <a:srgbClr val="072950"/>
                </a:solidFill>
              </a:rPr>
              <a:t> o </a:t>
            </a:r>
            <a:r>
              <a:rPr lang="en-US" dirty="0" err="1">
                <a:solidFill>
                  <a:srgbClr val="072950"/>
                </a:solidFill>
              </a:rPr>
              <a:t>Desenvolvimento</a:t>
            </a:r>
            <a:r>
              <a:rPr lang="en-US" dirty="0">
                <a:solidFill>
                  <a:srgbClr val="072950"/>
                </a:solidFill>
              </a:rPr>
              <a:t> </a:t>
            </a:r>
            <a:r>
              <a:rPr lang="en-US" dirty="0" err="1">
                <a:solidFill>
                  <a:srgbClr val="072950"/>
                </a:solidFill>
              </a:rPr>
              <a:t>Sustentável</a:t>
            </a:r>
            <a:r>
              <a:rPr lang="en-US" dirty="0">
                <a:solidFill>
                  <a:srgbClr val="07295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692" y="0"/>
            <a:ext cx="3007034" cy="1797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8883" y="61028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3"/>
              </a:rPr>
              <a:t>https://www.paho.org/bra/index.php?option=com_content&amp;view=article&amp;id=5860:recursos-humanos-para-a-saude-para-todas-as-pessoas-em-todos-os-lugares&amp;Itemid=1091</a:t>
            </a:r>
            <a:endParaRPr lang="en-US" sz="9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431043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IDEAL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20626" y="1984248"/>
            <a:ext cx="7533100" cy="2657200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i="1" dirty="0">
                <a:solidFill>
                  <a:srgbClr val="FF0000"/>
                </a:solidFill>
              </a:rPr>
              <a:t>“…que </a:t>
            </a:r>
            <a:r>
              <a:rPr lang="en-US" sz="2800" i="1" dirty="0" err="1">
                <a:solidFill>
                  <a:srgbClr val="FF0000"/>
                </a:solidFill>
              </a:rPr>
              <a:t>todas</a:t>
            </a:r>
            <a:r>
              <a:rPr lang="en-US" sz="2800" i="1" dirty="0">
                <a:solidFill>
                  <a:srgbClr val="FF0000"/>
                </a:solidFill>
              </a:rPr>
              <a:t> as </a:t>
            </a:r>
            <a:r>
              <a:rPr lang="en-US" sz="2800" i="1" dirty="0" err="1">
                <a:solidFill>
                  <a:srgbClr val="FF0000"/>
                </a:solidFill>
              </a:rPr>
              <a:t>pessoas</a:t>
            </a:r>
            <a:r>
              <a:rPr lang="en-US" sz="2800" i="1" dirty="0">
                <a:solidFill>
                  <a:srgbClr val="FF0000"/>
                </a:solidFill>
              </a:rPr>
              <a:t>, </a:t>
            </a:r>
            <a:r>
              <a:rPr lang="en-US" sz="2800" i="1" dirty="0" err="1">
                <a:solidFill>
                  <a:srgbClr val="FF0000"/>
                </a:solidFill>
              </a:rPr>
              <a:t>em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todos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os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lugares</a:t>
            </a:r>
            <a:r>
              <a:rPr lang="en-US" sz="2800" i="1" dirty="0">
                <a:solidFill>
                  <a:srgbClr val="FF0000"/>
                </a:solidFill>
              </a:rPr>
              <a:t>, </a:t>
            </a:r>
            <a:r>
              <a:rPr lang="en-US" sz="2800" i="1" dirty="0" err="1">
                <a:solidFill>
                  <a:srgbClr val="FF0000"/>
                </a:solidFill>
              </a:rPr>
              <a:t>tenham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acesso</a:t>
            </a:r>
            <a:r>
              <a:rPr lang="en-US" sz="2800" i="1" dirty="0">
                <a:solidFill>
                  <a:srgbClr val="FF0000"/>
                </a:solidFill>
              </a:rPr>
              <a:t> a um </a:t>
            </a:r>
            <a:r>
              <a:rPr lang="en-US" sz="2800" i="1" dirty="0" err="1">
                <a:solidFill>
                  <a:srgbClr val="FF0000"/>
                </a:solidFill>
              </a:rPr>
              <a:t>trabalhador</a:t>
            </a:r>
            <a:r>
              <a:rPr lang="en-US" sz="2800" i="1" dirty="0">
                <a:solidFill>
                  <a:srgbClr val="FF0000"/>
                </a:solidFill>
              </a:rPr>
              <a:t> de </a:t>
            </a:r>
            <a:r>
              <a:rPr lang="en-US" sz="2800" i="1" dirty="0" err="1">
                <a:solidFill>
                  <a:srgbClr val="FF0000"/>
                </a:solidFill>
              </a:rPr>
              <a:t>saúde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qualificado</a:t>
            </a:r>
            <a:r>
              <a:rPr lang="en-US" sz="2800" i="1" dirty="0">
                <a:solidFill>
                  <a:srgbClr val="FF0000"/>
                </a:solidFill>
              </a:rPr>
              <a:t> e </a:t>
            </a:r>
            <a:r>
              <a:rPr lang="en-US" sz="2800" i="1" dirty="0" err="1">
                <a:solidFill>
                  <a:srgbClr val="FF0000"/>
                </a:solidFill>
              </a:rPr>
              <a:t>motivado</a:t>
            </a:r>
            <a:r>
              <a:rPr lang="en-US" sz="2800" i="1" dirty="0">
                <a:solidFill>
                  <a:srgbClr val="FF0000"/>
                </a:solidFill>
              </a:rPr>
              <a:t> (...)”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30000"/>
              </a:lnSpc>
            </a:pPr>
            <a:endParaRPr lang="pt-BR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pt-BR" dirty="0">
                <a:solidFill>
                  <a:srgbClr val="16134F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692" y="0"/>
            <a:ext cx="3007034" cy="17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967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De </a:t>
            </a:r>
            <a:r>
              <a:rPr lang="en-US" dirty="0" err="1">
                <a:solidFill>
                  <a:srgbClr val="FF0000"/>
                </a:solidFill>
              </a:rPr>
              <a:t>que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Recursos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Humanos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estamos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falando</a:t>
            </a:r>
            <a:r>
              <a:rPr lang="en-US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9013" y="932715"/>
            <a:ext cx="7946702" cy="487375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>
                <a:solidFill>
                  <a:srgbClr val="16134F"/>
                </a:solidFill>
              </a:rPr>
              <a:t>Aparato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educacional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brasileiro</a:t>
            </a:r>
            <a:r>
              <a:rPr lang="en-US" dirty="0">
                <a:solidFill>
                  <a:srgbClr val="16134F"/>
                </a:solidFill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dirty="0" err="1">
                <a:solidFill>
                  <a:srgbClr val="16134F"/>
                </a:solidFill>
              </a:rPr>
              <a:t>Fragilidade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nas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relações</a:t>
            </a:r>
            <a:r>
              <a:rPr lang="en-US" dirty="0">
                <a:solidFill>
                  <a:srgbClr val="16134F"/>
                </a:solidFill>
              </a:rPr>
              <a:t> de </a:t>
            </a:r>
            <a:r>
              <a:rPr lang="en-US" dirty="0" err="1">
                <a:solidFill>
                  <a:srgbClr val="16134F"/>
                </a:solidFill>
              </a:rPr>
              <a:t>trabalho</a:t>
            </a:r>
            <a:r>
              <a:rPr lang="en-US" dirty="0">
                <a:solidFill>
                  <a:srgbClr val="16134F"/>
                </a:solidFill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dirty="0" err="1">
                <a:solidFill>
                  <a:srgbClr val="16134F"/>
                </a:solidFill>
              </a:rPr>
              <a:t>Regulamentação</a:t>
            </a:r>
            <a:r>
              <a:rPr lang="en-US" dirty="0">
                <a:solidFill>
                  <a:srgbClr val="16134F"/>
                </a:solidFill>
              </a:rPr>
              <a:t> das </a:t>
            </a:r>
            <a:r>
              <a:rPr lang="en-US" dirty="0" err="1">
                <a:solidFill>
                  <a:srgbClr val="16134F"/>
                </a:solidFill>
              </a:rPr>
              <a:t>profissões</a:t>
            </a:r>
            <a:r>
              <a:rPr lang="en-US" dirty="0">
                <a:solidFill>
                  <a:srgbClr val="16134F"/>
                </a:solidFill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dirty="0" err="1">
                <a:solidFill>
                  <a:srgbClr val="16134F"/>
                </a:solidFill>
              </a:rPr>
              <a:t>Condições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desfavoráveis</a:t>
            </a:r>
            <a:r>
              <a:rPr lang="en-US" dirty="0">
                <a:solidFill>
                  <a:srgbClr val="16134F"/>
                </a:solidFill>
              </a:rPr>
              <a:t> de </a:t>
            </a:r>
            <a:r>
              <a:rPr lang="en-US" dirty="0" err="1">
                <a:solidFill>
                  <a:srgbClr val="16134F"/>
                </a:solidFill>
              </a:rPr>
              <a:t>trabalho</a:t>
            </a:r>
            <a:r>
              <a:rPr lang="en-US" dirty="0">
                <a:solidFill>
                  <a:srgbClr val="16134F"/>
                </a:solidFill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dirty="0" err="1">
                <a:solidFill>
                  <a:srgbClr val="16134F"/>
                </a:solidFill>
              </a:rPr>
              <a:t>Terceirização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agressiva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que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já</a:t>
            </a:r>
            <a:r>
              <a:rPr lang="en-US" dirty="0">
                <a:solidFill>
                  <a:srgbClr val="16134F"/>
                </a:solidFill>
              </a:rPr>
              <a:t> se </a:t>
            </a:r>
            <a:r>
              <a:rPr lang="en-US" dirty="0" err="1">
                <a:solidFill>
                  <a:srgbClr val="16134F"/>
                </a:solidFill>
              </a:rPr>
              <a:t>insere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nos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serviços</a:t>
            </a:r>
            <a:r>
              <a:rPr lang="en-US" dirty="0">
                <a:solidFill>
                  <a:srgbClr val="16134F"/>
                </a:solidFill>
              </a:rPr>
              <a:t> de </a:t>
            </a:r>
            <a:r>
              <a:rPr lang="en-US" dirty="0" err="1">
                <a:solidFill>
                  <a:srgbClr val="16134F"/>
                </a:solidFill>
              </a:rPr>
              <a:t>saúde</a:t>
            </a:r>
            <a:endParaRPr lang="en-US" dirty="0">
              <a:solidFill>
                <a:srgbClr val="16134F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rgbClr val="16134F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rgbClr val="16134F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rgbClr val="16134F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dirty="0">
              <a:solidFill>
                <a:srgbClr val="1613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584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De </a:t>
            </a:r>
            <a:r>
              <a:rPr lang="en-US" dirty="0" err="1">
                <a:solidFill>
                  <a:srgbClr val="FF0000"/>
                </a:solidFill>
              </a:rPr>
              <a:t>que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Recursos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Humanos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estamos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falando</a:t>
            </a:r>
            <a:r>
              <a:rPr lang="en-US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9013" y="932715"/>
            <a:ext cx="7946702" cy="487375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16134F"/>
                </a:solidFill>
              </a:rPr>
              <a:t>A </a:t>
            </a:r>
            <a:r>
              <a:rPr lang="en-US" dirty="0" err="1">
                <a:solidFill>
                  <a:srgbClr val="16134F"/>
                </a:solidFill>
              </a:rPr>
              <a:t>formação</a:t>
            </a:r>
            <a:r>
              <a:rPr lang="en-US" dirty="0">
                <a:solidFill>
                  <a:srgbClr val="16134F"/>
                </a:solidFill>
              </a:rPr>
              <a:t>, </a:t>
            </a:r>
            <a:r>
              <a:rPr lang="en-US" dirty="0" err="1">
                <a:solidFill>
                  <a:srgbClr val="16134F"/>
                </a:solidFill>
              </a:rPr>
              <a:t>alocação</a:t>
            </a:r>
            <a:r>
              <a:rPr lang="en-US" dirty="0">
                <a:solidFill>
                  <a:srgbClr val="16134F"/>
                </a:solidFill>
              </a:rPr>
              <a:t> e </a:t>
            </a:r>
            <a:r>
              <a:rPr lang="en-US" dirty="0" err="1">
                <a:solidFill>
                  <a:srgbClr val="16134F"/>
                </a:solidFill>
              </a:rPr>
              <a:t>fixação</a:t>
            </a:r>
            <a:r>
              <a:rPr lang="en-US" dirty="0">
                <a:solidFill>
                  <a:srgbClr val="16134F"/>
                </a:solidFill>
              </a:rPr>
              <a:t> dos </a:t>
            </a:r>
            <a:r>
              <a:rPr lang="en-US" dirty="0" err="1">
                <a:solidFill>
                  <a:srgbClr val="16134F"/>
                </a:solidFill>
              </a:rPr>
              <a:t>médicos</a:t>
            </a:r>
            <a:r>
              <a:rPr lang="en-US" dirty="0">
                <a:solidFill>
                  <a:srgbClr val="16134F"/>
                </a:solidFill>
              </a:rPr>
              <a:t> e </a:t>
            </a:r>
            <a:r>
              <a:rPr lang="en-US" dirty="0" err="1">
                <a:solidFill>
                  <a:srgbClr val="16134F"/>
                </a:solidFill>
              </a:rPr>
              <a:t>outras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treze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categorias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profissionais</a:t>
            </a:r>
            <a:r>
              <a:rPr lang="en-US" dirty="0">
                <a:solidFill>
                  <a:srgbClr val="16134F"/>
                </a:solidFill>
              </a:rPr>
              <a:t> de </a:t>
            </a:r>
            <a:r>
              <a:rPr lang="en-US" dirty="0" err="1">
                <a:solidFill>
                  <a:srgbClr val="16134F"/>
                </a:solidFill>
              </a:rPr>
              <a:t>saúde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para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atender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às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necessidades</a:t>
            </a:r>
            <a:r>
              <a:rPr lang="en-US" dirty="0">
                <a:solidFill>
                  <a:srgbClr val="16134F"/>
                </a:solidFill>
              </a:rPr>
              <a:t> da </a:t>
            </a:r>
            <a:r>
              <a:rPr lang="en-US" dirty="0" err="1">
                <a:solidFill>
                  <a:srgbClr val="16134F"/>
                </a:solidFill>
              </a:rPr>
              <a:t>população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é</a:t>
            </a:r>
            <a:r>
              <a:rPr lang="en-US" dirty="0">
                <a:solidFill>
                  <a:srgbClr val="16134F"/>
                </a:solidFill>
              </a:rPr>
              <a:t> um </a:t>
            </a:r>
            <a:r>
              <a:rPr lang="en-US" dirty="0" err="1">
                <a:solidFill>
                  <a:srgbClr val="16134F"/>
                </a:solidFill>
              </a:rPr>
              <a:t>grande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desafio</a:t>
            </a:r>
            <a:r>
              <a:rPr lang="en-US" dirty="0">
                <a:solidFill>
                  <a:srgbClr val="16134F"/>
                </a:solidFill>
              </a:rPr>
              <a:t> </a:t>
            </a:r>
            <a:r>
              <a:rPr lang="en-US" dirty="0" err="1">
                <a:solidFill>
                  <a:srgbClr val="16134F"/>
                </a:solidFill>
              </a:rPr>
              <a:t>para</a:t>
            </a:r>
            <a:r>
              <a:rPr lang="en-US" dirty="0">
                <a:solidFill>
                  <a:srgbClr val="16134F"/>
                </a:solidFill>
              </a:rPr>
              <a:t> o SUS.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rgbClr val="16134F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dirty="0">
              <a:solidFill>
                <a:srgbClr val="16134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88" y="4090882"/>
            <a:ext cx="5874545" cy="22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52188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6801</TotalTime>
  <Words>928</Words>
  <Application>Microsoft Office PowerPoint</Application>
  <PresentationFormat>Apresentação na tela (4:3)</PresentationFormat>
  <Paragraphs>106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Arial Rounded MT Bold</vt:lpstr>
      <vt:lpstr>Calibri</vt:lpstr>
      <vt:lpstr>Century Schoolbook</vt:lpstr>
      <vt:lpstr>Courier New</vt:lpstr>
      <vt:lpstr>Wingdings</vt:lpstr>
      <vt:lpstr>Wingdings 2</vt:lpstr>
      <vt:lpstr>Oriel</vt:lpstr>
      <vt:lpstr>Programa de Pós-Graduação em Gerenciamento em Enfermagem – PPGEn    ENO 5962 - Modelos Gerenciais e Ferramentas de gestão de recursos humanos em enfermagem    Estrutura e dinâmica organizacional Com Foco nos modelos gerenciais   </vt:lpstr>
      <vt:lpstr>Questões de partida</vt:lpstr>
      <vt:lpstr>A Problemática</vt:lpstr>
      <vt:lpstr>Crise da Força de Trabalho em Saúde</vt:lpstr>
      <vt:lpstr>Apresentação do PowerPoint</vt:lpstr>
      <vt:lpstr>A iniciativa busca: </vt:lpstr>
      <vt:lpstr>O IDEAL</vt:lpstr>
      <vt:lpstr>De que Recursos Humanos estamos falando? </vt:lpstr>
      <vt:lpstr>De que Recursos Humanos estamos falando? </vt:lpstr>
      <vt:lpstr>Além disso…no campo da saúde, de que Modelos Gerenciais estamos falando?</vt:lpstr>
      <vt:lpstr>Administradores Serviços de Saúde</vt:lpstr>
      <vt:lpstr>Apresentação do PowerPoint</vt:lpstr>
      <vt:lpstr>Apresentação do PowerPoint</vt:lpstr>
      <vt:lpstr>Estruturas Organizacionais</vt:lpstr>
      <vt:lpstr>Estruturas Organizacionais</vt:lpstr>
      <vt:lpstr> Estrutura  Linear</vt:lpstr>
      <vt:lpstr>Estrutura  Funcional</vt:lpstr>
      <vt:lpstr>Estrutura  Por Projetos</vt:lpstr>
      <vt:lpstr>Estrutura  Matricial</vt:lpstr>
      <vt:lpstr>É possível contruir Uma Estrutura organizacional ideal?  Exercício- olhar para sua estrutura organizacional</vt:lpstr>
      <vt:lpstr>Estrutura Organizacional ideal?</vt:lpstr>
      <vt:lpstr>Apresentação do PowerPoint</vt:lpstr>
      <vt:lpstr>Referências</vt:lpstr>
      <vt:lpstr>Apresentação do PowerPoint</vt:lpstr>
    </vt:vector>
  </TitlesOfParts>
  <Company>FMC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Capacitação</dc:title>
  <dc:creator>FERNANDO MONTEIRO</dc:creator>
  <cp:lastModifiedBy>Patricia Campos Pavan Baptista</cp:lastModifiedBy>
  <cp:revision>473</cp:revision>
  <dcterms:created xsi:type="dcterms:W3CDTF">2012-03-15T22:39:49Z</dcterms:created>
  <dcterms:modified xsi:type="dcterms:W3CDTF">2024-02-29T15:19:19Z</dcterms:modified>
</cp:coreProperties>
</file>