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0" r:id="rId1"/>
    <p:sldMasterId id="2147484048" r:id="rId2"/>
    <p:sldMasterId id="2147484060" r:id="rId3"/>
  </p:sldMasterIdLst>
  <p:notesMasterIdLst>
    <p:notesMasterId r:id="rId55"/>
  </p:notesMasterIdLst>
  <p:handoutMasterIdLst>
    <p:handoutMasterId r:id="rId56"/>
  </p:handoutMasterIdLst>
  <p:sldIdLst>
    <p:sldId id="1093" r:id="rId4"/>
    <p:sldId id="257" r:id="rId5"/>
    <p:sldId id="1115" r:id="rId6"/>
    <p:sldId id="1155" r:id="rId7"/>
    <p:sldId id="1117" r:id="rId8"/>
    <p:sldId id="1116" r:id="rId9"/>
    <p:sldId id="1111" r:id="rId10"/>
    <p:sldId id="271" r:id="rId11"/>
    <p:sldId id="1112" r:id="rId12"/>
    <p:sldId id="1114" r:id="rId13"/>
    <p:sldId id="1156" r:id="rId14"/>
    <p:sldId id="1118" r:id="rId15"/>
    <p:sldId id="308" r:id="rId16"/>
    <p:sldId id="273" r:id="rId17"/>
    <p:sldId id="307" r:id="rId18"/>
    <p:sldId id="1153" r:id="rId19"/>
    <p:sldId id="1154" r:id="rId20"/>
    <p:sldId id="1121" r:id="rId21"/>
    <p:sldId id="295" r:id="rId22"/>
    <p:sldId id="260" r:id="rId23"/>
    <p:sldId id="268" r:id="rId24"/>
    <p:sldId id="1123" r:id="rId25"/>
    <p:sldId id="265" r:id="rId26"/>
    <p:sldId id="266" r:id="rId27"/>
    <p:sldId id="1122" r:id="rId28"/>
    <p:sldId id="267" r:id="rId29"/>
    <p:sldId id="291" r:id="rId30"/>
    <p:sldId id="1124" r:id="rId31"/>
    <p:sldId id="294" r:id="rId32"/>
    <p:sldId id="289" r:id="rId33"/>
    <p:sldId id="298" r:id="rId34"/>
    <p:sldId id="300" r:id="rId35"/>
    <p:sldId id="302" r:id="rId36"/>
    <p:sldId id="1150" r:id="rId37"/>
    <p:sldId id="1127" r:id="rId38"/>
    <p:sldId id="1126" r:id="rId39"/>
    <p:sldId id="1130" r:id="rId40"/>
    <p:sldId id="1131" r:id="rId41"/>
    <p:sldId id="1132" r:id="rId42"/>
    <p:sldId id="1133" r:id="rId43"/>
    <p:sldId id="305" r:id="rId44"/>
    <p:sldId id="1134" r:id="rId45"/>
    <p:sldId id="1143" r:id="rId46"/>
    <p:sldId id="1144" r:id="rId47"/>
    <p:sldId id="1146" r:id="rId48"/>
    <p:sldId id="1147" r:id="rId49"/>
    <p:sldId id="1135" r:id="rId50"/>
    <p:sldId id="1136" r:id="rId51"/>
    <p:sldId id="1138" r:id="rId52"/>
    <p:sldId id="1151" r:id="rId53"/>
    <p:sldId id="1140" r:id="rId54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88558" autoAdjust="0"/>
  </p:normalViewPr>
  <p:slideViewPr>
    <p:cSldViewPr>
      <p:cViewPr varScale="1">
        <p:scale>
          <a:sx n="97" d="100"/>
          <a:sy n="97" d="100"/>
        </p:scale>
        <p:origin x="8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19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CFEFF7-3D73-46A0-87D3-D8259C54CB06}" type="datetimeFigureOut">
              <a:rPr lang="pt-BR" smtClean="0"/>
              <a:pPr/>
              <a:t>23/08/2021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AAC6A0-912F-4AA9-9D0E-F2C46BF3C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983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DF87-94AD-4585-9112-FB5739434767}" type="datetimeFigureOut">
              <a:rPr lang="pt-BR" smtClean="0"/>
              <a:pPr/>
              <a:t>23/08/2021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1A587-0A0E-4D80-947E-55F253A39C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436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49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06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863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87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87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80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201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203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147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147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57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1A587-0A0E-4D80-947E-55F253A39C1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27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10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26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26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80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77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825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A250-FE15-4365-BE69-EFDBF501982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81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901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9636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9553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74494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858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89795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6985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6377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332656"/>
            <a:ext cx="6805165" cy="58326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i="1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23728" y="6236543"/>
            <a:ext cx="6805166" cy="504825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1121710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B121B-A82E-6841-AB16-EBC68FAE7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42398C-552C-FB4F-AEBB-17FFFF00F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03158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D4629-5F14-1F41-AEAB-60D78850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A8B43D-1015-9E49-AAAD-7403E5F74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0695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192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7022255" cy="45357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814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2D5A0-3236-134B-A653-9E214A51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619567-CC10-1145-A091-07D80E356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58504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81B96-F32E-DC41-AFF4-89BA5A4B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09879-455B-194D-8796-A63FB40EF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0EF512-D1C1-8948-B1EC-2584F967F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09625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C47C6-2495-C944-8AC6-311C95D7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57659E-3856-7645-856A-C5FCE223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199F3D-5030-2D4B-8498-80A27E6C7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D994FFC-977F-B84A-A87A-3040E0066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B9B1E6-48E1-E649-95C2-9C12A4A2E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4748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DD69C-DE7D-4843-A175-FEAA6712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555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517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C8B11-C8E7-D54C-ABC3-D5D155C3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E245E6-53A3-0049-8566-96F24D670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763129-7D2E-F041-954E-2298BFAF5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87365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62ECC-D0F0-DA45-A151-28212FB9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453F746-18D8-F243-869B-22B840E35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B999F7-2839-1944-A41D-47E764A2D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341026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B2EE2-F43C-3644-90D1-BC13C538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6BEECB-21D5-BB4A-B7DF-432968E83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20951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9A4A64-6ADD-D34B-B3EC-977FE7690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36D847-5FDA-874A-91AC-CC550B095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23264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2016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84565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192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7022255" cy="45357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248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97207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51082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47300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51369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03176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37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CC35-AE37-4B74-AFDC-2B5B2D807A04}" type="datetimeFigureOut">
              <a:rPr lang="en-US" smtClean="0"/>
              <a:t>8/23/21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637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67105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8538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14614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025756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4839082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174151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306955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060097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332656"/>
            <a:ext cx="6805165" cy="58326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i="1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255712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597025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2123728" y="6236543"/>
            <a:ext cx="6805166" cy="504825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255712" indent="0">
              <a:buFont typeface="Arial" panose="020B0604020202020204" pitchFamily="34" charset="0"/>
              <a:buNone/>
              <a:defRPr/>
            </a:lvl4pPr>
            <a:lvl5pPr marL="15970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646306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0832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987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86624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20241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CC35-AE37-4B74-AFDC-2B5B2D807A04}" type="datetimeFigureOut">
              <a:rPr lang="en-US" smtClean="0"/>
              <a:t>8/23/21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03AAA87F-6CB3-1D48-BCB3-B0E4F1A84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21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98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>
            <a:extLst>
              <a:ext uri="{FF2B5EF4-FFF2-40B4-BE49-F238E27FC236}">
                <a16:creationId xmlns:a16="http://schemas.microsoft.com/office/drawing/2014/main" id="{2C47A3CD-A217-F949-8CBE-2325DF2D6DD6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67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66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  <p:sldLayoutId id="2147484076" r:id="rId16"/>
    <p:sldLayoutId id="21474840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Caio Prado Júnior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E o “Sentido da Colonização”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5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São estes os livros que podemos considerar chaves, os que parecem exprimir a mentalidade ligada ao sopro de radicalismo intelectual e análise social que eclodiu depois da Revolução de 1930 e não foi, apesar de tudo, abafado pelo Estado Novo.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/>
              <a:t>CANDIDO, Antonio. O significado de Raízes do Brasil. In HOLANDA, Sérgio B. de. Raízes do Brasil. Edição comemorativa 70 anos. São Paulo: Cia das Letras, 2006, pp. 235-236.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29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Texto, Carta&#10;&#10;Descrição gerada automaticamente">
            <a:extLst>
              <a:ext uri="{FF2B5EF4-FFF2-40B4-BE49-F238E27FC236}">
                <a16:creationId xmlns:a16="http://schemas.microsoft.com/office/drawing/2014/main" id="{7678D198-F274-0443-8B08-49FD0682B2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9863"/>
            <a:ext cx="4256088" cy="661193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71FEC9-E4C0-1D4C-BB1C-A8D894288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67" y="169722"/>
            <a:ext cx="4249373" cy="659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9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“Sentido da Colonização”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O “Formação do Brasil Contemporâneo” e o Estado Novo: retomando Antonio Candido</a:t>
            </a:r>
          </a:p>
          <a:p>
            <a:r>
              <a:rPr lang="pt-BR"/>
              <a:t>O “amálgama” dos ciclos</a:t>
            </a:r>
          </a:p>
          <a:p>
            <a:r>
              <a:rPr lang="pt-BR"/>
              <a:t>Interpretação abrangente da formação econômica e social do Brasil colônia</a:t>
            </a:r>
          </a:p>
          <a:p>
            <a:r>
              <a:rPr lang="pt-BR"/>
              <a:t>A simplicidade do conceito: a colonização ganha “sentido”</a:t>
            </a:r>
          </a:p>
          <a:p>
            <a:pPr lvl="1"/>
            <a:endParaRPr lang="pt-BR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60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19287" cy="1280890"/>
          </a:xfrm>
        </p:spPr>
        <p:txBody>
          <a:bodyPr/>
          <a:lstStyle/>
          <a:p>
            <a:r>
              <a:rPr lang="pt-BR" dirty="0"/>
              <a:t>Busca por entender 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2133600"/>
            <a:ext cx="7022255" cy="4535760"/>
          </a:xfrm>
        </p:spPr>
        <p:txBody>
          <a:bodyPr>
            <a:normAutofit fontScale="92500"/>
          </a:bodyPr>
          <a:lstStyle/>
          <a:p>
            <a:r>
              <a:rPr lang="pt-BR" dirty="0"/>
              <a:t>Caio Prado Júnior: intérprete do Brasil</a:t>
            </a:r>
          </a:p>
          <a:p>
            <a:r>
              <a:rPr lang="pt-BR" dirty="0"/>
              <a:t>O Brasil na época da publicação do Formação...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Ditadura Vargas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Início da participação do Brasil na II Guerra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Industrialização não intencional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Problemas sociais</a:t>
            </a:r>
          </a:p>
          <a:p>
            <a:r>
              <a:rPr lang="pt-BR" dirty="0"/>
              <a:t>Objetivo: identificar a linha condutora explicativa da nossa colonização</a:t>
            </a:r>
          </a:p>
          <a:p>
            <a:r>
              <a:rPr lang="pt-BR" dirty="0"/>
              <a:t>Compreender a essência</a:t>
            </a:r>
          </a:p>
          <a:p>
            <a:r>
              <a:rPr lang="pt-BR" dirty="0"/>
              <a:t>O sentido geral, colocado em perspectiva, considerando-se a economia europeia do período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711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19287" cy="1280890"/>
          </a:xfrm>
        </p:spPr>
        <p:txBody>
          <a:bodyPr/>
          <a:lstStyle/>
          <a:p>
            <a:r>
              <a:rPr lang="pt-BR" dirty="0"/>
              <a:t>Formação do Brasil contemporâneo: o livro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2133600"/>
            <a:ext cx="7022255" cy="4535760"/>
          </a:xfrm>
        </p:spPr>
        <p:txBody>
          <a:bodyPr anchor="ctr">
            <a:normAutofit/>
          </a:bodyPr>
          <a:lstStyle/>
          <a:p>
            <a:r>
              <a:rPr lang="pt-BR" dirty="0"/>
              <a:t>Fontes: primárias – mais impressas do que documentais – cronistas e viajantes</a:t>
            </a:r>
          </a:p>
          <a:p>
            <a:r>
              <a:rPr lang="pt-BR" dirty="0"/>
              <a:t>Estrutura – dividido em três grandes partes, além da bibliografia e referências</a:t>
            </a:r>
          </a:p>
          <a:p>
            <a:r>
              <a:rPr lang="pt-BR" dirty="0"/>
              <a:t>Ênfase na herança colonial difícil de ser superada e nas consequências dessa herança para a sociedade brasileira do século XX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690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19287" cy="1280890"/>
          </a:xfrm>
        </p:spPr>
        <p:txBody>
          <a:bodyPr/>
          <a:lstStyle/>
          <a:p>
            <a:r>
              <a:rPr lang="pt-BR" dirty="0"/>
              <a:t>Formação do Brasil contemporâneo: o livro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2133600"/>
            <a:ext cx="7022255" cy="4535760"/>
          </a:xfrm>
        </p:spPr>
        <p:txBody>
          <a:bodyPr anchor="ctr">
            <a:normAutofit/>
          </a:bodyPr>
          <a:lstStyle/>
          <a:p>
            <a:r>
              <a:rPr lang="pt-BR" dirty="0"/>
              <a:t>Povoamento: </a:t>
            </a:r>
            <a:r>
              <a:rPr lang="pt-BR" sz="1800" dirty="0"/>
              <a:t>descrição geográfica; correntes de povoamento; origem e composição da população; implicações da dominação econômica portuguesa</a:t>
            </a:r>
          </a:p>
          <a:p>
            <a:r>
              <a:rPr lang="pt-BR" dirty="0"/>
              <a:t>Vida Material: </a:t>
            </a:r>
            <a:r>
              <a:rPr lang="pt-BR" sz="1800" dirty="0"/>
              <a:t>aprofunda a descrição econômica; viés exportador da economia colonial; caráter predatório; sociedade desigual</a:t>
            </a:r>
          </a:p>
          <a:p>
            <a:r>
              <a:rPr lang="pt-BR" dirty="0"/>
              <a:t>Vida Social: </a:t>
            </a:r>
            <a:r>
              <a:rPr lang="pt-BR" sz="1800" dirty="0"/>
              <a:t>análise da estrutura da sociedade: a estratificação e a família patriarcal; burocracia do Estado; descrição da vida urbana colonial; vida social e política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542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[o livro] insere o Brasil, sua descoberta e colonização, como parte do grande movimento encetado pelo capital mercantil, graças às descobertas e avanços tecnológicos com que se aceleram e se </a:t>
            </a:r>
            <a:r>
              <a:rPr lang="pt-BR" dirty="0" err="1"/>
              <a:t>mundializam</a:t>
            </a:r>
            <a:r>
              <a:rPr lang="pt-BR" dirty="0"/>
              <a:t> as comunicações.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pt-BR"/>
              <a:t>AMARAL LAPA, J. R. do. Caio Prado Júnior: Formação do Brasil contemporâneo. In: MOTA, L. D. (org.). Introdução ao Brasil; um banquete no trópico. 2.ed. São Paulo: Editora SENAC, 1999, p. 263.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80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Essas conclusões, sistematizadas numa visão clara do sistema e do sentido com que radiografa a colonização, exerceriam forte influência em muitos autores que vieram depois dele, o que demonstra mais uma vez a semeadura que fez.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pt-BR"/>
              <a:t>AMARAL LAPA, J. R. do. Caio Prado Júnior: Formação do Brasil contemporâneo. In: MOTA, L. D. (org.). Introdução ao Brasil; um banquete no trópico. 2.ed. São Paulo: Editora SENAC, 1999, p. 269.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92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paradigma pradiano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Retomando o paradigma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0239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3728" y="332656"/>
            <a:ext cx="6805165" cy="5832648"/>
          </a:xfrm>
        </p:spPr>
        <p:txBody>
          <a:bodyPr anchor="ctr">
            <a:normAutofit/>
          </a:bodyPr>
          <a:lstStyle/>
          <a:p>
            <a:r>
              <a:rPr lang="pt-BR" dirty="0"/>
              <a:t>Se vamos à essência da nossa formação, veremos que na realidade nos constituímos para fornecer açúcar, tabaco, alguns outros gêneros; mais tarde ouro e diamantes; depois algodão e em seguida café, para o comércio europeu. Nada mais que isso.</a:t>
            </a:r>
          </a:p>
          <a:p>
            <a:r>
              <a:rPr lang="pt-BR" dirty="0"/>
              <a:t>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95295B0-5616-5444-A141-148BC8683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PRADO JÚNIOR, C. Formação do Brasil contemporâneo: colônia. São Paulo: Brasiliense, 1965. 8ª ed., p. 25-26.</a:t>
            </a:r>
          </a:p>
        </p:txBody>
      </p:sp>
    </p:spTree>
    <p:extLst>
      <p:ext uri="{BB962C8B-B14F-4D97-AF65-F5344CB8AC3E}">
        <p14:creationId xmlns:p14="http://schemas.microsoft.com/office/powerpoint/2010/main" val="69100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3728" y="332656"/>
            <a:ext cx="6805165" cy="5832648"/>
          </a:xfrm>
        </p:spPr>
        <p:txBody>
          <a:bodyPr>
            <a:normAutofit/>
          </a:bodyPr>
          <a:lstStyle/>
          <a:p>
            <a:r>
              <a:rPr lang="pt-BR" dirty="0"/>
              <a:t>Todo povo tem na sua evolução, vista à distância, um certo “sentido”.  Este se percebe não nos pormenores de sua história, mas no conjunto dos fatos e acontecimentos essenciais que a constituem num largo período de tempo.</a:t>
            </a:r>
          </a:p>
        </p:txBody>
      </p:sp>
    </p:spTree>
    <p:extLst>
      <p:ext uri="{BB962C8B-B14F-4D97-AF65-F5344CB8AC3E}">
        <p14:creationId xmlns:p14="http://schemas.microsoft.com/office/powerpoint/2010/main" val="261353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19287" cy="1280890"/>
          </a:xfrm>
        </p:spPr>
        <p:txBody>
          <a:bodyPr/>
          <a:lstStyle/>
          <a:p>
            <a:r>
              <a:rPr lang="pt-BR" dirty="0"/>
              <a:t>Pioneirismo português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2133600"/>
            <a:ext cx="7022255" cy="4535760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Unificação precoce</a:t>
            </a:r>
          </a:p>
          <a:p>
            <a:r>
              <a:rPr lang="pt-BR" dirty="0"/>
              <a:t>História, povoamento, invasões e avanço técnico: celtas; romanos; bárbaros; árabes e judeus</a:t>
            </a:r>
          </a:p>
          <a:p>
            <a:r>
              <a:rPr lang="pt-BR" dirty="0"/>
              <a:t>Conquista de Ceuta marca o início da expansão (1415): colonização = empresa comercial</a:t>
            </a:r>
          </a:p>
          <a:p>
            <a:r>
              <a:rPr lang="pt-BR" dirty="0"/>
              <a:t>Cabo Não e depois Cabo do Bojador, 1434;</a:t>
            </a:r>
          </a:p>
          <a:p>
            <a:r>
              <a:rPr lang="pt-BR" dirty="0"/>
              <a:t>A busca pelo Preste João (Etiópia) e o caminho para as Índias</a:t>
            </a:r>
          </a:p>
          <a:p>
            <a:r>
              <a:rPr lang="pt-BR" dirty="0"/>
              <a:t>A exploração comercial da costa africana </a:t>
            </a:r>
          </a:p>
          <a:p>
            <a:r>
              <a:rPr lang="pt-BR" dirty="0"/>
              <a:t>Colonização das ilhas do Atlântico</a:t>
            </a:r>
          </a:p>
          <a:p>
            <a:pPr lvl="1"/>
            <a:r>
              <a:rPr lang="pt-BR" dirty="0"/>
              <a:t>Porto Santo (1418 e 1419); Açores (1427-1432); Ilhas de Cabo Verde (1460); Ilhas do Equador (1486).</a:t>
            </a:r>
          </a:p>
          <a:p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1527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5"/>
          <a:stretch/>
        </p:blipFill>
        <p:spPr>
          <a:xfrm>
            <a:off x="61865" y="73382"/>
            <a:ext cx="8980535" cy="6667986"/>
          </a:xfrm>
        </p:spPr>
      </p:pic>
    </p:spTree>
    <p:extLst>
      <p:ext uri="{BB962C8B-B14F-4D97-AF65-F5344CB8AC3E}">
        <p14:creationId xmlns:p14="http://schemas.microsoft.com/office/powerpoint/2010/main" val="2439647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" t="3637" r="1330" b="1249"/>
          <a:stretch/>
        </p:blipFill>
        <p:spPr>
          <a:xfrm>
            <a:off x="122647" y="101884"/>
            <a:ext cx="8898706" cy="6654233"/>
          </a:xfrm>
        </p:spPr>
      </p:pic>
    </p:spTree>
    <p:extLst>
      <p:ext uri="{BB962C8B-B14F-4D97-AF65-F5344CB8AC3E}">
        <p14:creationId xmlns:p14="http://schemas.microsoft.com/office/powerpoint/2010/main" val="1486134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946" r="2244" b="43230"/>
          <a:stretch/>
        </p:blipFill>
        <p:spPr>
          <a:xfrm>
            <a:off x="107504" y="116632"/>
            <a:ext cx="8928992" cy="6602823"/>
          </a:xfrm>
        </p:spPr>
      </p:pic>
      <p:cxnSp>
        <p:nvCxnSpPr>
          <p:cNvPr id="10" name="Conector de seta reta 9"/>
          <p:cNvCxnSpPr/>
          <p:nvPr/>
        </p:nvCxnSpPr>
        <p:spPr>
          <a:xfrm>
            <a:off x="467544" y="1916832"/>
            <a:ext cx="432048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1010035" y="2407181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413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2" t="29376" r="24192" b="34683"/>
          <a:stretch/>
        </p:blipFill>
        <p:spPr>
          <a:xfrm>
            <a:off x="112951" y="116632"/>
            <a:ext cx="8923546" cy="6581921"/>
          </a:xfrm>
        </p:spPr>
      </p:pic>
      <p:sp>
        <p:nvSpPr>
          <p:cNvPr id="5" name="Elipse 4"/>
          <p:cNvSpPr/>
          <p:nvPr/>
        </p:nvSpPr>
        <p:spPr>
          <a:xfrm>
            <a:off x="1425797" y="867398"/>
            <a:ext cx="720080" cy="7141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644644" y="1642654"/>
            <a:ext cx="639688" cy="66153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240306" y="2407421"/>
            <a:ext cx="639688" cy="66153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627784" y="1311884"/>
            <a:ext cx="639688" cy="66153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62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Da expansão comercial à colonização das terras americanas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Expansão comercial europeia no contexto da transição do feudalismo para o capitalismo</a:t>
            </a:r>
          </a:p>
          <a:p>
            <a:r>
              <a:rPr lang="pt-BR" dirty="0"/>
              <a:t>O pioneirismo de Portugal </a:t>
            </a:r>
          </a:p>
          <a:p>
            <a:r>
              <a:rPr lang="pt-BR" dirty="0"/>
              <a:t>Colonização americana toma aspecto de uma “vasta empresa comercial”</a:t>
            </a:r>
          </a:p>
          <a:p>
            <a:pPr lvl="1"/>
            <a:r>
              <a:rPr lang="pt-BR" dirty="0"/>
              <a:t>O colonizador é o traficante, o empresário e não o povoador</a:t>
            </a:r>
          </a:p>
          <a:p>
            <a:pPr lvl="1"/>
            <a:r>
              <a:rPr lang="pt-BR" dirty="0"/>
              <a:t>A economia colonial tem caráter predatório</a:t>
            </a:r>
          </a:p>
        </p:txBody>
      </p:sp>
    </p:spTree>
    <p:extLst>
      <p:ext uri="{BB962C8B-B14F-4D97-AF65-F5344CB8AC3E}">
        <p14:creationId xmlns:p14="http://schemas.microsoft.com/office/powerpoint/2010/main" val="3192739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19287" cy="1280890"/>
          </a:xfrm>
        </p:spPr>
        <p:txBody>
          <a:bodyPr/>
          <a:lstStyle/>
          <a:p>
            <a:r>
              <a:rPr lang="pt-BR" dirty="0"/>
              <a:t>Modelo de colonização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2133600"/>
            <a:ext cx="7022255" cy="4535760"/>
          </a:xfrm>
        </p:spPr>
        <p:txBody>
          <a:bodyPr>
            <a:normAutofit/>
          </a:bodyPr>
          <a:lstStyle/>
          <a:p>
            <a:r>
              <a:rPr lang="pt-BR" dirty="0"/>
              <a:t>Dominar e controlar as regiões interessantes</a:t>
            </a:r>
          </a:p>
          <a:p>
            <a:r>
              <a:rPr lang="pt-BR" dirty="0"/>
              <a:t>Estabelecimento de feitorias comerciais fortificadas</a:t>
            </a:r>
          </a:p>
          <a:p>
            <a:r>
              <a:rPr lang="pt-BR" dirty="0"/>
              <a:t>Estabelecimento do império português no oriente: Quatrocentos</a:t>
            </a:r>
          </a:p>
          <a:p>
            <a:r>
              <a:rPr lang="pt-BR" dirty="0"/>
              <a:t>Descobrimento das terras americanas: 1492-1500</a:t>
            </a:r>
          </a:p>
          <a:p>
            <a:r>
              <a:rPr lang="pt-BR" dirty="0"/>
              <a:t>América: novo modelo de exploração</a:t>
            </a:r>
          </a:p>
          <a:p>
            <a:pPr lvl="1"/>
            <a:r>
              <a:rPr lang="pt-BR" dirty="0"/>
              <a:t>Espanhola: extração do ouro e da prata</a:t>
            </a:r>
          </a:p>
          <a:p>
            <a:pPr lvl="1"/>
            <a:r>
              <a:rPr lang="pt-BR" dirty="0"/>
              <a:t>Portuguesa: produção de açúcar</a:t>
            </a:r>
          </a:p>
        </p:txBody>
      </p:sp>
    </p:spTree>
    <p:extLst>
      <p:ext uri="{BB962C8B-B14F-4D97-AF65-F5344CB8AC3E}">
        <p14:creationId xmlns:p14="http://schemas.microsoft.com/office/powerpoint/2010/main" val="3655766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19287" cy="1280890"/>
          </a:xfrm>
        </p:spPr>
        <p:txBody>
          <a:bodyPr/>
          <a:lstStyle/>
          <a:p>
            <a:r>
              <a:rPr lang="pt-BR" dirty="0"/>
              <a:t>Os vários tipos de colônias americanas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42415" y="2133600"/>
            <a:ext cx="7022255" cy="4535760"/>
          </a:xfrm>
        </p:spPr>
        <p:txBody>
          <a:bodyPr anchor="ctr">
            <a:normAutofit/>
          </a:bodyPr>
          <a:lstStyle/>
          <a:p>
            <a:r>
              <a:rPr lang="pt-BR" dirty="0"/>
              <a:t>Zona temperada: território americano ao norte da baía de </a:t>
            </a:r>
            <a:r>
              <a:rPr lang="pt-BR" dirty="0" err="1"/>
              <a:t>Delaware</a:t>
            </a:r>
            <a:endParaRPr lang="pt-BR" dirty="0"/>
          </a:p>
          <a:p>
            <a:r>
              <a:rPr lang="pt-BR" dirty="0"/>
              <a:t>Zona subtropical; destino daqueles que não puderam escolher as zonas temperadas</a:t>
            </a:r>
          </a:p>
          <a:p>
            <a:r>
              <a:rPr lang="pt-BR" dirty="0"/>
              <a:t>Zona tropical: condições severas; atraíam pessoas em busca de negócios, comércio, grandes lucros</a:t>
            </a:r>
          </a:p>
        </p:txBody>
      </p:sp>
    </p:spTree>
    <p:extLst>
      <p:ext uri="{BB962C8B-B14F-4D97-AF65-F5344CB8AC3E}">
        <p14:creationId xmlns:p14="http://schemas.microsoft.com/office/powerpoint/2010/main" val="7149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[...] o caráter tropical da terra, os objetivos que animam os colonizadores, as condições gerais dessa nova ordem econômica do mundo que se inaugura com os grandes descobrimentos ultramarinos [...]</a:t>
            </a:r>
            <a:br>
              <a:rPr lang="pt-BR" dirty="0"/>
            </a:br>
            <a:r>
              <a:rPr lang="pt-BR" dirty="0"/>
              <a:t>São estes, em última análise, os fatores que vão determinar a estrutura agrária do Brasil-colônia.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2008, p. 113 e 114.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388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3728" y="332656"/>
            <a:ext cx="6805165" cy="5832648"/>
          </a:xfrm>
        </p:spPr>
        <p:txBody>
          <a:bodyPr anchor="ctr">
            <a:normAutofit/>
          </a:bodyPr>
          <a:lstStyle/>
          <a:p>
            <a:r>
              <a:rPr lang="pt-BR" dirty="0"/>
              <a:t>É este o verdadeiro sentido da colonização tropical, de que o Brasil é uma das resultantes; e ele explicará os elementos fundamentais, tanto no econômico como no social, da formação e evolução históricas dos trópicos americanos.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A11F24-3574-BC43-AB01-B216E4D04B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23728" y="6236543"/>
            <a:ext cx="6805166" cy="50482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PRADO JÚNIOR, C. Formação do Brasil contemporâneo: colônia. São Paulo: Brasiliense, 1965. 8ª ed., p. 25.</a:t>
            </a:r>
          </a:p>
        </p:txBody>
      </p:sp>
    </p:spTree>
    <p:extLst>
      <p:ext uri="{BB962C8B-B14F-4D97-AF65-F5344CB8AC3E}">
        <p14:creationId xmlns:p14="http://schemas.microsoft.com/office/powerpoint/2010/main" val="391978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História Econômica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Obras primitivas: memórias e descrições</a:t>
            </a:r>
          </a:p>
          <a:p>
            <a:pPr lvl="1"/>
            <a:r>
              <a:rPr lang="pt-BR" dirty="0"/>
              <a:t>Tratado descritivo do Brasil em 1587 (Gabriel Soares de Sousa)</a:t>
            </a:r>
          </a:p>
          <a:p>
            <a:pPr lvl="1"/>
            <a:r>
              <a:rPr lang="pt-BR" dirty="0"/>
              <a:t>Diálogo das grandezas do Brasil (Ambrósio Fernandes Brandão, 1618)</a:t>
            </a:r>
          </a:p>
          <a:p>
            <a:pPr lvl="1"/>
            <a:r>
              <a:rPr lang="pt-BR" dirty="0"/>
              <a:t>Cultura e opulência do Brasil (Antonil, 1711)</a:t>
            </a:r>
          </a:p>
          <a:p>
            <a:pPr lvl="1"/>
            <a:r>
              <a:rPr lang="pt-BR" dirty="0"/>
              <a:t>Relatórios gerais: Relatórios de Presidentes de Província; Relatórios Ministeriais</a:t>
            </a:r>
          </a:p>
          <a:p>
            <a:pPr lvl="1"/>
            <a:r>
              <a:rPr lang="pt-BR" dirty="0"/>
              <a:t>Relatos de viajantes estrangeiros</a:t>
            </a:r>
          </a:p>
        </p:txBody>
      </p:sp>
    </p:spTree>
    <p:extLst>
      <p:ext uri="{BB962C8B-B14F-4D97-AF65-F5344CB8AC3E}">
        <p14:creationId xmlns:p14="http://schemas.microsoft.com/office/powerpoint/2010/main" val="1469522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19287" cy="1280890"/>
          </a:xfrm>
        </p:spPr>
        <p:txBody>
          <a:bodyPr/>
          <a:lstStyle/>
          <a:p>
            <a:r>
              <a:rPr lang="pt-BR" dirty="0"/>
              <a:t>“Sentido” e estrutura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2133600"/>
            <a:ext cx="7022255" cy="4535760"/>
          </a:xfrm>
        </p:spPr>
        <p:txBody>
          <a:bodyPr>
            <a:normAutofit/>
          </a:bodyPr>
          <a:lstStyle/>
          <a:p>
            <a:r>
              <a:rPr lang="pt-BR" dirty="0"/>
              <a:t>Estrutura econômica subordinada ao sentido</a:t>
            </a:r>
          </a:p>
          <a:p>
            <a:r>
              <a:rPr lang="pt-BR" dirty="0"/>
              <a:t>O restante tem pouca importância</a:t>
            </a:r>
          </a:p>
          <a:p>
            <a:r>
              <a:rPr lang="pt-BR" dirty="0"/>
              <a:t>Principais atividades coloniais:</a:t>
            </a:r>
          </a:p>
          <a:p>
            <a:pPr lvl="1"/>
            <a:r>
              <a:rPr lang="pt-BR" dirty="0"/>
              <a:t>Agricultura</a:t>
            </a:r>
          </a:p>
          <a:p>
            <a:pPr lvl="1"/>
            <a:r>
              <a:rPr lang="pt-BR" dirty="0"/>
              <a:t>Mineração</a:t>
            </a:r>
          </a:p>
          <a:p>
            <a:pPr lvl="1"/>
            <a:r>
              <a:rPr lang="pt-BR" dirty="0"/>
              <a:t>Extrativismo</a:t>
            </a:r>
          </a:p>
        </p:txBody>
      </p:sp>
    </p:spTree>
    <p:extLst>
      <p:ext uri="{BB962C8B-B14F-4D97-AF65-F5344CB8AC3E}">
        <p14:creationId xmlns:p14="http://schemas.microsoft.com/office/powerpoint/2010/main" val="2201588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19287" cy="1280890"/>
          </a:xfrm>
        </p:spPr>
        <p:txBody>
          <a:bodyPr/>
          <a:lstStyle/>
          <a:p>
            <a:r>
              <a:rPr lang="pt-BR" dirty="0"/>
              <a:t>Agricultura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2133600"/>
            <a:ext cx="7022255" cy="4535760"/>
          </a:xfrm>
        </p:spPr>
        <p:txBody>
          <a:bodyPr>
            <a:normAutofit/>
          </a:bodyPr>
          <a:lstStyle/>
          <a:p>
            <a:r>
              <a:rPr lang="pt-BR" dirty="0"/>
              <a:t>Exploração agrícola em larga escala</a:t>
            </a:r>
          </a:p>
          <a:p>
            <a:r>
              <a:rPr lang="pt-BR" dirty="0"/>
              <a:t>Elementos fundamentais:  grande propriedade, monocultura e trabalho escravo</a:t>
            </a:r>
          </a:p>
          <a:p>
            <a:r>
              <a:rPr lang="pt-BR" dirty="0"/>
              <a:t>Grande propriedade: caráter tropical da terra</a:t>
            </a:r>
          </a:p>
          <a:p>
            <a:r>
              <a:rPr lang="pt-BR" dirty="0"/>
              <a:t>A monocultura acompanha a grande propriedade</a:t>
            </a:r>
          </a:p>
          <a:p>
            <a:r>
              <a:rPr lang="pt-BR" dirty="0"/>
              <a:t>Trabalho escravo: escassez de mão de obra em Portugal e nas metrópoles em geral </a:t>
            </a:r>
          </a:p>
        </p:txBody>
      </p:sp>
    </p:spTree>
    <p:extLst>
      <p:ext uri="{BB962C8B-B14F-4D97-AF65-F5344CB8AC3E}">
        <p14:creationId xmlns:p14="http://schemas.microsoft.com/office/powerpoint/2010/main" val="165612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19287" cy="1280890"/>
          </a:xfrm>
        </p:spPr>
        <p:txBody>
          <a:bodyPr/>
          <a:lstStyle/>
          <a:p>
            <a:r>
              <a:rPr lang="pt-BR" dirty="0"/>
              <a:t>Mineração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2133600"/>
            <a:ext cx="7022255" cy="4535760"/>
          </a:xfrm>
        </p:spPr>
        <p:txBody>
          <a:bodyPr/>
          <a:lstStyle/>
          <a:p>
            <a:r>
              <a:rPr lang="pt-BR" dirty="0"/>
              <a:t>Organização semelhante à da agricultura, com apenas algumas diferenças técnicas</a:t>
            </a:r>
          </a:p>
          <a:p>
            <a:r>
              <a:rPr lang="pt-BR" dirty="0"/>
              <a:t>Exploração em larga escala, grandes unidades trabalhadas por escravos</a:t>
            </a:r>
          </a:p>
          <a:p>
            <a:r>
              <a:rPr lang="pt-BR" dirty="0"/>
              <a:t>Faiscadores seriam resultado da decomposição da exploração aurífera, ou seja, advento da decadência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8858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extrativas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Organização distinta: propriedade territorial não é a base da exploração</a:t>
            </a:r>
          </a:p>
          <a:p>
            <a:r>
              <a:rPr lang="pt-BR" dirty="0"/>
              <a:t>Colhedores entram na mata e extraem seus produtos</a:t>
            </a:r>
          </a:p>
          <a:p>
            <a:r>
              <a:rPr lang="pt-BR" dirty="0"/>
              <a:t>Extração também não é atividade permanente, trata-se de exploração primitiva e rudimentar</a:t>
            </a:r>
          </a:p>
        </p:txBody>
      </p:sp>
    </p:spTree>
    <p:extLst>
      <p:ext uri="{BB962C8B-B14F-4D97-AF65-F5344CB8AC3E}">
        <p14:creationId xmlns:p14="http://schemas.microsoft.com/office/powerpoint/2010/main" val="2068668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Na agricultura [...] o elemento fundamental será a grande propriedade </a:t>
            </a:r>
            <a:r>
              <a:rPr lang="pt-BR" dirty="0" err="1"/>
              <a:t>monocultural</a:t>
            </a:r>
            <a:r>
              <a:rPr lang="pt-BR" dirty="0"/>
              <a:t> trabalhada por escravos [...] A grande exploração agrária – o engenho, a fazenda –, é consequência natural e necessária de tal conjunto; resulta de todas aquelas circunstâncias que concorrem para a ocupação e aproveitamento deste território que havia de ser o Brasil [...] </a:t>
            </a:r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1965, p. 113.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327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Com a grande propriedade monocultural instala-se no Brasil o trabalho escravo. Não só Portugal não contava população suficiente para abastecer a colônia de mão de obra, como também, já o vimos, o português, como qualquer outro colono europeu, não emigra para os trópicos, em princípio, para se engajar como simples trabalhador assalariado do campo.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1965, p. 113.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672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 monocultura acompanha necessariamente a grande propriedade tropical; os dois fatos são correlatos e derivam das mesmas causas. A agricultura tropical tem por objetivo único a produção de certos gêneros de valor comercial e por isso altamente lucrativos. [...] É fatal portanto que todos os esforços sejam canalizados para aquela produção.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1965, p. 116.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812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 escravidão torna-se assim necessidade: o problema e a solução foram idênticos em todas as colônias tropicais e mesmo subtropicais da América.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1965, p. 116.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3171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Completam-se assim os três elementos constitutivos da organização agrária do Brasil colonial: a grande propriedade, a monocultura e o trabalho escravo. Estes três elementos se conjugam num sistema típico, a “grande exploração rural” [...] é isto que constitui a célula fundamental da economia agrária brasileira.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2008, p. 121.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2919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[...] a mineração, que a partir do século XVIII formará a par da agricultura entre as grandes atividades da colônia, adotará uma organização que afora as distinções de natureza técnica, é idêntica à da agricultura [...] É ainda a exploração em larga escala que predomina: grandes unidades trabalhadas por escravos.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2008, p. 117.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41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História Econômica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História Econômica como objeto </a:t>
            </a:r>
          </a:p>
          <a:p>
            <a:pPr lvl="1"/>
            <a:r>
              <a:rPr lang="pt-BR" dirty="0"/>
              <a:t>História da formação econômica do Brasil, de Vitor Viana, 1922</a:t>
            </a:r>
          </a:p>
          <a:p>
            <a:pPr lvl="1"/>
            <a:r>
              <a:rPr lang="pt-BR" dirty="0"/>
              <a:t>Pontos de partida da história econômica do Brasil, de José Gabriel de Lemos Brito, 1923</a:t>
            </a:r>
          </a:p>
          <a:p>
            <a:pPr lvl="1"/>
            <a:r>
              <a:rPr lang="pt-BR" dirty="0"/>
              <a:t>Épocas de Portugal econômico: esboços de história, de João Lúcio de Azevedo, 1928 (ideia dos ciclos na economia colonial)</a:t>
            </a:r>
          </a:p>
          <a:p>
            <a:pPr lvl="1"/>
            <a:r>
              <a:rPr lang="pt-BR" dirty="0"/>
              <a:t>Evolução econômica do Brasil, de John F. </a:t>
            </a:r>
            <a:r>
              <a:rPr lang="pt-BR" dirty="0" err="1"/>
              <a:t>Normano</a:t>
            </a:r>
            <a:r>
              <a:rPr lang="pt-BR" dirty="0"/>
              <a:t>, 1938 (ciclos; enfoque quantitativo; índices estatísticos; fontes primárias)</a:t>
            </a:r>
          </a:p>
        </p:txBody>
      </p:sp>
    </p:spTree>
    <p:extLst>
      <p:ext uri="{BB962C8B-B14F-4D97-AF65-F5344CB8AC3E}">
        <p14:creationId xmlns:p14="http://schemas.microsoft.com/office/powerpoint/2010/main" val="3962893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[o extrativismo] Organizar-se-á de forma diferente, porque não terá como base a propriedade territorial. [...] Trata-se em suma de uma exploração primitiva e rudimentar [...] Mas afora isto, a extração não se distingue, na organização do seu trabalho e estruturação econômica, dos demais setores da atividade colonial.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2008, p. 118.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0349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da economia colonial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t-BR" dirty="0"/>
              <a:t>Atividades distintas; mesmos objetivos; mesma estrutura</a:t>
            </a:r>
          </a:p>
          <a:p>
            <a:r>
              <a:rPr lang="pt-BR" dirty="0"/>
              <a:t>Evolução cíclica por arrancos</a:t>
            </a:r>
          </a:p>
          <a:p>
            <a:pPr lvl="1"/>
            <a:r>
              <a:rPr lang="pt-BR" dirty="0"/>
              <a:t>Açúcar (XVI-XVII)</a:t>
            </a:r>
          </a:p>
          <a:p>
            <a:pPr lvl="1"/>
            <a:r>
              <a:rPr lang="pt-BR" dirty="0"/>
              <a:t>Mineração (XVII-XVIII)</a:t>
            </a:r>
          </a:p>
          <a:p>
            <a:pPr lvl="1"/>
            <a:r>
              <a:rPr lang="pt-BR" dirty="0"/>
              <a:t>Renascimento agrícola do litoral e algodão (XVIII-XIX)</a:t>
            </a:r>
          </a:p>
          <a:p>
            <a:pPr lvl="1"/>
            <a:r>
              <a:rPr lang="pt-BR" dirty="0"/>
              <a:t>Café (XIX-XX)</a:t>
            </a:r>
          </a:p>
          <a:p>
            <a:r>
              <a:rPr lang="pt-BR" dirty="0"/>
              <a:t>Independência: não muda a estrutura produtiva</a:t>
            </a:r>
          </a:p>
        </p:txBody>
      </p:sp>
    </p:spTree>
    <p:extLst>
      <p:ext uri="{BB962C8B-B14F-4D97-AF65-F5344CB8AC3E}">
        <p14:creationId xmlns:p14="http://schemas.microsoft.com/office/powerpoint/2010/main" val="2532697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Além dessas atividades fundamentais [...] poderíamos acrescentar outras, como a pecuária, certas produções agrícolas, em suma aquelas atividades que não têm por objeto o comércio externo, como as que acabamos de ver. Mas não podemos colocá-las no mesmo plano, pois pertencem a outra categoria, e categoria de segunda ordem.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2008, p. 118.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1455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Grande Lavoura versus Agricultura de Subsistência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535760"/>
          </a:xfrm>
        </p:spPr>
        <p:txBody>
          <a:bodyPr>
            <a:normAutofit/>
          </a:bodyPr>
          <a:lstStyle/>
          <a:p>
            <a:r>
              <a:rPr lang="pt-BR" dirty="0"/>
              <a:t>Técnicas agrícolas: “rotina e ignorância”</a:t>
            </a:r>
          </a:p>
          <a:p>
            <a:r>
              <a:rPr lang="pt-BR" dirty="0"/>
              <a:t>Considerações válidas para as duas atividades</a:t>
            </a:r>
          </a:p>
          <a:p>
            <a:pPr lvl="1"/>
            <a:r>
              <a:rPr lang="pt-BR" dirty="0"/>
              <a:t>Observação: ele considera o Antonil como fonte para falar sobre os engenhos arcaicos</a:t>
            </a:r>
          </a:p>
          <a:p>
            <a:pPr lvl="1"/>
            <a:r>
              <a:rPr lang="pt-BR" dirty="0"/>
              <a:t>Agricultura em geral: monjolo e roda d’água</a:t>
            </a:r>
          </a:p>
          <a:p>
            <a:pPr lvl="1"/>
            <a:r>
              <a:rPr lang="pt-BR" dirty="0"/>
              <a:t>Técnicas rudimentares no beneficiamento do algodão</a:t>
            </a:r>
          </a:p>
          <a:p>
            <a:r>
              <a:rPr lang="pt-BR" dirty="0"/>
              <a:t>O problema da “subsistência” e do “autoconsumo”</a:t>
            </a:r>
          </a:p>
        </p:txBody>
      </p:sp>
    </p:spTree>
    <p:extLst>
      <p:ext uri="{BB962C8B-B14F-4D97-AF65-F5344CB8AC3E}">
        <p14:creationId xmlns:p14="http://schemas.microsoft.com/office/powerpoint/2010/main" val="4182337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9" t="32813" r="1134" b="18261"/>
          <a:stretch/>
        </p:blipFill>
        <p:spPr bwMode="auto">
          <a:xfrm>
            <a:off x="174624" y="1022350"/>
            <a:ext cx="8645503" cy="370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9942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 mediocridade desta mesquinha agricultura de subsistência que praticam, e que nas condições econômicas da colônia não podia ter senão este papel secundário e de nível extremamente baixo, leva para elas, por efeito de uma espontânea seleção social, econômica e moral, as categorias inferiores da colonização.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2008, p. 159.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5602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Não encontramos aí, por via de regra, senão um elemento humano, residual, sobretudo mestiços do índio que conservaram dele a indolência [...] Ou então brancos degenerados e decadentes.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2008, p. 159.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2520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Consequências dessa estrutura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/>
              <a:t>Concentração da riqueza</a:t>
            </a:r>
          </a:p>
          <a:p>
            <a:r>
              <a:rPr lang="pt-BR"/>
              <a:t>Economia voltada para fora: fornecendo gêneros tropicais para o comércio europeu</a:t>
            </a:r>
          </a:p>
          <a:p>
            <a:r>
              <a:rPr lang="pt-BR"/>
              <a:t>Sociedade dicotômica: senhores e escravos</a:t>
            </a:r>
          </a:p>
          <a:p>
            <a:r>
              <a:rPr lang="pt-BR"/>
              <a:t>“Formas inorgânicas”: à margem da estrutura</a:t>
            </a:r>
          </a:p>
          <a:p>
            <a:r>
              <a:rPr lang="pt-BR"/>
              <a:t>Evolução cíclica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538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De tudo isto resultará uma consequência final, e talvez a mais grave: é a forma que tomou a evolução econômica da colônia. Uma evolução cíclica, tanto no tempo como no espaço, em que se assiste sucessivamente a fases de prosperidade estritamente localizadas, seguidas, depois de maior ou menor lapso de tempo, mas sempre curto, do aniquilamento total.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2008, p. 121.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709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Em suma, o que se verifica é que os meios de vida, para os destituídos de recursos materiais, são na colônia escassos. Abre-se assim um vácuo imenso entre os extremos da escala social: os senhores e os escravos; a pequena minoria dos primeiros e a multidão dos últimos.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2008, p. 279.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382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[...] ciclo, fase ou época aparecem como termos sinônimos cuja função central é de periodizar ou, por outra, organizar  logicamente [...]  as diversas matérias. [...] Entretanto, tal concepção só tem favorecido uma visão compartimentada e estanque da história, como numa projeção de diapositivos: sai o pau-brasil, entra o açúcar [...] Durante o período de dominância do ouro ou dos diamantes, o aluno de história [...] poderia indagar se o açúcar, ou mesmo o Nordeste, continua existindo.</a:t>
            </a:r>
            <a:endParaRPr lang="pt-BR" dirty="0"/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pt-BR"/>
              <a:t>LINHARES, Maria Y. L. &amp; SILVA, Francisco Carlos Teixeira. História da Agricultura brasileira: combates e controvérsias. São Paulo: Brasiliense, 1981, p. 113.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7872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Entre estas duas categorias nitidamente definidas e entrosadas na obra da colonização comprime-se o número, que vai avultando com o tempo, dos desclassificados, dos inúteis e inadaptados; indivíduos de ocupações mais ou menos incertas e aleatórias ou sem ocupação alguma.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2008, p. 279.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4974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 mestiçagem brasileira é antes de tudo uma resultante do problema sexual da raça dominante, e tem por centro o colono branco. Neste cenário em que três raças, uma dominadora e duas dominadas, estão em contato, tudo naturalmente se dispõe ao sabor da primeira, no terreno econômico e no social, e em consequência no das relações sexuais também.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PRADO JÚNIOR, Caio. Formação do Brasil Contemporâneo: colônia. São Paulo: Brasiliense, 2008, p. 105.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528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A história da economia brasileira [...] constitui, na verdade, a história do aparecimento e desaparecimento por assim dizer de sistemas econômicos inteiros em que uma nação baseia sua existência. A sua característica principal é a permanente mudança das condições dos produtos que poderemos chamar de ‘produtos-reis’.</a:t>
            </a:r>
            <a:endParaRPr lang="pt-BR" dirty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pt-BR"/>
              <a:t>NORMANO, John F.  Evolução econômica do Brasil. 2.ed. São Paulo: Cia. Editora Nacional, 1945, p. 23 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096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Caio Prado Júnior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/>
              <a:t>São Paulo, 1907-1990.</a:t>
            </a:r>
            <a:endParaRPr lang="pt-BR" dirty="0"/>
          </a:p>
        </p:txBody>
      </p:sp>
      <p:pic>
        <p:nvPicPr>
          <p:cNvPr id="1026" name="Picture 2" descr="D:\DOCUMENTOS\LUCIANA\@ EAE-0416 - FES I\2017 01\Aulas 2017\Aula 02 - Caio Prado Júnior\Obituário Estadão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0368" y="4588003"/>
            <a:ext cx="1800200" cy="52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caio prado junio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" b="9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7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Caio Prado Júnior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Natural de São Paulo, nascido em 11/02/1907</a:t>
            </a:r>
          </a:p>
          <a:p>
            <a:r>
              <a:rPr lang="pt-BR" dirty="0"/>
              <a:t>Família bem sucedida: cafeicultores e exportadores de café</a:t>
            </a:r>
          </a:p>
          <a:p>
            <a:r>
              <a:rPr lang="pt-BR" dirty="0"/>
              <a:t>Negócios, prosperidade e riqueza até o início do século XX</a:t>
            </a:r>
          </a:p>
          <a:p>
            <a:r>
              <a:rPr lang="pt-BR" dirty="0"/>
              <a:t>Estudos: professores particulares, Colégio São Luiz; Inglaterra; Direito no Largo São Francisco; curso de Geografia não concluído</a:t>
            </a:r>
          </a:p>
          <a:p>
            <a:r>
              <a:rPr lang="pt-BR" dirty="0"/>
              <a:t>Atuação política: PD paulista; filiação ao PCB </a:t>
            </a:r>
          </a:p>
          <a:p>
            <a:r>
              <a:rPr lang="pt-BR" dirty="0"/>
              <a:t>Atuação acadêmica/intelectual: opção pelo socialismo</a:t>
            </a:r>
          </a:p>
        </p:txBody>
      </p:sp>
    </p:spTree>
    <p:extLst>
      <p:ext uri="{BB962C8B-B14F-4D97-AF65-F5344CB8AC3E}">
        <p14:creationId xmlns:p14="http://schemas.microsoft.com/office/powerpoint/2010/main" val="340038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homens que estão hoje [1967]  um pouco para cá ou um pouco para lá dos 50 anos aprenderam a refletir e a se interessar pelo Brasil sobretudo em termos de passado e em função de três livros: Casa Grande &amp; Senzala  [1933],  de Gilberto Freyre, publicado quando estávamos no ginásio; [...] Raízes do Brasil  [1936],  de Sérgio Buarque de Holanda, publicado quando estávamos no curso complementar; Formação do Brasil Contemporâneo  [1942],  de Caio Prado Júnior, publicado quando estávamos na escola superior.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/>
              <a:t>CANDIDO, Antonio. O significado de Raízes do Brasil. In HOLANDA, Sérgio B. de. Raízes do Brasil. Edição comemorativa 70 anos. São Paulo: Cia das Letras, 2006, pp. 235-236.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9790588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Personalizada 2">
      <a:majorFont>
        <a:latin typeface="Candara"/>
        <a:ea typeface=""/>
        <a:cs typeface=""/>
      </a:majorFont>
      <a:minorFont>
        <a:latin typeface="Kalinga"/>
        <a:ea typeface=""/>
        <a:cs typeface="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acho">
  <a:themeElements>
    <a:clrScheme name="Cach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Personalizada 2">
      <a:majorFont>
        <a:latin typeface="Candara"/>
        <a:ea typeface=""/>
        <a:cs typeface=""/>
      </a:majorFont>
      <a:minorFont>
        <a:latin typeface="Kalinga"/>
        <a:ea typeface=""/>
        <a:cs typeface="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Luciana 2017 v3</Template>
  <TotalTime>29438</TotalTime>
  <Words>2944</Words>
  <Application>Microsoft Macintosh PowerPoint</Application>
  <PresentationFormat>Apresentação na tela (4:3)</PresentationFormat>
  <Paragraphs>185</Paragraphs>
  <Slides>51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Candara</vt:lpstr>
      <vt:lpstr>Kalinga</vt:lpstr>
      <vt:lpstr>Wingdings 3</vt:lpstr>
      <vt:lpstr>Cacho</vt:lpstr>
      <vt:lpstr>Tema do Office</vt:lpstr>
      <vt:lpstr>1_Cacho</vt:lpstr>
      <vt:lpstr>Caio Prado Júnior</vt:lpstr>
      <vt:lpstr>Apresentação do PowerPoint</vt:lpstr>
      <vt:lpstr>A História Econômica no Brasil</vt:lpstr>
      <vt:lpstr>A História Econômica no Brasil</vt:lpstr>
      <vt:lpstr>Apresentação do PowerPoint</vt:lpstr>
      <vt:lpstr>Apresentação do PowerPoint</vt:lpstr>
      <vt:lpstr>Caio Prado Júnior</vt:lpstr>
      <vt:lpstr>Caio Prado Júnior</vt:lpstr>
      <vt:lpstr>Apresentação do PowerPoint</vt:lpstr>
      <vt:lpstr>Apresentação do PowerPoint</vt:lpstr>
      <vt:lpstr>Apresentação do PowerPoint</vt:lpstr>
      <vt:lpstr>O “Sentido da Colonização”</vt:lpstr>
      <vt:lpstr>Busca por entender o Brasil</vt:lpstr>
      <vt:lpstr>Formação do Brasil contemporâneo: o livro</vt:lpstr>
      <vt:lpstr>Formação do Brasil contemporâneo: o livro</vt:lpstr>
      <vt:lpstr>Apresentação do PowerPoint</vt:lpstr>
      <vt:lpstr>Apresentação do PowerPoint</vt:lpstr>
      <vt:lpstr>O paradigma pradiano</vt:lpstr>
      <vt:lpstr>Apresentação do PowerPoint</vt:lpstr>
      <vt:lpstr>Pioneirismo português</vt:lpstr>
      <vt:lpstr>Apresentação do PowerPoint</vt:lpstr>
      <vt:lpstr>Apresentação do PowerPoint</vt:lpstr>
      <vt:lpstr>Apresentação do PowerPoint</vt:lpstr>
      <vt:lpstr>Apresentação do PowerPoint</vt:lpstr>
      <vt:lpstr>Da expansão comercial à colonização das terras americanas</vt:lpstr>
      <vt:lpstr>Modelo de colonização</vt:lpstr>
      <vt:lpstr>Os vários tipos de colônias americanas</vt:lpstr>
      <vt:lpstr>Apresentação do PowerPoint</vt:lpstr>
      <vt:lpstr>Apresentação do PowerPoint</vt:lpstr>
      <vt:lpstr>“Sentido” e estrutura</vt:lpstr>
      <vt:lpstr>Agricultura</vt:lpstr>
      <vt:lpstr>Mineração</vt:lpstr>
      <vt:lpstr>Atividades extrativas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Evolução da economia colonial</vt:lpstr>
      <vt:lpstr>Apresentação do PowerPoint</vt:lpstr>
      <vt:lpstr>Grande Lavoura versus Agricultura de Subsistência</vt:lpstr>
      <vt:lpstr>Apresentação do PowerPoint</vt:lpstr>
      <vt:lpstr>Apresentação do PowerPoint</vt:lpstr>
      <vt:lpstr>Apresentação do PowerPoint</vt:lpstr>
      <vt:lpstr>Consequências dessa estrutura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Fernando novais</dc:title>
  <dc:creator>Luciana Lopes</dc:creator>
  <cp:lastModifiedBy>Luciana Suarez Galvão</cp:lastModifiedBy>
  <cp:revision>1312</cp:revision>
  <cp:lastPrinted>2017-04-27T16:17:30Z</cp:lastPrinted>
  <dcterms:created xsi:type="dcterms:W3CDTF">2013-03-07T21:51:02Z</dcterms:created>
  <dcterms:modified xsi:type="dcterms:W3CDTF">2021-08-24T01:22:02Z</dcterms:modified>
</cp:coreProperties>
</file>