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9" r:id="rId3"/>
    <p:sldId id="257" r:id="rId4"/>
    <p:sldId id="264" r:id="rId5"/>
    <p:sldId id="261" r:id="rId6"/>
    <p:sldId id="262" r:id="rId7"/>
    <p:sldId id="258" r:id="rId8"/>
    <p:sldId id="269" r:id="rId9"/>
    <p:sldId id="259" r:id="rId10"/>
    <p:sldId id="265" r:id="rId11"/>
    <p:sldId id="266" r:id="rId12"/>
    <p:sldId id="260" r:id="rId13"/>
    <p:sldId id="27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38"/>
  </p:normalViewPr>
  <p:slideViewPr>
    <p:cSldViewPr snapToGrid="0" snapToObjects="1">
      <p:cViewPr varScale="1">
        <p:scale>
          <a:sx n="69" d="100"/>
          <a:sy n="69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6D01CD-1ADB-F14B-902C-3FC8FF43E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54CA3FA-EAC3-BF48-BCDC-AB53E460B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8B45645-3285-B141-8E23-6FF80BD5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7F4F06C-E2C4-F74B-AD84-625134AF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69DEB5-0420-6446-BF46-DA17F008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59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2EE376-582C-BF47-938E-DEE86C4E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A267612-71F7-B849-9A28-C4DB74C5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9608A17-D225-3D4E-B269-E23F7C36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A453150-3F92-DB44-9FDC-2E733043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03F718C-19FB-324A-BDE0-8E747005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21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943F9F5-2F3F-A940-92EE-641C3A194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FA3D336-970D-F04C-9D62-A8C00E94C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2EDB433-8C54-9D49-A7E5-0D5C972D7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8C344A-5865-E640-ACD9-F6F32D58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C9695D6-1737-FF4C-A8FB-B24A4EA3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85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DD6023-1D11-BF42-A04C-F564C5CB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4776730-06CF-6342-865D-B19E9A227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FA53AAC-02C7-E046-84B8-6A21C50E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F052717-599D-4845-8FF0-275A76FD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56C21BA-44CA-4C43-9CF7-67CE8B3E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56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00BC92-8C69-734F-AC2D-EA26DEF1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FC8D8BA-DEDB-1F4E-B1BA-99C031E31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63EF651-06C0-9745-AC85-1584EAFD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379D1A3-A760-A44D-A0DA-7885AFC1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D66BB36-65AF-4940-AF97-8DAA5FDC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15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DD8C37-A058-C649-B448-E3842F29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992BBB7-E196-D64C-A740-07B3738A3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FB674C2-D9C7-9343-9721-06238379E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DE91711-ED32-5249-A646-F7903729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1DE774A-6825-B948-AC5D-407C0885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9DD7886-6791-3744-8A56-42EE0C2E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0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DBC0F-8C3A-2C47-BA2B-9CBA905C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16D4392-CF10-5045-A85B-58F94D23B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1D2EFCB-A133-034E-96A1-335AEED8F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2EB766F4-6FC8-CC45-B814-ABB1D8EEE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C89872C3-29F9-BC41-86D3-2F0626E49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13F7077-0954-5844-AA9A-3BE014E43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598BE08F-E8C1-C941-AFC6-921E685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B850E2C-1F63-3947-AB8E-1356D9EB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15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CCA077-C1DA-6944-B28B-29D8A095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263A9CC-775B-7349-8F4E-9A2C3674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569A2838-EA93-254F-B168-2FA06C423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F63F7EC0-A6C7-2B4A-998D-A675C6AD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52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8CD1AB70-5713-3E40-91EB-3CD314A9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3B30285D-CC87-274F-9BEF-42FB6DED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3096FB3-6033-C740-88E2-AD6E64DF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34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D43753-40DA-F144-BDD9-91F3F8C7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FACE8E3-F799-1249-90E7-EB37C6A57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D33FF39-9E9E-0C49-9D33-3A56AC09C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4E765C5-95FC-7649-9C54-798E28A5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62E6F2F-337D-984A-B5B0-58ABA230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3E3D862-5D91-B249-8206-16F3E860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10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9AB000-25E0-3F45-8BD1-439EDFA4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182555E-1EC1-844B-8C71-F06274A51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E34CE41-3615-9845-BF3C-9D14D161B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BC28FD5-EDAA-074F-9665-30D555EB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969E1C8-D506-D641-9A95-3B7D37E8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99A9C80-DD5A-2241-BBCE-94692B01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78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4E0C34C2-79DD-D04E-A8DE-F958F512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CA8794C-6B02-CB4F-8AE1-9DF0373E0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448767E-911D-DA40-98A0-847B5E683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2B79-E67A-9544-9481-51F365E6C42C}" type="datetimeFigureOut">
              <a:rPr lang="pt-BR" smtClean="0"/>
              <a:t>30/03/2023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F7E4E3D-652E-5B43-AFBB-E35C28ADD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A7FCCC5-AEB2-AD49-B3D9-C1F0165B2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E8FE-E468-034A-90DD-48C4D1988B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9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7B0D22-0F35-3441-B92D-78DA7E851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Estudo comparado de </a:t>
            </a:r>
            <a:r>
              <a:rPr lang="pt-BR" dirty="0" err="1"/>
              <a:t>metanormas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Religião </a:t>
            </a:r>
            <a:r>
              <a:rPr lang="pt-BR" dirty="0" err="1"/>
              <a:t>I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66F0304-FBA5-F54A-B667-A7EFB331B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528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77A66B-794E-6846-AE20-44F3B7D0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B6BCC8F-A097-BB44-90A9-65ADF1A5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o culto aos mortos era um culto aos antepassados da família </a:t>
            </a:r>
          </a:p>
          <a:p>
            <a:pPr lvl="1"/>
            <a:r>
              <a:rPr lang="pt-BR" dirty="0"/>
              <a:t>no túmulo, os ancestrais continuam vivendo a mesma vida que tinham antes de morrer</a:t>
            </a:r>
          </a:p>
          <a:p>
            <a:pPr lvl="1"/>
            <a:r>
              <a:rPr lang="pt-BR" dirty="0"/>
              <a:t>o morto era enterrado com seus pertences, inclusive animais, que eram mortos. Acreditava-se que o morto estava vivendo uma outra vida. O templo era o túmulo. Cada família tinha o seu.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20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C70994-DE9A-D84F-9E5D-B067BA96A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Síntese do culto aos mortos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C1B74FC-0C07-EB45-9DBA-AF623ADFB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Acordo entre vivos e mortos: vivos cuidam do túmulo, mortos viravam deuses e protegiam a família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 Os deuses eram os ancestrais da família. Não havia crença num deus único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Medo constante que os vivos têm dos mortos. São deuses que foram homens e são nossos ancestrais. Como qualquer homem, têm inveja, ciúme e outras fraquezas. Eles traem, perseguem, por isso é preciso cuidar bem deles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Pior do que a morte é não sepultar os seus mortos. Os insepultos não irão proteger os descendentes que os negligenciaram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não ter um túmulo era a pena mais grave a que alguém poderia ser condenado. Considerada punição mais severa do que a pena de morte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Os descendentes dos insepultos ficarão à mercê dos outros deuses das outras </a:t>
            </a:r>
            <a:r>
              <a:rPr lang="pt-BR" dirty="0" smtClean="0"/>
              <a:t>famílias. </a:t>
            </a:r>
            <a:r>
              <a:rPr lang="pt-BR" dirty="0"/>
              <a:t>A família é a soma dos vivos e dos mortos.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32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85844A-C178-C342-A6E4-7E6E4635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 fogo sagrado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EED9CAE-5C4C-C849-B65C-01449424D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Dentro de cada casa havia um fogo que deveria ser mantido aceso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Esse fogo era a representação física dos antepassados, agora deuses, dentro da casa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O fogo é o interlocutor que o descendente tem para dirigir suas demandas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Uma parte da comida e da bebida é jogada para o fogo. </a:t>
            </a:r>
          </a:p>
          <a:p>
            <a:pPr lvl="1"/>
            <a:r>
              <a:rPr lang="pt-BR" dirty="0"/>
              <a:t>ao fogo faziam oferendas</a:t>
            </a:r>
          </a:p>
          <a:p>
            <a:pPr lvl="1"/>
            <a:r>
              <a:rPr lang="pt-BR" dirty="0"/>
              <a:t>ao fogo pediam proteção</a:t>
            </a:r>
          </a:p>
          <a:p>
            <a:pPr lvl="1"/>
            <a:r>
              <a:rPr lang="pt-BR" dirty="0"/>
              <a:t>o fogo era o juiz da casa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77363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864133-BEC3-2D45-9A6C-8DD39906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sacerdote da religião doméstica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1BFA693-494D-6240-912F-C649996D2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A função de sacerdote era exercida pelo pai de família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Suas funções eram</a:t>
            </a:r>
          </a:p>
          <a:p>
            <a:pPr lvl="1"/>
            <a:r>
              <a:rPr lang="pt-BR" dirty="0"/>
              <a:t>Representar os deuses na terra</a:t>
            </a:r>
          </a:p>
          <a:p>
            <a:pPr lvl="1"/>
            <a:r>
              <a:rPr lang="pt-BR" dirty="0"/>
              <a:t>Organizar os banquetes rituais perante o fogo sagrado</a:t>
            </a:r>
          </a:p>
          <a:p>
            <a:pPr lvl="1"/>
            <a:r>
              <a:rPr lang="pt-BR" dirty="0"/>
              <a:t>Zelar para que o fogo esteja sempre aceso</a:t>
            </a:r>
          </a:p>
          <a:p>
            <a:pPr lvl="1"/>
            <a:r>
              <a:rPr lang="pt-BR" dirty="0"/>
              <a:t>Dirimir controvérsias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Seus poderes eram absolutos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Era sucedido pelo filho mais velho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3881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A80D5D-2607-B34D-9CD0-7F04F9A1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Síntese da religião doméstica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5A6A8FF-8150-BE4D-9FED-E9A0733C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religião doméstica: acordo entre vivos e mortos, em que cabe</a:t>
            </a:r>
          </a:p>
          <a:p>
            <a:pPr lvl="1"/>
            <a:r>
              <a:rPr lang="pt-BR" dirty="0"/>
              <a:t>aos vivos cuidar do túmulo</a:t>
            </a:r>
          </a:p>
          <a:p>
            <a:pPr lvl="1"/>
            <a:r>
              <a:rPr lang="pt-BR" dirty="0"/>
              <a:t>aos mortos, transformados em deuses, proteger a família contra o acaso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culto dos mortos e fogo sagrado compõem a mesma crença: os mortos da família continuam vivos numa outra vida, se transformam em deuses e passam a zelar pela sorte dos vivos.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4896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73DC5E-7632-1040-9DB2-517A3192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Conceito de família na religião doméstica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289599E-2C3A-C446-8268-DAF642BDC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	</a:t>
            </a:r>
            <a:r>
              <a:rPr lang="pt-BR" dirty="0"/>
              <a:t>A família grega e a romana não são constituídas por laços de sangue ou de afeto. Não é esse o critério para afirmar-se o parentesco com alguém. O que determina o parentesco é o pertencimento ao mesmo culto. Sou da mesma família que meu pai e minha mãe porque cultuamos o mesmo deus doméstico. Será meu parente quem adorar os mesmos deuses que eu. Os outros são estrangeiros.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3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2B01A8-3864-874C-B00C-5F97B121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Características da família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7BBB28-BAF8-1E40-98B8-69098502D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família: </a:t>
            </a:r>
            <a:r>
              <a:rPr lang="pt-BR" dirty="0"/>
              <a:t>comunidade religiosa. Comunidade de culto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/>
              <a:t>pai de família: </a:t>
            </a:r>
            <a:r>
              <a:rPr lang="pt-BR" dirty="0"/>
              <a:t>sacerdote (legislador), administrador e juiz. Autoridade quase ilimitada. Só não tinha autoridade sobre aquilo que pertencia ao deus. Seus poderes eram:</a:t>
            </a:r>
          </a:p>
          <a:p>
            <a:pPr lvl="1"/>
            <a:r>
              <a:rPr lang="pt-BR" dirty="0"/>
              <a:t>vida e morte sobre o filho </a:t>
            </a:r>
          </a:p>
          <a:p>
            <a:pPr lvl="1"/>
            <a:r>
              <a:rPr lang="pt-BR" dirty="0"/>
              <a:t>obrigar o filho a casar com alguém, em nome da continuidade da família</a:t>
            </a:r>
          </a:p>
          <a:p>
            <a:pPr lvl="1"/>
            <a:r>
              <a:rPr lang="pt-BR" dirty="0"/>
              <a:t>expulsar o filho da religião</a:t>
            </a:r>
          </a:p>
          <a:p>
            <a:pPr lvl="1"/>
            <a:r>
              <a:rPr lang="pt-BR" dirty="0"/>
              <a:t>vender o filho como escravo</a:t>
            </a:r>
          </a:p>
          <a:p>
            <a:pPr lvl="1"/>
            <a:r>
              <a:rPr lang="pt-BR" dirty="0"/>
              <a:t>administrar os bens da família </a:t>
            </a:r>
          </a:p>
          <a:p>
            <a:pPr lvl="1"/>
            <a:r>
              <a:rPr lang="pt-BR" dirty="0"/>
              <a:t>controlar os frutos do trabalho dos filhos</a:t>
            </a:r>
          </a:p>
          <a:p>
            <a:pPr lvl="1"/>
            <a:r>
              <a:rPr lang="pt-BR" dirty="0"/>
              <a:t>zelar e cuidar do culto</a:t>
            </a:r>
          </a:p>
          <a:p>
            <a:pPr lvl="1"/>
            <a:r>
              <a:rPr lang="pt-BR" dirty="0"/>
              <a:t>preparar o filho mais velho para o sacerdócio: ensinar os rituais, o sacrifício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40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291F9F-9862-E54E-8E87-C65F5A63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37506A4-4379-F042-8954-F71267CB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3. Mulher</a:t>
            </a:r>
          </a:p>
          <a:p>
            <a:pPr marL="457200" lvl="1" indent="0">
              <a:buNone/>
            </a:pPr>
            <a:r>
              <a:rPr lang="pt-BR" dirty="0"/>
              <a:t>3.1. não podia assumir o sacerdócio</a:t>
            </a:r>
          </a:p>
          <a:p>
            <a:pPr marL="457200" lvl="1" indent="0">
              <a:buNone/>
            </a:pPr>
            <a:r>
              <a:rPr lang="pt-BR" dirty="0"/>
              <a:t>3.2. cultuava: </a:t>
            </a:r>
          </a:p>
          <a:p>
            <a:pPr lvl="2"/>
            <a:r>
              <a:rPr lang="pt-BR" dirty="0"/>
              <a:t>o deus cultuado pelo pai</a:t>
            </a:r>
          </a:p>
          <a:p>
            <a:pPr lvl="2"/>
            <a:r>
              <a:rPr lang="pt-BR" dirty="0"/>
              <a:t>o deus cultuado pelo marido </a:t>
            </a:r>
          </a:p>
          <a:p>
            <a:pPr marL="457200" lvl="1" indent="0">
              <a:buNone/>
            </a:pPr>
            <a:r>
              <a:rPr lang="pt-BR" dirty="0"/>
              <a:t>3.3. ao casar-se, a mulher abandona o deus cultuado pelo pai e passa a cultuar o do marido. A filha abandona o pai.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1543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6C6BB0-18A6-9D45-93B4-3956C55E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Casamento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B9BB28-A4C0-614B-AF2E-464B9E4F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Cerimônia </a:t>
            </a:r>
            <a:r>
              <a:rPr lang="pt-BR"/>
              <a:t>religiosa </a:t>
            </a:r>
            <a:r>
              <a:rPr lang="pt-BR" smtClean="0"/>
              <a:t>marca </a:t>
            </a:r>
            <a:r>
              <a:rPr lang="pt-BR" dirty="0"/>
              <a:t>a mudança de religião da filha, que deixa de cultuar os deuses do pai e passa a cultuar os deuses do marido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855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2D768F-5043-3541-9368-E42723C9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4FBC16F-A994-C34F-850D-0608EFAC0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casamento tem três etapas</a:t>
            </a:r>
          </a:p>
          <a:p>
            <a:pPr lvl="1"/>
            <a:r>
              <a:rPr lang="pt-BR" dirty="0"/>
              <a:t>desligamento: cerimônia em que o pai se desliga da filha</a:t>
            </a:r>
          </a:p>
          <a:p>
            <a:pPr lvl="1"/>
            <a:r>
              <a:rPr lang="pt-BR" dirty="0"/>
              <a:t>transição: mulher é levada até o noivo</a:t>
            </a:r>
          </a:p>
          <a:p>
            <a:pPr lvl="1"/>
            <a:r>
              <a:rPr lang="pt-BR" dirty="0"/>
              <a:t>ligamento: noiva é apresentada ao fogo. Casal compartilha alimento com o fogo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44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Bibliografia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 smtClean="0"/>
              <a:t>Coulanges</a:t>
            </a:r>
            <a:r>
              <a:rPr lang="pt-BR" dirty="0" smtClean="0"/>
              <a:t>,  </a:t>
            </a:r>
            <a:r>
              <a:rPr lang="pt-BR" dirty="0" err="1" smtClean="0"/>
              <a:t>Fustel</a:t>
            </a:r>
            <a:r>
              <a:rPr lang="pt-BR" dirty="0" smtClean="0"/>
              <a:t> de. </a:t>
            </a:r>
            <a:r>
              <a:rPr lang="pt-BR" i="1" dirty="0" smtClean="0"/>
              <a:t>A cidade antiga</a:t>
            </a:r>
            <a:r>
              <a:rPr lang="pt-BR" dirty="0" smtClean="0"/>
              <a:t>. São Paulo: </a:t>
            </a:r>
            <a:r>
              <a:rPr lang="pt-BR" dirty="0" err="1" smtClean="0"/>
              <a:t>Hemus</a:t>
            </a:r>
            <a:r>
              <a:rPr lang="pt-BR" dirty="0" smtClean="0"/>
              <a:t>, 1975</a:t>
            </a:r>
            <a:r>
              <a:rPr lang="pt-BR" smtClean="0"/>
              <a:t>, 310 p.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6143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A5ADAE-1295-4B45-8D1E-8205A45F9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3E63E7F-C5C2-AD4E-B4FD-FDD00E54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2. objetivo do casamento: continuidade da família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/>
              <a:t>única hipótese de anulação de um casamento: esterilidade da mulher. Em algumas famílias, essa anulação era obrigatória </a:t>
            </a:r>
          </a:p>
          <a:p>
            <a:pPr lvl="1"/>
            <a:r>
              <a:rPr lang="pt-BR" dirty="0"/>
              <a:t>se o homem fosse estéril, outro homem, um parente qualquer, faria o filho com a mulher</a:t>
            </a:r>
          </a:p>
          <a:p>
            <a:pPr lvl="1"/>
            <a:r>
              <a:rPr lang="pt-BR" dirty="0"/>
              <a:t>a adoção era permitida, se a família não tinha filhos. Ela se fazia mediante cerimônia de adoção semelhante à do casamento: apresentação ao fogo e aos novos deuses.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0715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1999A1-EDE2-9648-9F69-98BACE4F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8120701-A8BC-FC4F-ACFF-007B2F572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túmulo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casa (residência e terreno) onde está o fogo sagrado. Casas eram construídas como morada eterna de uma família. O pai de família não tem propriedade sobre a casa, que era inalienável. Ele não podia vender a terra. As pessoas vivas da família não têm propriedade sobre o terreno. A propriedade é da família. E ela não podia mudar de lugar.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relação com a terra: fundada num acordo entre os vivos e os deuses. Os deuses são os donos da propriedade fundada no culto aos mortos e no fogo sagrado. A família usufrui da propriedade dos deuses. Cabe ao sacerdote zelar pela residência e terreno.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8175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952AD2-95A8-8247-9084-E68B480E8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Escravos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5E8F794-3473-6947-B1DB-A881DC485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Escravos eram prestadores de serviço que se associavam à religião doméstica para que pudessem adentrar a casa onde iriam prestar seus serviços (pedagogia, agricultura etc.) </a:t>
            </a:r>
          </a:p>
          <a:p>
            <a:pPr marL="0" indent="0">
              <a:buNone/>
            </a:pPr>
            <a:r>
              <a:rPr lang="pt-BR" dirty="0"/>
              <a:t>Uma vez que se associaram à religião doméstica e passaram a cultuar os mesmos deuses, os escravos se tornavam membros da família e ficavam sob a autoridade do pai, que tinha sobre eles tantos poderes quanto tinha sobre os filhos</a:t>
            </a:r>
            <a:r>
              <a:rPr lang="pt-BR" dirty="0">
                <a:effectLst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13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9746B6-E46D-5249-8D6A-560A83F6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Sumário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FC788A0-B95C-1645-91A4-84E05605D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a religião doméstica era hostil à religião do vizinho, que honrava outros deuses. Ao contrário do cristianismo, que pressupõe amar o próximo, a religião doméstica era hostil ao próximo, quando esse próximo era uma outra família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a transição para uma organização política distinta dessa organização pulverizada na cidade antiga iria demandar uma mudança na moral e nos valores que orientavam a sociedade. Seria preciso uma nova </a:t>
            </a:r>
            <a:r>
              <a:rPr lang="pt-BR" dirty="0" err="1"/>
              <a:t>metanorma</a:t>
            </a:r>
            <a:r>
              <a:rPr lang="pt-BR" dirty="0"/>
              <a:t>, capaz de estimular a superação das rivalidades entre famílias e seus deuses.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071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5196B9-6667-8E40-B0B6-AB10EBBF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Pressupostos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FF9E6F0-AF37-ED4B-B081-C30B1369D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Todos os povos, ao longo da história, em suas organizações sociais, têm como denominador comum a existência de um sistema de controle social, cuja validade depende de determinados valores fundantes, compartilhados pelos membros da sociedade. O conjunto desses valores compõe uma </a:t>
            </a:r>
            <a:r>
              <a:rPr lang="pt-BR" dirty="0" err="1"/>
              <a:t>metanorma</a:t>
            </a:r>
            <a:r>
              <a:rPr lang="pt-BR" dirty="0"/>
              <a:t> que dará validade às demais normas que fazem parte do sistema de controle social. </a:t>
            </a:r>
          </a:p>
        </p:txBody>
      </p:sp>
    </p:spTree>
    <p:extLst>
      <p:ext uri="{BB962C8B-B14F-4D97-AF65-F5344CB8AC3E}">
        <p14:creationId xmlns:p14="http://schemas.microsoft.com/office/powerpoint/2010/main" val="130695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27850B-11BD-B741-B755-AB040BEA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7402A8B-A0F1-6442-889B-0D7A2A7EB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Realizar estudo comparado não de normas jurídicas, mas de </a:t>
            </a:r>
            <a:r>
              <a:rPr lang="pt-BR" dirty="0" err="1"/>
              <a:t>metanormas</a:t>
            </a:r>
            <a:r>
              <a:rPr lang="pt-BR" dirty="0"/>
              <a:t> que orientam os sistemas de controle social e dão validade às normas jurídicas</a:t>
            </a:r>
          </a:p>
        </p:txBody>
      </p:sp>
    </p:spTree>
    <p:extLst>
      <p:ext uri="{BB962C8B-B14F-4D97-AF65-F5344CB8AC3E}">
        <p14:creationId xmlns:p14="http://schemas.microsoft.com/office/powerpoint/2010/main" val="115903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EC2D9E-832C-AC41-B0DF-EC7A1577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Fontes das </a:t>
            </a:r>
            <a:r>
              <a:rPr lang="pt-BR" dirty="0" err="1"/>
              <a:t>metanormas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A30BDD-E23B-AB4C-91C9-73819FDE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Religião: 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1.1. deuses </a:t>
            </a:r>
          </a:p>
          <a:p>
            <a:pPr marL="457200" lvl="1" indent="0">
              <a:buNone/>
            </a:pPr>
            <a:r>
              <a:rPr lang="pt-BR" dirty="0" smtClean="0"/>
              <a:t>1.2. monoteísmo</a:t>
            </a:r>
            <a:endParaRPr lang="pt-BR" dirty="0"/>
          </a:p>
          <a:p>
            <a:pPr marL="514350" indent="-514350">
              <a:buAutoNum type="arabicPeriod"/>
            </a:pPr>
            <a:r>
              <a:rPr lang="pt-BR" dirty="0"/>
              <a:t>Nação</a:t>
            </a:r>
          </a:p>
        </p:txBody>
      </p:sp>
    </p:spTree>
    <p:extLst>
      <p:ext uri="{BB962C8B-B14F-4D97-AF65-F5344CB8AC3E}">
        <p14:creationId xmlns:p14="http://schemas.microsoft.com/office/powerpoint/2010/main" val="44715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1B67E2-CDFA-274C-A075-5C87A3B5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Religião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3BDAEE1-06EE-D748-9933-92FF99254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Definições:</a:t>
            </a:r>
          </a:p>
          <a:p>
            <a:pPr marL="514350" indent="-514350">
              <a:buAutoNum type="arabicPeriod"/>
            </a:pPr>
            <a:r>
              <a:rPr lang="pt-BR" dirty="0"/>
              <a:t>Sistema de crenças em fenômenos sobrenaturais</a:t>
            </a:r>
          </a:p>
          <a:p>
            <a:pPr marL="514350" indent="-514350">
              <a:buAutoNum type="arabicPeriod"/>
            </a:pPr>
            <a:r>
              <a:rPr lang="pt-BR" dirty="0"/>
              <a:t>Repositório de normas de conduta e de desafios</a:t>
            </a:r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84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0755F3-F80D-7F4B-9530-D68755E0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Estudo de 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667233-ABE0-E84F-9F9F-4011CDC54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Objeto de estudo</a:t>
            </a:r>
            <a:r>
              <a:rPr lang="pt-BR" dirty="0"/>
              <a:t>: sistema de controle social na Grécia e em Roma</a:t>
            </a:r>
          </a:p>
          <a:p>
            <a:pPr marL="0" indent="0">
              <a:buNone/>
            </a:pPr>
            <a:r>
              <a:rPr lang="pt-BR" b="1" dirty="0"/>
              <a:t>Período</a:t>
            </a:r>
            <a:r>
              <a:rPr lang="pt-BR" dirty="0"/>
              <a:t>: entre 1.100 a. C. e 800 a.C.</a:t>
            </a:r>
          </a:p>
          <a:p>
            <a:pPr marL="0" indent="0">
              <a:buNone/>
            </a:pPr>
            <a:r>
              <a:rPr lang="pt-BR" b="1" dirty="0"/>
              <a:t>Fonte da </a:t>
            </a:r>
            <a:r>
              <a:rPr lang="pt-BR" b="1" dirty="0" err="1"/>
              <a:t>metanorma</a:t>
            </a:r>
            <a:r>
              <a:rPr lang="pt-BR" dirty="0"/>
              <a:t>: religião doméstica</a:t>
            </a:r>
            <a:endParaRPr lang="pt-BR" b="1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549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4EDC2D-DB5E-574B-9F1D-EBB752EB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Estrutura básica da religião doméstica:</a:t>
            </a:r>
            <a:br>
              <a:rPr lang="pt-BR" b="1" dirty="0"/>
            </a:br>
            <a:r>
              <a:rPr lang="pt-BR" b="1" dirty="0"/>
              <a:t>o culto aos mortos e o fogo sagrado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F5088F9-FF59-F245-B9EB-8D9AD5C45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161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964CF6-A1E1-774F-A5AF-7465AFAA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Culto aos mortos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7E309E-7153-2448-A285-4B5AE7AB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Crença na imortalidade da alma, que continuava morando no corpo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Havia uma segunda vida, que era levada no túmulo onde eram enterrados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Alma e corpo continuavam vivendo no túmulo. A alma do ancestral estava ali, com o corpo.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0493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1220</Words>
  <Application>Microsoft Office PowerPoint</Application>
  <PresentationFormat>Personalizar</PresentationFormat>
  <Paragraphs>97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Estudo comparado de metanormas Religião I</vt:lpstr>
      <vt:lpstr>Bibliografia</vt:lpstr>
      <vt:lpstr>Pressupostos</vt:lpstr>
      <vt:lpstr>Proposta</vt:lpstr>
      <vt:lpstr>Fontes das metanormas</vt:lpstr>
      <vt:lpstr>Religião</vt:lpstr>
      <vt:lpstr>Estudo de caso</vt:lpstr>
      <vt:lpstr>Estrutura básica da religião doméstica: o culto aos mortos e o fogo sagrado</vt:lpstr>
      <vt:lpstr>Culto aos mortos  </vt:lpstr>
      <vt:lpstr>Apresentação do PowerPoint</vt:lpstr>
      <vt:lpstr>Síntese do culto aos mortos </vt:lpstr>
      <vt:lpstr>O fogo sagrado </vt:lpstr>
      <vt:lpstr>O sacerdote da religião doméstica</vt:lpstr>
      <vt:lpstr>Síntese da religião doméstica</vt:lpstr>
      <vt:lpstr>Conceito de família na religião doméstica</vt:lpstr>
      <vt:lpstr>Características da família</vt:lpstr>
      <vt:lpstr>Apresentação do PowerPoint</vt:lpstr>
      <vt:lpstr>Casamento</vt:lpstr>
      <vt:lpstr>Apresentação do PowerPoint</vt:lpstr>
      <vt:lpstr>Apresentação do PowerPoint</vt:lpstr>
      <vt:lpstr>Bens</vt:lpstr>
      <vt:lpstr>Escravos</vt:lpstr>
      <vt:lpstr>Sumário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religião doméstica</dc:title>
  <dc:creator>Geraldo Miniuci</dc:creator>
  <cp:lastModifiedBy>Professores</cp:lastModifiedBy>
  <cp:revision>26</cp:revision>
  <dcterms:created xsi:type="dcterms:W3CDTF">2020-04-06T15:23:24Z</dcterms:created>
  <dcterms:modified xsi:type="dcterms:W3CDTF">2023-03-30T13:10:40Z</dcterms:modified>
</cp:coreProperties>
</file>