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notesSlides/notesSlide7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1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16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17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28"/>
  </p:notesMasterIdLst>
  <p:handoutMasterIdLst>
    <p:handoutMasterId r:id="rId29"/>
  </p:handoutMasterIdLst>
  <p:sldIdLst>
    <p:sldId id="374" r:id="rId2"/>
    <p:sldId id="299" r:id="rId3"/>
    <p:sldId id="300" r:id="rId4"/>
    <p:sldId id="307" r:id="rId5"/>
    <p:sldId id="346" r:id="rId6"/>
    <p:sldId id="347" r:id="rId7"/>
    <p:sldId id="353" r:id="rId8"/>
    <p:sldId id="444" r:id="rId9"/>
    <p:sldId id="352" r:id="rId10"/>
    <p:sldId id="375" r:id="rId11"/>
    <p:sldId id="356" r:id="rId12"/>
    <p:sldId id="358" r:id="rId13"/>
    <p:sldId id="404" r:id="rId14"/>
    <p:sldId id="426" r:id="rId15"/>
    <p:sldId id="434" r:id="rId16"/>
    <p:sldId id="430" r:id="rId17"/>
    <p:sldId id="431" r:id="rId18"/>
    <p:sldId id="432" r:id="rId19"/>
    <p:sldId id="433" r:id="rId20"/>
    <p:sldId id="359" r:id="rId21"/>
    <p:sldId id="440" r:id="rId22"/>
    <p:sldId id="442" r:id="rId23"/>
    <p:sldId id="441" r:id="rId24"/>
    <p:sldId id="360" r:id="rId25"/>
    <p:sldId id="361" r:id="rId26"/>
    <p:sldId id="402" r:id="rId27"/>
  </p:sldIdLst>
  <p:sldSz cx="9906000" cy="6858000" type="A4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CC00"/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6585" autoAdjust="0"/>
    <p:restoredTop sz="96921" autoAdjust="0"/>
  </p:normalViewPr>
  <p:slideViewPr>
    <p:cSldViewPr>
      <p:cViewPr varScale="1">
        <p:scale>
          <a:sx n="106" d="100"/>
          <a:sy n="106" d="100"/>
        </p:scale>
        <p:origin x="4656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12366"/>
    </p:cViewPr>
  </p:sorterViewPr>
  <p:notesViewPr>
    <p:cSldViewPr>
      <p:cViewPr varScale="1">
        <p:scale>
          <a:sx n="51" d="100"/>
          <a:sy n="51" d="100"/>
        </p:scale>
        <p:origin x="-1848" y="-102"/>
      </p:cViewPr>
      <p:guideLst>
        <p:guide orient="horz" pos="30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1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8T00:19:02.439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0 0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3T20:35:25.879"/>
    </inkml:context>
    <inkml:brush xml:id="br0">
      <inkml:brushProperty name="width" value="0.05" units="cm"/>
      <inkml:brushProperty name="height" value="0.05" units="cm"/>
      <inkml:brushProperty name="color" value="#849398"/>
    </inkml:brush>
  </inkml:definitions>
  <inkml:trace contextRef="#ctx0" brushRef="#br0">5093 5013 11154,'-48'-17'0,"-41"-14"0,87 30 0</inkml:trace>
  <inkml:trace contextRef="#ctx0" brushRef="#br0" timeOffset="-1">4853 4930 11154,'-64'-22'0</inkml:trace>
  <inkml:trace contextRef="#ctx0" brushRef="#br0" timeOffset="-3">1835 2114 23599,'0'-1'-15,"2"-73"-975,-1-2 990,0 1 0,-6-1 0,-14-20 0,-13 2 0,-7 26 0,-7 8 0,-7 10 0,-5 7 0,-8 8 0,0 1 0,9-6 0,3 3 0,-26 4 0,26-3 0,36 36 0,7 0 0,-6-5 0,-8-8 1981,-7 0-1981,5-10 0,-11 9 0,21-4 0,-4 5 0,6-15 0,1 1 0,-14-16 0,-7-5-621,5 8 0,-1-3 621,-18-24 0,-1-5 0,8 0 0,-1 1 0,-12 3 0,-3 2-1430,7 1 0,-3 0 1430,6 17 0,-5 1 0,2 7 0,-2 7 0,1 2 0,-4-17 0,3 7 0,3 28 0,22 2 0,24 31 1057,4 7-1057,6 15 0,2 0 0,8 7 0,2 5 0,5 24 1522,-2-23 1,0-1-1523,-2 8 0,-5-30 0,0-7 0,28 4 0,-16-16 0,20 16 0,-28-23 0,-12-1 0,2-2 0,-8-2 0,0 13 0,0-8 0,0 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22:46:49.23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24575,'0'0'0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8T23:08:37.649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95 24575,'14'-6'0,"-4"-6"0,8 10 0,-8-11 0,8 12 0,-7-3 0,29 4 0,-19 0 0,16 0 0,-19 0 0,-12-9 0,7 7 0,-4-6 0,2 8 0,19 0 0,-16 0 0,45 0 0,-37-4 0,21 3 0,-25-3 0,-7 4 0,7 0 0,-8 0 0,0-9 0,2 7 0,-6-6 0,12 8 0,-7 0 0,7 0 0,-8-5 0,12 4 0,-6-3 0,3 4 0,-1 0 0,7 0 0,-8 0 0,15 0 0,-16 4 0,3-3 0,9 4 0,-1-5 0,5 4 0,-8-3 0,-6 3 0,-7-4 0,7 8 0,-8-5 0,8 5 0,28-8 0,-20 0 0,15 4 0,-28-3 0,-4 3 0,-6 5 0,4-7 0,-11 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3T20:36:28.262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857 9 24575,'15'-3'0,"10"2"0,-11-3 0</inkml:trace>
  <inkml:trace contextRef="#ctx0" brushRef="#br0" timeOffset="-1">944 1 24575,'8'4'0,"62"9"0,-51-6 0,19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3T20:36:28.255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57 48 24575,'-11'-9'0,"-1"3"0,2-12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8T23:11:06.793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0 24575,'0'0'0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20T13:47:57.59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24575,'0'0'0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3T22:39:34.83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3T20:30:28.848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3271 91 20717,'66'-1'-1230,"28"1"-466,0-1 1696,-13-1 0,3-1 0,0-1 0,0 1 0,-1 1 0,-7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3T20:30:28.846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7305 28 21550,'40'0'0,"24"0"0,-2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6T22:26:12.47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3T20:33:33.065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9524 5 22001,'14'-3'89,"59"1"499,-54 2-588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8T00:56:16.354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0 1 24575,'9'5'0,"-7"8"0,6-11 0,-8 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8T00:56:23.674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3T20:35:25.905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1337 94 24575,'3'-33'0,"-3"15"0,0 8 0,0-8 0,0 12 0,0-3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3T20:35:25.904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382 1294 24575,'-1'22'0,"-3"14"0,4 5 0,0 1 0,0 0 0,0-1 0,0 1 0,0 41 0,0-45 0,0 41 0,0-51 0,0 3 0,0-6 0,0-7 0,0-8 0,0 8 0,0-7 0,0 7 0,0-8 0,0 8 0,0-8 0,0 8 0,0-7 0,0 25 0,0-21 0,0 26 0,0-25 0,0 3 0,0-2 0,0-6 0,4 7 0,-3-8 0,7 8 0,2-7 0,15 11 0,-8-15 0,11 9 0,-18-6 0,8 0 0,-7 0 0,6 2 0,-6-5 0,7 2 0,-8 4 0,18-5 0,0 2 0,3 5 0,-6-9 0,-7 3 0,-8 4 0,18-11 0,-10 6 0,6-8 0,-6 5 0,-7-4 0,7 3 0,-8 4 0,8-6 0,-12 11 0,7-12 0,-4 3 0,2-4 0,25 0 0,-21 0 0,32 0 0,-30 0 0,22 13 0,-7-10 0,-5 9 0,11-12 0,-20 4 0,21-3 0,-22 3 0,21 9 0,31-10 0,-14 3 0,4 0-269,1-5 1,-1-2 268,-2 1 0,-5 0 0,10 0 0,-20 6 0,0-4 0,-1 4 0,1-6 0,-10 9 0,27-7 0,20 6-415,14-8 415,-30 0 0,3 0 0,0 0 0,3 0 0,20 0 0,1 0 0,-18 0 0,1 0-995,22 0 0,-1 0 995,-25 0 0,2 0-1090,-1 0 1,5-1 0,3 2 1089,5 4 0,2 1 0,0-1 0,2-3 0,-1-2 0,0 2-694,-2 3 0,0 1 1,-4-1 693,-10-5 0,-3-2 0,-2 4-335,27 11 1,-2 1 334,-9-11 0,-2 0 266,-11 11 0,-1-1-266,0-11 0,-5-4 2447,11 2-2447,10 0 2476,-55 0-2476,0 0 1862,-18 0-1862,8 0 1211,-8 0-1211,8 0 0,28-10 0,10 0 0,16-3 0,2 0-1796,4 2 1,4 0 0,6-1 1795,-9-1 0,7-3 0,4 0 0,-1 1 0,-3 3 0,6 4 0,-3 3 0,0 1 0,-2-4 0,-5-3 0,1-3 0,-3 1 0,-5 4-204,6 6 0,-5 4 1,-10-2 203,-14-6 0,-4 0 0,12 6 0,1 2 0,38-1-1211,-13 0 0,9 0 1211,-15 0 0,4 0 0,1 0-736,1 0 0,0 0 0,1 0 736,3 0 0,2 0 0,0 0 0,4 0 0,1-1 0,0 2 0,-5 3 0,0 2 0,3 0-156,-7-1 1,3 0 0,1 0 0,-1 1 155,-3-1 0,-1 0 0,0 0 0,3 0 0,-9-1 0,2 0 0,1-1 0,-2 0 0,-3-1-491,1-1 0,-5-1 0,1 0 1,3-1 490,18 1 0,4 0 0,-1 0 0,-5 0 0,4 0 0,-6 0 0,5 0 0,-5 0 0,5 0 0,0 0 0,-4 0 0,-15 1 0,-1-1 0,-3 0 0,-2-1 238,16 0 0,-4-2 1,-7 1-239,0 2 0,-11-1 1770,-3-5-1770,-47 6 4617,-6-5-4617,7 4 4784,-8-11-4784,60 10 0,-12-17 0,5 6 0,4 0 576,26-3-576,-20 4 0,4 0-813,-8 4 1,2 3 812,21 3 0,-3 0 0,-29-4 0,-1-1 0,25 6 0,-2 2 0,17-1-119,-41 0 1,-2 0 118,12 0 0,-29 0 0,-12 0 0,56 12 0,-10-9-811,-12 3 1,7 0 810,9-6 0,2 0 0,1 6 0,5 1 0,-7-5 0,4-2 0,2 2 0,0 2 0,0 1 0,1-1 0,2-3 0,-1-1 0,0-1 0,0 1 0,-1 0 0,-10 0 661,-8 0 0,-9 0-661,30 0 0,-42 0 0,32 0-704,-14 0 1,6 0 703,9 0 0,3 0 0,8 0 0,1 0 0,1 0 0,-2 0 0,-20-1 0,-1 2-386,8 11 1,-3 0 385,19-6 0,-28 6 0,0 0 0,28-2 0,-28-9 0,-1 0 0,30 9 0,-28 2 0,-3 0 0,10-6 0,-3 6 0,5 0 0,-16-11 0,1-2 317,29 1 1,4 0-318,-3 0 0,1 0 0,-23 0 0,2 0 0,-6 0 0,-3 0 0,2 0 0,24 0 0,11 0 0,-18 0 0,-3 0 0,-12 0 0,12 0 0,-16 0-57,-15 0 57,3-6 0,6 0 0,2 5 0,0-1 0,42-10 0,-46 11 0,-3 2 0,13-1 1620,-16 0-1620,15 0 0,-12-6 0,1 0 0,27 3 0,-24-7 0,-1 1 0,9 8 884,-20-6-884,-11 7 2208,-6 0-2208,-7-8 230,-8 6-230,8-11 0,-7 12 0,7-3 0,-8-4 0,59 5 0,-45-5 0,49-4 0,12 0 0,1 0 0,-26-5 0,0-1 0,18 4 0,-61 4 0,11-5 0,-3 7 0,6-14 0,-7 8 0,0-18 0,2-36 0,-14 30 0,7-21 0,-2-3 0,-14 4 0,21-30 0,-16 34 0,-1 4 0,9-2 0,8-31 0,-21 41 0,14 15 0,-16-11 0,11 29 0,-10-18 0,11 21 0,-12-12 0,3 7 0,-4-7 0,0-7 0,0-6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0"/>
            <a:r>
              <a:rPr lang="pt-BR" noProof="0"/>
              <a:t>Segundo nível</a:t>
            </a:r>
          </a:p>
          <a:p>
            <a:pPr lvl="0"/>
            <a:r>
              <a:rPr lang="pt-BR" noProof="0"/>
              <a:t>Terceiro nível</a:t>
            </a:r>
          </a:p>
          <a:p>
            <a:pPr lvl="0"/>
            <a:r>
              <a:rPr lang="pt-BR" noProof="0"/>
              <a:t>Quarto nível</a:t>
            </a:r>
          </a:p>
          <a:p>
            <a:pPr lvl="0"/>
            <a:r>
              <a:rPr lang="pt-BR" noProof="0"/>
              <a:t>Quinto nível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2163" y="739775"/>
            <a:ext cx="5273675" cy="3651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535562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4536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5" y="861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9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37075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7075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A8611-92E9-4EEB-B100-97ECE7DB7E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20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F6CFD-C6E2-471E-9C46-FD4C49ACD1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41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213" y="304800"/>
            <a:ext cx="2166937" cy="57150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348413" cy="57150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DFAF7-BB5D-405C-8381-F2B3DFFEC0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730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0400" y="304800"/>
            <a:ext cx="84201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908050" y="1905000"/>
            <a:ext cx="8420100" cy="41148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93429-035F-47F7-A80F-2926EB4A12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025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0400" y="304800"/>
            <a:ext cx="84201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908050" y="1905000"/>
            <a:ext cx="8420100" cy="41148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95B7-FF4C-4AAC-9A60-6CE4C5A90C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56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1E23-3475-4580-94CC-8C830CED74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20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920E7-3343-46FA-BC5F-1937B9D14D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24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0805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94300" y="19050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AC48-757B-402A-B9F9-6EFD976B9B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89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ECBDD-D03D-4A37-89B0-7FC1A74514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44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CB048-52C2-4B5A-9239-682E3EF441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9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FC9B4-2C67-491B-BD49-5D2CB50C79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62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8B97B-9A38-4846-8409-AB36F01041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83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2163F-D9AC-4944-B5F9-42EE8ABED6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38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7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19050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36972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973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pt-BR"/>
              <a:t>Prof. Gilberto Shinyashiki FEARP-USP</a:t>
            </a:r>
          </a:p>
        </p:txBody>
      </p:sp>
      <p:sp>
        <p:nvSpPr>
          <p:cNvPr id="36973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charset="0"/>
              </a:defRPr>
            </a:lvl1pPr>
          </a:lstStyle>
          <a:p>
            <a:pPr>
              <a:defRPr/>
            </a:pPr>
            <a:fld id="{E98C0F68-1FA6-4A27-ACD5-BE8A40EE6A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0.png"/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8" Type="http://schemas.openxmlformats.org/officeDocument/2006/relationships/image" Target="../media/image211.png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customXml" Target="../ink/ink13.xml"/><Relationship Id="rId4" Type="http://schemas.openxmlformats.org/officeDocument/2006/relationships/image" Target="../media/image204.png"/><Relationship Id="rId9" Type="http://schemas.openxmlformats.org/officeDocument/2006/relationships/customXml" Target="../ink/ink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371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910.png"/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7.xml"/><Relationship Id="rId4" Type="http://schemas.openxmlformats.org/officeDocument/2006/relationships/image" Target="../media/image8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image" Target="../media/image8.png"/><Relationship Id="rId4" Type="http://schemas.openxmlformats.org/officeDocument/2006/relationships/customXml" Target="../ink/ink8.xml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>
                <a:latin typeface="Georgia" pitchFamily="18" charset="0"/>
              </a:rPr>
              <a:t>Competitividade Externa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>
                <a:latin typeface="Georgia" pitchFamily="18" charset="0"/>
              </a:rPr>
              <a:t>Pesquisa Salarial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2253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9E60C17-998E-4A60-9704-EA38825426FD}" type="slidenum">
              <a:rPr lang="pt-BR" altLang="pt-BR" sz="1400" smtClean="0"/>
              <a:pPr eaLnBrk="1" hangingPunct="1"/>
              <a:t>11</a:t>
            </a:fld>
            <a:endParaRPr lang="pt-BR" altLang="pt-BR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dirty="0">
                <a:latin typeface="Georgia" pitchFamily="18" charset="0"/>
              </a:rPr>
              <a:t>Desenhando a estrutura de remuneração</a:t>
            </a:r>
          </a:p>
        </p:txBody>
      </p:sp>
      <p:sp>
        <p:nvSpPr>
          <p:cNvPr id="225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z="2800" dirty="0">
                <a:latin typeface="Georgia" pitchFamily="18" charset="0"/>
              </a:rPr>
              <a:t>Decisões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pt-BR" altLang="pt-BR" sz="2400" dirty="0">
                <a:latin typeface="Georgia" pitchFamily="18" charset="0"/>
              </a:rPr>
              <a:t>estabelecer a política de remuneração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pt-BR" altLang="pt-BR" sz="2400" dirty="0">
                <a:latin typeface="Georgia" pitchFamily="18" charset="0"/>
              </a:rPr>
              <a:t>determinar os assuntos a serem cobertos na pesquisa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pt-BR" altLang="pt-BR" sz="2400" dirty="0">
                <a:latin typeface="Georgia" pitchFamily="18" charset="0"/>
              </a:rPr>
              <a:t>desenhar e realizar a pesquisa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pt-BR" altLang="pt-BR" sz="2400" dirty="0">
                <a:latin typeface="Georgia" pitchFamily="18" charset="0"/>
              </a:rPr>
              <a:t>interpretar e aplicar os resultados da pesquisa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pt-BR" altLang="pt-BR" sz="2400" dirty="0">
                <a:latin typeface="Georgia" pitchFamily="18" charset="0"/>
              </a:rPr>
              <a:t>desenhar graus, faixas, pisos e incentivos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pt-BR" altLang="pt-BR" sz="2400" dirty="0">
                <a:latin typeface="Georgia" pitchFamily="18" charset="0"/>
              </a:rPr>
              <a:t>ajustar a estrutura para balancear considerações externas e internas e contribuições dos empregados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/>
              <a:t>Pesquisa salarial</a:t>
            </a:r>
          </a:p>
        </p:txBody>
      </p:sp>
      <p:sp>
        <p:nvSpPr>
          <p:cNvPr id="235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908050" y="1978496"/>
            <a:ext cx="84201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>Quais informações coletar?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/>
              <a:t>sobre a natureza da organização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/>
              <a:t>sobre o sistema de compensação total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/>
              <a:t>dados sobre a remuneração de cada ocupante do cargo em estudo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>precisão dos dados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/>
              <a:t>cargos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>Interpretar e aplicar os resultados da pesquisa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/>
              <a:t>verificar os dados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/>
              <a:t>nivelamento: cargos similares mas não idênticos, os dados podem ser ponderados para nivelar</a:t>
            </a:r>
            <a:endParaRPr lang="pt-BR" altLang="pt-BR" sz="2000" dirty="0"/>
          </a:p>
          <a:p>
            <a:pPr eaLnBrk="1" hangingPunct="1">
              <a:lnSpc>
                <a:spcPct val="70000"/>
              </a:lnSpc>
            </a:pPr>
            <a:endParaRPr lang="pt-BR" altLang="pt-BR" sz="2400" dirty="0"/>
          </a:p>
        </p:txBody>
      </p:sp>
      <p:sp>
        <p:nvSpPr>
          <p:cNvPr id="2355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2355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F5E7ED6-3971-43D0-9A04-1E090829ABE4}" type="slidenum">
              <a:rPr lang="pt-BR" altLang="pt-BR" sz="1400" smtClean="0"/>
              <a:pPr eaLnBrk="1" hangingPunct="1"/>
              <a:t>12</a:t>
            </a:fld>
            <a:endParaRPr lang="pt-BR" altLang="pt-BR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2867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A51EC2-3FC6-4D4E-B640-39EB69901425}" type="slidenum">
              <a:rPr lang="pt-BR" altLang="pt-BR" sz="1400" smtClean="0"/>
              <a:pPr eaLnBrk="1" hangingPunct="1"/>
              <a:t>13</a:t>
            </a:fld>
            <a:endParaRPr lang="pt-BR" altLang="pt-BR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Pesquisa salarial - estatística</a:t>
            </a:r>
          </a:p>
        </p:txBody>
      </p:sp>
      <p:sp>
        <p:nvSpPr>
          <p:cNvPr id="286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dirty="0"/>
              <a:t>Análise típica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200" dirty="0"/>
              <a:t>distribuição de frequência: observar não conformidade, formato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200" dirty="0"/>
              <a:t>tendência central: média aritmética, média ponderada, mediana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200" dirty="0"/>
              <a:t>dispersão: em torno da média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3200" dirty="0"/>
              <a:t>quartis e percentis</a:t>
            </a:r>
            <a:endParaRPr lang="pt-BR" altLang="pt-B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296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C1851AC-E995-4CD1-8D71-7C9A5C6ADC5C}" type="slidenum">
              <a:rPr lang="pt-BR" altLang="pt-BR" sz="1400" smtClean="0"/>
              <a:pPr eaLnBrk="1" hangingPunct="1"/>
              <a:t>14</a:t>
            </a:fld>
            <a:endParaRPr lang="pt-BR" altLang="pt-BR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0"/>
            <a:ext cx="8420100" cy="404813"/>
          </a:xfrm>
        </p:spPr>
        <p:txBody>
          <a:bodyPr/>
          <a:lstStyle/>
          <a:p>
            <a:pPr eaLnBrk="1" hangingPunct="1"/>
            <a:r>
              <a:rPr lang="pt-BR" altLang="pt-BR" sz="2000"/>
              <a:t>Primeiro modelo de apresentação da tabulação da pesquisa salarial</a:t>
            </a:r>
          </a:p>
        </p:txBody>
      </p:sp>
      <p:graphicFrame>
        <p:nvGraphicFramePr>
          <p:cNvPr id="346205" name="Group 9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76042187"/>
              </p:ext>
            </p:extLst>
          </p:nvPr>
        </p:nvGraphicFramePr>
        <p:xfrm>
          <a:off x="415925" y="549275"/>
          <a:ext cx="8705850" cy="5565779"/>
        </p:xfrm>
        <a:graphic>
          <a:graphicData uri="http://schemas.openxmlformats.org/drawingml/2006/table">
            <a:tbl>
              <a:tblPr/>
              <a:tblGrid>
                <a:gridCol w="187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80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CARGO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Secretária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Dados ajustados para Maio/2020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Data da realização abril/maio/2020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Dados do mercado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Empresa 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Freqüência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Remuneração média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4.454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4.760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5.038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5.240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5.319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0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Mercado Geral – Dados da remuneração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Freqüência total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Média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1°decil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1°quartil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mediana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3°quartil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9°decil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36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5.128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4.693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4.953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5.181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5.354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5.479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80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DADOS DA EMPRESA PESQUISADORA – Dados da remuneração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Freqüência total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Média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1°decil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1°quartil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mediana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3°quartil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9°decil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4.900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4.750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4.800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4.950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5.150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5.200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5D9C243B-9193-754A-BFAE-66B876C5E789}"/>
                  </a:ext>
                </a:extLst>
              </p14:cNvPr>
              <p14:cNvContentPartPr/>
              <p14:nvPr/>
            </p14:nvContentPartPr>
            <p14:xfrm>
              <a:off x="7649928" y="2266344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5D9C243B-9193-754A-BFAE-66B876C5E78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31928" y="2248344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Estrutura salarial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3891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DCB6C9E-6E9E-4E4D-9496-9B50B25726D2}" type="slidenum">
              <a:rPr lang="pt-BR" altLang="pt-BR" sz="1400" smtClean="0"/>
              <a:pPr eaLnBrk="1" hangingPunct="1"/>
              <a:t>16</a:t>
            </a:fld>
            <a:endParaRPr lang="pt-BR" altLang="pt-BR" sz="14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81000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z="4000"/>
              <a:t>Definição dos termos empregados na estrutura salarial</a:t>
            </a:r>
          </a:p>
        </p:txBody>
      </p:sp>
      <p:graphicFrame>
        <p:nvGraphicFramePr>
          <p:cNvPr id="350380" name="Group 172"/>
          <p:cNvGraphicFramePr>
            <a:graphicFrameLocks noGrp="1"/>
          </p:cNvGraphicFramePr>
          <p:nvPr>
            <p:ph type="tbl" idx="1"/>
          </p:nvPr>
        </p:nvGraphicFramePr>
        <p:xfrm>
          <a:off x="552450" y="1905000"/>
          <a:ext cx="8799513" cy="4480390"/>
        </p:xfrm>
        <a:graphic>
          <a:graphicData uri="http://schemas.openxmlformats.org/drawingml/2006/table">
            <a:tbl>
              <a:tblPr/>
              <a:tblGrid>
                <a:gridCol w="302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Termos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Definição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Estrutura salarial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Organização de uma progressão salarial em função da crescente valorização dos cargos, resultante do processo de avaliação.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Curva de referência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Linha resultante da equação de regressão obtida pelo processo de ajustamento entre salário e avaliação dos cargos.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Grau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Resultante de um agrupamento de cargos equivalentes e que terão tratamento salarial igual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 máximo do grau</a:t>
                      </a:r>
                    </a:p>
                  </a:txBody>
                  <a:tcPr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Referência do maior salário do grau (máx. da faixa salarial do grau)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3993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1A7BAA8-5EB5-4FE3-93C4-87488E9538F4}" type="slidenum">
              <a:rPr lang="pt-BR" altLang="pt-BR" sz="1400" smtClean="0"/>
              <a:pPr eaLnBrk="1" hangingPunct="1"/>
              <a:t>17</a:t>
            </a:fld>
            <a:endParaRPr lang="pt-BR" altLang="pt-BR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81000"/>
            <a:ext cx="8420100" cy="1066800"/>
          </a:xfrm>
        </p:spPr>
        <p:txBody>
          <a:bodyPr/>
          <a:lstStyle/>
          <a:p>
            <a:pPr eaLnBrk="1" hangingPunct="1"/>
            <a:r>
              <a:rPr lang="pt-BR" altLang="pt-BR" sz="4000"/>
              <a:t>Definição dos termos empregados na estrutura salarial</a:t>
            </a:r>
          </a:p>
        </p:txBody>
      </p:sp>
      <p:graphicFrame>
        <p:nvGraphicFramePr>
          <p:cNvPr id="351260" name="Group 28"/>
          <p:cNvGraphicFramePr>
            <a:graphicFrameLocks noGrp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189078227"/>
              </p:ext>
            </p:extLst>
          </p:nvPr>
        </p:nvGraphicFramePr>
        <p:xfrm>
          <a:off x="742950" y="1752600"/>
          <a:ext cx="8420100" cy="4572000"/>
        </p:xfrm>
        <a:graphic>
          <a:graphicData uri="http://schemas.openxmlformats.org/drawingml/2006/table">
            <a:tbl>
              <a:tblPr/>
              <a:tblGrid>
                <a:gridCol w="269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Termos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Definição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 mínimo do grau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Referência do menor salário do grau (mín. da faixa salarial do grau)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Salário médio do grau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Média entre  os salários máximo e mínimo (valor da curva de referência no grau)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Amplitude da faixa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Diferença percentual entre os salários máximo e mínimo do grau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Faixa salarial do grau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Amplitude da correção monetária entre os salários máximo e mínimo do grau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Classes salariais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Passos para a progressão salarial do colaborador, no grau.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4096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F67B7B9-A8E0-4CE2-AFF0-689A047A44F7}" type="slidenum">
              <a:rPr lang="pt-BR" altLang="pt-BR" sz="1400" smtClean="0"/>
              <a:pPr eaLnBrk="1" hangingPunct="1"/>
              <a:t>18</a:t>
            </a:fld>
            <a:endParaRPr lang="pt-BR" altLang="pt-BR" sz="14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407988"/>
            <a:ext cx="9356725" cy="822325"/>
          </a:xfrm>
        </p:spPr>
        <p:txBody>
          <a:bodyPr/>
          <a:lstStyle/>
          <a:p>
            <a:pPr eaLnBrk="1" hangingPunct="1"/>
            <a:r>
              <a:rPr lang="pt-BR" altLang="pt-BR" sz="2400"/>
              <a:t>Representação gráfica dos termos colaboradores na estrutura salarial</a:t>
            </a:r>
          </a:p>
        </p:txBody>
      </p:sp>
      <p:grpSp>
        <p:nvGrpSpPr>
          <p:cNvPr id="40965" name="Group 3"/>
          <p:cNvGrpSpPr>
            <a:grpSpLocks/>
          </p:cNvGrpSpPr>
          <p:nvPr/>
        </p:nvGrpSpPr>
        <p:grpSpPr bwMode="auto">
          <a:xfrm>
            <a:off x="66675" y="1752600"/>
            <a:ext cx="9534525" cy="4343400"/>
            <a:chOff x="98" y="6997"/>
            <a:chExt cx="10680" cy="5400"/>
          </a:xfrm>
        </p:grpSpPr>
        <p:sp>
          <p:nvSpPr>
            <p:cNvPr id="40966" name="Text Box 4"/>
            <p:cNvSpPr txBox="1">
              <a:spLocks noChangeArrowheads="1"/>
            </p:cNvSpPr>
            <p:nvPr/>
          </p:nvSpPr>
          <p:spPr bwMode="auto">
            <a:xfrm>
              <a:off x="8018" y="12037"/>
              <a:ext cx="1920" cy="3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900" b="1">
                  <a:latin typeface="Georgia" pitchFamily="18" charset="0"/>
                </a:rPr>
                <a:t>PONTOS/GRAUS</a:t>
              </a:r>
            </a:p>
          </p:txBody>
        </p:sp>
        <p:sp>
          <p:nvSpPr>
            <p:cNvPr id="40967" name="Rectangle 5"/>
            <p:cNvSpPr>
              <a:spLocks noChangeArrowheads="1"/>
            </p:cNvSpPr>
            <p:nvPr/>
          </p:nvSpPr>
          <p:spPr bwMode="auto">
            <a:xfrm>
              <a:off x="2590" y="10052"/>
              <a:ext cx="637" cy="9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68" name="Rectangle 6"/>
            <p:cNvSpPr>
              <a:spLocks noChangeArrowheads="1"/>
            </p:cNvSpPr>
            <p:nvPr/>
          </p:nvSpPr>
          <p:spPr bwMode="auto">
            <a:xfrm>
              <a:off x="4502" y="8493"/>
              <a:ext cx="637" cy="959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69" name="Rectangle 7"/>
            <p:cNvSpPr>
              <a:spLocks noChangeArrowheads="1"/>
            </p:cNvSpPr>
            <p:nvPr/>
          </p:nvSpPr>
          <p:spPr bwMode="auto">
            <a:xfrm>
              <a:off x="5139" y="8013"/>
              <a:ext cx="638" cy="9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70" name="Rectangle 8"/>
            <p:cNvSpPr>
              <a:spLocks noChangeArrowheads="1"/>
            </p:cNvSpPr>
            <p:nvPr/>
          </p:nvSpPr>
          <p:spPr bwMode="auto">
            <a:xfrm>
              <a:off x="5777" y="7414"/>
              <a:ext cx="637" cy="9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71" name="Rectangle 9"/>
            <p:cNvSpPr>
              <a:spLocks noChangeArrowheads="1"/>
            </p:cNvSpPr>
            <p:nvPr/>
          </p:nvSpPr>
          <p:spPr bwMode="auto">
            <a:xfrm>
              <a:off x="3227" y="9571"/>
              <a:ext cx="638" cy="9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72" name="Rectangle 10"/>
            <p:cNvSpPr>
              <a:spLocks noChangeArrowheads="1"/>
            </p:cNvSpPr>
            <p:nvPr/>
          </p:nvSpPr>
          <p:spPr bwMode="auto">
            <a:xfrm>
              <a:off x="3865" y="8972"/>
              <a:ext cx="637" cy="959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0973" name="Line 11"/>
            <p:cNvSpPr>
              <a:spLocks noChangeShapeType="1"/>
            </p:cNvSpPr>
            <p:nvPr/>
          </p:nvSpPr>
          <p:spPr bwMode="auto">
            <a:xfrm flipV="1">
              <a:off x="2696" y="7414"/>
              <a:ext cx="4037" cy="3479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4" name="Line 12"/>
            <p:cNvSpPr>
              <a:spLocks noChangeShapeType="1"/>
            </p:cNvSpPr>
            <p:nvPr/>
          </p:nvSpPr>
          <p:spPr bwMode="auto">
            <a:xfrm>
              <a:off x="3227" y="9811"/>
              <a:ext cx="638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5" name="Line 13"/>
            <p:cNvSpPr>
              <a:spLocks noChangeShapeType="1"/>
            </p:cNvSpPr>
            <p:nvPr/>
          </p:nvSpPr>
          <p:spPr bwMode="auto">
            <a:xfrm>
              <a:off x="3227" y="10052"/>
              <a:ext cx="638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6" name="Line 14"/>
            <p:cNvSpPr>
              <a:spLocks noChangeShapeType="1"/>
            </p:cNvSpPr>
            <p:nvPr/>
          </p:nvSpPr>
          <p:spPr bwMode="auto">
            <a:xfrm>
              <a:off x="3227" y="10292"/>
              <a:ext cx="638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7" name="Line 15"/>
            <p:cNvSpPr>
              <a:spLocks noChangeShapeType="1"/>
            </p:cNvSpPr>
            <p:nvPr/>
          </p:nvSpPr>
          <p:spPr bwMode="auto">
            <a:xfrm flipH="1" flipV="1">
              <a:off x="2802" y="9691"/>
              <a:ext cx="425" cy="60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8" name="Line 16"/>
            <p:cNvSpPr>
              <a:spLocks noChangeShapeType="1"/>
            </p:cNvSpPr>
            <p:nvPr/>
          </p:nvSpPr>
          <p:spPr bwMode="auto">
            <a:xfrm flipH="1" flipV="1">
              <a:off x="2802" y="9691"/>
              <a:ext cx="425" cy="36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79" name="Line 17"/>
            <p:cNvSpPr>
              <a:spLocks noChangeShapeType="1"/>
            </p:cNvSpPr>
            <p:nvPr/>
          </p:nvSpPr>
          <p:spPr bwMode="auto">
            <a:xfrm flipH="1" flipV="1">
              <a:off x="2802" y="9691"/>
              <a:ext cx="425" cy="12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0" name="Line 18"/>
            <p:cNvSpPr>
              <a:spLocks noChangeShapeType="1"/>
            </p:cNvSpPr>
            <p:nvPr/>
          </p:nvSpPr>
          <p:spPr bwMode="auto">
            <a:xfrm>
              <a:off x="5458" y="8013"/>
              <a:ext cx="0" cy="96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1" name="Text Box 19"/>
            <p:cNvSpPr txBox="1">
              <a:spLocks noChangeArrowheads="1"/>
            </p:cNvSpPr>
            <p:nvPr/>
          </p:nvSpPr>
          <p:spPr bwMode="auto">
            <a:xfrm>
              <a:off x="6338" y="9337"/>
              <a:ext cx="2520" cy="3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900" u="sng">
                  <a:latin typeface="Georgia" pitchFamily="18" charset="0"/>
                </a:rPr>
                <a:t>%  AMPLITUDE DA FAIXA</a:t>
              </a:r>
            </a:p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endParaRPr lang="pt-BR" altLang="pt-BR" sz="1100">
                <a:latin typeface="Arial Narrow" pitchFamily="34" charset="0"/>
              </a:endParaRPr>
            </a:p>
          </p:txBody>
        </p:sp>
        <p:sp>
          <p:nvSpPr>
            <p:cNvPr id="40982" name="Text Box 20"/>
            <p:cNvSpPr txBox="1">
              <a:spLocks noChangeArrowheads="1"/>
            </p:cNvSpPr>
            <p:nvPr/>
          </p:nvSpPr>
          <p:spPr bwMode="auto">
            <a:xfrm>
              <a:off x="98" y="7177"/>
              <a:ext cx="1260" cy="554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900" b="1">
                  <a:latin typeface="Georgia" pitchFamily="18" charset="0"/>
                </a:rPr>
                <a:t>SALÁRIO</a:t>
              </a:r>
            </a:p>
          </p:txBody>
        </p:sp>
        <p:sp>
          <p:nvSpPr>
            <p:cNvPr id="40983" name="Line 21"/>
            <p:cNvSpPr>
              <a:spLocks noChangeShapeType="1"/>
            </p:cNvSpPr>
            <p:nvPr/>
          </p:nvSpPr>
          <p:spPr bwMode="auto">
            <a:xfrm>
              <a:off x="1538" y="11857"/>
              <a:ext cx="852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4" name="Line 22"/>
            <p:cNvSpPr>
              <a:spLocks noChangeShapeType="1"/>
            </p:cNvSpPr>
            <p:nvPr/>
          </p:nvSpPr>
          <p:spPr bwMode="auto">
            <a:xfrm flipV="1">
              <a:off x="1538" y="6997"/>
              <a:ext cx="0" cy="486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5" name="Text Box 23"/>
            <p:cNvSpPr txBox="1">
              <a:spLocks noChangeArrowheads="1"/>
            </p:cNvSpPr>
            <p:nvPr/>
          </p:nvSpPr>
          <p:spPr bwMode="auto">
            <a:xfrm>
              <a:off x="1658" y="9517"/>
              <a:ext cx="1200" cy="3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altLang="pt-BR" sz="900" u="sng">
                  <a:latin typeface="Georgia" pitchFamily="18" charset="0"/>
                </a:rPr>
                <a:t>CLASSES</a:t>
              </a:r>
            </a:p>
          </p:txBody>
        </p:sp>
        <p:sp>
          <p:nvSpPr>
            <p:cNvPr id="40986" name="Text Box 24"/>
            <p:cNvSpPr txBox="1">
              <a:spLocks noChangeArrowheads="1"/>
            </p:cNvSpPr>
            <p:nvPr/>
          </p:nvSpPr>
          <p:spPr bwMode="auto">
            <a:xfrm>
              <a:off x="3578" y="11137"/>
              <a:ext cx="840" cy="3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 u="sng">
                  <a:latin typeface="Georgia" pitchFamily="18" charset="0"/>
                </a:rPr>
                <a:t>GRAU</a:t>
              </a:r>
            </a:p>
          </p:txBody>
        </p:sp>
        <p:sp>
          <p:nvSpPr>
            <p:cNvPr id="40987" name="Line 25"/>
            <p:cNvSpPr>
              <a:spLocks noChangeShapeType="1"/>
            </p:cNvSpPr>
            <p:nvPr/>
          </p:nvSpPr>
          <p:spPr bwMode="auto">
            <a:xfrm flipH="1">
              <a:off x="5498" y="8617"/>
              <a:ext cx="24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8" name="Text Box 26"/>
            <p:cNvSpPr txBox="1">
              <a:spLocks noChangeArrowheads="1"/>
            </p:cNvSpPr>
            <p:nvPr/>
          </p:nvSpPr>
          <p:spPr bwMode="auto">
            <a:xfrm>
              <a:off x="6578" y="9877"/>
              <a:ext cx="4200" cy="36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altLang="pt-BR" sz="900" u="sng">
                  <a:latin typeface="Georgia" pitchFamily="18" charset="0"/>
                </a:rPr>
                <a:t>VALORES MONETÁRIOS = FAIXA SALARIAL</a:t>
              </a:r>
            </a:p>
          </p:txBody>
        </p:sp>
        <p:sp>
          <p:nvSpPr>
            <p:cNvPr id="40989" name="Line 27"/>
            <p:cNvSpPr>
              <a:spLocks noChangeShapeType="1"/>
            </p:cNvSpPr>
            <p:nvPr/>
          </p:nvSpPr>
          <p:spPr bwMode="auto">
            <a:xfrm>
              <a:off x="5738" y="8617"/>
              <a:ext cx="0" cy="90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0" name="Line 28"/>
            <p:cNvSpPr>
              <a:spLocks noChangeShapeType="1"/>
            </p:cNvSpPr>
            <p:nvPr/>
          </p:nvSpPr>
          <p:spPr bwMode="auto">
            <a:xfrm>
              <a:off x="5738" y="9517"/>
              <a:ext cx="60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1" name="Line 29"/>
            <p:cNvSpPr>
              <a:spLocks noChangeShapeType="1"/>
            </p:cNvSpPr>
            <p:nvPr/>
          </p:nvSpPr>
          <p:spPr bwMode="auto">
            <a:xfrm>
              <a:off x="5618" y="8617"/>
              <a:ext cx="0" cy="144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2" name="Line 30"/>
            <p:cNvSpPr>
              <a:spLocks noChangeShapeType="1"/>
            </p:cNvSpPr>
            <p:nvPr/>
          </p:nvSpPr>
          <p:spPr bwMode="auto">
            <a:xfrm>
              <a:off x="5618" y="10057"/>
              <a:ext cx="96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3" name="Line 31"/>
            <p:cNvSpPr>
              <a:spLocks noChangeShapeType="1"/>
            </p:cNvSpPr>
            <p:nvPr/>
          </p:nvSpPr>
          <p:spPr bwMode="auto">
            <a:xfrm>
              <a:off x="3218" y="10957"/>
              <a:ext cx="360" cy="36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4" name="Text Box 32"/>
            <p:cNvSpPr txBox="1">
              <a:spLocks noChangeArrowheads="1"/>
            </p:cNvSpPr>
            <p:nvPr/>
          </p:nvSpPr>
          <p:spPr bwMode="auto">
            <a:xfrm>
              <a:off x="7418" y="8257"/>
              <a:ext cx="1560" cy="54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altLang="pt-BR" sz="900" u="sng">
                  <a:latin typeface="Georgia" pitchFamily="18" charset="0"/>
                </a:rPr>
                <a:t>CURVA DE REFERÊNCIA</a:t>
              </a:r>
            </a:p>
          </p:txBody>
        </p:sp>
        <p:sp>
          <p:nvSpPr>
            <p:cNvPr id="40995" name="Line 33"/>
            <p:cNvSpPr>
              <a:spLocks noChangeShapeType="1"/>
            </p:cNvSpPr>
            <p:nvPr/>
          </p:nvSpPr>
          <p:spPr bwMode="auto">
            <a:xfrm>
              <a:off x="6698" y="7357"/>
              <a:ext cx="720" cy="108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6" name="Line 34"/>
            <p:cNvSpPr>
              <a:spLocks noChangeShapeType="1"/>
            </p:cNvSpPr>
            <p:nvPr/>
          </p:nvSpPr>
          <p:spPr bwMode="auto">
            <a:xfrm flipH="1" flipV="1">
              <a:off x="3818" y="8437"/>
              <a:ext cx="840" cy="54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7" name="Text Box 35"/>
            <p:cNvSpPr txBox="1">
              <a:spLocks noChangeArrowheads="1"/>
            </p:cNvSpPr>
            <p:nvPr/>
          </p:nvSpPr>
          <p:spPr bwMode="auto">
            <a:xfrm>
              <a:off x="2138" y="8257"/>
              <a:ext cx="1680" cy="54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 u="sng">
                  <a:latin typeface="Georgia" pitchFamily="18" charset="0"/>
                </a:rPr>
                <a:t>SALÁRIO MÉDIO DO GRAU</a:t>
              </a:r>
            </a:p>
          </p:txBody>
        </p:sp>
        <p:sp>
          <p:nvSpPr>
            <p:cNvPr id="40998" name="Line 36"/>
            <p:cNvSpPr>
              <a:spLocks noChangeShapeType="1"/>
            </p:cNvSpPr>
            <p:nvPr/>
          </p:nvSpPr>
          <p:spPr bwMode="auto">
            <a:xfrm flipV="1">
              <a:off x="4898" y="7717"/>
              <a:ext cx="0" cy="72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99" name="Line 37"/>
            <p:cNvSpPr>
              <a:spLocks noChangeShapeType="1"/>
            </p:cNvSpPr>
            <p:nvPr/>
          </p:nvSpPr>
          <p:spPr bwMode="auto">
            <a:xfrm flipH="1">
              <a:off x="4058" y="7717"/>
              <a:ext cx="84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000" name="Text Box 38"/>
            <p:cNvSpPr txBox="1">
              <a:spLocks noChangeArrowheads="1"/>
            </p:cNvSpPr>
            <p:nvPr/>
          </p:nvSpPr>
          <p:spPr bwMode="auto">
            <a:xfrm>
              <a:off x="2858" y="7357"/>
              <a:ext cx="1200" cy="90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 u="sng">
                  <a:latin typeface="Georgia" pitchFamily="18" charset="0"/>
                </a:rPr>
                <a:t>SALÁRIO MÁXIMO DO GRAU</a:t>
              </a:r>
            </a:p>
          </p:txBody>
        </p:sp>
        <p:sp>
          <p:nvSpPr>
            <p:cNvPr id="41001" name="Line 39"/>
            <p:cNvSpPr>
              <a:spLocks noChangeShapeType="1"/>
            </p:cNvSpPr>
            <p:nvPr/>
          </p:nvSpPr>
          <p:spPr bwMode="auto">
            <a:xfrm>
              <a:off x="4778" y="9337"/>
              <a:ext cx="0" cy="144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002" name="Line 40"/>
            <p:cNvSpPr>
              <a:spLocks noChangeShapeType="1"/>
            </p:cNvSpPr>
            <p:nvPr/>
          </p:nvSpPr>
          <p:spPr bwMode="auto">
            <a:xfrm>
              <a:off x="4778" y="10777"/>
              <a:ext cx="840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003" name="Text Box 41"/>
            <p:cNvSpPr txBox="1">
              <a:spLocks noChangeArrowheads="1"/>
            </p:cNvSpPr>
            <p:nvPr/>
          </p:nvSpPr>
          <p:spPr bwMode="auto">
            <a:xfrm>
              <a:off x="5618" y="10597"/>
              <a:ext cx="1200" cy="900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 u="sng">
                  <a:latin typeface="Georgia" pitchFamily="18" charset="0"/>
                </a:rPr>
                <a:t>SALÁRIO MÍNIMO DO GRAU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B1B387CC-2C0D-CB4F-87B3-2465C5074E6F}"/>
                  </a:ext>
                </a:extLst>
              </p14:cNvPr>
              <p14:cNvContentPartPr/>
              <p14:nvPr/>
            </p14:nvContentPartPr>
            <p14:xfrm>
              <a:off x="7292564" y="6025531"/>
              <a:ext cx="382320" cy="34560"/>
            </p14:xfrm>
          </p:contentPart>
        </mc:Choice>
        <mc:Fallback xmlns=""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B1B387CC-2C0D-CB4F-87B3-2465C5074E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83924" y="6016531"/>
                <a:ext cx="3999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Tinta 6">
                <a:extLst>
                  <a:ext uri="{FF2B5EF4-FFF2-40B4-BE49-F238E27FC236}">
                    <a16:creationId xmlns:a16="http://schemas.microsoft.com/office/drawing/2014/main" id="{D8D59FA8-E634-F147-8C78-6DC4EF01E34C}"/>
                  </a:ext>
                </a:extLst>
              </p14:cNvPr>
              <p14:cNvContentPartPr/>
              <p14:nvPr/>
            </p14:nvContentPartPr>
            <p14:xfrm>
              <a:off x="4442444" y="3697051"/>
              <a:ext cx="80280" cy="11520"/>
            </p14:xfrm>
          </p:contentPart>
        </mc:Choice>
        <mc:Fallback xmlns="">
          <p:pic>
            <p:nvPicPr>
              <p:cNvPr id="7" name="Tinta 6">
                <a:extLst>
                  <a:ext uri="{FF2B5EF4-FFF2-40B4-BE49-F238E27FC236}">
                    <a16:creationId xmlns:a16="http://schemas.microsoft.com/office/drawing/2014/main" id="{D8D59FA8-E634-F147-8C78-6DC4EF01E34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33444" y="3688324"/>
                <a:ext cx="97920" cy="286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Tinta 4">
                <a:extLst>
                  <a:ext uri="{FF2B5EF4-FFF2-40B4-BE49-F238E27FC236}">
                    <a16:creationId xmlns:a16="http://schemas.microsoft.com/office/drawing/2014/main" id="{52ADEB6D-183B-3246-8723-F11423278A45}"/>
                  </a:ext>
                </a:extLst>
              </p14:cNvPr>
              <p14:cNvContentPartPr/>
              <p14:nvPr/>
            </p14:nvContentPartPr>
            <p14:xfrm>
              <a:off x="3349484" y="4372051"/>
              <a:ext cx="12240" cy="11880"/>
            </p14:xfrm>
          </p:contentPart>
        </mc:Choice>
        <mc:Fallback xmlns="">
          <p:pic>
            <p:nvPicPr>
              <p:cNvPr id="5" name="Tinta 4">
                <a:extLst>
                  <a:ext uri="{FF2B5EF4-FFF2-40B4-BE49-F238E27FC236}">
                    <a16:creationId xmlns:a16="http://schemas.microsoft.com/office/drawing/2014/main" id="{52ADEB6D-183B-3246-8723-F11423278A4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40484" y="4363316"/>
                <a:ext cx="29880" cy="290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9" name="Tinta 48">
                <a:extLst>
                  <a:ext uri="{FF2B5EF4-FFF2-40B4-BE49-F238E27FC236}">
                    <a16:creationId xmlns:a16="http://schemas.microsoft.com/office/drawing/2014/main" id="{A2BD51D5-9F15-284F-B68A-61A128F68F6E}"/>
                  </a:ext>
                </a:extLst>
              </p14:cNvPr>
              <p14:cNvContentPartPr/>
              <p14:nvPr/>
            </p14:nvContentPartPr>
            <p14:xfrm>
              <a:off x="5932484" y="2164891"/>
              <a:ext cx="360" cy="360"/>
            </p14:xfrm>
          </p:contentPart>
        </mc:Choice>
        <mc:Fallback xmlns="">
          <p:pic>
            <p:nvPicPr>
              <p:cNvPr id="49" name="Tinta 48">
                <a:extLst>
                  <a:ext uri="{FF2B5EF4-FFF2-40B4-BE49-F238E27FC236}">
                    <a16:creationId xmlns:a16="http://schemas.microsoft.com/office/drawing/2014/main" id="{A2BD51D5-9F15-284F-B68A-61A128F68F6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923844" y="215589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4198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9BF647-8875-47FC-B66C-43659AF601A6}" type="slidenum">
              <a:rPr lang="pt-BR" altLang="pt-BR" sz="1400" smtClean="0"/>
              <a:pPr eaLnBrk="1" hangingPunct="1"/>
              <a:t>19</a:t>
            </a:fld>
            <a:endParaRPr lang="pt-BR" altLang="pt-BR" sz="14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487363"/>
            <a:ext cx="8420100" cy="579437"/>
          </a:xfrm>
        </p:spPr>
        <p:txBody>
          <a:bodyPr/>
          <a:lstStyle/>
          <a:p>
            <a:pPr eaLnBrk="1" hangingPunct="1"/>
            <a:r>
              <a:rPr lang="pt-BR" altLang="pt-BR" sz="3200"/>
              <a:t>Curvas referenciais – mercado x empresa</a:t>
            </a:r>
          </a:p>
        </p:txBody>
      </p:sp>
      <p:grpSp>
        <p:nvGrpSpPr>
          <p:cNvPr id="41989" name="Group 3"/>
          <p:cNvGrpSpPr>
            <a:grpSpLocks/>
          </p:cNvGrpSpPr>
          <p:nvPr/>
        </p:nvGrpSpPr>
        <p:grpSpPr bwMode="auto">
          <a:xfrm>
            <a:off x="2286000" y="1828800"/>
            <a:ext cx="4854575" cy="4572000"/>
            <a:chOff x="1658" y="2497"/>
            <a:chExt cx="7080" cy="8460"/>
          </a:xfrm>
        </p:grpSpPr>
        <p:sp>
          <p:nvSpPr>
            <p:cNvPr id="41990" name="Line 4"/>
            <p:cNvSpPr>
              <a:spLocks noChangeShapeType="1"/>
            </p:cNvSpPr>
            <p:nvPr/>
          </p:nvSpPr>
          <p:spPr bwMode="auto">
            <a:xfrm flipV="1">
              <a:off x="3098" y="2677"/>
              <a:ext cx="0" cy="306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991" name="Line 5"/>
            <p:cNvSpPr>
              <a:spLocks noChangeShapeType="1"/>
            </p:cNvSpPr>
            <p:nvPr/>
          </p:nvSpPr>
          <p:spPr bwMode="auto">
            <a:xfrm>
              <a:off x="3098" y="5737"/>
              <a:ext cx="38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992" name="Line 6"/>
            <p:cNvSpPr>
              <a:spLocks noChangeShapeType="1"/>
            </p:cNvSpPr>
            <p:nvPr/>
          </p:nvSpPr>
          <p:spPr bwMode="auto">
            <a:xfrm flipV="1">
              <a:off x="3218" y="3217"/>
              <a:ext cx="3120" cy="14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993" name="Line 7"/>
            <p:cNvSpPr>
              <a:spLocks noChangeShapeType="1"/>
            </p:cNvSpPr>
            <p:nvPr/>
          </p:nvSpPr>
          <p:spPr bwMode="auto">
            <a:xfrm flipV="1">
              <a:off x="3578" y="3937"/>
              <a:ext cx="3120" cy="14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994" name="Text Box 8"/>
            <p:cNvSpPr txBox="1">
              <a:spLocks noChangeArrowheads="1"/>
            </p:cNvSpPr>
            <p:nvPr/>
          </p:nvSpPr>
          <p:spPr bwMode="auto">
            <a:xfrm>
              <a:off x="6458" y="3037"/>
              <a:ext cx="19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MÉDIA MERCADO</a:t>
              </a:r>
            </a:p>
          </p:txBody>
        </p:sp>
        <p:sp>
          <p:nvSpPr>
            <p:cNvPr id="41995" name="Text Box 9"/>
            <p:cNvSpPr txBox="1">
              <a:spLocks noChangeArrowheads="1"/>
            </p:cNvSpPr>
            <p:nvPr/>
          </p:nvSpPr>
          <p:spPr bwMode="auto">
            <a:xfrm>
              <a:off x="6698" y="3757"/>
              <a:ext cx="19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MÉDIA EMPRESA</a:t>
              </a:r>
            </a:p>
          </p:txBody>
        </p:sp>
        <p:sp>
          <p:nvSpPr>
            <p:cNvPr id="41996" name="Text Box 10"/>
            <p:cNvSpPr txBox="1">
              <a:spLocks noChangeArrowheads="1"/>
            </p:cNvSpPr>
            <p:nvPr/>
          </p:nvSpPr>
          <p:spPr bwMode="auto">
            <a:xfrm>
              <a:off x="3698" y="2497"/>
              <a:ext cx="156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Aft>
                  <a:spcPts val="600"/>
                </a:spcAft>
              </a:pPr>
              <a:r>
                <a:rPr lang="en-US" altLang="pt-BR" sz="900" b="1" u="sng">
                  <a:latin typeface="Georgia" pitchFamily="18" charset="0"/>
                </a:rPr>
                <a:t>SITUAÇÃO A</a:t>
              </a:r>
            </a:p>
          </p:txBody>
        </p:sp>
        <p:sp>
          <p:nvSpPr>
            <p:cNvPr id="41997" name="Text Box 11"/>
            <p:cNvSpPr txBox="1">
              <a:spLocks noChangeArrowheads="1"/>
            </p:cNvSpPr>
            <p:nvPr/>
          </p:nvSpPr>
          <p:spPr bwMode="auto">
            <a:xfrm>
              <a:off x="1658" y="2497"/>
              <a:ext cx="13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SALÁRIOS</a:t>
              </a:r>
            </a:p>
          </p:txBody>
        </p:sp>
        <p:sp>
          <p:nvSpPr>
            <p:cNvPr id="41998" name="Text Box 12"/>
            <p:cNvSpPr txBox="1">
              <a:spLocks noChangeArrowheads="1"/>
            </p:cNvSpPr>
            <p:nvPr/>
          </p:nvSpPr>
          <p:spPr bwMode="auto">
            <a:xfrm>
              <a:off x="5258" y="5917"/>
              <a:ext cx="19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PONTOS/GRAUS</a:t>
              </a:r>
            </a:p>
          </p:txBody>
        </p:sp>
        <p:sp>
          <p:nvSpPr>
            <p:cNvPr id="41999" name="Line 13"/>
            <p:cNvSpPr>
              <a:spLocks noChangeShapeType="1"/>
            </p:cNvSpPr>
            <p:nvPr/>
          </p:nvSpPr>
          <p:spPr bwMode="auto">
            <a:xfrm>
              <a:off x="3098" y="10417"/>
              <a:ext cx="408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0" name="Line 14"/>
            <p:cNvSpPr>
              <a:spLocks noChangeShapeType="1"/>
            </p:cNvSpPr>
            <p:nvPr/>
          </p:nvSpPr>
          <p:spPr bwMode="auto">
            <a:xfrm flipV="1">
              <a:off x="3098" y="6997"/>
              <a:ext cx="0" cy="342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1" name="Line 15"/>
            <p:cNvSpPr>
              <a:spLocks noChangeShapeType="1"/>
            </p:cNvSpPr>
            <p:nvPr/>
          </p:nvSpPr>
          <p:spPr bwMode="auto">
            <a:xfrm flipV="1">
              <a:off x="3458" y="8617"/>
              <a:ext cx="3000" cy="108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2" name="Line 16"/>
            <p:cNvSpPr>
              <a:spLocks noChangeShapeType="1"/>
            </p:cNvSpPr>
            <p:nvPr/>
          </p:nvSpPr>
          <p:spPr bwMode="auto">
            <a:xfrm flipH="1">
              <a:off x="3938" y="8077"/>
              <a:ext cx="2280" cy="198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003" name="Text Box 17"/>
            <p:cNvSpPr txBox="1">
              <a:spLocks noChangeArrowheads="1"/>
            </p:cNvSpPr>
            <p:nvPr/>
          </p:nvSpPr>
          <p:spPr bwMode="auto">
            <a:xfrm>
              <a:off x="5978" y="7717"/>
              <a:ext cx="19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MÉDIA MERCADO</a:t>
              </a:r>
            </a:p>
          </p:txBody>
        </p:sp>
        <p:sp>
          <p:nvSpPr>
            <p:cNvPr id="42004" name="Text Box 18"/>
            <p:cNvSpPr txBox="1">
              <a:spLocks noChangeArrowheads="1"/>
            </p:cNvSpPr>
            <p:nvPr/>
          </p:nvSpPr>
          <p:spPr bwMode="auto">
            <a:xfrm>
              <a:off x="6578" y="8437"/>
              <a:ext cx="216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MÉDIA EMPRESA</a:t>
              </a:r>
            </a:p>
          </p:txBody>
        </p:sp>
        <p:sp>
          <p:nvSpPr>
            <p:cNvPr id="42005" name="Text Box 19"/>
            <p:cNvSpPr txBox="1">
              <a:spLocks noChangeArrowheads="1"/>
            </p:cNvSpPr>
            <p:nvPr/>
          </p:nvSpPr>
          <p:spPr bwMode="auto">
            <a:xfrm>
              <a:off x="5258" y="10597"/>
              <a:ext cx="192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PONTOS/GRAUS</a:t>
              </a:r>
            </a:p>
          </p:txBody>
        </p:sp>
        <p:sp>
          <p:nvSpPr>
            <p:cNvPr id="42006" name="Text Box 20"/>
            <p:cNvSpPr txBox="1">
              <a:spLocks noChangeArrowheads="1"/>
            </p:cNvSpPr>
            <p:nvPr/>
          </p:nvSpPr>
          <p:spPr bwMode="auto">
            <a:xfrm>
              <a:off x="1658" y="7177"/>
              <a:ext cx="120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>
                  <a:latin typeface="Georgia" pitchFamily="18" charset="0"/>
                </a:rPr>
                <a:t>SALÁRIOS</a:t>
              </a:r>
            </a:p>
          </p:txBody>
        </p:sp>
        <p:sp>
          <p:nvSpPr>
            <p:cNvPr id="42007" name="Text Box 21"/>
            <p:cNvSpPr txBox="1">
              <a:spLocks noChangeArrowheads="1"/>
            </p:cNvSpPr>
            <p:nvPr/>
          </p:nvSpPr>
          <p:spPr bwMode="auto">
            <a:xfrm>
              <a:off x="3458" y="6817"/>
              <a:ext cx="1680" cy="36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pt-BR" altLang="pt-BR" sz="900" b="1">
                  <a:latin typeface="Georgia" pitchFamily="18" charset="0"/>
                </a:rPr>
                <a:t>SITUAÇÃO B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61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E661414-2C7F-4036-812D-C21EBA855D98}" type="slidenum">
              <a:rPr lang="pt-BR" altLang="pt-BR" sz="1400" smtClean="0"/>
              <a:pPr eaLnBrk="1" hangingPunct="1"/>
              <a:t>2</a:t>
            </a:fld>
            <a:endParaRPr lang="pt-BR" altLang="pt-BR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>
                <a:latin typeface="Georgia" pitchFamily="18" charset="0"/>
              </a:rPr>
              <a:t>Conceitos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3600" b="1">
                <a:latin typeface="Georgia" pitchFamily="18" charset="0"/>
              </a:rPr>
              <a:t>Competitividade externa</a:t>
            </a:r>
            <a:r>
              <a:rPr lang="pt-BR" altLang="pt-BR" sz="3600">
                <a:latin typeface="Georgia" pitchFamily="18" charset="0"/>
              </a:rPr>
              <a:t>: refere-se a remuneração de uma organização comparada com os seus concorrentes.</a:t>
            </a:r>
          </a:p>
          <a:p>
            <a:pPr eaLnBrk="1" hangingPunct="1"/>
            <a:r>
              <a:rPr lang="pt-BR" altLang="pt-BR" sz="3600" b="1">
                <a:latin typeface="Georgia" pitchFamily="18" charset="0"/>
              </a:rPr>
              <a:t>Nível de remuneração</a:t>
            </a:r>
            <a:r>
              <a:rPr lang="pt-BR" altLang="pt-BR" sz="3600">
                <a:latin typeface="Georgia" pitchFamily="18" charset="0"/>
              </a:rPr>
              <a:t>: refere-se a média do conjunto de remuneração paga por um empregador.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z="3600">
              <a:latin typeface="Georgia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293B78CD-F2DF-154D-B6A2-8F519049787C}"/>
                  </a:ext>
                </a:extLst>
              </p14:cNvPr>
              <p14:cNvContentPartPr/>
              <p14:nvPr/>
            </p14:nvContentPartPr>
            <p14:xfrm>
              <a:off x="-914523" y="4945180"/>
              <a:ext cx="360" cy="360"/>
            </p14:xfrm>
          </p:contentPart>
        </mc:Choice>
        <mc:Fallback xmlns=""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293B78CD-F2DF-154D-B6A2-8F51904978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23523" y="493618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430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09BBE69-DD6D-46E6-8D12-80F805AEAD7E}" type="slidenum">
              <a:rPr lang="pt-BR" altLang="pt-BR" sz="1400" smtClean="0"/>
              <a:pPr eaLnBrk="1" hangingPunct="1"/>
              <a:t>20</a:t>
            </a:fld>
            <a:endParaRPr lang="pt-BR" altLang="pt-BR" sz="14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4000"/>
              <a:t>Estrutura interna e valores pagos no mercado</a:t>
            </a:r>
            <a:endParaRPr lang="pt-BR" altLang="pt-BR"/>
          </a:p>
        </p:txBody>
      </p:sp>
      <p:sp>
        <p:nvSpPr>
          <p:cNvPr id="430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lvl="1" eaLnBrk="1" hangingPunct="1">
              <a:lnSpc>
                <a:spcPct val="90000"/>
              </a:lnSpc>
            </a:pPr>
            <a:r>
              <a:rPr lang="pt-BR" altLang="pt-BR" sz="2000" dirty="0"/>
              <a:t>estrutura internamente consistente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/>
              <a:t>competitividade externa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Calculando a linha de política de remuneração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/>
              <a:t>corrigir os valores (horas, data base, corte dos extremos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/>
              <a:t>construir a linha de salários do mercado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dirty="0"/>
              <a:t>distribuição do mercado , análise de regressão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600" dirty="0"/>
              <a:t>escolha política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600" dirty="0"/>
              <a:t>natureza do cargo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600" dirty="0"/>
              <a:t>dados da pesquisa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/>
              <a:t>atualizar os dados da pesquisa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dirty="0"/>
              <a:t>mudanças dos competidores e ajustes de salários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/>
              <a:t>traduzir a política em prática</a:t>
            </a:r>
            <a:endParaRPr lang="pt-BR" altLang="pt-BR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4403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89B557A-B268-4D9E-8550-A1D6DBAC73D6}" type="slidenum">
              <a:rPr lang="pt-BR" altLang="pt-BR" sz="1400" smtClean="0"/>
              <a:pPr eaLnBrk="1" hangingPunct="1"/>
              <a:t>21</a:t>
            </a:fld>
            <a:endParaRPr lang="pt-BR" altLang="pt-BR" sz="1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9356725" cy="701675"/>
          </a:xfrm>
        </p:spPr>
        <p:txBody>
          <a:bodyPr/>
          <a:lstStyle/>
          <a:p>
            <a:pPr eaLnBrk="1" hangingPunct="1"/>
            <a:r>
              <a:rPr lang="pt-BR" altLang="pt-BR" sz="4000"/>
              <a:t>Estrutura Salarial – Método de Pontos 1</a:t>
            </a:r>
          </a:p>
        </p:txBody>
      </p:sp>
      <p:sp>
        <p:nvSpPr>
          <p:cNvPr id="440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Char char="w"/>
            </a:pPr>
            <a:r>
              <a:rPr lang="pt-BR" altLang="pt-BR" dirty="0"/>
              <a:t>Passo 1 -Cálculo do ajustamento da curva de referencia. </a:t>
            </a:r>
          </a:p>
          <a:p>
            <a:pPr marL="990600" lvl="1" indent="-533400" eaLnBrk="1" hangingPunct="1"/>
            <a:r>
              <a:rPr lang="pt-BR" altLang="pt-BR" dirty="0"/>
              <a:t>Análise de regressão gera a equação da reta resultante do melhor ajustamento entre salário e pontos</a:t>
            </a:r>
          </a:p>
          <a:p>
            <a:pPr marL="990600" lvl="1" indent="-533400" eaLnBrk="1" hangingPunct="1"/>
            <a:r>
              <a:rPr lang="pt-BR" altLang="pt-BR" dirty="0" err="1"/>
              <a:t>Y</a:t>
            </a:r>
            <a:r>
              <a:rPr lang="pt-BR" altLang="pt-BR" dirty="0"/>
              <a:t> =valor e </a:t>
            </a:r>
            <a:r>
              <a:rPr lang="pt-BR" altLang="pt-BR" dirty="0" err="1"/>
              <a:t>x</a:t>
            </a:r>
            <a:r>
              <a:rPr lang="pt-BR" altLang="pt-BR" dirty="0"/>
              <a:t>= quantidade de pontos</a:t>
            </a:r>
          </a:p>
          <a:p>
            <a:pPr marL="990600" lvl="1" indent="-533400" eaLnBrk="1" hangingPunct="1"/>
            <a:r>
              <a:rPr lang="pt-BR" altLang="pt-BR" dirty="0"/>
              <a:t>Ex.: </a:t>
            </a:r>
            <a:r>
              <a:rPr lang="pt-BR" altLang="pt-BR" dirty="0" err="1"/>
              <a:t>y</a:t>
            </a:r>
            <a:r>
              <a:rPr lang="pt-BR" altLang="pt-BR" dirty="0"/>
              <a:t> = -6,4 + 0,061x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Tinta 8">
                <a:extLst>
                  <a:ext uri="{FF2B5EF4-FFF2-40B4-BE49-F238E27FC236}">
                    <a16:creationId xmlns:a16="http://schemas.microsoft.com/office/drawing/2014/main" id="{C3E2A721-EF9C-F64F-94B7-A7A955884162}"/>
                  </a:ext>
                </a:extLst>
              </p14:cNvPr>
              <p14:cNvContentPartPr/>
              <p14:nvPr/>
            </p14:nvContentPartPr>
            <p14:xfrm>
              <a:off x="2784405" y="4797772"/>
              <a:ext cx="360" cy="360"/>
            </p14:xfrm>
          </p:contentPart>
        </mc:Choice>
        <mc:Fallback xmlns="">
          <p:pic>
            <p:nvPicPr>
              <p:cNvPr id="9" name="Tinta 8">
                <a:extLst>
                  <a:ext uri="{FF2B5EF4-FFF2-40B4-BE49-F238E27FC236}">
                    <a16:creationId xmlns:a16="http://schemas.microsoft.com/office/drawing/2014/main" id="{C3E2A721-EF9C-F64F-94B7-A7A95588416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66405" y="4779772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450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166F4EB-F650-4B68-B801-5F8B3117A7FE}" type="slidenum">
              <a:rPr lang="pt-BR" altLang="pt-BR" sz="1400" smtClean="0"/>
              <a:pPr eaLnBrk="1" hangingPunct="1"/>
              <a:t>22</a:t>
            </a:fld>
            <a:endParaRPr lang="pt-BR" altLang="pt-BR" sz="14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95288"/>
            <a:ext cx="8420100" cy="671512"/>
          </a:xfrm>
        </p:spPr>
        <p:txBody>
          <a:bodyPr/>
          <a:lstStyle/>
          <a:p>
            <a:pPr eaLnBrk="1" hangingPunct="1"/>
            <a:r>
              <a:rPr lang="pt-BR" altLang="pt-BR" sz="3600"/>
              <a:t>Estrutura Salarial – Método de Pontos 2</a:t>
            </a:r>
          </a:p>
        </p:txBody>
      </p:sp>
      <p:sp>
        <p:nvSpPr>
          <p:cNvPr id="450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06413" y="1219200"/>
            <a:ext cx="8893175" cy="5334000"/>
          </a:xfrm>
        </p:spPr>
        <p:txBody>
          <a:bodyPr/>
          <a:lstStyle/>
          <a:p>
            <a:pPr eaLnBrk="1" hangingPunct="1"/>
            <a:r>
              <a:rPr lang="pt-BR" altLang="pt-BR" dirty="0"/>
              <a:t>Passo 2 – Determinação do número de graus do plano</a:t>
            </a:r>
          </a:p>
          <a:p>
            <a:pPr lvl="1" eaLnBrk="1" hangingPunct="1"/>
            <a:r>
              <a:rPr lang="pt-BR" altLang="pt-BR" sz="2000" dirty="0"/>
              <a:t>Dez a quinze. </a:t>
            </a:r>
          </a:p>
          <a:p>
            <a:pPr lvl="1" eaLnBrk="1" hangingPunct="1"/>
            <a:r>
              <a:rPr lang="pt-BR" altLang="pt-BR" sz="2000" dirty="0"/>
              <a:t>Vários planos pode ser maior</a:t>
            </a:r>
          </a:p>
          <a:p>
            <a:pPr lvl="2" eaLnBrk="1" hangingPunct="1"/>
            <a:r>
              <a:rPr lang="pt-BR" altLang="pt-BR" sz="1800" dirty="0"/>
              <a:t>Sobreposição de faixa</a:t>
            </a:r>
          </a:p>
          <a:p>
            <a:pPr lvl="1" eaLnBrk="1" hangingPunct="1"/>
            <a:r>
              <a:rPr lang="pt-BR" altLang="pt-BR" sz="2000" dirty="0"/>
              <a:t>Ex.: cargos avaliados entre 150 e 350. Graus 8. Calcular por progressão aritmética ou geométrica</a:t>
            </a:r>
          </a:p>
          <a:p>
            <a:pPr lvl="1" eaLnBrk="1" hangingPunct="1"/>
            <a:r>
              <a:rPr lang="pt-BR" altLang="pt-BR" sz="2000" dirty="0"/>
              <a:t>150-168 – grau 1</a:t>
            </a:r>
          </a:p>
          <a:p>
            <a:pPr lvl="1" eaLnBrk="1" hangingPunct="1"/>
            <a:r>
              <a:rPr lang="pt-BR" altLang="pt-BR" sz="2000" dirty="0"/>
              <a:t>168-186 – grau 2</a:t>
            </a:r>
          </a:p>
          <a:p>
            <a:pPr lvl="1" eaLnBrk="1" hangingPunct="1"/>
            <a:r>
              <a:rPr lang="pt-BR" altLang="pt-BR" sz="2000" dirty="0"/>
              <a:t>186-206 – grau 3</a:t>
            </a:r>
          </a:p>
        </p:txBody>
      </p:sp>
      <p:grpSp>
        <p:nvGrpSpPr>
          <p:cNvPr id="45062" name="Group 11"/>
          <p:cNvGrpSpPr>
            <a:grpSpLocks/>
          </p:cNvGrpSpPr>
          <p:nvPr/>
        </p:nvGrpSpPr>
        <p:grpSpPr bwMode="auto">
          <a:xfrm>
            <a:off x="3962400" y="4911725"/>
            <a:ext cx="2819400" cy="1489075"/>
            <a:chOff x="432" y="3046"/>
            <a:chExt cx="1776" cy="938"/>
          </a:xfrm>
        </p:grpSpPr>
        <p:sp>
          <p:nvSpPr>
            <p:cNvPr id="45073" name="Line 4"/>
            <p:cNvSpPr>
              <a:spLocks noChangeShapeType="1"/>
            </p:cNvSpPr>
            <p:nvPr/>
          </p:nvSpPr>
          <p:spPr bwMode="auto">
            <a:xfrm>
              <a:off x="960" y="3360"/>
              <a:ext cx="384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74" name="Line 5"/>
            <p:cNvSpPr>
              <a:spLocks noChangeShapeType="1"/>
            </p:cNvSpPr>
            <p:nvPr/>
          </p:nvSpPr>
          <p:spPr bwMode="auto">
            <a:xfrm flipV="1">
              <a:off x="1344" y="3168"/>
              <a:ext cx="192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75" name="Line 6"/>
            <p:cNvSpPr>
              <a:spLocks noChangeShapeType="1"/>
            </p:cNvSpPr>
            <p:nvPr/>
          </p:nvSpPr>
          <p:spPr bwMode="auto">
            <a:xfrm>
              <a:off x="1536" y="3168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76" name="Text Box 7"/>
            <p:cNvSpPr txBox="1">
              <a:spLocks noChangeArrowheads="1"/>
            </p:cNvSpPr>
            <p:nvPr/>
          </p:nvSpPr>
          <p:spPr bwMode="auto">
            <a:xfrm>
              <a:off x="432" y="3408"/>
              <a:ext cx="4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/>
                <a:t>q =</a:t>
              </a:r>
            </a:p>
          </p:txBody>
        </p:sp>
        <p:sp>
          <p:nvSpPr>
            <p:cNvPr id="45077" name="Text Box 8"/>
            <p:cNvSpPr txBox="1">
              <a:spLocks noChangeArrowheads="1"/>
            </p:cNvSpPr>
            <p:nvPr/>
          </p:nvSpPr>
          <p:spPr bwMode="auto">
            <a:xfrm>
              <a:off x="1022" y="304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dirty="0"/>
                <a:t>8</a:t>
              </a:r>
            </a:p>
          </p:txBody>
        </p:sp>
        <p:sp>
          <p:nvSpPr>
            <p:cNvPr id="45078" name="Text Box 9"/>
            <p:cNvSpPr txBox="1">
              <a:spLocks noChangeArrowheads="1"/>
            </p:cNvSpPr>
            <p:nvPr/>
          </p:nvSpPr>
          <p:spPr bwMode="auto">
            <a:xfrm>
              <a:off x="1584" y="3264"/>
              <a:ext cx="624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spcAft>
                  <a:spcPct val="30000"/>
                </a:spcAft>
              </a:pPr>
              <a:r>
                <a:rPr lang="pt-BR" altLang="pt-BR" sz="1800" dirty="0"/>
                <a:t>350</a:t>
              </a:r>
              <a:endParaRPr lang="pt-BR" altLang="pt-BR" sz="1800" baseline="-25000" dirty="0"/>
            </a:p>
            <a:p>
              <a:pPr algn="ctr" eaLnBrk="1" hangingPunct="1">
                <a:spcBef>
                  <a:spcPct val="50000"/>
                </a:spcBef>
                <a:spcAft>
                  <a:spcPct val="30000"/>
                </a:spcAft>
              </a:pPr>
              <a:r>
                <a:rPr lang="pt-BR" altLang="pt-BR" sz="1800" dirty="0"/>
                <a:t>150</a:t>
              </a:r>
              <a:endParaRPr lang="pt-BR" altLang="pt-BR" sz="1800" baseline="-25000" dirty="0"/>
            </a:p>
          </p:txBody>
        </p:sp>
        <p:sp>
          <p:nvSpPr>
            <p:cNvPr id="45079" name="Line 10"/>
            <p:cNvSpPr>
              <a:spLocks noChangeShapeType="1"/>
            </p:cNvSpPr>
            <p:nvPr/>
          </p:nvSpPr>
          <p:spPr bwMode="auto">
            <a:xfrm>
              <a:off x="1632" y="355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5063" name="Group 12"/>
          <p:cNvGrpSpPr>
            <a:grpSpLocks/>
          </p:cNvGrpSpPr>
          <p:nvPr/>
        </p:nvGrpSpPr>
        <p:grpSpPr bwMode="auto">
          <a:xfrm>
            <a:off x="838200" y="4953000"/>
            <a:ext cx="2819400" cy="1447800"/>
            <a:chOff x="432" y="3072"/>
            <a:chExt cx="1776" cy="912"/>
          </a:xfrm>
        </p:grpSpPr>
        <p:sp>
          <p:nvSpPr>
            <p:cNvPr id="45066" name="Line 13"/>
            <p:cNvSpPr>
              <a:spLocks noChangeShapeType="1"/>
            </p:cNvSpPr>
            <p:nvPr/>
          </p:nvSpPr>
          <p:spPr bwMode="auto">
            <a:xfrm>
              <a:off x="960" y="3360"/>
              <a:ext cx="384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67" name="Line 14"/>
            <p:cNvSpPr>
              <a:spLocks noChangeShapeType="1"/>
            </p:cNvSpPr>
            <p:nvPr/>
          </p:nvSpPr>
          <p:spPr bwMode="auto">
            <a:xfrm flipV="1">
              <a:off x="1344" y="3168"/>
              <a:ext cx="192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68" name="Line 15"/>
            <p:cNvSpPr>
              <a:spLocks noChangeShapeType="1"/>
            </p:cNvSpPr>
            <p:nvPr/>
          </p:nvSpPr>
          <p:spPr bwMode="auto">
            <a:xfrm>
              <a:off x="1536" y="3168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5069" name="Text Box 16"/>
            <p:cNvSpPr txBox="1">
              <a:spLocks noChangeArrowheads="1"/>
            </p:cNvSpPr>
            <p:nvPr/>
          </p:nvSpPr>
          <p:spPr bwMode="auto">
            <a:xfrm>
              <a:off x="432" y="3408"/>
              <a:ext cx="4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dirty="0" err="1"/>
                <a:t>q</a:t>
              </a:r>
              <a:r>
                <a:rPr lang="pt-BR" altLang="pt-BR" dirty="0"/>
                <a:t> =</a:t>
              </a:r>
            </a:p>
          </p:txBody>
        </p:sp>
        <p:sp>
          <p:nvSpPr>
            <p:cNvPr id="45070" name="Text Box 17"/>
            <p:cNvSpPr txBox="1">
              <a:spLocks noChangeArrowheads="1"/>
            </p:cNvSpPr>
            <p:nvPr/>
          </p:nvSpPr>
          <p:spPr bwMode="auto">
            <a:xfrm>
              <a:off x="912" y="30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dirty="0" err="1"/>
                <a:t>n</a:t>
              </a:r>
              <a:r>
                <a:rPr lang="pt-BR" altLang="pt-BR" dirty="0"/>
                <a:t> - 1</a:t>
              </a:r>
            </a:p>
          </p:txBody>
        </p:sp>
        <p:sp>
          <p:nvSpPr>
            <p:cNvPr id="45071" name="Text Box 18"/>
            <p:cNvSpPr txBox="1">
              <a:spLocks noChangeArrowheads="1"/>
            </p:cNvSpPr>
            <p:nvPr/>
          </p:nvSpPr>
          <p:spPr bwMode="auto">
            <a:xfrm>
              <a:off x="1584" y="3264"/>
              <a:ext cx="624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spcAft>
                  <a:spcPct val="30000"/>
                </a:spcAft>
              </a:pPr>
              <a:r>
                <a:rPr lang="pt-BR" altLang="pt-BR" sz="1800"/>
                <a:t>a</a:t>
              </a:r>
              <a:r>
                <a:rPr lang="pt-BR" altLang="pt-BR" sz="1800" baseline="-25000"/>
                <a:t>n</a:t>
              </a:r>
            </a:p>
            <a:p>
              <a:pPr algn="ctr" eaLnBrk="1" hangingPunct="1">
                <a:spcBef>
                  <a:spcPct val="50000"/>
                </a:spcBef>
                <a:spcAft>
                  <a:spcPct val="30000"/>
                </a:spcAft>
              </a:pPr>
              <a:r>
                <a:rPr lang="pt-BR" altLang="pt-BR" sz="1800"/>
                <a:t>a</a:t>
              </a:r>
              <a:r>
                <a:rPr lang="pt-BR" altLang="pt-BR" sz="1800" baseline="-25000"/>
                <a:t>1</a:t>
              </a:r>
            </a:p>
          </p:txBody>
        </p:sp>
        <p:sp>
          <p:nvSpPr>
            <p:cNvPr id="45072" name="Line 19"/>
            <p:cNvSpPr>
              <a:spLocks noChangeShapeType="1"/>
            </p:cNvSpPr>
            <p:nvPr/>
          </p:nvSpPr>
          <p:spPr bwMode="auto">
            <a:xfrm>
              <a:off x="1632" y="3552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45064" name="AutoShape 20"/>
          <p:cNvSpPr>
            <a:spLocks noChangeArrowheads="1"/>
          </p:cNvSpPr>
          <p:nvPr/>
        </p:nvSpPr>
        <p:spPr bwMode="auto">
          <a:xfrm>
            <a:off x="3581400" y="5524500"/>
            <a:ext cx="2286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5065" name="Text Box 21"/>
          <p:cNvSpPr txBox="1">
            <a:spLocks noChangeArrowheads="1"/>
          </p:cNvSpPr>
          <p:nvPr/>
        </p:nvSpPr>
        <p:spPr bwMode="auto">
          <a:xfrm>
            <a:off x="7010400" y="54483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dirty="0"/>
              <a:t>= 1,112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4608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5E83FA8-B7A9-400C-BD60-7835E7D5BE43}" type="slidenum">
              <a:rPr lang="pt-BR" altLang="pt-BR" sz="1400" smtClean="0"/>
              <a:pPr eaLnBrk="1" hangingPunct="1"/>
              <a:t>23</a:t>
            </a:fld>
            <a:endParaRPr lang="pt-BR" altLang="pt-BR" sz="14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9356725" cy="579438"/>
          </a:xfrm>
        </p:spPr>
        <p:txBody>
          <a:bodyPr/>
          <a:lstStyle/>
          <a:p>
            <a:pPr eaLnBrk="1" hangingPunct="1"/>
            <a:r>
              <a:rPr lang="pt-BR" altLang="pt-BR" sz="3200"/>
              <a:t>Faixas Salariais do plano para o método de pontos</a:t>
            </a:r>
          </a:p>
        </p:txBody>
      </p:sp>
      <p:grpSp>
        <p:nvGrpSpPr>
          <p:cNvPr id="46085" name="Group 63"/>
          <p:cNvGrpSpPr>
            <a:grpSpLocks/>
          </p:cNvGrpSpPr>
          <p:nvPr/>
        </p:nvGrpSpPr>
        <p:grpSpPr bwMode="auto">
          <a:xfrm>
            <a:off x="66675" y="1752600"/>
            <a:ext cx="8891588" cy="4435475"/>
            <a:chOff x="42" y="1104"/>
            <a:chExt cx="5601" cy="2794"/>
          </a:xfrm>
        </p:grpSpPr>
        <p:sp>
          <p:nvSpPr>
            <p:cNvPr id="46086" name="Text Box 4"/>
            <p:cNvSpPr txBox="1">
              <a:spLocks noChangeArrowheads="1"/>
            </p:cNvSpPr>
            <p:nvPr/>
          </p:nvSpPr>
          <p:spPr bwMode="auto">
            <a:xfrm>
              <a:off x="4496" y="3312"/>
              <a:ext cx="10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1600" b="1">
                  <a:latin typeface="Georgia" pitchFamily="18" charset="0"/>
                </a:rPr>
                <a:t>PONTOS</a:t>
              </a:r>
            </a:p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endParaRPr lang="pt-BR" altLang="pt-BR" sz="1600" b="1">
                <a:latin typeface="Georgia" pitchFamily="18" charset="0"/>
              </a:endParaRPr>
            </a:p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1600" b="1">
                  <a:solidFill>
                    <a:srgbClr val="CCCC00"/>
                  </a:solidFill>
                  <a:latin typeface="Georgia" pitchFamily="18" charset="0"/>
                </a:rPr>
                <a:t>GRAUS</a:t>
              </a:r>
            </a:p>
          </p:txBody>
        </p:sp>
        <p:sp>
          <p:nvSpPr>
            <p:cNvPr id="46087" name="Rectangle 5"/>
            <p:cNvSpPr>
              <a:spLocks noChangeArrowheads="1"/>
            </p:cNvSpPr>
            <p:nvPr/>
          </p:nvSpPr>
          <p:spPr bwMode="auto">
            <a:xfrm>
              <a:off x="1443" y="2652"/>
              <a:ext cx="359" cy="486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88" name="Rectangle 6"/>
            <p:cNvSpPr>
              <a:spLocks noChangeArrowheads="1"/>
            </p:cNvSpPr>
            <p:nvPr/>
          </p:nvSpPr>
          <p:spPr bwMode="auto">
            <a:xfrm>
              <a:off x="2519" y="1862"/>
              <a:ext cx="358" cy="486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89" name="Rectangle 7"/>
            <p:cNvSpPr>
              <a:spLocks noChangeArrowheads="1"/>
            </p:cNvSpPr>
            <p:nvPr/>
          </p:nvSpPr>
          <p:spPr bwMode="auto">
            <a:xfrm>
              <a:off x="2877" y="1619"/>
              <a:ext cx="359" cy="486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90" name="Rectangle 8"/>
            <p:cNvSpPr>
              <a:spLocks noChangeArrowheads="1"/>
            </p:cNvSpPr>
            <p:nvPr/>
          </p:nvSpPr>
          <p:spPr bwMode="auto">
            <a:xfrm>
              <a:off x="3236" y="1315"/>
              <a:ext cx="358" cy="487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91" name="Rectangle 9"/>
            <p:cNvSpPr>
              <a:spLocks noChangeArrowheads="1"/>
            </p:cNvSpPr>
            <p:nvPr/>
          </p:nvSpPr>
          <p:spPr bwMode="auto">
            <a:xfrm>
              <a:off x="1802" y="2408"/>
              <a:ext cx="358" cy="487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92" name="Rectangle 10"/>
            <p:cNvSpPr>
              <a:spLocks noChangeArrowheads="1"/>
            </p:cNvSpPr>
            <p:nvPr/>
          </p:nvSpPr>
          <p:spPr bwMode="auto">
            <a:xfrm>
              <a:off x="2160" y="2105"/>
              <a:ext cx="359" cy="486"/>
            </a:xfrm>
            <a:prstGeom prst="rect">
              <a:avLst/>
            </a:prstGeom>
            <a:noFill/>
            <a:ln w="158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46093" name="Text Box 20"/>
            <p:cNvSpPr txBox="1">
              <a:spLocks noChangeArrowheads="1"/>
            </p:cNvSpPr>
            <p:nvPr/>
          </p:nvSpPr>
          <p:spPr bwMode="auto">
            <a:xfrm>
              <a:off x="42" y="1195"/>
              <a:ext cx="709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just">
                <a:spcBef>
                  <a:spcPts val="100"/>
                </a:spcBef>
                <a:spcAft>
                  <a:spcPts val="100"/>
                </a:spcAft>
              </a:pPr>
              <a:r>
                <a:rPr lang="pt-BR" altLang="pt-BR" sz="1600">
                  <a:latin typeface="Georgia" pitchFamily="18" charset="0"/>
                </a:rPr>
                <a:t>SALÁRIO</a:t>
              </a:r>
            </a:p>
          </p:txBody>
        </p:sp>
        <p:sp>
          <p:nvSpPr>
            <p:cNvPr id="46094" name="Line 21"/>
            <p:cNvSpPr>
              <a:spLocks noChangeShapeType="1"/>
            </p:cNvSpPr>
            <p:nvPr/>
          </p:nvSpPr>
          <p:spPr bwMode="auto">
            <a:xfrm>
              <a:off x="852" y="3566"/>
              <a:ext cx="4791" cy="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095" name="Line 22"/>
            <p:cNvSpPr>
              <a:spLocks noChangeShapeType="1"/>
            </p:cNvSpPr>
            <p:nvPr/>
          </p:nvSpPr>
          <p:spPr bwMode="auto">
            <a:xfrm flipV="1">
              <a:off x="852" y="1104"/>
              <a:ext cx="0" cy="2462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096" name="Line 42"/>
            <p:cNvSpPr>
              <a:spLocks noChangeShapeType="1"/>
            </p:cNvSpPr>
            <p:nvPr/>
          </p:nvSpPr>
          <p:spPr bwMode="auto">
            <a:xfrm flipV="1">
              <a:off x="1680" y="1488"/>
              <a:ext cx="1824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6097" name="Text Box 44"/>
            <p:cNvSpPr txBox="1">
              <a:spLocks noChangeArrowheads="1"/>
            </p:cNvSpPr>
            <p:nvPr/>
          </p:nvSpPr>
          <p:spPr bwMode="auto">
            <a:xfrm>
              <a:off x="1488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150</a:t>
              </a:r>
            </a:p>
          </p:txBody>
        </p:sp>
        <p:sp>
          <p:nvSpPr>
            <p:cNvPr id="46098" name="Text Box 45"/>
            <p:cNvSpPr txBox="1">
              <a:spLocks noChangeArrowheads="1"/>
            </p:cNvSpPr>
            <p:nvPr/>
          </p:nvSpPr>
          <p:spPr bwMode="auto">
            <a:xfrm>
              <a:off x="1881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6099" name="Text Box 46"/>
            <p:cNvSpPr txBox="1">
              <a:spLocks noChangeArrowheads="1"/>
            </p:cNvSpPr>
            <p:nvPr/>
          </p:nvSpPr>
          <p:spPr bwMode="auto">
            <a:xfrm>
              <a:off x="2668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6100" name="Text Box 47"/>
            <p:cNvSpPr txBox="1">
              <a:spLocks noChangeArrowheads="1"/>
            </p:cNvSpPr>
            <p:nvPr/>
          </p:nvSpPr>
          <p:spPr bwMode="auto">
            <a:xfrm>
              <a:off x="3062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6101" name="Text Box 48"/>
            <p:cNvSpPr txBox="1">
              <a:spLocks noChangeArrowheads="1"/>
            </p:cNvSpPr>
            <p:nvPr/>
          </p:nvSpPr>
          <p:spPr bwMode="auto">
            <a:xfrm>
              <a:off x="3456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102" name="Text Box 49"/>
            <p:cNvSpPr txBox="1">
              <a:spLocks noChangeArrowheads="1"/>
            </p:cNvSpPr>
            <p:nvPr/>
          </p:nvSpPr>
          <p:spPr bwMode="auto">
            <a:xfrm>
              <a:off x="1488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6103" name="Text Box 50"/>
            <p:cNvSpPr txBox="1">
              <a:spLocks noChangeArrowheads="1"/>
            </p:cNvSpPr>
            <p:nvPr/>
          </p:nvSpPr>
          <p:spPr bwMode="auto">
            <a:xfrm>
              <a:off x="2275" y="3648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sz="2000" b="1">
                  <a:solidFill>
                    <a:srgbClr val="CCCC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6104" name="Text Box 51"/>
            <p:cNvSpPr txBox="1">
              <a:spLocks noChangeArrowheads="1"/>
            </p:cNvSpPr>
            <p:nvPr/>
          </p:nvSpPr>
          <p:spPr bwMode="auto">
            <a:xfrm>
              <a:off x="1872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167</a:t>
              </a:r>
            </a:p>
          </p:txBody>
        </p:sp>
        <p:sp>
          <p:nvSpPr>
            <p:cNvPr id="46105" name="Text Box 52"/>
            <p:cNvSpPr txBox="1">
              <a:spLocks noChangeArrowheads="1"/>
            </p:cNvSpPr>
            <p:nvPr/>
          </p:nvSpPr>
          <p:spPr bwMode="auto">
            <a:xfrm>
              <a:off x="2256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185</a:t>
              </a:r>
            </a:p>
          </p:txBody>
        </p:sp>
        <p:sp>
          <p:nvSpPr>
            <p:cNvPr id="46106" name="Text Box 53"/>
            <p:cNvSpPr txBox="1">
              <a:spLocks noChangeArrowheads="1"/>
            </p:cNvSpPr>
            <p:nvPr/>
          </p:nvSpPr>
          <p:spPr bwMode="auto">
            <a:xfrm>
              <a:off x="2640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206</a:t>
              </a:r>
            </a:p>
          </p:txBody>
        </p:sp>
        <p:sp>
          <p:nvSpPr>
            <p:cNvPr id="46107" name="Text Box 54"/>
            <p:cNvSpPr txBox="1">
              <a:spLocks noChangeArrowheads="1"/>
            </p:cNvSpPr>
            <p:nvPr/>
          </p:nvSpPr>
          <p:spPr bwMode="auto">
            <a:xfrm>
              <a:off x="3024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229</a:t>
              </a:r>
            </a:p>
          </p:txBody>
        </p:sp>
        <p:sp>
          <p:nvSpPr>
            <p:cNvPr id="46108" name="Text Box 55"/>
            <p:cNvSpPr txBox="1">
              <a:spLocks noChangeArrowheads="1"/>
            </p:cNvSpPr>
            <p:nvPr/>
          </p:nvSpPr>
          <p:spPr bwMode="auto">
            <a:xfrm>
              <a:off x="3408" y="331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255</a:t>
              </a:r>
            </a:p>
          </p:txBody>
        </p:sp>
        <p:sp>
          <p:nvSpPr>
            <p:cNvPr id="46109" name="Text Box 56"/>
            <p:cNvSpPr txBox="1">
              <a:spLocks noChangeArrowheads="1"/>
            </p:cNvSpPr>
            <p:nvPr/>
          </p:nvSpPr>
          <p:spPr bwMode="auto">
            <a:xfrm>
              <a:off x="528" y="252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110" name="Text Box 57"/>
            <p:cNvSpPr txBox="1">
              <a:spLocks noChangeArrowheads="1"/>
            </p:cNvSpPr>
            <p:nvPr/>
          </p:nvSpPr>
          <p:spPr bwMode="auto">
            <a:xfrm>
              <a:off x="528" y="280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6111" name="Text Box 58"/>
            <p:cNvSpPr txBox="1">
              <a:spLocks noChangeArrowheads="1"/>
            </p:cNvSpPr>
            <p:nvPr/>
          </p:nvSpPr>
          <p:spPr bwMode="auto">
            <a:xfrm>
              <a:off x="528" y="307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6112" name="Text Box 59"/>
            <p:cNvSpPr txBox="1">
              <a:spLocks noChangeArrowheads="1"/>
            </p:cNvSpPr>
            <p:nvPr/>
          </p:nvSpPr>
          <p:spPr bwMode="auto">
            <a:xfrm>
              <a:off x="528" y="225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6113" name="Text Box 60"/>
            <p:cNvSpPr txBox="1">
              <a:spLocks noChangeArrowheads="1"/>
            </p:cNvSpPr>
            <p:nvPr/>
          </p:nvSpPr>
          <p:spPr bwMode="auto">
            <a:xfrm>
              <a:off x="528" y="19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6114" name="Text Box 61"/>
            <p:cNvSpPr txBox="1">
              <a:spLocks noChangeArrowheads="1"/>
            </p:cNvSpPr>
            <p:nvPr/>
          </p:nvSpPr>
          <p:spPr bwMode="auto">
            <a:xfrm>
              <a:off x="528" y="171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6115" name="Text Box 62"/>
            <p:cNvSpPr txBox="1">
              <a:spLocks noChangeArrowheads="1"/>
            </p:cNvSpPr>
            <p:nvPr/>
          </p:nvSpPr>
          <p:spPr bwMode="auto">
            <a:xfrm>
              <a:off x="528" y="1440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Times New Roman" pitchFamily="18" charset="0"/>
                </a:rPr>
                <a:t>10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6140" name="Tinta 46139">
                <a:extLst>
                  <a:ext uri="{FF2B5EF4-FFF2-40B4-BE49-F238E27FC236}">
                    <a16:creationId xmlns:a16="http://schemas.microsoft.com/office/drawing/2014/main" id="{88527009-7BBB-874A-80C4-7C150DAC8E1C}"/>
                  </a:ext>
                </a:extLst>
              </p14:cNvPr>
              <p14:cNvContentPartPr/>
              <p14:nvPr/>
            </p14:nvContentPartPr>
            <p14:xfrm>
              <a:off x="-642276" y="1775233"/>
              <a:ext cx="360" cy="360"/>
            </p14:xfrm>
          </p:contentPart>
        </mc:Choice>
        <mc:Fallback xmlns="">
          <p:pic>
            <p:nvPicPr>
              <p:cNvPr id="46140" name="Tinta 46139">
                <a:extLst>
                  <a:ext uri="{FF2B5EF4-FFF2-40B4-BE49-F238E27FC236}">
                    <a16:creationId xmlns:a16="http://schemas.microsoft.com/office/drawing/2014/main" id="{88527009-7BBB-874A-80C4-7C150DAC8E1C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-660276" y="1757233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4710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A8C898C-2004-46E9-A06E-5BFDC7257FBF}" type="slidenum">
              <a:rPr lang="pt-BR" altLang="pt-BR" sz="1400" smtClean="0"/>
              <a:pPr eaLnBrk="1" hangingPunct="1"/>
              <a:t>24</a:t>
            </a:fld>
            <a:endParaRPr lang="pt-BR" altLang="pt-BR" sz="14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/>
              <a:t>Desenhando faixas salariais</a:t>
            </a:r>
          </a:p>
        </p:txBody>
      </p:sp>
      <p:sp>
        <p:nvSpPr>
          <p:cNvPr id="471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95300" y="1752600"/>
            <a:ext cx="8859838" cy="4495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altLang="pt-BR" sz="2400"/>
              <a:t>Motivos externos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/>
              <a:t>variação de qualidade (habilidades, experiência) dos indivíduos no mercado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/>
              <a:t>reconhecimento das diferenças do valor relacionado com a produtividade dos empregados devido as variações de qualidade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/>
              <a:t>Motivos internos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/>
              <a:t>reconhecer variação individual de desempenho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/>
              <a:t>expectativas do empregado de aumento no tempo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/>
              <a:t>Construindo faixas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/>
              <a:t>desenvolver graus: grupos de diferentes cargos que são considerados idênticos para fins de remuneração</a:t>
            </a:r>
            <a:endParaRPr lang="pt-BR" altLang="pt-BR" sz="1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4813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FE14BE2-E6A8-49BA-9B1D-E212940FCA4C}" type="slidenum">
              <a:rPr lang="pt-BR" altLang="pt-BR" sz="1400" smtClean="0"/>
              <a:pPr eaLnBrk="1" hangingPunct="1"/>
              <a:t>25</a:t>
            </a:fld>
            <a:endParaRPr lang="pt-BR" altLang="pt-BR" sz="14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/>
              <a:t>Desenhando faixas salariais</a:t>
            </a:r>
          </a:p>
        </p:txBody>
      </p:sp>
      <p:sp>
        <p:nvSpPr>
          <p:cNvPr id="481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859838" cy="4457700"/>
          </a:xfrm>
          <a:noFill/>
        </p:spPr>
        <p:txBody>
          <a:bodyPr lIns="92075" tIns="46038" rIns="92075" bIns="46038"/>
          <a:lstStyle/>
          <a:p>
            <a:pPr lvl="1" eaLnBrk="1" hangingPunct="1">
              <a:lnSpc>
                <a:spcPct val="90000"/>
              </a:lnSpc>
            </a:pPr>
            <a:r>
              <a:rPr lang="pt-BR" altLang="pt-BR"/>
              <a:t>estabelecer faixas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ponto médio é onde a linha de remuneração corta cada grau - mercado, ponto de controle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/>
              <a:t>variação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executivo - 60 a 120%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profissional e gerencial - 35 a 60%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escritório e produção - 10 a 25%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/>
              <a:t>variação</a:t>
            </a:r>
          </a:p>
          <a:p>
            <a:pPr lvl="3" eaLnBrk="1" hangingPunct="1">
              <a:lnSpc>
                <a:spcPct val="80000"/>
              </a:lnSpc>
            </a:pPr>
            <a:r>
              <a:rPr lang="pt-BR" altLang="pt-BR" sz="2400"/>
              <a:t>75th a 25th percentil</a:t>
            </a:r>
          </a:p>
          <a:p>
            <a:pPr lvl="3" eaLnBrk="1" hangingPunct="1">
              <a:lnSpc>
                <a:spcPct val="80000"/>
              </a:lnSpc>
            </a:pPr>
            <a:r>
              <a:rPr lang="pt-BR" altLang="pt-BR" sz="2400"/>
              <a:t>inclui 75% da variação da pesquisa</a:t>
            </a:r>
          </a:p>
          <a:p>
            <a:pPr lvl="3" eaLnBrk="1" hangingPunct="1">
              <a:lnSpc>
                <a:spcPct val="80000"/>
              </a:lnSpc>
            </a:pPr>
            <a:r>
              <a:rPr lang="pt-BR" altLang="pt-BR" sz="2400"/>
              <a:t>tempo para se tornar competente</a:t>
            </a:r>
            <a:endParaRPr lang="pt-BR" altLang="pt-BR" sz="1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4915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4B43CC6-E2F5-4C8C-AA05-96734463293A}" type="slidenum">
              <a:rPr lang="pt-BR" altLang="pt-BR" sz="1400" smtClean="0"/>
              <a:pPr eaLnBrk="1" hangingPunct="1"/>
              <a:t>26</a:t>
            </a:fld>
            <a:endParaRPr lang="pt-BR" altLang="pt-BR" sz="14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Desenhando faixas salariais</a:t>
            </a:r>
          </a:p>
        </p:txBody>
      </p:sp>
      <p:sp>
        <p:nvSpPr>
          <p:cNvPr id="491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pt-BR" altLang="pt-BR"/>
              <a:t>Cálculo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/>
              <a:t>mínimo = ponto médio / [100% + (1/2 amplitude da faixa)]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/>
              <a:t>máximo = mínimo + (amplitude da faixa x mínimo)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/>
              <a:t>Exemplo: ponto médio $10.000,00 e amplitude 30%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mínimo = $10.000 / (1 + 0.15) = $ 8.695,00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/>
              <a:t>máximo = $ 8.695 + (0.30 x 8.695) = $ 11.304,00 </a:t>
            </a:r>
          </a:p>
          <a:p>
            <a:pPr eaLnBrk="1" hangingPunct="1">
              <a:lnSpc>
                <a:spcPct val="70000"/>
              </a:lnSpc>
            </a:pPr>
            <a:r>
              <a:rPr lang="pt-BR" altLang="pt-BR"/>
              <a:t>Sobreposição das faixas</a:t>
            </a:r>
            <a:endParaRPr lang="pt-BR" altLang="pt-BR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717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2D39565-37A5-43BE-8C42-5DE8739EAC8C}" type="slidenum">
              <a:rPr lang="pt-BR" altLang="pt-BR" sz="1400" smtClean="0"/>
              <a:pPr eaLnBrk="1" hangingPunct="1"/>
              <a:t>3</a:t>
            </a:fld>
            <a:endParaRPr lang="pt-BR" altLang="pt-BR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762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>
                <a:latin typeface="Georgia" pitchFamily="18" charset="0"/>
              </a:rPr>
              <a:t>Competitividade</a:t>
            </a:r>
            <a:endParaRPr lang="pt-BR" altLang="pt-BR">
              <a:latin typeface="Georgia" pitchFamily="18" charset="0"/>
            </a:endParaRP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4850" y="1773238"/>
            <a:ext cx="8420100" cy="4572000"/>
          </a:xfrm>
          <a:noFill/>
        </p:spPr>
        <p:txBody>
          <a:bodyPr lIns="90488" tIns="44450" rIns="90488" bIns="44450">
            <a:normAutofit fontScale="92500" lnSpcReduction="10000"/>
          </a:bodyPr>
          <a:lstStyle/>
          <a:p>
            <a:pPr eaLnBrk="1" hangingPunct="1"/>
            <a:r>
              <a:rPr lang="pt-BR" altLang="pt-BR" sz="2800" dirty="0">
                <a:latin typeface="Georgia" pitchFamily="18" charset="0"/>
              </a:rPr>
              <a:t>Apesar do nível de salário ser o componente principal, competitividade inclui o </a:t>
            </a:r>
            <a:r>
              <a:rPr lang="pt-BR" altLang="pt-BR" sz="2800" dirty="0" err="1">
                <a:latin typeface="Georgia" pitchFamily="18" charset="0"/>
              </a:rPr>
              <a:t>mix</a:t>
            </a:r>
            <a:r>
              <a:rPr lang="pt-BR" altLang="pt-BR" sz="2800" dirty="0">
                <a:latin typeface="Georgia" pitchFamily="18" charset="0"/>
              </a:rPr>
              <a:t> de formas de remuneração (bônus, benefícios), oportunidades de carreira, treinamento, trabalhos especiais, ou a estabilidade financeira da empresa.</a:t>
            </a:r>
          </a:p>
          <a:p>
            <a:pPr eaLnBrk="1" hangingPunct="1"/>
            <a:r>
              <a:rPr lang="pt-BR" altLang="pt-BR" sz="2800" dirty="0">
                <a:latin typeface="Georgia" pitchFamily="18" charset="0"/>
              </a:rPr>
              <a:t>Competitividade é expressa por estabelecer remuneração que são acima, abaixo ou na média do mercado.</a:t>
            </a:r>
          </a:p>
          <a:p>
            <a:pPr eaLnBrk="1" hangingPunct="1"/>
            <a:r>
              <a:rPr lang="pt-BR" altLang="pt-BR" sz="2800" dirty="0">
                <a:latin typeface="Georgia" pitchFamily="18" charset="0"/>
              </a:rPr>
              <a:t>Foca dois objetivos: </a:t>
            </a:r>
          </a:p>
          <a:p>
            <a:pPr lvl="1" eaLnBrk="1" hangingPunct="1"/>
            <a:r>
              <a:rPr lang="pt-BR" altLang="pt-BR" sz="2400" dirty="0">
                <a:latin typeface="Georgia" pitchFamily="18" charset="0"/>
              </a:rPr>
              <a:t>1) controle do custo do trabalho e </a:t>
            </a:r>
          </a:p>
          <a:p>
            <a:pPr lvl="1" eaLnBrk="1" hangingPunct="1"/>
            <a:r>
              <a:rPr lang="pt-BR" altLang="pt-BR" sz="2400" dirty="0">
                <a:latin typeface="Georgia" pitchFamily="18" charset="0"/>
              </a:rPr>
              <a:t>2) atrair e reter empregados.</a:t>
            </a:r>
            <a:r>
              <a:rPr lang="pt-BR" altLang="pt-BR" dirty="0">
                <a:latin typeface="Georgia" pitchFamily="18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Tinta 13">
                <a:extLst>
                  <a:ext uri="{FF2B5EF4-FFF2-40B4-BE49-F238E27FC236}">
                    <a16:creationId xmlns:a16="http://schemas.microsoft.com/office/drawing/2014/main" id="{B72A14A1-EB90-8948-B09D-19761F0261A8}"/>
                  </a:ext>
                </a:extLst>
              </p14:cNvPr>
              <p14:cNvContentPartPr/>
              <p14:nvPr/>
            </p14:nvContentPartPr>
            <p14:xfrm>
              <a:off x="6937437" y="2121700"/>
              <a:ext cx="268920" cy="5760"/>
            </p14:xfrm>
          </p:contentPart>
        </mc:Choice>
        <mc:Fallback xmlns="">
          <p:pic>
            <p:nvPicPr>
              <p:cNvPr id="14" name="Tinta 13">
                <a:extLst>
                  <a:ext uri="{FF2B5EF4-FFF2-40B4-BE49-F238E27FC236}">
                    <a16:creationId xmlns:a16="http://schemas.microsoft.com/office/drawing/2014/main" id="{B72A14A1-EB90-8948-B09D-19761F0261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28437" y="2113229"/>
                <a:ext cx="286560" cy="22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Tinta 12">
                <a:extLst>
                  <a:ext uri="{FF2B5EF4-FFF2-40B4-BE49-F238E27FC236}">
                    <a16:creationId xmlns:a16="http://schemas.microsoft.com/office/drawing/2014/main" id="{DC274D61-935B-624C-A736-17C3BB3ADFC1}"/>
                  </a:ext>
                </a:extLst>
              </p14:cNvPr>
              <p14:cNvContentPartPr/>
              <p14:nvPr/>
            </p14:nvContentPartPr>
            <p14:xfrm>
              <a:off x="8557437" y="2498980"/>
              <a:ext cx="60120" cy="0"/>
            </p14:xfrm>
          </p:contentPart>
        </mc:Choice>
        <mc:Fallback xmlns="">
          <p:pic>
            <p:nvPicPr>
              <p:cNvPr id="13" name="Tinta 12">
                <a:extLst>
                  <a:ext uri="{FF2B5EF4-FFF2-40B4-BE49-F238E27FC236}">
                    <a16:creationId xmlns:a16="http://schemas.microsoft.com/office/drawing/2014/main" id="{DC274D61-935B-624C-A736-17C3BB3ADFC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48437" y="2498980"/>
                <a:ext cx="7776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1638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9DB395F-49AD-4A62-B3B2-05A3F79BC3D0}" type="slidenum">
              <a:rPr lang="pt-BR" altLang="pt-BR" sz="1400" smtClean="0"/>
              <a:pPr eaLnBrk="1" hangingPunct="1"/>
              <a:t>4</a:t>
            </a:fld>
            <a:endParaRPr lang="pt-BR" altLang="pt-BR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87947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4000">
                <a:latin typeface="Georgia" pitchFamily="18" charset="0"/>
              </a:rPr>
              <a:t>Opções de políticas de remuneração</a:t>
            </a:r>
            <a:endParaRPr lang="pt-BR" altLang="pt-BR">
              <a:latin typeface="Georgia" pitchFamily="18" charset="0"/>
            </a:endParaRP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pt-BR" altLang="pt-BR" sz="3600">
                <a:latin typeface="Georgia" pitchFamily="18" charset="0"/>
              </a:rPr>
              <a:t>pagar igual a competição</a:t>
            </a:r>
          </a:p>
          <a:p>
            <a:pPr eaLnBrk="1" hangingPunct="1"/>
            <a:r>
              <a:rPr lang="pt-BR" altLang="pt-BR" sz="3600">
                <a:latin typeface="Georgia" pitchFamily="18" charset="0"/>
              </a:rPr>
              <a:t>liderar</a:t>
            </a:r>
          </a:p>
          <a:p>
            <a:pPr eaLnBrk="1" hangingPunct="1"/>
            <a:r>
              <a:rPr lang="pt-BR" altLang="pt-BR" sz="3600">
                <a:latin typeface="Georgia" pitchFamily="18" charset="0"/>
              </a:rPr>
              <a:t>pagar abaixo do mercado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" name="Tinta 18">
                <a:extLst>
                  <a:ext uri="{FF2B5EF4-FFF2-40B4-BE49-F238E27FC236}">
                    <a16:creationId xmlns:a16="http://schemas.microsoft.com/office/drawing/2014/main" id="{23CA2A14-8688-A644-B086-57A753289783}"/>
                  </a:ext>
                </a:extLst>
              </p14:cNvPr>
              <p14:cNvContentPartPr/>
              <p14:nvPr/>
            </p14:nvContentPartPr>
            <p14:xfrm>
              <a:off x="7794288" y="3140064"/>
              <a:ext cx="360" cy="360"/>
            </p14:xfrm>
          </p:contentPart>
        </mc:Choice>
        <mc:Fallback xmlns="">
          <p:pic>
            <p:nvPicPr>
              <p:cNvPr id="19" name="Tinta 18">
                <a:extLst>
                  <a:ext uri="{FF2B5EF4-FFF2-40B4-BE49-F238E27FC236}">
                    <a16:creationId xmlns:a16="http://schemas.microsoft.com/office/drawing/2014/main" id="{23CA2A14-8688-A644-B086-57A75328978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776288" y="3122424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>
                <a:latin typeface="Georgia" pitchFamily="18" charset="0"/>
              </a:rPr>
              <a:t>Pagar com o mercado (match)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>
                <a:latin typeface="Georgia" pitchFamily="18" charset="0"/>
              </a:rPr>
              <a:t>motivos</a:t>
            </a:r>
          </a:p>
          <a:p>
            <a:pPr lvl="1" eaLnBrk="1" hangingPunct="1"/>
            <a:r>
              <a:rPr lang="pt-BR" altLang="pt-BR" sz="2400">
                <a:latin typeface="Georgia" pitchFamily="18" charset="0"/>
              </a:rPr>
              <a:t>não acompanhar o mercado causa insatisfação</a:t>
            </a:r>
          </a:p>
          <a:p>
            <a:pPr lvl="1" eaLnBrk="1" hangingPunct="1"/>
            <a:r>
              <a:rPr lang="pt-BR" altLang="pt-BR" sz="2400">
                <a:latin typeface="Georgia" pitchFamily="18" charset="0"/>
              </a:rPr>
              <a:t>limita capacidade de recrutamento</a:t>
            </a:r>
          </a:p>
          <a:p>
            <a:pPr lvl="1" eaLnBrk="1" hangingPunct="1"/>
            <a:r>
              <a:rPr lang="pt-BR" altLang="pt-BR" sz="2400">
                <a:latin typeface="Georgia" pitchFamily="18" charset="0"/>
              </a:rPr>
              <a:t>manter o custos de pessoal próximos ao do mercado</a:t>
            </a:r>
            <a:endParaRPr lang="pt-BR" altLang="pt-BR">
              <a:latin typeface="Georgia" pitchFamily="18" charset="0"/>
            </a:endParaRPr>
          </a:p>
          <a:p>
            <a:pPr eaLnBrk="1" hangingPunct="1"/>
            <a:r>
              <a:rPr lang="pt-BR" altLang="pt-BR">
                <a:latin typeface="Georgia" pitchFamily="18" charset="0"/>
              </a:rPr>
              <a:t>dificuldade em manter o empregador com vantagem competitiva no mercado</a:t>
            </a:r>
          </a:p>
        </p:txBody>
      </p:sp>
      <p:sp>
        <p:nvSpPr>
          <p:cNvPr id="17410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174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1A68FB2-0C9A-4466-AE2A-5F64F18072D3}" type="slidenum">
              <a:rPr lang="pt-BR" altLang="pt-BR" sz="1400" smtClean="0"/>
              <a:pPr eaLnBrk="1" hangingPunct="1"/>
              <a:t>5</a:t>
            </a:fld>
            <a:endParaRPr lang="pt-BR" altLang="pt-BR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Tinta 4">
                <a:extLst>
                  <a:ext uri="{FF2B5EF4-FFF2-40B4-BE49-F238E27FC236}">
                    <a16:creationId xmlns:a16="http://schemas.microsoft.com/office/drawing/2014/main" id="{EB1A8A6F-D3B5-8742-BA44-96ED17C86556}"/>
                  </a:ext>
                </a:extLst>
              </p14:cNvPr>
              <p14:cNvContentPartPr/>
              <p14:nvPr/>
            </p14:nvContentPartPr>
            <p14:xfrm>
              <a:off x="4862037" y="4729540"/>
              <a:ext cx="38520" cy="1800"/>
            </p14:xfrm>
          </p:contentPart>
        </mc:Choice>
        <mc:Fallback xmlns="">
          <p:pic>
            <p:nvPicPr>
              <p:cNvPr id="5" name="Tinta 4">
                <a:extLst>
                  <a:ext uri="{FF2B5EF4-FFF2-40B4-BE49-F238E27FC236}">
                    <a16:creationId xmlns:a16="http://schemas.microsoft.com/office/drawing/2014/main" id="{EB1A8A6F-D3B5-8742-BA44-96ED17C865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53037" y="4722040"/>
                <a:ext cx="56160" cy="165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>
                <a:latin typeface="Georgia" pitchFamily="18" charset="0"/>
              </a:rPr>
              <a:t>Liderar o mercado (lead)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z="2800">
                <a:latin typeface="Georgia" pitchFamily="18" charset="0"/>
              </a:rPr>
              <a:t>maximiza a capacidade de atrair e reter empregados de qualidade</a:t>
            </a:r>
          </a:p>
          <a:p>
            <a:pPr eaLnBrk="1" hangingPunct="1"/>
            <a:r>
              <a:rPr lang="pt-BR" altLang="pt-BR" sz="2800">
                <a:latin typeface="Georgia" pitchFamily="18" charset="0"/>
              </a:rPr>
              <a:t>minimiza a insatisfação do empregado com salário</a:t>
            </a:r>
          </a:p>
          <a:p>
            <a:pPr eaLnBrk="1" hangingPunct="1"/>
            <a:r>
              <a:rPr lang="pt-BR" altLang="pt-BR" sz="2800">
                <a:latin typeface="Georgia" pitchFamily="18" charset="0"/>
              </a:rPr>
              <a:t>compensa fatores menos atrativo do trabalho</a:t>
            </a:r>
          </a:p>
          <a:p>
            <a:pPr eaLnBrk="1" hangingPunct="1"/>
            <a:r>
              <a:rPr lang="pt-BR" altLang="pt-BR" sz="2800">
                <a:latin typeface="Georgia" pitchFamily="18" charset="0"/>
              </a:rPr>
              <a:t>cuidado para não achatar a curva de salário</a:t>
            </a:r>
          </a:p>
          <a:p>
            <a:pPr eaLnBrk="1" hangingPunct="1"/>
            <a:r>
              <a:rPr lang="pt-BR" altLang="pt-BR" sz="2800">
                <a:latin typeface="Georgia" pitchFamily="18" charset="0"/>
              </a:rPr>
              <a:t>cuidado, verificar se isso gera mais produtividade</a:t>
            </a:r>
          </a:p>
        </p:txBody>
      </p:sp>
      <p:sp>
        <p:nvSpPr>
          <p:cNvPr id="18434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1843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ED31436-6F6D-46FB-8A86-A04606C8D9CC}" type="slidenum">
              <a:rPr lang="pt-BR" altLang="pt-BR" sz="1400" smtClean="0"/>
              <a:pPr eaLnBrk="1" hangingPunct="1"/>
              <a:t>6</a:t>
            </a:fld>
            <a:endParaRPr lang="pt-BR" altLang="pt-BR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Tinta 5">
                <a:extLst>
                  <a:ext uri="{FF2B5EF4-FFF2-40B4-BE49-F238E27FC236}">
                    <a16:creationId xmlns:a16="http://schemas.microsoft.com/office/drawing/2014/main" id="{94AFD22B-9E1F-484C-AE02-1608C15DC244}"/>
                  </a:ext>
                </a:extLst>
              </p14:cNvPr>
              <p14:cNvContentPartPr/>
              <p14:nvPr/>
            </p14:nvContentPartPr>
            <p14:xfrm>
              <a:off x="3177597" y="3374500"/>
              <a:ext cx="7200" cy="10440"/>
            </p14:xfrm>
          </p:contentPart>
        </mc:Choice>
        <mc:Fallback xmlns="">
          <p:pic>
            <p:nvPicPr>
              <p:cNvPr id="6" name="Tinta 5">
                <a:extLst>
                  <a:ext uri="{FF2B5EF4-FFF2-40B4-BE49-F238E27FC236}">
                    <a16:creationId xmlns:a16="http://schemas.microsoft.com/office/drawing/2014/main" id="{94AFD22B-9E1F-484C-AE02-1608C15DC2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68597" y="3365860"/>
                <a:ext cx="2484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Tinta 7">
                <a:extLst>
                  <a:ext uri="{FF2B5EF4-FFF2-40B4-BE49-F238E27FC236}">
                    <a16:creationId xmlns:a16="http://schemas.microsoft.com/office/drawing/2014/main" id="{AA827F1B-CD41-6540-B1D3-63703E7CB13B}"/>
                  </a:ext>
                </a:extLst>
              </p14:cNvPr>
              <p14:cNvContentPartPr/>
              <p14:nvPr/>
            </p14:nvContentPartPr>
            <p14:xfrm>
              <a:off x="4796157" y="4509220"/>
              <a:ext cx="360" cy="360"/>
            </p14:xfrm>
          </p:contentPart>
        </mc:Choice>
        <mc:Fallback xmlns="">
          <p:pic>
            <p:nvPicPr>
              <p:cNvPr id="8" name="Tinta 7">
                <a:extLst>
                  <a:ext uri="{FF2B5EF4-FFF2-40B4-BE49-F238E27FC236}">
                    <a16:creationId xmlns:a16="http://schemas.microsoft.com/office/drawing/2014/main" id="{AA827F1B-CD41-6540-B1D3-63703E7CB13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87517" y="450058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dirty="0">
                <a:latin typeface="Georgia" pitchFamily="18" charset="0"/>
              </a:rPr>
              <a:t>Pagar abaixo do mercado (</a:t>
            </a:r>
            <a:r>
              <a:rPr lang="pt-BR" altLang="pt-BR" dirty="0" err="1">
                <a:latin typeface="Georgia" pitchFamily="18" charset="0"/>
              </a:rPr>
              <a:t>lag</a:t>
            </a:r>
            <a:r>
              <a:rPr lang="pt-BR" altLang="pt-BR" dirty="0">
                <a:latin typeface="Georgia" pitchFamily="18" charset="0"/>
              </a:rPr>
              <a:t>)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dirty="0">
                <a:latin typeface="Georgia" pitchFamily="18" charset="0"/>
              </a:rPr>
              <a:t>dificulta atrair empregados potenciais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t-BR" dirty="0">
                <a:latin typeface="Georgia" pitchFamily="18" charset="0"/>
              </a:rPr>
              <a:t>compensar com outros aspectos do trabalho</a:t>
            </a:r>
          </a:p>
          <a:p>
            <a:pPr marL="342900" lvl="1" indent="-342900" eaLnBrk="1" hangingPunct="1">
              <a:lnSpc>
                <a:spcPct val="120000"/>
              </a:lnSpc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pt-BR" sz="2400" dirty="0">
                <a:latin typeface="Georgia" pitchFamily="18" charset="0"/>
              </a:rPr>
              <a:t>vai obrigar a empresa a pagar o valor de mercado a qualquer momento</a:t>
            </a:r>
            <a:endParaRPr lang="pt-BR" dirty="0">
              <a:latin typeface="Georgia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pt-BR" sz="3600" dirty="0">
                <a:latin typeface="Georgia" pitchFamily="18" charset="0"/>
              </a:rPr>
              <a:t>Políticas híbridas</a:t>
            </a:r>
            <a:endParaRPr lang="pt-BR" dirty="0">
              <a:latin typeface="Georgia" pitchFamily="18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pt-BR" dirty="0">
                <a:latin typeface="Georgia" pitchFamily="18" charset="0"/>
              </a:rPr>
              <a:t>diferentes políticas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pt-BR" dirty="0">
                <a:latin typeface="Georgia" pitchFamily="18" charset="0"/>
              </a:rPr>
              <a:t>salário base e variáveis</a:t>
            </a:r>
          </a:p>
        </p:txBody>
      </p:sp>
      <p:sp>
        <p:nvSpPr>
          <p:cNvPr id="1945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194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57B6453-37FF-4BC9-93F6-CBE63A5BF131}" type="slidenum">
              <a:rPr lang="pt-BR" altLang="pt-BR" sz="1400" smtClean="0"/>
              <a:pPr eaLnBrk="1" hangingPunct="1"/>
              <a:t>7</a:t>
            </a:fld>
            <a:endParaRPr lang="pt-BR" altLang="pt-BR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0840898A-7557-0644-A78B-451949D4FA33}"/>
                  </a:ext>
                </a:extLst>
              </p14:cNvPr>
              <p14:cNvContentPartPr/>
              <p14:nvPr/>
            </p14:nvContentPartPr>
            <p14:xfrm>
              <a:off x="4286037" y="2500780"/>
              <a:ext cx="1440" cy="3420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0840898A-7557-0644-A78B-451949D4FA3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77397" y="2491780"/>
                <a:ext cx="1908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Tinta 2">
                <a:extLst>
                  <a:ext uri="{FF2B5EF4-FFF2-40B4-BE49-F238E27FC236}">
                    <a16:creationId xmlns:a16="http://schemas.microsoft.com/office/drawing/2014/main" id="{06894F54-0A39-B149-B1D4-8EA890728E48}"/>
                  </a:ext>
                </a:extLst>
              </p14:cNvPr>
              <p14:cNvContentPartPr/>
              <p14:nvPr/>
            </p14:nvContentPartPr>
            <p14:xfrm>
              <a:off x="-2241843" y="7056456"/>
              <a:ext cx="7344720" cy="477000"/>
            </p14:xfrm>
          </p:contentPart>
        </mc:Choice>
        <mc:Fallback xmlns="">
          <p:pic>
            <p:nvPicPr>
              <p:cNvPr id="3" name="Tinta 2">
                <a:extLst>
                  <a:ext uri="{FF2B5EF4-FFF2-40B4-BE49-F238E27FC236}">
                    <a16:creationId xmlns:a16="http://schemas.microsoft.com/office/drawing/2014/main" id="{06894F54-0A39-B149-B1D4-8EA890728E4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2250843" y="7047463"/>
                <a:ext cx="7362360" cy="4946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9F1E27D4-E2C9-7440-BB19-6FB9423B9462}"/>
                  </a:ext>
                </a:extLst>
              </p14:cNvPr>
              <p14:cNvContentPartPr/>
              <p14:nvPr/>
            </p14:nvContentPartPr>
            <p14:xfrm>
              <a:off x="-2230683" y="-1148540"/>
              <a:ext cx="1833480" cy="1805040"/>
            </p14:xfrm>
          </p:contentPart>
        </mc:Choice>
        <mc:Fallback xmlns=""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9F1E27D4-E2C9-7440-BB19-6FB9423B946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2239683" y="-1157540"/>
                <a:ext cx="1851120" cy="1822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dirty="0">
                <a:latin typeface="Georgia" pitchFamily="18" charset="0"/>
              </a:rPr>
              <a:t>Políticas híbridas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dirty="0">
                <a:latin typeface="Georgia" pitchFamily="18" charset="0"/>
              </a:rPr>
              <a:t>diferentes políticas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t-BR" dirty="0">
                <a:latin typeface="Georgia" pitchFamily="18" charset="0"/>
              </a:rPr>
              <a:t>salário base e variáveis</a:t>
            </a:r>
          </a:p>
        </p:txBody>
      </p:sp>
      <p:sp>
        <p:nvSpPr>
          <p:cNvPr id="19458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194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57B6453-37FF-4BC9-93F6-CBE63A5BF131}" type="slidenum">
              <a:rPr lang="pt-BR" altLang="pt-BR" sz="1400" smtClean="0"/>
              <a:pPr eaLnBrk="1" hangingPunct="1"/>
              <a:t>8</a:t>
            </a:fld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283425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pt-BR" altLang="pt-BR" sz="1400"/>
              <a:t>Prof. Gilberto Shinyashiki FEARP-USP</a:t>
            </a:r>
          </a:p>
        </p:txBody>
      </p:sp>
      <p:sp>
        <p:nvSpPr>
          <p:cNvPr id="2048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90F9F40-DDDC-44A9-8AA0-A71D1461613F}" type="slidenum">
              <a:rPr lang="pt-BR" altLang="pt-BR" sz="1400" smtClean="0"/>
              <a:pPr eaLnBrk="1" hangingPunct="1"/>
              <a:t>9</a:t>
            </a:fld>
            <a:endParaRPr lang="pt-BR" altLang="pt-BR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>
                <a:latin typeface="Georgia" pitchFamily="18" charset="0"/>
              </a:rPr>
              <a:t>Consequências das decisões</a:t>
            </a:r>
          </a:p>
        </p:txBody>
      </p:sp>
      <p:sp>
        <p:nvSpPr>
          <p:cNvPr id="204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8050" y="1557338"/>
            <a:ext cx="8420100" cy="446246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>
                <a:latin typeface="Georgia" pitchFamily="18" charset="0"/>
              </a:rPr>
              <a:t>contém custos de operação</a:t>
            </a:r>
          </a:p>
          <a:p>
            <a:pPr eaLnBrk="1" hangingPunct="1"/>
            <a:r>
              <a:rPr lang="pt-BR" altLang="pt-BR">
                <a:latin typeface="Georgia" pitchFamily="18" charset="0"/>
              </a:rPr>
              <a:t>aumenta a qualificação dos candidatos</a:t>
            </a:r>
          </a:p>
          <a:p>
            <a:pPr eaLnBrk="1" hangingPunct="1"/>
            <a:r>
              <a:rPr lang="pt-BR" altLang="pt-BR">
                <a:latin typeface="Georgia" pitchFamily="18" charset="0"/>
              </a:rPr>
              <a:t>aumenta experiência e qualidade</a:t>
            </a:r>
          </a:p>
          <a:p>
            <a:pPr eaLnBrk="1" hangingPunct="1"/>
            <a:r>
              <a:rPr lang="pt-BR" altLang="pt-BR">
                <a:latin typeface="Georgia" pitchFamily="18" charset="0"/>
              </a:rPr>
              <a:t>reduz turnover voluntário</a:t>
            </a:r>
          </a:p>
          <a:p>
            <a:pPr eaLnBrk="1" hangingPunct="1"/>
            <a:r>
              <a:rPr lang="pt-BR" altLang="pt-BR">
                <a:latin typeface="Georgia" pitchFamily="18" charset="0"/>
              </a:rPr>
              <a:t>reduz despesas relacionadas com paralisações de trabalho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297785199</TotalTime>
  <Pages>6</Pages>
  <Words>1329</Words>
  <Application>Microsoft Macintosh PowerPoint</Application>
  <PresentationFormat>Papel A4 (210 x 297 mm)</PresentationFormat>
  <Paragraphs>301</Paragraphs>
  <Slides>26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 Narrow</vt:lpstr>
      <vt:lpstr>Georgia</vt:lpstr>
      <vt:lpstr>Tahoma</vt:lpstr>
      <vt:lpstr>Times New Roman</vt:lpstr>
      <vt:lpstr>Wingdings</vt:lpstr>
      <vt:lpstr>Plano grafico</vt:lpstr>
      <vt:lpstr>Competitividade Externa</vt:lpstr>
      <vt:lpstr>Conceitos</vt:lpstr>
      <vt:lpstr>Competitividade</vt:lpstr>
      <vt:lpstr>Opções de políticas de remuneração</vt:lpstr>
      <vt:lpstr>Pagar com o mercado (match)</vt:lpstr>
      <vt:lpstr>Liderar o mercado (lead)</vt:lpstr>
      <vt:lpstr>Pagar abaixo do mercado (lag)</vt:lpstr>
      <vt:lpstr>Políticas híbridas</vt:lpstr>
      <vt:lpstr>Consequências das decisões</vt:lpstr>
      <vt:lpstr>Pesquisa Salarial</vt:lpstr>
      <vt:lpstr>Desenhando a estrutura de remuneração</vt:lpstr>
      <vt:lpstr>Pesquisa salarial</vt:lpstr>
      <vt:lpstr>Pesquisa salarial - estatística</vt:lpstr>
      <vt:lpstr>Primeiro modelo de apresentação da tabulação da pesquisa salarial</vt:lpstr>
      <vt:lpstr>Estrutura salarial</vt:lpstr>
      <vt:lpstr>Definição dos termos empregados na estrutura salarial</vt:lpstr>
      <vt:lpstr>Definição dos termos empregados na estrutura salarial</vt:lpstr>
      <vt:lpstr>Representação gráfica dos termos colaboradores na estrutura salarial</vt:lpstr>
      <vt:lpstr>Curvas referenciais – mercado x empresa</vt:lpstr>
      <vt:lpstr>Estrutura interna e valores pagos no mercado</vt:lpstr>
      <vt:lpstr>Estrutura Salarial – Método de Pontos 1</vt:lpstr>
      <vt:lpstr>Estrutura Salarial – Método de Pontos 2</vt:lpstr>
      <vt:lpstr>Faixas Salariais do plano para o método de pontos</vt:lpstr>
      <vt:lpstr>Desenhando faixas salariais</vt:lpstr>
      <vt:lpstr>Desenhando faixas salariais</vt:lpstr>
      <vt:lpstr>Desenhando faixas salariais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Consistência Interna</dc:title>
  <dc:creator>FEA</dc:creator>
  <cp:lastModifiedBy>Gilberto Tadeu Shinyashiki</cp:lastModifiedBy>
  <cp:revision>89</cp:revision>
  <cp:lastPrinted>2000-07-04T18:46:53Z</cp:lastPrinted>
  <dcterms:created xsi:type="dcterms:W3CDTF">1980-04-17T15:26:36Z</dcterms:created>
  <dcterms:modified xsi:type="dcterms:W3CDTF">2022-11-01T18:31:10Z</dcterms:modified>
</cp:coreProperties>
</file>