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Raleway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509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4a7007ee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4a7007ee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4a7007ee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4a7007ee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4a7007ee3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4a7007ee3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3bbc67c5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3bbc67c5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4a7007ee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4a7007ee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4a7007ee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4a7007ee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3bbc67c5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3bbc67c5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4cf2a8c8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4cf2a8c8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4cf2a8c82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4cf2a8c82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4cf2a8c8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4cf2a8c82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4bc65ffc6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4bc65ffc6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4cf2a8c8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4cf2a8c8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4bc65ff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4bc65ff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4bc65ffc6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4bc65ffc6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4bc65ffc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4bc65ffc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4bc65ffc6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4bc65ffc6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4bc65ffc6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4bc65ffc6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4bc65ffc6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4bc65ffc6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4bc65ffc6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4bc65ffc6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4bc65ffc6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4bc65ffc6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4bc65ffc6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4bc65ffc6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4bc65ffc6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4bc65ffc6_2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3bbc67c5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3bbc67c5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4bc65ffc6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4bc65ffc6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4bc65ffc6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4bc65ffc6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4bc65ffc6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4bc65ffc6_2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bc65ffc6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4bc65ffc6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4bc65ffc6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4bc65ffc6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3bbc67c5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3bbc67c5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328925" y="1136925"/>
            <a:ext cx="81822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900"/>
              <a:t>O alunos universitários</a:t>
            </a:r>
            <a:endParaRPr sz="49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Zabalza (2004)</a:t>
            </a:r>
            <a:endParaRPr sz="24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328927" y="26353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Discentes: </a:t>
            </a: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Maria Cristina </a:t>
            </a:r>
            <a:r>
              <a:rPr lang="pt-BR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Maruschi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Natacha C. Gomes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pt-BR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Neftali</a:t>
            </a: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B. </a:t>
            </a:r>
            <a:r>
              <a:rPr lang="pt-BR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Centurion</a:t>
            </a:r>
            <a:endParaRPr lang="pt-BR"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Patricia Oliveira de Lima Bento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Raissa Porto Gera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endParaRPr sz="17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Docentes: </a:t>
            </a:r>
            <a:r>
              <a:rPr lang="pt-BR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</a:t>
            </a: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Reinaldo Furlan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r>
              <a:rPr lang="pt-BR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</a:t>
            </a: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Antonio</a:t>
            </a: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dos Santos Andrade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r>
              <a:rPr lang="pt-BR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</a:t>
            </a:r>
            <a:r>
              <a:rPr lang="pt-BR" sz="1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Sylvia Domingos </a:t>
            </a:r>
            <a:r>
              <a:rPr lang="pt-BR" sz="1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Barrera</a:t>
            </a:r>
            <a:endParaRPr sz="1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571350" y="4965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/>
              <a:t>Aprender na universidade</a:t>
            </a:r>
            <a:endParaRPr sz="3000" dirty="0"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142800" y="1288375"/>
            <a:ext cx="9075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</a:rPr>
              <a:t>Objetivo da docência é melhorar os resultados de aprendizagem dos alunos e otimizar sua formação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</a:rPr>
              <a:t>Há 3 fatores que afetam a aprendizagem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706450" y="3985025"/>
            <a:ext cx="1876200" cy="843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/>
              <a:t>Cognitivo</a:t>
            </a:r>
            <a:endParaRPr sz="2200" b="1"/>
          </a:p>
        </p:txBody>
      </p:sp>
      <p:sp>
        <p:nvSpPr>
          <p:cNvPr id="140" name="Google Shape;140;p22"/>
          <p:cNvSpPr/>
          <p:nvPr/>
        </p:nvSpPr>
        <p:spPr>
          <a:xfrm>
            <a:off x="3620313" y="3985025"/>
            <a:ext cx="1876200" cy="843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/>
              <a:t>Social	</a:t>
            </a:r>
            <a:endParaRPr sz="2200" b="1"/>
          </a:p>
        </p:txBody>
      </p:sp>
      <p:sp>
        <p:nvSpPr>
          <p:cNvPr id="141" name="Google Shape;141;p22"/>
          <p:cNvSpPr/>
          <p:nvPr/>
        </p:nvSpPr>
        <p:spPr>
          <a:xfrm>
            <a:off x="6534175" y="3985025"/>
            <a:ext cx="2003400" cy="843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/>
              <a:t>Institucional</a:t>
            </a:r>
            <a:endParaRPr sz="22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58100" y="5005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Aprender na universidade</a:t>
            </a:r>
            <a:endParaRPr sz="3000"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227725" y="1094975"/>
            <a:ext cx="8756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</a:rPr>
              <a:t>Deve-se ter conhecimento de como os estudantes aprendem e quais condições a aprendizagem é eficiente</a:t>
            </a:r>
            <a:endParaRPr sz="22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200" b="1" u="sng">
                <a:solidFill>
                  <a:srgbClr val="000000"/>
                </a:solidFill>
              </a:rPr>
              <a:t>Metáforas do processo de aprendizagem</a:t>
            </a:r>
            <a:endParaRPr sz="2200" b="1"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75" y="2680550"/>
            <a:ext cx="1529749" cy="152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4">
            <a:alphaModFix/>
          </a:blip>
          <a:srcRect b="11730"/>
          <a:stretch/>
        </p:blipFill>
        <p:spPr>
          <a:xfrm>
            <a:off x="3626975" y="2884675"/>
            <a:ext cx="1718450" cy="124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9075" y="2805725"/>
            <a:ext cx="1529750" cy="1400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213350" y="4303975"/>
            <a:ext cx="20502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latin typeface="Lato"/>
                <a:ea typeface="Lato"/>
                <a:cs typeface="Lato"/>
                <a:sym typeface="Lato"/>
              </a:rPr>
              <a:t>Metáfora do quebra-cabeça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3538050" y="4350475"/>
            <a:ext cx="18963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latin typeface="Lato"/>
                <a:ea typeface="Lato"/>
                <a:cs typeface="Lato"/>
                <a:sym typeface="Lato"/>
              </a:rPr>
              <a:t>Metáfora do lego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6518400" y="4219825"/>
            <a:ext cx="24030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latin typeface="Lato"/>
                <a:ea typeface="Lato"/>
                <a:cs typeface="Lato"/>
                <a:sym typeface="Lato"/>
              </a:rPr>
              <a:t>Metáfora do “diálogo” ou do “coro”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58100" y="5005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Aprender na universidade</a:t>
            </a:r>
            <a:endParaRPr sz="3000"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193950" y="1378200"/>
            <a:ext cx="8756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</a:rPr>
              <a:t>Modelo cognitivista traz três mudanças na concepção do processo de ensino e aprendizagem</a:t>
            </a:r>
            <a:endParaRPr sz="24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arenR"/>
            </a:pPr>
            <a:r>
              <a:rPr lang="pt-BR" sz="2000">
                <a:solidFill>
                  <a:srgbClr val="000000"/>
                </a:solidFill>
              </a:rPr>
              <a:t>Ato de aprender como </a:t>
            </a:r>
            <a:r>
              <a:rPr lang="pt-BR" sz="2000" b="1">
                <a:solidFill>
                  <a:schemeClr val="accent3"/>
                </a:solidFill>
              </a:rPr>
              <a:t>processo ativo</a:t>
            </a:r>
            <a:endParaRPr sz="2000" b="1">
              <a:solidFill>
                <a:schemeClr val="accent3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arenR"/>
            </a:pPr>
            <a:r>
              <a:rPr lang="pt-BR" sz="2000">
                <a:solidFill>
                  <a:srgbClr val="000000"/>
                </a:solidFill>
              </a:rPr>
              <a:t>Aprendizagem depende tanto da</a:t>
            </a:r>
            <a:r>
              <a:rPr lang="pt-BR" sz="2000" b="1">
                <a:solidFill>
                  <a:srgbClr val="000000"/>
                </a:solidFill>
              </a:rPr>
              <a:t> </a:t>
            </a:r>
            <a:r>
              <a:rPr lang="pt-BR" sz="2000" b="1">
                <a:solidFill>
                  <a:schemeClr val="accent3"/>
                </a:solidFill>
              </a:rPr>
              <a:t>informação trazida pelo professor</a:t>
            </a:r>
            <a:r>
              <a:rPr lang="pt-BR" sz="2000">
                <a:solidFill>
                  <a:schemeClr val="accent3"/>
                </a:solidFill>
              </a:rPr>
              <a:t> </a:t>
            </a:r>
            <a:r>
              <a:rPr lang="pt-BR" sz="2000">
                <a:solidFill>
                  <a:srgbClr val="000000"/>
                </a:solidFill>
              </a:rPr>
              <a:t>como o </a:t>
            </a:r>
            <a:r>
              <a:rPr lang="pt-BR" sz="2000" b="1">
                <a:solidFill>
                  <a:schemeClr val="accent3"/>
                </a:solidFill>
              </a:rPr>
              <a:t>caminho percorrido pelo aluno </a:t>
            </a:r>
            <a:r>
              <a:rPr lang="pt-BR" sz="2000">
                <a:solidFill>
                  <a:srgbClr val="000000"/>
                </a:solidFill>
              </a:rPr>
              <a:t>ao processá-la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arenR"/>
            </a:pPr>
            <a:r>
              <a:rPr lang="pt-BR" sz="2000">
                <a:solidFill>
                  <a:srgbClr val="000000"/>
                </a:solidFill>
              </a:rPr>
              <a:t>Há dois tipos de atividades que devem ser consideradas no processo  de aprender: </a:t>
            </a:r>
            <a:r>
              <a:rPr lang="pt-BR" sz="2000" b="1">
                <a:solidFill>
                  <a:schemeClr val="accent3"/>
                </a:solidFill>
              </a:rPr>
              <a:t>as estratégias de ensino e as de aprendizagem</a:t>
            </a:r>
            <a:endParaRPr sz="20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3538050" y="4350475"/>
            <a:ext cx="18963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6518400" y="4219825"/>
            <a:ext cx="24030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727650" y="583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 cognitivas da aprendizagem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403574" y="1344100"/>
            <a:ext cx="8012775" cy="3557509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Dimensões básicas de aprendizagem: </a:t>
            </a:r>
            <a:endParaRPr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arenR"/>
            </a:pPr>
            <a:r>
              <a:rPr lang="pt-BR" u="sng" dirty="0">
                <a:solidFill>
                  <a:srgbClr val="000000"/>
                </a:solidFill>
              </a:rPr>
              <a:t>Ela é condicionada pelo </a:t>
            </a:r>
            <a:r>
              <a:rPr lang="pt-BR" u="sng" dirty="0" err="1">
                <a:solidFill>
                  <a:srgbClr val="000000"/>
                </a:solidFill>
              </a:rPr>
              <a:t>pelo</a:t>
            </a:r>
            <a:r>
              <a:rPr lang="pt-BR" u="sng" dirty="0">
                <a:solidFill>
                  <a:srgbClr val="000000"/>
                </a:solidFill>
              </a:rPr>
              <a:t> conjunto de capacidade e habilidades do aluno</a:t>
            </a:r>
            <a:endParaRPr u="sng" dirty="0">
              <a:solidFill>
                <a:srgbClr val="000000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arenR"/>
            </a:pPr>
            <a:r>
              <a:rPr lang="pt-BR" sz="1300" dirty="0">
                <a:solidFill>
                  <a:srgbClr val="000000"/>
                </a:solidFill>
              </a:rPr>
              <a:t>As condições em que se dá o processo são igualmente importantes.</a:t>
            </a:r>
            <a:endParaRPr sz="1300" dirty="0">
              <a:solidFill>
                <a:srgbClr val="000000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arenR"/>
            </a:pPr>
            <a:r>
              <a:rPr lang="pt-BR" sz="1300" dirty="0">
                <a:solidFill>
                  <a:srgbClr val="000000"/>
                </a:solidFill>
              </a:rPr>
              <a:t>Nessa dimensão tanto o aluno, professor e instituição serão protagonistas do processo.</a:t>
            </a:r>
            <a:endParaRPr sz="1300" dirty="0">
              <a:solidFill>
                <a:srgbClr val="000000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arenR"/>
            </a:pPr>
            <a:r>
              <a:rPr lang="pt-BR" sz="1300" dirty="0">
                <a:solidFill>
                  <a:srgbClr val="000000"/>
                </a:solidFill>
              </a:rPr>
              <a:t>Olhar para as capacidades e habilidades traz u</a:t>
            </a:r>
            <a:r>
              <a:rPr lang="pt-BR" sz="1300" dirty="0"/>
              <a:t>m </a:t>
            </a:r>
            <a:r>
              <a:rPr lang="pt-BR" sz="1300" dirty="0">
                <a:solidFill>
                  <a:schemeClr val="accent3"/>
                </a:solidFill>
              </a:rPr>
              <a:t>olhar maior para o processo do que para o resultado</a:t>
            </a:r>
            <a:r>
              <a:rPr lang="pt-BR" sz="1300" dirty="0"/>
              <a:t>. </a:t>
            </a:r>
            <a:endParaRPr sz="1300" dirty="0"/>
          </a:p>
          <a:p>
            <a:pPr marL="914400" lvl="1" indent="-3111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arenR"/>
            </a:pPr>
            <a:r>
              <a:rPr lang="pt-BR" sz="1300" dirty="0">
                <a:solidFill>
                  <a:srgbClr val="000000"/>
                </a:solidFill>
              </a:rPr>
              <a:t>Níveis de habilidades </a:t>
            </a:r>
            <a:endParaRPr sz="1300" dirty="0">
              <a:solidFill>
                <a:srgbClr val="000000"/>
              </a:solidFill>
            </a:endParaRPr>
          </a:p>
          <a:p>
            <a:pPr marL="1371600" lvl="2" indent="-3111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romanLcParenR"/>
            </a:pPr>
            <a:r>
              <a:rPr lang="pt-BR" sz="1300" dirty="0">
                <a:solidFill>
                  <a:srgbClr val="000000"/>
                </a:solidFill>
              </a:rPr>
              <a:t>Estrutural básico (percepção memória , atenção, etc.)</a:t>
            </a:r>
            <a:endParaRPr sz="1300" dirty="0">
              <a:solidFill>
                <a:srgbClr val="000000"/>
              </a:solidFill>
            </a:endParaRPr>
          </a:p>
          <a:p>
            <a:pPr marL="1371600" lvl="2" indent="-3111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romanLcParenR"/>
            </a:pPr>
            <a:r>
              <a:rPr lang="pt-BR" sz="1300" dirty="0">
                <a:solidFill>
                  <a:srgbClr val="000000"/>
                </a:solidFill>
              </a:rPr>
              <a:t>Operacional cognitivo (metacognição / esquemas, </a:t>
            </a:r>
            <a:r>
              <a:rPr lang="pt-BR" sz="1300" dirty="0" err="1">
                <a:solidFill>
                  <a:srgbClr val="000000"/>
                </a:solidFill>
              </a:rPr>
              <a:t>etc</a:t>
            </a:r>
            <a:r>
              <a:rPr lang="pt-BR" sz="1300" dirty="0">
                <a:solidFill>
                  <a:srgbClr val="000000"/>
                </a:solidFill>
              </a:rPr>
              <a:t>) </a:t>
            </a:r>
            <a:endParaRPr sz="1300" dirty="0">
              <a:solidFill>
                <a:srgbClr val="000000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lphaLcParenR"/>
            </a:pPr>
            <a:r>
              <a:rPr lang="pt-BR" sz="1300" dirty="0">
                <a:solidFill>
                  <a:srgbClr val="000000"/>
                </a:solidFill>
              </a:rPr>
              <a:t>Ambas categorias anteriores estão fundadas na</a:t>
            </a:r>
            <a:r>
              <a:rPr lang="pt-BR" sz="1300" dirty="0"/>
              <a:t> </a:t>
            </a:r>
            <a:r>
              <a:rPr lang="pt-BR" sz="1300" dirty="0">
                <a:solidFill>
                  <a:schemeClr val="accent3"/>
                </a:solidFill>
              </a:rPr>
              <a:t>“capacidades de absorção”</a:t>
            </a:r>
            <a:r>
              <a:rPr lang="pt-BR" sz="1300" dirty="0"/>
              <a:t> </a:t>
            </a:r>
            <a:r>
              <a:rPr lang="pt-BR" sz="1300" dirty="0">
                <a:solidFill>
                  <a:srgbClr val="000000"/>
                </a:solidFill>
              </a:rPr>
              <a:t> ( aptidões individuais. Depende da experiência prévia.</a:t>
            </a:r>
            <a:endParaRPr sz="1300" dirty="0">
              <a:solidFill>
                <a:srgbClr val="000000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arenR"/>
            </a:pPr>
            <a:r>
              <a:rPr lang="pt-BR" sz="1300" dirty="0">
                <a:solidFill>
                  <a:srgbClr val="000000"/>
                </a:solidFill>
              </a:rPr>
              <a:t>O aumento das habilidade  está em disponibilizar uma</a:t>
            </a:r>
            <a:r>
              <a:rPr lang="pt-BR" sz="1300" dirty="0"/>
              <a:t> </a:t>
            </a:r>
            <a:r>
              <a:rPr lang="pt-BR" sz="1300" dirty="0">
                <a:solidFill>
                  <a:schemeClr val="accent3"/>
                </a:solidFill>
              </a:rPr>
              <a:t>“oportunidade de aprendizagem</a:t>
            </a:r>
            <a:r>
              <a:rPr lang="pt-BR" sz="1300" dirty="0"/>
              <a:t>” .</a:t>
            </a:r>
            <a:r>
              <a:rPr lang="pt-BR" sz="1300" dirty="0">
                <a:solidFill>
                  <a:srgbClr val="000000"/>
                </a:solidFill>
              </a:rPr>
              <a:t>e aí entra o papel do professor!</a:t>
            </a:r>
            <a:endParaRPr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727650" y="1311525"/>
            <a:ext cx="83349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2.</a:t>
            </a:r>
            <a:r>
              <a:rPr lang="pt-BR" u="sng" dirty="0">
                <a:solidFill>
                  <a:srgbClr val="000000"/>
                </a:solidFill>
              </a:rPr>
              <a:t> A aprendizagem também é produto da prática do aprendiz do trabalho solicitado e das condições para realizá-lo</a:t>
            </a:r>
            <a:r>
              <a:rPr lang="pt-BR" u="sng" dirty="0">
                <a:solidFill>
                  <a:srgbClr val="666666"/>
                </a:solidFill>
              </a:rPr>
              <a:t>.</a:t>
            </a:r>
            <a:endParaRPr u="sng" dirty="0">
              <a:solidFill>
                <a:srgbClr val="666666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3"/>
              </a:solidFill>
            </a:endParaRP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r>
              <a:rPr lang="pt-BR" b="1" dirty="0">
                <a:solidFill>
                  <a:schemeClr val="accent3"/>
                </a:solidFill>
              </a:rPr>
              <a:t>1) Instrução</a:t>
            </a:r>
            <a:r>
              <a:rPr lang="pt-BR" dirty="0">
                <a:solidFill>
                  <a:srgbClr val="666666"/>
                </a:solidFill>
              </a:rPr>
              <a:t>(</a:t>
            </a:r>
            <a:r>
              <a:rPr lang="pt-BR" dirty="0">
                <a:solidFill>
                  <a:srgbClr val="000000"/>
                </a:solidFill>
              </a:rPr>
              <a:t>como as atividades  devem ser realizadas)</a:t>
            </a:r>
            <a:endParaRPr dirty="0">
              <a:solidFill>
                <a:srgbClr val="000000"/>
              </a:solidFill>
            </a:endParaRPr>
          </a:p>
          <a:p>
            <a:pPr marL="9144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lang="pt-BR" dirty="0">
                <a:solidFill>
                  <a:srgbClr val="000000"/>
                </a:solidFill>
              </a:rPr>
              <a:t>Técnica repetição, espelho e exemplificação.  </a:t>
            </a:r>
            <a:r>
              <a:rPr lang="pt-BR" dirty="0">
                <a:solidFill>
                  <a:srgbClr val="666666"/>
                </a:solidFill>
              </a:rPr>
              <a:t> </a:t>
            </a:r>
            <a:endParaRPr dirty="0">
              <a:solidFill>
                <a:srgbClr val="666666"/>
              </a:solidFill>
            </a:endParaRP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r>
              <a:rPr lang="pt-BR" b="1" dirty="0">
                <a:solidFill>
                  <a:schemeClr val="accent3"/>
                </a:solidFill>
              </a:rPr>
              <a:t>2) Apoio </a:t>
            </a:r>
            <a:r>
              <a:rPr lang="pt-BR" dirty="0">
                <a:solidFill>
                  <a:srgbClr val="666666"/>
                </a:solidFill>
              </a:rPr>
              <a:t>(</a:t>
            </a:r>
            <a:r>
              <a:rPr lang="pt-BR" dirty="0">
                <a:solidFill>
                  <a:srgbClr val="000000"/>
                </a:solidFill>
              </a:rPr>
              <a:t>nunca oferecer mais ou menos do que o necessários).</a:t>
            </a:r>
            <a:endParaRPr dirty="0">
              <a:solidFill>
                <a:srgbClr val="000000"/>
              </a:solidFill>
            </a:endParaRPr>
          </a:p>
          <a:p>
            <a:pPr marL="9144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lang="pt-BR" dirty="0">
                <a:solidFill>
                  <a:srgbClr val="000000"/>
                </a:solidFill>
              </a:rPr>
              <a:t>Estar focado no objetivo da atividade/ autonomia/fundamental</a:t>
            </a:r>
            <a:endParaRPr dirty="0">
              <a:solidFill>
                <a:srgbClr val="000000"/>
              </a:solidFill>
            </a:endParaRP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r>
              <a:rPr lang="pt-BR" b="1" dirty="0">
                <a:solidFill>
                  <a:schemeClr val="accent3"/>
                </a:solidFill>
              </a:rPr>
              <a:t>3)Repouso </a:t>
            </a:r>
            <a:r>
              <a:rPr lang="pt-BR" dirty="0">
                <a:solidFill>
                  <a:srgbClr val="000000"/>
                </a:solidFill>
              </a:rPr>
              <a:t>(tempo</a:t>
            </a:r>
            <a:endParaRPr dirty="0">
              <a:solidFill>
                <a:srgbClr val="000000"/>
              </a:solidFill>
            </a:endParaRPr>
          </a:p>
          <a:p>
            <a:pPr marL="9144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AutoNum type="alphaLcPeriod"/>
            </a:pPr>
            <a:r>
              <a:rPr lang="pt-BR" dirty="0">
                <a:solidFill>
                  <a:srgbClr val="000000"/>
                </a:solidFill>
              </a:rPr>
              <a:t>Sedimentar a aproveitar do aprendizado.)</a:t>
            </a:r>
            <a:r>
              <a:rPr lang="pt-BR" b="1" dirty="0">
                <a:solidFill>
                  <a:srgbClr val="000000"/>
                </a:solidFill>
              </a:rPr>
              <a:t> 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 dirty="0">
                <a:solidFill>
                  <a:srgbClr val="000000"/>
                </a:solidFill>
              </a:rPr>
              <a:t>3) Relação com a percepção de tarefas e dos processos instrutivos. </a:t>
            </a:r>
            <a:endParaRPr u="sng"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pt-BR" dirty="0">
                <a:solidFill>
                  <a:srgbClr val="000000"/>
                </a:solidFill>
              </a:rPr>
              <a:t>Alunos com baixo desempenho - Utilizavam estratégias </a:t>
            </a:r>
            <a:r>
              <a:rPr lang="pt-BR" dirty="0" err="1">
                <a:solidFill>
                  <a:srgbClr val="000000"/>
                </a:solidFill>
              </a:rPr>
              <a:t>metacognitivas</a:t>
            </a:r>
            <a:r>
              <a:rPr lang="pt-BR" dirty="0">
                <a:solidFill>
                  <a:srgbClr val="000000"/>
                </a:solidFill>
              </a:rPr>
              <a:t> (adaptação)</a:t>
            </a:r>
            <a:endParaRPr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pt-BR" dirty="0">
                <a:solidFill>
                  <a:schemeClr val="bg2"/>
                </a:solidFill>
              </a:rPr>
              <a:t>Alunos de alto rendimento- Questionavam mais/ pedido de ajuda/ identificar uma situação problema.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pt-BR" dirty="0">
                <a:solidFill>
                  <a:schemeClr val="bg2"/>
                </a:solidFill>
              </a:rPr>
              <a:t>A percepção do aluno sobre a tarefa influencia o modo de ser feito. Importante por isso,  notar como  a percepção se constrói para “otimizar as condições de aprendizado.”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solidFill>
                <a:srgbClr val="666666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Para os estudantes universitários a aprendizagem é (</a:t>
            </a:r>
            <a:r>
              <a:rPr lang="pt-BR" dirty="0" err="1">
                <a:solidFill>
                  <a:srgbClr val="000000"/>
                </a:solidFill>
              </a:rPr>
              <a:t>Marton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Dall’Alba</a:t>
            </a:r>
            <a:r>
              <a:rPr lang="pt-BR" dirty="0">
                <a:solidFill>
                  <a:srgbClr val="000000"/>
                </a:solidFill>
              </a:rPr>
              <a:t> e </a:t>
            </a:r>
            <a:r>
              <a:rPr lang="pt-BR" dirty="0" err="1">
                <a:solidFill>
                  <a:srgbClr val="000000"/>
                </a:solidFill>
              </a:rPr>
              <a:t>Beaty</a:t>
            </a:r>
            <a:r>
              <a:rPr lang="pt-BR" dirty="0">
                <a:solidFill>
                  <a:srgbClr val="000000"/>
                </a:solidFill>
              </a:rPr>
              <a:t>, 1993):</a:t>
            </a:r>
            <a:endParaRPr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pt-BR" dirty="0">
                <a:solidFill>
                  <a:srgbClr val="000000"/>
                </a:solidFill>
              </a:rPr>
              <a:t>Acumulação do conhecimento </a:t>
            </a:r>
            <a:endParaRPr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pt-BR" dirty="0">
                <a:solidFill>
                  <a:srgbClr val="000000"/>
                </a:solidFill>
              </a:rPr>
              <a:t>Processo de reprodução e memorização</a:t>
            </a:r>
            <a:endParaRPr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pt-BR" dirty="0">
                <a:solidFill>
                  <a:srgbClr val="000000"/>
                </a:solidFill>
              </a:rPr>
              <a:t>Capacidade de aplicação dos conhecimentos.</a:t>
            </a:r>
            <a:endParaRPr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pt-BR" dirty="0">
                <a:solidFill>
                  <a:srgbClr val="000000"/>
                </a:solidFill>
              </a:rPr>
              <a:t>Dar sentido e significado a algo. </a:t>
            </a:r>
            <a:endParaRPr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pt-BR" dirty="0">
                <a:solidFill>
                  <a:srgbClr val="000000"/>
                </a:solidFill>
              </a:rPr>
              <a:t>Interpretar e entender a realidade. </a:t>
            </a:r>
            <a:endParaRPr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pt-BR" dirty="0">
                <a:solidFill>
                  <a:srgbClr val="000000"/>
                </a:solidFill>
              </a:rPr>
              <a:t>Processo de desenvolvimento pessoal.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Estilos de aprendizagem: </a:t>
            </a:r>
            <a:endParaRPr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pt-BR" dirty="0">
                <a:solidFill>
                  <a:srgbClr val="000000"/>
                </a:solidFill>
              </a:rPr>
              <a:t>Superficial</a:t>
            </a:r>
            <a:endParaRPr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pt-BR" dirty="0">
                <a:solidFill>
                  <a:srgbClr val="000000"/>
                </a:solidFill>
              </a:rPr>
              <a:t>Profundo </a:t>
            </a:r>
            <a:endParaRPr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pt-BR" dirty="0">
                <a:solidFill>
                  <a:srgbClr val="000000"/>
                </a:solidFill>
              </a:rPr>
              <a:t>Estratégico 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729450" y="600050"/>
            <a:ext cx="7688700" cy="4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chemeClr val="dk1"/>
                </a:solidFill>
              </a:rPr>
              <a:t>4. </a:t>
            </a:r>
            <a:r>
              <a:rPr lang="pt-BR" sz="1500" b="1">
                <a:solidFill>
                  <a:srgbClr val="000000"/>
                </a:solidFill>
              </a:rPr>
              <a:t>A aprendizagem dos sujeitos está condicionada pela singular negociação de expectativas presente entre professores e alunos.</a:t>
            </a:r>
            <a:endParaRPr sz="15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As expectativas que o professor  influenciam de maneira especial na </a:t>
            </a:r>
            <a:r>
              <a:rPr lang="pt-BR" b="1">
                <a:solidFill>
                  <a:srgbClr val="000000"/>
                </a:solidFill>
              </a:rPr>
              <a:t>autoimagem</a:t>
            </a:r>
            <a:r>
              <a:rPr lang="pt-BR">
                <a:solidFill>
                  <a:srgbClr val="000000"/>
                </a:solidFill>
              </a:rPr>
              <a:t> e no </a:t>
            </a:r>
            <a:r>
              <a:rPr lang="pt-BR" b="1">
                <a:solidFill>
                  <a:srgbClr val="000000"/>
                </a:solidFill>
              </a:rPr>
              <a:t>rendimento </a:t>
            </a:r>
            <a:r>
              <a:rPr lang="pt-BR">
                <a:solidFill>
                  <a:srgbClr val="000000"/>
                </a:solidFill>
              </a:rPr>
              <a:t>dos alunos.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Os professores tendem a </a:t>
            </a:r>
            <a:r>
              <a:rPr lang="pt-BR" b="1">
                <a:solidFill>
                  <a:srgbClr val="000000"/>
                </a:solidFill>
              </a:rPr>
              <a:t>agrupar os alunos</a:t>
            </a:r>
            <a:r>
              <a:rPr lang="pt-BR">
                <a:solidFill>
                  <a:srgbClr val="000000"/>
                </a:solidFill>
              </a:rPr>
              <a:t> (brilhantes, atrasados, distraídos, obedientes, indisciplinados, etc.) e r</a:t>
            </a:r>
            <a:r>
              <a:rPr lang="pt-BR" b="1">
                <a:solidFill>
                  <a:srgbClr val="000000"/>
                </a:solidFill>
              </a:rPr>
              <a:t>eforçam positivamente ou negativamente</a:t>
            </a:r>
            <a:r>
              <a:rPr lang="pt-BR">
                <a:solidFill>
                  <a:srgbClr val="000000"/>
                </a:solidFill>
              </a:rPr>
              <a:t> o comportamento dos alunos de acordo com as expectativas (elevadas ou baixas).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0000"/>
                </a:solidFill>
              </a:rPr>
              <a:t>Salas muito numerosas:</a:t>
            </a:r>
            <a:r>
              <a:rPr lang="pt-BR">
                <a:solidFill>
                  <a:srgbClr val="000000"/>
                </a:solidFill>
              </a:rPr>
              <a:t> fica muito difícil estabelecer relações professor-aluno individualizadas e a capacidade de orientação do professor acaba sendo prejudicada.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Para lidar com essa situação, os professores tendem a criar uma </a:t>
            </a:r>
            <a:r>
              <a:rPr lang="pt-BR" b="1">
                <a:solidFill>
                  <a:srgbClr val="000000"/>
                </a:solidFill>
              </a:rPr>
              <a:t>“imagem tipo”</a:t>
            </a:r>
            <a:r>
              <a:rPr lang="pt-BR">
                <a:solidFill>
                  <a:srgbClr val="000000"/>
                </a:solidFill>
              </a:rPr>
              <a:t> ou encarar o grupo de alunos como um</a:t>
            </a:r>
            <a:r>
              <a:rPr lang="pt-BR" b="1">
                <a:solidFill>
                  <a:srgbClr val="000000"/>
                </a:solidFill>
              </a:rPr>
              <a:t> “destinatário difuso”.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É fundamental que o professor encare  os alunos a partir da </a:t>
            </a:r>
            <a:r>
              <a:rPr lang="pt-BR" b="1">
                <a:solidFill>
                  <a:srgbClr val="000000"/>
                </a:solidFill>
              </a:rPr>
              <a:t>singularidade</a:t>
            </a:r>
            <a:r>
              <a:rPr lang="pt-BR">
                <a:solidFill>
                  <a:srgbClr val="000000"/>
                </a:solidFill>
              </a:rPr>
              <a:t> de cada um, buscando superar as tendências a rotulá-los.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637953" y="701025"/>
            <a:ext cx="7780197" cy="42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chemeClr val="bg2"/>
                </a:solidFill>
              </a:rPr>
              <a:t>5. A influência dos processos de atribuição </a:t>
            </a:r>
            <a:endParaRPr sz="1700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A que os alunos atribuem seus êxitos e fracassos?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•	Capacidade natural/habilidades (ser ou não inteligente)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•	Esforço realizado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•	Influência de outras pessoas (professor bonzinho x professor injusto)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Relações de causalidade:</a:t>
            </a:r>
            <a:r>
              <a:rPr lang="pt-BR" dirty="0"/>
              <a:t>    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Conforme </a:t>
            </a:r>
            <a:r>
              <a:rPr lang="pt-BR" dirty="0" err="1">
                <a:solidFill>
                  <a:srgbClr val="000000"/>
                </a:solidFill>
              </a:rPr>
              <a:t>Wittrock</a:t>
            </a:r>
            <a:r>
              <a:rPr lang="pt-BR" dirty="0">
                <a:solidFill>
                  <a:srgbClr val="000000"/>
                </a:solidFill>
              </a:rPr>
              <a:t> (1986), o estudantes se sentem mais motivados e responsáveis pelo processo de aprendizagem se atribuírem seus êxitos e fracassos a seu esforço (</a:t>
            </a:r>
            <a:r>
              <a:rPr lang="pt-BR" b="1" dirty="0">
                <a:solidFill>
                  <a:srgbClr val="000000"/>
                </a:solidFill>
              </a:rPr>
              <a:t>algo que podem controlar</a:t>
            </a:r>
            <a:r>
              <a:rPr lang="pt-BR" dirty="0">
                <a:solidFill>
                  <a:srgbClr val="000000"/>
                </a:solidFill>
              </a:rPr>
              <a:t>).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Para </a:t>
            </a:r>
            <a:r>
              <a:rPr lang="pt-BR" dirty="0" err="1">
                <a:solidFill>
                  <a:srgbClr val="000000"/>
                </a:solidFill>
              </a:rPr>
              <a:t>McCombs</a:t>
            </a:r>
            <a:r>
              <a:rPr lang="pt-BR" dirty="0">
                <a:solidFill>
                  <a:srgbClr val="000000"/>
                </a:solidFill>
              </a:rPr>
              <a:t> (1983) Wang (1983) e outros autores, além dessa sensação de controle, é importante que o professor auxilie o aluno a </a:t>
            </a:r>
            <a:r>
              <a:rPr lang="pt-BR" b="1" dirty="0">
                <a:solidFill>
                  <a:srgbClr val="000000"/>
                </a:solidFill>
              </a:rPr>
              <a:t>desenvolver estratégias de aprendizagem adequadas, habilidades de metacognição, estabelecer objetivos realistas, etc. 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88" name="Google Shape;188;p29"/>
          <p:cNvSpPr/>
          <p:nvPr/>
        </p:nvSpPr>
        <p:spPr>
          <a:xfrm>
            <a:off x="2714275" y="2894775"/>
            <a:ext cx="1103100" cy="32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chemeClr val="accent3"/>
                </a:solidFill>
              </a:rPr>
              <a:t>Habilidade</a:t>
            </a:r>
            <a:endParaRPr sz="1300" b="1">
              <a:solidFill>
                <a:schemeClr val="accent3"/>
              </a:solidFill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4258475" y="2907150"/>
            <a:ext cx="1028700" cy="32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r>
              <a:rPr lang="pt-BR" sz="1300" b="1">
                <a:solidFill>
                  <a:schemeClr val="accent3"/>
                </a:solidFill>
              </a:rPr>
              <a:t>Êxito</a:t>
            </a:r>
            <a:r>
              <a:rPr lang="pt-BR" b="1">
                <a:solidFill>
                  <a:schemeClr val="accent3"/>
                </a:solidFill>
              </a:rPr>
              <a:t> </a:t>
            </a:r>
            <a:r>
              <a:rPr lang="pt-BR"/>
              <a:t>    </a:t>
            </a:r>
            <a:endParaRPr/>
          </a:p>
        </p:txBody>
      </p:sp>
      <p:sp>
        <p:nvSpPr>
          <p:cNvPr id="190" name="Google Shape;190;p29"/>
          <p:cNvSpPr/>
          <p:nvPr/>
        </p:nvSpPr>
        <p:spPr>
          <a:xfrm>
            <a:off x="5756775" y="2894775"/>
            <a:ext cx="1028700" cy="32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</a:t>
            </a:r>
            <a:r>
              <a:rPr lang="pt-BR" sz="1300" b="1">
                <a:solidFill>
                  <a:schemeClr val="accent3"/>
                </a:solidFill>
              </a:rPr>
              <a:t>Esforço</a:t>
            </a:r>
            <a:endParaRPr sz="1300" b="1">
              <a:solidFill>
                <a:schemeClr val="accent3"/>
              </a:solidFill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7255075" y="2894775"/>
            <a:ext cx="1028700" cy="32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r>
              <a:rPr lang="pt-BR" sz="1300" b="1">
                <a:solidFill>
                  <a:schemeClr val="accent3"/>
                </a:solidFill>
              </a:rPr>
              <a:t>Êxito</a:t>
            </a:r>
            <a:r>
              <a:rPr lang="pt-BR" b="1">
                <a:solidFill>
                  <a:schemeClr val="accent3"/>
                </a:solidFill>
              </a:rPr>
              <a:t> </a:t>
            </a:r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3879325" y="2956750"/>
            <a:ext cx="307200" cy="26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/>
          <p:nvPr/>
        </p:nvSpPr>
        <p:spPr>
          <a:xfrm>
            <a:off x="6866675" y="2925825"/>
            <a:ext cx="307200" cy="26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727650" y="697532"/>
            <a:ext cx="7688700" cy="4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bg2"/>
                </a:solidFill>
              </a:rPr>
              <a:t>6. Atenção </a:t>
            </a:r>
            <a:r>
              <a:rPr lang="pt-BR" sz="1800" b="1" dirty="0">
                <a:solidFill>
                  <a:srgbClr val="000000"/>
                </a:solidFill>
              </a:rPr>
              <a:t>ou envolvimento pessoal</a:t>
            </a:r>
            <a:endParaRPr sz="18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A atenção pode ser abordada por diversos ângulos: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•	</a:t>
            </a:r>
            <a:r>
              <a:rPr lang="pt-BR" b="1" i="1" dirty="0" err="1">
                <a:solidFill>
                  <a:srgbClr val="000000"/>
                </a:solidFill>
              </a:rPr>
              <a:t>Mastery</a:t>
            </a:r>
            <a:r>
              <a:rPr lang="pt-BR" b="1" i="1" dirty="0">
                <a:solidFill>
                  <a:srgbClr val="000000"/>
                </a:solidFill>
              </a:rPr>
              <a:t> </a:t>
            </a:r>
            <a:r>
              <a:rPr lang="pt-BR" b="1" i="1" dirty="0" err="1">
                <a:solidFill>
                  <a:srgbClr val="000000"/>
                </a:solidFill>
              </a:rPr>
              <a:t>learning</a:t>
            </a:r>
            <a:r>
              <a:rPr lang="pt-BR" dirty="0">
                <a:solidFill>
                  <a:srgbClr val="000000"/>
                </a:solidFill>
              </a:rPr>
              <a:t>: ela é influenciada pelo tempo disponível que sujeito possui para se dedicar à tarefa;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•	</a:t>
            </a:r>
            <a:r>
              <a:rPr lang="pt-BR" b="1" dirty="0">
                <a:solidFill>
                  <a:srgbClr val="000000"/>
                </a:solidFill>
              </a:rPr>
              <a:t>Modelos cognitivos:</a:t>
            </a:r>
            <a:r>
              <a:rPr lang="pt-BR" dirty="0">
                <a:solidFill>
                  <a:srgbClr val="000000"/>
                </a:solidFill>
              </a:rPr>
              <a:t> o que interessa é o tempo utilizado, ou seja, o tempo que o sujeito esteve efetivamente envolvido com a tarefa;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•	</a:t>
            </a:r>
            <a:r>
              <a:rPr lang="pt-BR" b="1" dirty="0">
                <a:solidFill>
                  <a:srgbClr val="000000"/>
                </a:solidFill>
              </a:rPr>
              <a:t>Orientações humanísticas: </a:t>
            </a:r>
            <a:r>
              <a:rPr lang="pt-BR" dirty="0">
                <a:solidFill>
                  <a:srgbClr val="000000"/>
                </a:solidFill>
              </a:rPr>
              <a:t>é determinada pelo efetivo envolvimento do sujeito que pode ser indicado pela continuidade da tarefa, intensidade na ação, nível de desafio cognitivo exigido, etc.;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•	</a:t>
            </a:r>
            <a:r>
              <a:rPr lang="pt-BR" b="1" dirty="0">
                <a:solidFill>
                  <a:srgbClr val="000000"/>
                </a:solidFill>
              </a:rPr>
              <a:t>Qualidade dos estímulos apresentados:</a:t>
            </a:r>
            <a:r>
              <a:rPr lang="pt-BR" dirty="0">
                <a:solidFill>
                  <a:srgbClr val="000000"/>
                </a:solidFill>
              </a:rPr>
              <a:t> também está vinculada a qualidade dos conteúdos ensinados e a metodologia aplicada, e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•	</a:t>
            </a:r>
            <a:r>
              <a:rPr lang="pt-BR" b="1" dirty="0">
                <a:solidFill>
                  <a:srgbClr val="000000"/>
                </a:solidFill>
              </a:rPr>
              <a:t>Ambiente: </a:t>
            </a:r>
            <a:r>
              <a:rPr lang="pt-BR" dirty="0">
                <a:solidFill>
                  <a:srgbClr val="000000"/>
                </a:solidFill>
              </a:rPr>
              <a:t>pode ser estimulada por um ambiente adequado e de qualidade.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729450" y="1326150"/>
            <a:ext cx="8042410" cy="36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O autor propõe algumas questões para melhorar a atenção dos alunos: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•	</a:t>
            </a:r>
            <a:r>
              <a:rPr lang="pt-BR" b="1" dirty="0">
                <a:solidFill>
                  <a:srgbClr val="000000"/>
                </a:solidFill>
              </a:rPr>
              <a:t>Introdução de perguntas iniciais, intermediárias e finais</a:t>
            </a:r>
            <a:r>
              <a:rPr lang="pt-BR" dirty="0">
                <a:solidFill>
                  <a:srgbClr val="000000"/>
                </a:solidFill>
              </a:rPr>
              <a:t> (para facilitar a concentração nas questões relevantes);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•	</a:t>
            </a:r>
            <a:r>
              <a:rPr lang="pt-BR" b="1" dirty="0">
                <a:solidFill>
                  <a:srgbClr val="000000"/>
                </a:solidFill>
              </a:rPr>
              <a:t>Introdução de referências pessoais</a:t>
            </a:r>
            <a:r>
              <a:rPr lang="pt-BR" dirty="0">
                <a:solidFill>
                  <a:srgbClr val="000000"/>
                </a:solidFill>
              </a:rPr>
              <a:t>: contextualizar o conceito apresentado – indicar a pessoa que o elaborou, o período histórico, trazer exemplos que envolvem o conceito, etc.;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•	</a:t>
            </a:r>
            <a:r>
              <a:rPr lang="pt-BR" b="1" dirty="0">
                <a:solidFill>
                  <a:srgbClr val="000000"/>
                </a:solidFill>
              </a:rPr>
              <a:t>Indicação clara do objetivo da tarefa </a:t>
            </a:r>
            <a:r>
              <a:rPr lang="pt-BR" dirty="0">
                <a:solidFill>
                  <a:srgbClr val="000000"/>
                </a:solidFill>
              </a:rPr>
              <a:t>(direciona a atenção para questões centrais), e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•	</a:t>
            </a:r>
            <a:r>
              <a:rPr lang="pt-BR" b="1" dirty="0">
                <a:solidFill>
                  <a:srgbClr val="000000"/>
                </a:solidFill>
              </a:rPr>
              <a:t>Utilização de organizadores prévios</a:t>
            </a:r>
            <a:r>
              <a:rPr lang="pt-BR" dirty="0">
                <a:solidFill>
                  <a:srgbClr val="000000"/>
                </a:solidFill>
              </a:rPr>
              <a:t> (materiais introdutórios que fazem uma ponte entre o que o aluno já sabe e os novos conceitos).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pt-BR" sz="2800" dirty="0">
                <a:solidFill>
                  <a:schemeClr val="bg2"/>
                </a:solidFill>
              </a:rPr>
              <a:t>Fatores que afetam como os alunos  interagem com a Universidade</a:t>
            </a:r>
            <a:endParaRPr sz="2800"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pt-BR" sz="2800" dirty="0">
                <a:solidFill>
                  <a:schemeClr val="bg2"/>
                </a:solidFill>
              </a:rPr>
              <a:t>Como se formam</a:t>
            </a:r>
            <a:endParaRPr sz="2800"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pt-BR" sz="2800" dirty="0">
                <a:solidFill>
                  <a:schemeClr val="bg2"/>
                </a:solidFill>
              </a:rPr>
              <a:t>Como buscam o aprendizado</a:t>
            </a:r>
            <a:endParaRPr sz="2800" dirty="0">
              <a:solidFill>
                <a:schemeClr val="bg2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138223" y="3289651"/>
            <a:ext cx="8782493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		</a:t>
            </a:r>
            <a:r>
              <a:rPr lang="pt-BR" sz="2200" dirty="0">
                <a:solidFill>
                  <a:schemeClr val="bg2"/>
                </a:solidFill>
              </a:rPr>
              <a:t>1 - Alunos como membros da comunidade universitária</a:t>
            </a:r>
            <a:endParaRPr sz="22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bg2"/>
                </a:solidFill>
              </a:rPr>
              <a:t>		2 - Aprendizes</a:t>
            </a:r>
            <a:endParaRPr sz="2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729450" y="1338550"/>
            <a:ext cx="7688700" cy="3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O autor sugere alguns organizadores que podem melhorar a aula: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•	</a:t>
            </a:r>
            <a:r>
              <a:rPr lang="pt-BR" b="1">
                <a:solidFill>
                  <a:srgbClr val="000000"/>
                </a:solidFill>
              </a:rPr>
              <a:t>Estruturais</a:t>
            </a:r>
            <a:r>
              <a:rPr lang="pt-BR">
                <a:solidFill>
                  <a:srgbClr val="000000"/>
                </a:solidFill>
              </a:rPr>
              <a:t>: especificam os elementos que vão compor a estrutura e o sentido global do conhecimento;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•	</a:t>
            </a:r>
            <a:r>
              <a:rPr lang="pt-BR" b="1">
                <a:solidFill>
                  <a:srgbClr val="000000"/>
                </a:solidFill>
              </a:rPr>
              <a:t>Semântico</a:t>
            </a:r>
            <a:r>
              <a:rPr lang="pt-BR">
                <a:solidFill>
                  <a:srgbClr val="000000"/>
                </a:solidFill>
              </a:rPr>
              <a:t>: identificar os núcleos fundamentais do tema e explicar seus significados;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•	</a:t>
            </a:r>
            <a:r>
              <a:rPr lang="pt-BR" b="1">
                <a:solidFill>
                  <a:srgbClr val="000000"/>
                </a:solidFill>
              </a:rPr>
              <a:t>De sentido</a:t>
            </a:r>
            <a:r>
              <a:rPr lang="pt-BR">
                <a:solidFill>
                  <a:srgbClr val="000000"/>
                </a:solidFill>
              </a:rPr>
              <a:t>: indicar a aplicabilidade do conhecimento e a perspectiva na qual ele se baseia, 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•	</a:t>
            </a:r>
            <a:r>
              <a:rPr lang="pt-BR" b="1">
                <a:solidFill>
                  <a:srgbClr val="000000"/>
                </a:solidFill>
              </a:rPr>
              <a:t>Pessoal</a:t>
            </a:r>
            <a:r>
              <a:rPr lang="pt-BR">
                <a:solidFill>
                  <a:srgbClr val="000000"/>
                </a:solidFill>
              </a:rPr>
              <a:t>: relacionar os conhecimentos prévios e experiências pessoais com o novo conhecimento.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612490" y="1175665"/>
            <a:ext cx="8201899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dirty="0">
                <a:solidFill>
                  <a:srgbClr val="000000"/>
                </a:solidFill>
              </a:rPr>
              <a:t>Importância do feedback nos processos de aprendizagem</a:t>
            </a:r>
            <a:endParaRPr sz="2300" dirty="0"/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727650" y="1898121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FF0000"/>
                </a:solidFill>
              </a:rPr>
              <a:t>Feedback </a:t>
            </a:r>
            <a:r>
              <a:rPr lang="pt-BR" sz="1800" b="1" dirty="0">
                <a:solidFill>
                  <a:srgbClr val="000000"/>
                </a:solidFill>
              </a:rPr>
              <a:t>→ </a:t>
            </a:r>
            <a:r>
              <a:rPr lang="pt-BR" sz="1800" dirty="0">
                <a:solidFill>
                  <a:srgbClr val="000000"/>
                </a:solidFill>
              </a:rPr>
              <a:t>do professor, dos colegas, da família, etc.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          Importante papel de </a:t>
            </a:r>
            <a:r>
              <a:rPr lang="pt-BR" sz="1800" b="1" dirty="0">
                <a:solidFill>
                  <a:srgbClr val="FF0000"/>
                </a:solidFill>
              </a:rPr>
              <a:t>reforço</a:t>
            </a:r>
            <a:r>
              <a:rPr lang="pt-BR" sz="1800" dirty="0">
                <a:solidFill>
                  <a:srgbClr val="000000"/>
                </a:solidFill>
              </a:rPr>
              <a:t>:</a:t>
            </a:r>
            <a:endParaRPr sz="1800" dirty="0">
              <a:solidFill>
                <a:srgbClr val="000000"/>
              </a:solidFill>
            </a:endParaRPr>
          </a:p>
          <a:p>
            <a:pPr marL="3429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 	1. Cognitivo: porque indica o caminho a ser seguido</a:t>
            </a:r>
            <a:endParaRPr sz="1800" dirty="0">
              <a:solidFill>
                <a:srgbClr val="000000"/>
              </a:solidFill>
            </a:endParaRPr>
          </a:p>
          <a:p>
            <a:pPr marL="5080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2. Emocional: porque leva a vivência de sentimentos de êxito ou fracasso,</a:t>
            </a:r>
            <a:endParaRPr sz="1800" dirty="0">
              <a:solidFill>
                <a:srgbClr val="000000"/>
              </a:solidFill>
            </a:endParaRPr>
          </a:p>
          <a:p>
            <a:pPr marL="5080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                             	 também é uma expressão da presença e  apoio alheio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796600" y="11306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Importância do feedback nos</a:t>
            </a:r>
            <a:endParaRPr sz="14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 processos de aprendizagem</a:t>
            </a:r>
            <a:endParaRPr sz="1400"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658050" y="1665825"/>
            <a:ext cx="7881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Um outro tipo de feedback: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Efeitos da própria atividade          também  geram reforço positivo ou negativo nos alunos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Ex.: alunos de informática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Diferença deste tipo de aprendizagem em relação a outras mais complexas :</a:t>
            </a:r>
            <a:endParaRPr sz="1800">
              <a:solidFill>
                <a:srgbClr val="000000"/>
              </a:solidFill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  	- O caminho já está traçado e tem uma estrutura lógica, intuitiva até. É preciso descobri-la.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4203425" y="2497986"/>
            <a:ext cx="506798" cy="147527"/>
          </a:xfrm>
          <a:prstGeom prst="rightArrow">
            <a:avLst>
              <a:gd name="adj1" fmla="val 59502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200" y="1330075"/>
            <a:ext cx="7211649" cy="36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848525" y="996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Prêmios e castigos como </a:t>
            </a:r>
            <a:endParaRPr sz="18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reforços para a aprendizagem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725850" y="122352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O elogio como reforço para a aprendizagem</a:t>
            </a:r>
            <a:endParaRPr sz="2400" dirty="0"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1"/>
          </p:nvPr>
        </p:nvSpPr>
        <p:spPr>
          <a:xfrm>
            <a:off x="725850" y="17240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  Duas dimensões distintas: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          1.   De reforço</a:t>
            </a:r>
            <a:endParaRPr sz="1800" dirty="0">
              <a:solidFill>
                <a:srgbClr val="000000"/>
              </a:solidFill>
            </a:endParaRPr>
          </a:p>
          <a:p>
            <a:pPr marL="5080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000000"/>
                </a:solidFill>
              </a:rPr>
              <a:t>(reforço positivo em relação às condutas que o professor valoriza)</a:t>
            </a:r>
            <a:endParaRPr sz="1600" dirty="0">
              <a:solidFill>
                <a:srgbClr val="000000"/>
              </a:solidFill>
            </a:endParaRPr>
          </a:p>
          <a:p>
            <a:pPr marL="5080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2. 	Informativa</a:t>
            </a:r>
            <a:endParaRPr sz="1800" dirty="0">
              <a:solidFill>
                <a:srgbClr val="000000"/>
              </a:solidFill>
            </a:endParaRPr>
          </a:p>
          <a:p>
            <a:pPr marL="5080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000000"/>
                </a:solidFill>
              </a:rPr>
              <a:t>(informação sobre qual é a resposta correta, a realização adequada ou a conduta esperada)</a:t>
            </a:r>
            <a:endParaRPr sz="1600" dirty="0">
              <a:solidFill>
                <a:srgbClr val="000000"/>
              </a:solidFill>
            </a:endParaRPr>
          </a:p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</a:endParaRPr>
          </a:p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0000"/>
                </a:solidFill>
              </a:rPr>
              <a:t>Na escola o elogio funciona mais como estrutura informativa</a:t>
            </a:r>
            <a:endParaRPr sz="18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/>
          </a:p>
        </p:txBody>
      </p:sp>
      <p:sp>
        <p:nvSpPr>
          <p:cNvPr id="235" name="Google Shape;235;p36"/>
          <p:cNvSpPr txBox="1"/>
          <p:nvPr/>
        </p:nvSpPr>
        <p:spPr>
          <a:xfrm>
            <a:off x="4445175" y="2854600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727650" y="794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O elogio como reforço </a:t>
            </a:r>
            <a:endParaRPr sz="18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para a aprendizagem</a:t>
            </a:r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328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" y="1598100"/>
            <a:ext cx="7446850" cy="32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1011500" y="4860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O elogio como reforço </a:t>
            </a:r>
            <a:endParaRPr sz="14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para a aprendizagem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9" name="Google Shape;2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850" y="1149050"/>
            <a:ext cx="7502276" cy="399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662300" y="6337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CONCLUSÕES</a:t>
            </a: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1"/>
          </p:nvPr>
        </p:nvSpPr>
        <p:spPr>
          <a:xfrm>
            <a:off x="729450" y="1068475"/>
            <a:ext cx="7688700" cy="3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pt-BR" sz="2000">
                <a:solidFill>
                  <a:srgbClr val="000000"/>
                </a:solidFill>
              </a:rPr>
              <a:t>Sentido do aprender →  capacidade de organizar a informação e                        tirar proveito dela.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56" name="Google Shape;2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287" y="1926625"/>
            <a:ext cx="6567024" cy="31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title"/>
          </p:nvPr>
        </p:nvSpPr>
        <p:spPr>
          <a:xfrm>
            <a:off x="971200" y="70090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Conclusões</a:t>
            </a:r>
            <a:endParaRPr sz="2000"/>
          </a:p>
        </p:txBody>
      </p:sp>
      <p:sp>
        <p:nvSpPr>
          <p:cNvPr id="262" name="Google Shape;262;p40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uitasdisciplinas ou  número reduzido, que resultem em aprendizagens mais aprofundada</a:t>
            </a:r>
            <a:endParaRPr/>
          </a:p>
        </p:txBody>
      </p:sp>
      <p:sp>
        <p:nvSpPr>
          <p:cNvPr id="263" name="Google Shape;263;p40"/>
          <p:cNvSpPr txBox="1">
            <a:spLocks noGrp="1"/>
          </p:cNvSpPr>
          <p:nvPr>
            <p:ph type="body" idx="2"/>
          </p:nvPr>
        </p:nvSpPr>
        <p:spPr>
          <a:xfrm>
            <a:off x="3303650" y="1404225"/>
            <a:ext cx="5114100" cy="3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Tendência geral: muito conteúdo → mais superficial.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Gardner, 2000,   defende  abordagem mais profunda e o incentivo a compreensão dos temas essenciais de cada área.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Dominar  uma disciplina é ter desenvoltura e conhecimento para utilizar seus mecanismos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Essa é a função formativa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264" name="Google Shape;2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12" y="1404225"/>
            <a:ext cx="2463963" cy="35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/>
          <p:nvPr/>
        </p:nvSpPr>
        <p:spPr>
          <a:xfrm>
            <a:off x="1489975" y="1020650"/>
            <a:ext cx="5814900" cy="3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ctr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pt-BR" sz="2000" i="1">
                <a:latin typeface="Lato"/>
                <a:ea typeface="Lato"/>
                <a:cs typeface="Lato"/>
                <a:sym typeface="Lato"/>
              </a:rPr>
              <a:t> “Nunca poderemos forjar uma mente disciplinada mediante o simples conhecimento de fatos: devemos mergulhar profundamente nos detalhes de casos específicos e desenvolver uma estrutura disciplinar mediante esse mergulho.”</a:t>
            </a:r>
            <a:endParaRPr sz="2000" i="1">
              <a:latin typeface="Lato"/>
              <a:ea typeface="Lato"/>
              <a:cs typeface="Lato"/>
              <a:sym typeface="Lato"/>
            </a:endParaRPr>
          </a:p>
          <a:p>
            <a:pPr marL="342900" lvl="0" indent="0" algn="r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i="1">
                <a:latin typeface="Lato"/>
                <a:ea typeface="Lato"/>
                <a:cs typeface="Lato"/>
                <a:sym typeface="Lato"/>
              </a:rPr>
              <a:t>Gardner(2000, citado por Zabalza, 2007)</a:t>
            </a:r>
            <a:endParaRPr sz="1600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Estudantes como membros da comunidade universitária</a:t>
            </a:r>
            <a:endParaRPr sz="3000"/>
          </a:p>
        </p:txBody>
      </p:sp>
      <p:sp>
        <p:nvSpPr>
          <p:cNvPr id="99" name="Google Shape;99;p15"/>
          <p:cNvSpPr txBox="1"/>
          <p:nvPr/>
        </p:nvSpPr>
        <p:spPr>
          <a:xfrm>
            <a:off x="1074500" y="2403575"/>
            <a:ext cx="67533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latin typeface="Lato"/>
                <a:ea typeface="Lato"/>
                <a:cs typeface="Lato"/>
                <a:sym typeface="Lato"/>
              </a:rPr>
              <a:t>Processo de massificação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latin typeface="Lato"/>
                <a:ea typeface="Lato"/>
                <a:cs typeface="Lato"/>
                <a:sym typeface="Lato"/>
              </a:rPr>
              <a:t>x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latin typeface="Lato"/>
                <a:ea typeface="Lato"/>
                <a:cs typeface="Lato"/>
                <a:sym typeface="Lato"/>
              </a:rPr>
              <a:t>Concentração cada vez maior de alunos em alguns cursos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1496675" y="3699275"/>
            <a:ext cx="64566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latin typeface="Lato"/>
                <a:ea typeface="Lato"/>
                <a:cs typeface="Lato"/>
                <a:sym typeface="Lato"/>
              </a:rPr>
              <a:t>Novo perfil: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-"/>
            </a:pPr>
            <a:r>
              <a:rPr lang="pt-BR" sz="1900">
                <a:latin typeface="Lato"/>
                <a:ea typeface="Lato"/>
                <a:cs typeface="Lato"/>
                <a:sym typeface="Lato"/>
              </a:rPr>
              <a:t>diferentes classes sociais, localizações e faixa etárias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-"/>
            </a:pPr>
            <a:r>
              <a:rPr lang="pt-BR" sz="1900">
                <a:latin typeface="Lato"/>
                <a:ea typeface="Lato"/>
                <a:cs typeface="Lato"/>
                <a:sym typeface="Lato"/>
              </a:rPr>
              <a:t> aumento dos alunos nas salas de aula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title"/>
          </p:nvPr>
        </p:nvSpPr>
        <p:spPr>
          <a:xfrm>
            <a:off x="366900" y="559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1"/>
          </p:nvPr>
        </p:nvSpPr>
        <p:spPr>
          <a:xfrm>
            <a:off x="366900" y="1625700"/>
            <a:ext cx="8232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highlight>
                  <a:srgbClr val="FFFFFF"/>
                </a:highlight>
              </a:rPr>
              <a:t>ZABALZA, M.  Os alunos universitários. In: ZABALZA, M.. </a:t>
            </a:r>
            <a:r>
              <a:rPr lang="pt-BR" sz="2200" b="1">
                <a:solidFill>
                  <a:srgbClr val="000000"/>
                </a:solidFill>
                <a:highlight>
                  <a:srgbClr val="FFFFFF"/>
                </a:highlight>
              </a:rPr>
              <a:t>O Ensino Universitário</a:t>
            </a:r>
            <a:r>
              <a:rPr lang="pt-BR" sz="2200">
                <a:solidFill>
                  <a:srgbClr val="000000"/>
                </a:solidFill>
                <a:highlight>
                  <a:srgbClr val="FFFFFF"/>
                </a:highlight>
              </a:rPr>
              <a:t>. Porto Alegre: Artmed , 2004, p.182-225</a:t>
            </a:r>
            <a:endParaRPr sz="2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7650" y="1143211"/>
            <a:ext cx="7927252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 u="sng" dirty="0">
                <a:solidFill>
                  <a:schemeClr val="bg2"/>
                </a:solidFill>
              </a:rPr>
              <a:t>Massificação</a:t>
            </a:r>
            <a:endParaRPr sz="1900" b="1" u="sng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u="sng" dirty="0">
              <a:solidFill>
                <a:schemeClr val="bg2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queda da natalidade;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bg2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preenchimento de vagas sem critério seletivo;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bg2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falta de políticas públicas eficazes para orientação vocacional.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bg2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direcionamento de alunos para cursos de:</a:t>
            </a:r>
            <a:endParaRPr sz="1900" dirty="0">
              <a:solidFill>
                <a:schemeClr val="bg2"/>
              </a:solidFill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bg2"/>
                </a:solidFill>
              </a:rPr>
              <a:t>- maior prestígio social,;</a:t>
            </a:r>
            <a:endParaRPr sz="1900" dirty="0">
              <a:solidFill>
                <a:schemeClr val="bg2"/>
              </a:solidFill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bg2"/>
                </a:solidFill>
              </a:rPr>
              <a:t>- com maior remuneração </a:t>
            </a:r>
            <a:endParaRPr sz="1900" dirty="0">
              <a:solidFill>
                <a:schemeClr val="bg2"/>
              </a:solidFill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bg2"/>
                </a:solidFill>
              </a:rPr>
              <a:t>-  novidade no mercado de trabalho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434343"/>
              </a:solidFill>
            </a:endParaRPr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endParaRPr sz="19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548696" y="1196373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u="sng" dirty="0">
                <a:solidFill>
                  <a:schemeClr val="bg2"/>
                </a:solidFill>
              </a:rPr>
              <a:t>Consequências:</a:t>
            </a:r>
            <a:endParaRPr sz="1900" u="sng" dirty="0">
              <a:solidFill>
                <a:schemeClr val="bg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bg2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alunos pouco motivados para estudar;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salas com grande número alunos requer grande quantidade professores;</a:t>
            </a:r>
            <a:endParaRPr sz="1900" dirty="0">
              <a:solidFill>
                <a:schemeClr val="bg2"/>
              </a:solidFill>
            </a:endParaRPr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empecilho para introduzir inovações;</a:t>
            </a:r>
            <a:endParaRPr sz="1900" dirty="0">
              <a:solidFill>
                <a:schemeClr val="bg2"/>
              </a:solidFill>
            </a:endParaRPr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difícil atendimento individualizado aos alunos;</a:t>
            </a:r>
            <a:endParaRPr sz="1900" dirty="0">
              <a:solidFill>
                <a:schemeClr val="bg2"/>
              </a:solidFill>
            </a:endParaRPr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aulas clássicas</a:t>
            </a:r>
            <a:endParaRPr sz="19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bg2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u="sng" dirty="0">
                <a:solidFill>
                  <a:schemeClr val="bg2"/>
                </a:solidFill>
              </a:rPr>
              <a:t>Aumento da participação feminina:</a:t>
            </a:r>
            <a:endParaRPr sz="1900" u="sng" dirty="0">
              <a:solidFill>
                <a:schemeClr val="bg2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necessidade de mudança de sensibilidade nas condutas e aulas</a:t>
            </a:r>
            <a:endParaRPr sz="1900" dirty="0">
              <a:solidFill>
                <a:schemeClr val="bg2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484902" y="1281434"/>
            <a:ext cx="8191265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u="sng" dirty="0">
                <a:solidFill>
                  <a:schemeClr val="bg2"/>
                </a:solidFill>
              </a:rPr>
              <a:t>Processo de seleção: </a:t>
            </a:r>
            <a:r>
              <a:rPr lang="pt-BR" sz="1900" dirty="0">
                <a:solidFill>
                  <a:schemeClr val="bg2"/>
                </a:solidFill>
              </a:rPr>
              <a:t>atualmente ocorre por nível de conhecimento.</a:t>
            </a:r>
            <a:endParaRPr sz="19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bg2"/>
                </a:solidFill>
              </a:rPr>
              <a:t>Contradições: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diminui o projeto de sonhos dos alunos;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torna os estudos competitivos desde o ensino médio;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angústia por boas notas;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Exige uma qualidade generalizada, sem correspondência a área desejada;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questionamento acerca da orientação profissional, pois nem sempre entram no curso desejado;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boas notas nos exames nem sempre corresponde a boas notas no curso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727650" y="1153843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rgbClr val="434343"/>
                </a:solidFill>
              </a:rPr>
              <a:t>  </a:t>
            </a:r>
            <a:r>
              <a:rPr lang="pt-BR" sz="1900" u="sng" dirty="0">
                <a:solidFill>
                  <a:schemeClr val="bg2"/>
                </a:solidFill>
              </a:rPr>
              <a:t>Propostas:</a:t>
            </a:r>
            <a:endParaRPr sz="1900" u="sng" dirty="0">
              <a:solidFill>
                <a:schemeClr val="bg2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Favorecer a mobilidade dos alunos;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Oferecer a eles informações precisas sobre os cursos durante o ensino médio;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Estabelecer disciplinas iniciais mais genéricas, para conhecer perfil da área profissional.</a:t>
            </a:r>
            <a:endParaRPr sz="1900" dirty="0">
              <a:solidFill>
                <a:schemeClr val="bg2"/>
              </a:solidFill>
            </a:endParaRPr>
          </a:p>
          <a:p>
            <a:pPr marL="630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bg2"/>
                </a:solidFill>
              </a:rPr>
              <a:t>Autor defende que: o objetivo da luta é tornar “desnecessária a seleção” para que possam todos seguir o rumo que melhor se ajusta as suas condições pessoais.</a:t>
            </a:r>
            <a:endParaRPr sz="1900" dirty="0">
              <a:solidFill>
                <a:schemeClr val="bg2"/>
              </a:solidFill>
            </a:endParaRPr>
          </a:p>
          <a:p>
            <a:pPr marL="13589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bg2"/>
                </a:solidFill>
              </a:rPr>
              <a:t> </a:t>
            </a:r>
            <a:endParaRPr sz="19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727650" y="505813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Os estudantes Universitários como sujeitos adultos</a:t>
            </a:r>
            <a:endParaRPr sz="24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548696" y="1345507"/>
            <a:ext cx="8690997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adolescentes/adultos de 17 e 18 anos;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capacidade de decisão;</a:t>
            </a:r>
            <a:endParaRPr sz="1900" dirty="0">
              <a:solidFill>
                <a:schemeClr val="bg2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participação no processo de democratização;</a:t>
            </a:r>
            <a:endParaRPr sz="1900" dirty="0">
              <a:solidFill>
                <a:schemeClr val="bg2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eleição de reitor, diretor, chefe</a:t>
            </a:r>
            <a:endParaRPr sz="1900" dirty="0">
              <a:solidFill>
                <a:schemeClr val="bg2"/>
              </a:solidFill>
            </a:endParaRPr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discurso: “sabem o que querem”</a:t>
            </a:r>
            <a:endParaRPr sz="1900" dirty="0">
              <a:solidFill>
                <a:schemeClr val="bg2"/>
              </a:solidFill>
            </a:endParaRPr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fazem exigências a instituição</a:t>
            </a:r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endParaRPr sz="1900" dirty="0">
              <a:solidFill>
                <a:schemeClr val="bg2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responder a demandas:</a:t>
            </a:r>
            <a:endParaRPr sz="1900" dirty="0">
              <a:solidFill>
                <a:schemeClr val="bg2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família</a:t>
            </a:r>
            <a:endParaRPr sz="1900" dirty="0">
              <a:solidFill>
                <a:schemeClr val="bg2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trabalho</a:t>
            </a:r>
            <a:endParaRPr sz="1900" dirty="0">
              <a:solidFill>
                <a:schemeClr val="bg2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-"/>
            </a:pPr>
            <a:r>
              <a:rPr lang="pt-BR" sz="1900" dirty="0">
                <a:solidFill>
                  <a:schemeClr val="bg2"/>
                </a:solidFill>
              </a:rPr>
              <a:t>ensino a distância</a:t>
            </a:r>
            <a:endParaRPr sz="19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27650" y="493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/>
              <a:t>Os alunos como aprendizes</a:t>
            </a:r>
            <a:endParaRPr sz="3000"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410473" y="1441200"/>
            <a:ext cx="824443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Uma das características principais do estudante universitário é como pessoa que se encontra em período de formação e aprendizagem.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 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Tem-se uma visão que a aprendizagem depende apenas do aluno e não do professor, sendo que esta apenas depende da inteligência, motivação, esforço, entre outras características que apenas diz respeito aos alunos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Para que os estudantes cheguem a aprendizagem é importante que o docente reconsidere constantemente os processos e estratégias de aprendizagem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1896</Words>
  <Application>Microsoft Office PowerPoint</Application>
  <PresentationFormat>Apresentação na tela (16:9)</PresentationFormat>
  <Paragraphs>213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Lato</vt:lpstr>
      <vt:lpstr>Calibri</vt:lpstr>
      <vt:lpstr>Raleway</vt:lpstr>
      <vt:lpstr>Arial</vt:lpstr>
      <vt:lpstr>Streamline</vt:lpstr>
      <vt:lpstr>O alunos universitários Zabalza (2004)</vt:lpstr>
      <vt:lpstr>Fatores que afetam como os alunos  interagem com a Universidade Como se formam Como buscam o aprendizado</vt:lpstr>
      <vt:lpstr>Estudantes como membros da comunidade universitária</vt:lpstr>
      <vt:lpstr>Apresentação do PowerPoint</vt:lpstr>
      <vt:lpstr>Apresentação do PowerPoint</vt:lpstr>
      <vt:lpstr>Apresentação do PowerPoint</vt:lpstr>
      <vt:lpstr>Apresentação do PowerPoint</vt:lpstr>
      <vt:lpstr>Os estudantes Universitários como sujeitos adultos </vt:lpstr>
      <vt:lpstr>Os alunos como aprendizes</vt:lpstr>
      <vt:lpstr>Aprender na universidade</vt:lpstr>
      <vt:lpstr>Aprender na universidade</vt:lpstr>
      <vt:lpstr>Aprender na universidade</vt:lpstr>
      <vt:lpstr>Referências cognitivas da aprendizagem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Importância do feedback nos processos de aprendizagem</vt:lpstr>
      <vt:lpstr>Importância do feedback nos  processos de aprendizagem</vt:lpstr>
      <vt:lpstr>Prêmios e castigos como  reforços para a aprendizagem</vt:lpstr>
      <vt:lpstr>O elogio como reforço para a aprendizagem</vt:lpstr>
      <vt:lpstr>O elogio como reforço  para a aprendizagem</vt:lpstr>
      <vt:lpstr>O elogio como reforço  para a aprendizagem </vt:lpstr>
      <vt:lpstr>CONCLUSÕES</vt:lpstr>
      <vt:lpstr>Conclusões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alunos universitários Zabalza (2004)</dc:title>
  <dc:creator>Sylvia</dc:creator>
  <cp:lastModifiedBy>Sylvia Barrera</cp:lastModifiedBy>
  <cp:revision>2</cp:revision>
  <dcterms:modified xsi:type="dcterms:W3CDTF">2020-04-24T19:54:32Z</dcterms:modified>
</cp:coreProperties>
</file>