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1" r:id="rId1"/>
  </p:sldMasterIdLst>
  <p:notesMasterIdLst>
    <p:notesMasterId r:id="rId36"/>
  </p:notesMasterIdLst>
  <p:handoutMasterIdLst>
    <p:handoutMasterId r:id="rId37"/>
  </p:handoutMasterIdLst>
  <p:sldIdLst>
    <p:sldId id="749" r:id="rId2"/>
    <p:sldId id="764" r:id="rId3"/>
    <p:sldId id="765" r:id="rId4"/>
    <p:sldId id="688" r:id="rId5"/>
    <p:sldId id="767" r:id="rId6"/>
    <p:sldId id="768" r:id="rId7"/>
    <p:sldId id="769" r:id="rId8"/>
    <p:sldId id="744" r:id="rId9"/>
    <p:sldId id="745" r:id="rId10"/>
    <p:sldId id="746" r:id="rId11"/>
    <p:sldId id="770" r:id="rId12"/>
    <p:sldId id="771" r:id="rId13"/>
    <p:sldId id="772" r:id="rId14"/>
    <p:sldId id="773" r:id="rId15"/>
    <p:sldId id="712" r:id="rId16"/>
    <p:sldId id="783" r:id="rId17"/>
    <p:sldId id="784" r:id="rId18"/>
    <p:sldId id="785" r:id="rId19"/>
    <p:sldId id="786" r:id="rId20"/>
    <p:sldId id="714" r:id="rId21"/>
    <p:sldId id="715" r:id="rId22"/>
    <p:sldId id="716" r:id="rId23"/>
    <p:sldId id="717" r:id="rId24"/>
    <p:sldId id="718" r:id="rId25"/>
    <p:sldId id="719" r:id="rId26"/>
    <p:sldId id="720" r:id="rId27"/>
    <p:sldId id="739" r:id="rId28"/>
    <p:sldId id="774" r:id="rId29"/>
    <p:sldId id="775" r:id="rId30"/>
    <p:sldId id="776" r:id="rId31"/>
    <p:sldId id="781" r:id="rId32"/>
    <p:sldId id="782" r:id="rId33"/>
    <p:sldId id="686" r:id="rId34"/>
    <p:sldId id="787" r:id="rId35"/>
  </p:sldIdLst>
  <p:sldSz cx="9144000" cy="6858000" type="screen4x3"/>
  <p:notesSz cx="6888163" cy="9623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1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5840"/>
  </p:normalViewPr>
  <p:slideViewPr>
    <p:cSldViewPr>
      <p:cViewPr varScale="1">
        <p:scale>
          <a:sx n="103" d="100"/>
          <a:sy n="103" d="100"/>
        </p:scale>
        <p:origin x="23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>
        <p:scale>
          <a:sx n="50" d="100"/>
          <a:sy n="50" d="100"/>
        </p:scale>
        <p:origin x="-1266" y="42"/>
      </p:cViewPr>
      <p:guideLst>
        <p:guide orient="horz" pos="3031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BAA35EE-145D-3B24-5019-B391D98C471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39AB102-58F8-FC13-B9B1-1B35B3BC31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A17D57D4-A857-FF16-F8E7-988411B9420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ED50B1A5-DAA6-E34C-E335-BBC1E81B351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panose="020B0604020202020204" pitchFamily="34" charset="-128"/>
              </a:defRPr>
            </a:lvl1pPr>
          </a:lstStyle>
          <a:p>
            <a:pPr>
              <a:defRPr/>
            </a:pPr>
            <a:fld id="{E522C967-BD07-444A-8D63-7C88ADA5884D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1C29294-9508-99F0-022F-E3409BE9E3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C5B1E4F-7F02-0F98-09BB-7AD212AD5C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D5FE1A8-98A8-E106-7E0C-872E6B3C538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0725"/>
            <a:ext cx="4813300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A3AF1183-C403-87CA-F59C-B5ADD36E14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72000"/>
            <a:ext cx="5049837" cy="4330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BE25DB75-9B2C-B95A-24FF-0D42392CED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Unicode MS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8B2A5148-B388-5759-2FAA-7A7CDD6BC0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Unicode MS" panose="020B0604020202020204" pitchFamily="34" charset="-128"/>
              </a:defRPr>
            </a:lvl1pPr>
          </a:lstStyle>
          <a:p>
            <a:pPr>
              <a:defRPr/>
            </a:pPr>
            <a:fld id="{6AA4E02D-85D4-D34A-BA18-F53CADFD688E}" type="slidenum">
              <a:rPr lang="en-GB" altLang="pt-BR"/>
              <a:pPr>
                <a:defRPr/>
              </a:pPr>
              <a:t>‹nº›</a:t>
            </a:fld>
            <a:endParaRPr lang="en-GB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6D7C33E-1664-AB03-E72C-DD5994F885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C9960D5-4D3E-FB4D-AF3E-5D1962B3E776}" type="slidenum">
              <a:rPr lang="en-GB" altLang="pt-BR" smtClean="0">
                <a:latin typeface="Arial Unicode MS" panose="020B0604020202020204" pitchFamily="34" charset="-128"/>
              </a:rPr>
              <a:pPr/>
              <a:t>1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0C9903A-F918-514F-DB4B-2CABD07F5B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8E4F3AB-91AC-FBD2-1507-85A8F3A81F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580C9CE7-E4F7-5ED3-4934-178FE8C64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A1FE78B-6834-A444-B115-68826B39F64D}" type="slidenum">
              <a:rPr lang="en-GB" altLang="pt-BR" smtClean="0">
                <a:latin typeface="Arial Unicode MS" panose="020B0604020202020204" pitchFamily="34" charset="-128"/>
              </a:rPr>
              <a:pPr/>
              <a:t>12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C82ADD9-3A67-B75E-B540-FF986A95A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B2E58B4-984B-6E5F-6101-526E732A3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05958DBE-01D9-95D3-5C94-DEF5381D20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0EDD834-CD90-E14B-BDCD-F1587E335937}" type="slidenum">
              <a:rPr lang="en-GB" altLang="pt-BR" smtClean="0">
                <a:latin typeface="Arial Unicode MS" panose="020B0604020202020204" pitchFamily="34" charset="-128"/>
              </a:rPr>
              <a:pPr/>
              <a:t>13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F5AE81AA-F2FA-A558-8604-4AF0AD737A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BDE49E5-E0A6-6CC5-7193-22221A5AF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98D3B892-E98A-044A-0C08-2DBD210B79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D83E269-1672-8B49-9F1B-7B406D1F5709}" type="slidenum">
              <a:rPr lang="en-GB" altLang="pt-BR" smtClean="0">
                <a:latin typeface="Arial Unicode MS" panose="020B0604020202020204" pitchFamily="34" charset="-128"/>
              </a:rPr>
              <a:pPr/>
              <a:t>14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446EAE94-E844-4D2F-0CAC-4EA837E845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7148B5E-3107-DD19-8586-50AF8EDB37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7FE79523-C013-10E7-28AE-EF5CCF25C5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673C7E77-FBA0-F755-62AD-428696A67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0EBA201-6C0D-45DE-185F-F5C71E352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9AFF954-CDD4-E54C-B5A1-719D31AEF4D8}" type="slidenum">
              <a:rPr lang="en-GB" altLang="pt-BR" smtClean="0">
                <a:latin typeface="Arial Unicode MS" panose="020B0604020202020204" pitchFamily="34" charset="-128"/>
              </a:rPr>
              <a:pPr/>
              <a:t>16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ABD9EAF-76DF-B286-9279-E01244524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9319AA0-A6CC-1F0A-699A-8A0781E70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901466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0EBA201-6C0D-45DE-185F-F5C71E352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9AFF954-CDD4-E54C-B5A1-719D31AEF4D8}" type="slidenum">
              <a:rPr lang="en-GB" altLang="pt-BR" smtClean="0">
                <a:latin typeface="Arial Unicode MS" panose="020B0604020202020204" pitchFamily="34" charset="-128"/>
              </a:rPr>
              <a:pPr/>
              <a:t>17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ABD9EAF-76DF-B286-9279-E01244524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9319AA0-A6CC-1F0A-699A-8A0781E70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4019984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0EBA201-6C0D-45DE-185F-F5C71E352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9AFF954-CDD4-E54C-B5A1-719D31AEF4D8}" type="slidenum">
              <a:rPr lang="en-GB" altLang="pt-BR" smtClean="0">
                <a:latin typeface="Arial Unicode MS" panose="020B0604020202020204" pitchFamily="34" charset="-128"/>
              </a:rPr>
              <a:pPr/>
              <a:t>18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ABD9EAF-76DF-B286-9279-E01244524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9319AA0-A6CC-1F0A-699A-8A0781E70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880303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0EBA201-6C0D-45DE-185F-F5C71E352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9AFF954-CDD4-E54C-B5A1-719D31AEF4D8}" type="slidenum">
              <a:rPr lang="en-GB" altLang="pt-BR" smtClean="0">
                <a:latin typeface="Arial Unicode MS" panose="020B0604020202020204" pitchFamily="34" charset="-128"/>
              </a:rPr>
              <a:pPr/>
              <a:t>19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ABD9EAF-76DF-B286-9279-E01244524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9319AA0-A6CC-1F0A-699A-8A0781E70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53611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FAB2097F-D7AB-C088-B8CF-F4C1926C6F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31D7388A-1275-692A-8433-0F98546DB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5C80AC78-D0B8-4E31-6B2A-F8AEF96580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57F64365-BF6A-0626-EBFF-01B8CA781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298F2F64-DFD7-56B1-2C89-0B8E71A83F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E665D60-263E-804E-8F81-2FADCE30513D}" type="slidenum">
              <a:rPr lang="en-GB" altLang="pt-BR" smtClean="0">
                <a:latin typeface="Arial Unicode MS" panose="020B0604020202020204" pitchFamily="34" charset="-128"/>
              </a:rPr>
              <a:pPr/>
              <a:t>4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B77D0659-348B-CB40-6E0B-7AEEC4958B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93CE3FB-30D9-284A-3379-593324CF9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DD2F35C9-80D3-3259-30D0-1C3C924EB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7331C81C-9EDD-271B-5578-1F3CDCCBB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331F3AE4-2CA6-3C33-AFBA-D3FF875B6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6350FBD5-223E-489A-DB46-221630D18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A68FC494-2A17-7ADD-A555-D001580F1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7FB392AD-F68A-5657-5E8D-0F2CFF977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0A5ED78F-28C5-1723-187B-57F78B682A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A33052AD-380F-0219-664C-76A4627B1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0788BA63-8B6B-210E-33FE-9C03B35CD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982BE791-1228-92B4-99B5-18C59E730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E7417CC1-AFD9-8F73-86EA-7E4E0A42A6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C02ABFA4-7F12-520E-44DB-E2C2397CC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4C141DB5-A39E-F7A8-BBBF-1B2EE31C6E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9B93802-5F49-FC46-AE17-06D51E3D5022}" type="slidenum">
              <a:rPr lang="en-GB" altLang="pt-BR" smtClean="0">
                <a:latin typeface="Arial Unicode MS" panose="020B0604020202020204" pitchFamily="34" charset="-128"/>
              </a:rPr>
              <a:pPr/>
              <a:t>28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1CD65AF6-02B0-8E88-1ABF-D11B6AED0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E67B14C5-EEBD-19B3-1EDA-5DC29DDCA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1EFCB204-D91D-2673-283E-1E395FFA6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899FFD2-4C14-5045-B351-155CBE2874CE}" type="slidenum">
              <a:rPr lang="en-GB" altLang="pt-BR" smtClean="0">
                <a:latin typeface="Arial Unicode MS" panose="020B0604020202020204" pitchFamily="34" charset="-128"/>
              </a:rPr>
              <a:pPr/>
              <a:t>33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32095AAA-1797-E8A6-622E-94994FC1BA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961FF42-8C61-A944-8EE4-85D692D1B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1EFCB204-D91D-2673-283E-1E395FFA6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899FFD2-4C14-5045-B351-155CBE2874CE}" type="slidenum">
              <a:rPr lang="en-GB" altLang="pt-BR" smtClean="0">
                <a:latin typeface="Arial Unicode MS" panose="020B0604020202020204" pitchFamily="34" charset="-128"/>
              </a:rPr>
              <a:pPr/>
              <a:t>34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32095AAA-1797-E8A6-622E-94994FC1BA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F961FF42-8C61-A944-8EE4-85D692D1B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059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0A79E9F0-5694-6421-A7A7-927D78DC92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38AD955-BF06-1949-A25C-FF2EB0D14D86}" type="slidenum">
              <a:rPr lang="en-GB" altLang="pt-BR" smtClean="0">
                <a:latin typeface="Arial Unicode MS" panose="020B0604020202020204" pitchFamily="34" charset="-128"/>
              </a:rPr>
              <a:pPr/>
              <a:t>5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68E7B55-D240-383B-C38C-6B0DE9C044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C88D889-3732-FDF5-D190-806CD8AF21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377CD83A-AAB7-B115-55AA-717327451E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CDA3ADF-A3EA-DC43-B70E-729DAF71654A}" type="slidenum">
              <a:rPr lang="en-GB" altLang="pt-BR" smtClean="0">
                <a:latin typeface="Arial Unicode MS" panose="020B0604020202020204" pitchFamily="34" charset="-128"/>
              </a:rPr>
              <a:pPr/>
              <a:t>6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EA9EAD80-E473-2A96-E740-D94739CC59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790E2A0C-FC8C-77C0-3BC7-B1310E140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9D11FA7D-ECD1-3D82-B04B-5598ADF945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D03E3A2-CBC1-9142-9674-26F26446A478}" type="slidenum">
              <a:rPr lang="en-GB" altLang="pt-BR" smtClean="0">
                <a:latin typeface="Arial Unicode MS" panose="020B0604020202020204" pitchFamily="34" charset="-128"/>
              </a:rPr>
              <a:pPr/>
              <a:t>7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F3304311-96C9-5D73-86EB-946D14F81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5653832-A894-695D-6805-446908C81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530E30A3-EB99-92DF-FE2D-94FBD87636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69111EF-CBE2-1E41-83FA-EF8ED700AE23}" type="slidenum">
              <a:rPr lang="en-GB" altLang="pt-BR" smtClean="0">
                <a:latin typeface="Arial Unicode MS" panose="020B0604020202020204" pitchFamily="34" charset="-128"/>
              </a:rPr>
              <a:pPr/>
              <a:t>8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58B8D82D-3CDB-27A7-D9EA-FBB5765C8E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1A203B7-DCCA-F391-7D8C-108C99902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2BE4F8CC-03B0-B4DC-4AD6-A8596BB62F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8027A18-4F2F-3F4D-9551-83761F0AF00F}" type="slidenum">
              <a:rPr lang="en-GB" altLang="pt-BR" smtClean="0">
                <a:latin typeface="Arial Unicode MS" panose="020B0604020202020204" pitchFamily="34" charset="-128"/>
              </a:rPr>
              <a:pPr/>
              <a:t>9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E69594D-D788-2EF9-4D95-BFE25EDB8B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B11A616-4330-3FFE-BB86-10CDE508B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0EBA201-6C0D-45DE-185F-F5C71E352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9AFF954-CDD4-E54C-B5A1-719D31AEF4D8}" type="slidenum">
              <a:rPr lang="en-GB" altLang="pt-BR" smtClean="0">
                <a:latin typeface="Arial Unicode MS" panose="020B0604020202020204" pitchFamily="34" charset="-128"/>
              </a:rPr>
              <a:pPr/>
              <a:t>10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CABD9EAF-76DF-B286-9279-E01244524D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09319AA0-A6CC-1F0A-699A-8A0781E70A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03F0C69E-F63A-4ACE-F093-8671EE660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15A2D17-53F8-6849-BF40-33075F32212D}" type="slidenum">
              <a:rPr lang="en-GB" altLang="pt-BR" smtClean="0">
                <a:latin typeface="Arial Unicode MS" panose="020B0604020202020204" pitchFamily="34" charset="-128"/>
              </a:rPr>
              <a:pPr/>
              <a:t>11</a:t>
            </a:fld>
            <a:endParaRPr lang="en-GB" altLang="pt-BR">
              <a:latin typeface="Arial Unicode MS" panose="020B0604020202020204" pitchFamily="34" charset="-128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0B96BE3-D44F-30C9-17C4-EE716647FD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7B7C9EB1-4556-31B9-44A3-98A74725B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ângulo retângulo 10">
            <a:extLst>
              <a:ext uri="{FF2B5EF4-FFF2-40B4-BE49-F238E27FC236}">
                <a16:creationId xmlns:a16="http://schemas.microsoft.com/office/drawing/2014/main" id="{3ECDD816-C0B9-E0B9-FF4F-FEF00ACF4206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" name="Grupo 15">
            <a:extLst>
              <a:ext uri="{FF2B5EF4-FFF2-40B4-BE49-F238E27FC236}">
                <a16:creationId xmlns:a16="http://schemas.microsoft.com/office/drawing/2014/main" id="{B6140127-2824-1BAD-58BF-0CB032C7747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4" name="Forma livre 15">
              <a:extLst>
                <a:ext uri="{FF2B5EF4-FFF2-40B4-BE49-F238E27FC236}">
                  <a16:creationId xmlns:a16="http://schemas.microsoft.com/office/drawing/2014/main" id="{81D82999-E52F-B66D-C1B9-75DF8A128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5" name="Forma livre 18">
              <a:extLst>
                <a:ext uri="{FF2B5EF4-FFF2-40B4-BE49-F238E27FC236}">
                  <a16:creationId xmlns:a16="http://schemas.microsoft.com/office/drawing/2014/main" id="{4D48E301-03C2-C25B-1AB7-947409E31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Forma livre 18">
              <a:extLst>
                <a:ext uri="{FF2B5EF4-FFF2-40B4-BE49-F238E27FC236}">
                  <a16:creationId xmlns:a16="http://schemas.microsoft.com/office/drawing/2014/main" id="{62FA93C4-93F3-A60D-FD0E-481F273A2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7" name="Conector reto 19">
              <a:extLst>
                <a:ext uri="{FF2B5EF4-FFF2-40B4-BE49-F238E27FC236}">
                  <a16:creationId xmlns:a16="http://schemas.microsoft.com/office/drawing/2014/main" id="{97DFE663-D0A2-29E8-A6E8-42E5918167E5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Espaço Reservado para Data 29">
            <a:extLst>
              <a:ext uri="{FF2B5EF4-FFF2-40B4-BE49-F238E27FC236}">
                <a16:creationId xmlns:a16="http://schemas.microsoft.com/office/drawing/2014/main" id="{A7B85F51-AE42-AD90-5B7C-8F84E754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18">
            <a:extLst>
              <a:ext uri="{FF2B5EF4-FFF2-40B4-BE49-F238E27FC236}">
                <a16:creationId xmlns:a16="http://schemas.microsoft.com/office/drawing/2014/main" id="{12C3ECED-538B-79EB-DDDA-8CD109FD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26">
            <a:extLst>
              <a:ext uri="{FF2B5EF4-FFF2-40B4-BE49-F238E27FC236}">
                <a16:creationId xmlns:a16="http://schemas.microsoft.com/office/drawing/2014/main" id="{6D1EF5FF-14D1-9E65-C88C-77517FF8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98BEF2-4DA8-654C-A873-0A86723DC62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6410621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4DC58132-B4C2-DF9D-5099-CB9F607DD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ED19EA34-7317-6DD4-4CDE-2870AD1A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>
            <a:extLst>
              <a:ext uri="{FF2B5EF4-FFF2-40B4-BE49-F238E27FC236}">
                <a16:creationId xmlns:a16="http://schemas.microsoft.com/office/drawing/2014/main" id="{B67578C7-53F8-4B40-06EF-6F7EE6707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AB78-8327-5F49-8806-EEEC7827886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61665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9CAA6FD0-0829-AE12-4040-A3E66236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53625C80-D436-6444-E7A9-EEA0048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>
            <a:extLst>
              <a:ext uri="{FF2B5EF4-FFF2-40B4-BE49-F238E27FC236}">
                <a16:creationId xmlns:a16="http://schemas.microsoft.com/office/drawing/2014/main" id="{B312D6DA-0574-D2DC-776B-B933A15E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3770-63CD-6944-B33B-84B13AB49C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5103308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88CFD791-A425-B975-E3E2-1B5F85D9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B18139ED-3D3D-93C7-B642-9230699A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>
            <a:extLst>
              <a:ext uri="{FF2B5EF4-FFF2-40B4-BE49-F238E27FC236}">
                <a16:creationId xmlns:a16="http://schemas.microsoft.com/office/drawing/2014/main" id="{987E7DD1-56D0-1B50-751C-B3B1E727E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9AE2-EB27-E645-81EB-A39885365A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189383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" name="Espaço Reservado para Data 9">
            <a:extLst>
              <a:ext uri="{FF2B5EF4-FFF2-40B4-BE49-F238E27FC236}">
                <a16:creationId xmlns:a16="http://schemas.microsoft.com/office/drawing/2014/main" id="{A477D355-AB10-1139-33C2-B01A3617F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1">
            <a:extLst>
              <a:ext uri="{FF2B5EF4-FFF2-40B4-BE49-F238E27FC236}">
                <a16:creationId xmlns:a16="http://schemas.microsoft.com/office/drawing/2014/main" id="{EB0D8424-769D-7537-2EF5-1F0F4FF1A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>
            <a:extLst>
              <a:ext uri="{FF2B5EF4-FFF2-40B4-BE49-F238E27FC236}">
                <a16:creationId xmlns:a16="http://schemas.microsoft.com/office/drawing/2014/main" id="{DF73D253-125B-CBCC-3565-26BF3EA7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F91B-849F-4F45-B23F-4758FFFF494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139671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visa 3">
            <a:extLst>
              <a:ext uri="{FF2B5EF4-FFF2-40B4-BE49-F238E27FC236}">
                <a16:creationId xmlns:a16="http://schemas.microsoft.com/office/drawing/2014/main" id="{70C41636-282F-7186-4808-4A8416068E4E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Divisa 4">
            <a:extLst>
              <a:ext uri="{FF2B5EF4-FFF2-40B4-BE49-F238E27FC236}">
                <a16:creationId xmlns:a16="http://schemas.microsoft.com/office/drawing/2014/main" id="{7125696A-0B5F-3AD7-EA47-614A07C2ABD9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Data 3">
            <a:extLst>
              <a:ext uri="{FF2B5EF4-FFF2-40B4-BE49-F238E27FC236}">
                <a16:creationId xmlns:a16="http://schemas.microsoft.com/office/drawing/2014/main" id="{3B8CEEBC-9DAA-3A81-DD6F-B2A9C6D04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610B469B-1BF8-0746-3EB0-05F6D1479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9A923D4A-7A1C-38DE-0176-983FB5DE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50784-2071-4848-B5BC-4300578EC72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4206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" name="Espaço Reservado para Data 4">
            <a:extLst>
              <a:ext uri="{FF2B5EF4-FFF2-40B4-BE49-F238E27FC236}">
                <a16:creationId xmlns:a16="http://schemas.microsoft.com/office/drawing/2014/main" id="{99F5D070-7E9B-6B1B-1C49-3B41CA75C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5">
            <a:extLst>
              <a:ext uri="{FF2B5EF4-FFF2-40B4-BE49-F238E27FC236}">
                <a16:creationId xmlns:a16="http://schemas.microsoft.com/office/drawing/2014/main" id="{65F20491-F5D9-A6A4-FE31-81CB15E6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6">
            <a:extLst>
              <a:ext uri="{FF2B5EF4-FFF2-40B4-BE49-F238E27FC236}">
                <a16:creationId xmlns:a16="http://schemas.microsoft.com/office/drawing/2014/main" id="{77D27F26-8410-7396-EFB4-7735BC349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5D970-58A4-BE4B-8F84-CED2BE5A5AB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3118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3C716E2-46EC-619F-6FDA-FB71EC617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64CF667-EBBD-AF94-659E-7803E6EA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AB7BA84-357E-EC1A-9EE0-63E1466F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0401-3C78-9A4A-B8CF-8EE0DF138BE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4423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2" name="Espaço Reservado para Data 2">
            <a:extLst>
              <a:ext uri="{FF2B5EF4-FFF2-40B4-BE49-F238E27FC236}">
                <a16:creationId xmlns:a16="http://schemas.microsoft.com/office/drawing/2014/main" id="{B1AF5B68-497B-B1FE-3732-4D3DB473F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3">
            <a:extLst>
              <a:ext uri="{FF2B5EF4-FFF2-40B4-BE49-F238E27FC236}">
                <a16:creationId xmlns:a16="http://schemas.microsoft.com/office/drawing/2014/main" id="{C8E16EF7-C427-7D51-C4F6-D4FAB9A2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591E8316-DFD6-5D79-3984-A9329BC0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23E96-7BA6-F643-9435-44226D7DA92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0455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>
            <a:extLst>
              <a:ext uri="{FF2B5EF4-FFF2-40B4-BE49-F238E27FC236}">
                <a16:creationId xmlns:a16="http://schemas.microsoft.com/office/drawing/2014/main" id="{3EE7D7B0-CC51-A885-3722-63940A6C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1">
            <a:extLst>
              <a:ext uri="{FF2B5EF4-FFF2-40B4-BE49-F238E27FC236}">
                <a16:creationId xmlns:a16="http://schemas.microsoft.com/office/drawing/2014/main" id="{5D8729C3-A8CB-7548-A7B6-6D8F469D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>
            <a:extLst>
              <a:ext uri="{FF2B5EF4-FFF2-40B4-BE49-F238E27FC236}">
                <a16:creationId xmlns:a16="http://schemas.microsoft.com/office/drawing/2014/main" id="{54BE1D79-26BE-82DF-506E-15C1C8A9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F7CB-DC39-D14B-B5BC-8C02C6913E6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2534089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4B5C55-8FC0-6CE7-E1FA-64D936D20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C0048E6-AA53-EF79-1905-F0A580B1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89D119-5E6B-E45B-AD1B-C37AC018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A39C2-3A2B-3942-A465-11687219E4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542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10">
            <a:extLst>
              <a:ext uri="{FF2B5EF4-FFF2-40B4-BE49-F238E27FC236}">
                <a16:creationId xmlns:a16="http://schemas.microsoft.com/office/drawing/2014/main" id="{924CDCF8-0723-1A61-025B-882E96E97164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6" name="Forma livre 15">
            <a:extLst>
              <a:ext uri="{FF2B5EF4-FFF2-40B4-BE49-F238E27FC236}">
                <a16:creationId xmlns:a16="http://schemas.microsoft.com/office/drawing/2014/main" id="{240E9F04-DA73-715B-C9AD-93A769A2BCF4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" name="Triângulo retângulo 15">
            <a:extLst>
              <a:ext uri="{FF2B5EF4-FFF2-40B4-BE49-F238E27FC236}">
                <a16:creationId xmlns:a16="http://schemas.microsoft.com/office/drawing/2014/main" id="{EA061487-EB03-66AB-359D-1A12F0487175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Conector reto 16">
            <a:extLst>
              <a:ext uri="{FF2B5EF4-FFF2-40B4-BE49-F238E27FC236}">
                <a16:creationId xmlns:a16="http://schemas.microsoft.com/office/drawing/2014/main" id="{9A84E535-E5B3-B82E-20DE-0B6AA762796E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Divisa 8">
            <a:extLst>
              <a:ext uri="{FF2B5EF4-FFF2-40B4-BE49-F238E27FC236}">
                <a16:creationId xmlns:a16="http://schemas.microsoft.com/office/drawing/2014/main" id="{E0C16E20-9077-FF39-30A4-C4B2AF0FDF0D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Divisa 9">
            <a:extLst>
              <a:ext uri="{FF2B5EF4-FFF2-40B4-BE49-F238E27FC236}">
                <a16:creationId xmlns:a16="http://schemas.microsoft.com/office/drawing/2014/main" id="{EEA9F6F7-CA46-9AF2-A989-493618A58354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1" name="Espaço Reservado para Data 4">
            <a:extLst>
              <a:ext uri="{FF2B5EF4-FFF2-40B4-BE49-F238E27FC236}">
                <a16:creationId xmlns:a16="http://schemas.microsoft.com/office/drawing/2014/main" id="{30DDCBC9-7F1A-2722-EAF5-04364F57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Rodapé 5">
            <a:extLst>
              <a:ext uri="{FF2B5EF4-FFF2-40B4-BE49-F238E27FC236}">
                <a16:creationId xmlns:a16="http://schemas.microsoft.com/office/drawing/2014/main" id="{20BA2907-18B7-AEBD-7961-BB929970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3" name="Espaço Reservado para Número de Slide 6">
            <a:extLst>
              <a:ext uri="{FF2B5EF4-FFF2-40B4-BE49-F238E27FC236}">
                <a16:creationId xmlns:a16="http://schemas.microsoft.com/office/drawing/2014/main" id="{F028C49F-B422-041A-7205-67CE5F0F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1ED3E-16E2-1B4C-A797-67DD8B19153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2865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>
            <a:extLst>
              <a:ext uri="{FF2B5EF4-FFF2-40B4-BE49-F238E27FC236}">
                <a16:creationId xmlns:a16="http://schemas.microsoft.com/office/drawing/2014/main" id="{34487BD3-4230-FBCC-EDA4-ACBFEF1E5EA1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7" name="Forma livre 11">
            <a:extLst>
              <a:ext uri="{FF2B5EF4-FFF2-40B4-BE49-F238E27FC236}">
                <a16:creationId xmlns:a16="http://schemas.microsoft.com/office/drawing/2014/main" id="{805A6879-8D1D-7EF0-E90D-424C8BF66DFD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" name="Triângulo retângulo 13">
            <a:extLst>
              <a:ext uri="{FF2B5EF4-FFF2-40B4-BE49-F238E27FC236}">
                <a16:creationId xmlns:a16="http://schemas.microsoft.com/office/drawing/2014/main" id="{4723663A-2BB9-2394-C94E-1D5F422387AA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A0579E10-9F39-4DB9-8A9B-5B118FB5C61C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>
            <a:extLst>
              <a:ext uri="{FF2B5EF4-FFF2-40B4-BE49-F238E27FC236}">
                <a16:creationId xmlns:a16="http://schemas.microsoft.com/office/drawing/2014/main" id="{6A4127D5-1C70-E9CF-3DB7-63C03B9D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33" name="Espaço Reservado para Texto 29">
            <a:extLst>
              <a:ext uri="{FF2B5EF4-FFF2-40B4-BE49-F238E27FC236}">
                <a16:creationId xmlns:a16="http://schemas.microsoft.com/office/drawing/2014/main" id="{578E9C60-9B3B-A8A6-A096-03A2BED56A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A2CFB528-9E89-BF9D-4CEC-6409CFC5BB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:a16="http://schemas.microsoft.com/office/drawing/2014/main" id="{D8E880C7-D5C3-DB2A-EEA0-C7AE3BD00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>
            <a:extLst>
              <a:ext uri="{FF2B5EF4-FFF2-40B4-BE49-F238E27FC236}">
                <a16:creationId xmlns:a16="http://schemas.microsoft.com/office/drawing/2014/main" id="{36F7531F-2D1E-B865-267E-CA1EBCD5B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1EAD1D2A-753A-BC4C-8C78-B86CB2D00C0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1" r:id="rId2"/>
    <p:sldLayoutId id="2147484207" r:id="rId3"/>
    <p:sldLayoutId id="2147484208" r:id="rId4"/>
    <p:sldLayoutId id="2147484209" r:id="rId5"/>
    <p:sldLayoutId id="2147484210" r:id="rId6"/>
    <p:sldLayoutId id="2147484202" r:id="rId7"/>
    <p:sldLayoutId id="2147484211" r:id="rId8"/>
    <p:sldLayoutId id="2147484212" r:id="rId9"/>
    <p:sldLayoutId id="2147484203" r:id="rId10"/>
    <p:sldLayoutId id="2147484204" r:id="rId11"/>
    <p:sldLayoutId id="2147484205" r:id="rId12"/>
  </p:sldLayoutIdLst>
  <p:transition>
    <p:random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2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2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r_qLBwMr5E4/USEp4KhrR6I/AAAAAAAA1vE/dxqe9yrkvWc/s1600/biblioteca_Andrea+Musso9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0z_70RnxF5Y/USEp116YHHI/AAAAAAAA1uE/9-p0UyVkTwg/s1600/biblioteca_Andrea+Musso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SACR30SvZpk/USEp10bGxvI/AAAAAAAA1uI/z6Qp2bvwCC4/s1600/biblioteca_Andrea+Musso1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Ln3FNACuT0M/USEp3BKIz8I/AAAAAAAA1uc/afrCfy5nXSA/s1600/biblioteca_Andrea+Musso4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cercomp.ufg.br/weby/up/366/o/padroesparabibliotecasescolares.pdf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C:\Users\Mavi\Desktop\CID-USP\GESTÃO DE COLEÇÕES EM UNIDADES DE INFORMAÇÃO\still-life-french-novels de van gog.jpg">
            <a:extLst>
              <a:ext uri="{FF2B5EF4-FFF2-40B4-BE49-F238E27FC236}">
                <a16:creationId xmlns:a16="http://schemas.microsoft.com/office/drawing/2014/main" id="{716DF786-CE48-E9CE-AA7B-68F202668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>
            <a:extLst>
              <a:ext uri="{FF2B5EF4-FFF2-40B4-BE49-F238E27FC236}">
                <a16:creationId xmlns:a16="http://schemas.microsoft.com/office/drawing/2014/main" id="{6707DF52-1F97-6BD4-F63A-19AB6D79B6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916113"/>
            <a:ext cx="8715375" cy="4189412"/>
          </a:xfrm>
        </p:spPr>
        <p:txBody>
          <a:bodyPr>
            <a:normAutofit/>
          </a:bodyPr>
          <a:lstStyle/>
          <a:p>
            <a:pPr marL="365760" indent="-256032" algn="r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pt-BR" sz="2400" dirty="0">
                <a:latin typeface="Times New Roman" pitchFamily="18" charset="0"/>
              </a:rPr>
              <a:t>Universidade de São Paulo – FFCLRP</a:t>
            </a:r>
          </a:p>
          <a:p>
            <a:pPr marL="365760" indent="-256032" algn="r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pt-BR" sz="2400" dirty="0">
                <a:latin typeface="Times New Roman" pitchFamily="18" charset="0"/>
              </a:rPr>
              <a:t>Departamento de Educação, Informação e Comunicação</a:t>
            </a:r>
          </a:p>
          <a:p>
            <a:pPr marL="365760" indent="-256032" algn="r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pt-BR" sz="2400" dirty="0">
                <a:latin typeface="Times New Roman" pitchFamily="18" charset="0"/>
              </a:rPr>
              <a:t>Biblioteconomia e Ciência da Informação </a:t>
            </a:r>
          </a:p>
          <a:p>
            <a:pPr marL="365760" indent="-256032" algn="r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pt-BR" sz="2400" i="1" dirty="0">
              <a:latin typeface="Times New Roman" pitchFamily="18" charset="0"/>
            </a:endParaRPr>
          </a:p>
          <a:p>
            <a:pPr marL="365760" indent="-256032" algn="r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pt-BR" sz="2200" b="1" dirty="0">
                <a:latin typeface="Times New Roman" pitchFamily="18" charset="0"/>
              </a:rPr>
              <a:t>Prof. Dr. Claudio Marcondes de Castro Filho</a:t>
            </a:r>
          </a:p>
          <a:p>
            <a:pPr marL="365760" indent="-256032" algn="r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pt-BR" sz="2200" i="1" dirty="0">
              <a:latin typeface="Times New Roman" pitchFamily="18" charset="0"/>
            </a:endParaRP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pt-BR" sz="2800" b="1" dirty="0">
              <a:latin typeface="Times New Roman" pitchFamily="18" charset="0"/>
            </a:endParaRP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pt-BR" sz="2800" b="1" dirty="0">
              <a:latin typeface="Times New Roman" pitchFamily="18" charset="0"/>
            </a:endParaRP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pt-BR" sz="2800" b="1" dirty="0">
                <a:latin typeface="Times New Roman" pitchFamily="18" charset="0"/>
              </a:rPr>
              <a:t>Aula 02 e 03 </a:t>
            </a: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pt-BR" sz="2800" b="1" dirty="0">
                <a:latin typeface="Times New Roman" pitchFamily="18" charset="0"/>
              </a:rPr>
              <a:t> 2023</a:t>
            </a: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pt-BR" sz="2800" b="1" dirty="0">
              <a:latin typeface="Times New Roman" pitchFamily="18" charset="0"/>
            </a:endParaRPr>
          </a:p>
          <a:p>
            <a:pPr marL="365760" indent="-256032" algn="r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pt-BR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marL="365760" indent="-256032" algn="r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pt-BR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lvl="4" algn="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pt-BR" sz="1700" b="1" u="sng" dirty="0">
              <a:latin typeface="Times New Roman" pitchFamily="18" charset="0"/>
            </a:endParaRPr>
          </a:p>
          <a:p>
            <a:pPr marL="27432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1400" i="1" dirty="0">
              <a:latin typeface="Arial Rounded MT Bold" pitchFamily="34" charset="0"/>
            </a:endParaRPr>
          </a:p>
        </p:txBody>
      </p:sp>
      <p:sp>
        <p:nvSpPr>
          <p:cNvPr id="16387" name="Espaço Reservado para Número de Slide 5">
            <a:extLst>
              <a:ext uri="{FF2B5EF4-FFF2-40B4-BE49-F238E27FC236}">
                <a16:creationId xmlns:a16="http://schemas.microsoft.com/office/drawing/2014/main" id="{69712CF6-F7CE-4304-3650-E42FE40E8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3D1208B-71CD-4447-8486-15350068B77D}" type="slidenum">
              <a:rPr lang="pt-BR" altLang="pt-BR" smtClean="0"/>
              <a:pPr/>
              <a:t>1</a:t>
            </a:fld>
            <a:endParaRPr lang="pt-BR" altLang="pt-BR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945A2B3F-CD46-6557-C802-47E4B18CFA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8596" y="714356"/>
            <a:ext cx="8375650" cy="7207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000" dirty="0">
                <a:solidFill>
                  <a:schemeClr val="tx1"/>
                </a:solidFill>
                <a:latin typeface="Times New Roman" pitchFamily="18" charset="0"/>
              </a:rPr>
              <a:t>AMBIENTES DE INFORMAÇÃO : </a:t>
            </a:r>
            <a:br>
              <a:rPr lang="pt-BR" sz="3000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pt-BR" sz="3000" dirty="0">
                <a:solidFill>
                  <a:schemeClr val="tx1"/>
                </a:solidFill>
                <a:latin typeface="Times New Roman" pitchFamily="18" charset="0"/>
              </a:rPr>
              <a:t>Missão e Caracterização</a:t>
            </a:r>
            <a:br>
              <a:rPr lang="pt-BR" sz="3000" dirty="0">
                <a:solidFill>
                  <a:schemeClr val="tx1"/>
                </a:solidFill>
                <a:latin typeface="Times New Roman" pitchFamily="18" charset="0"/>
              </a:rPr>
            </a:br>
            <a:endParaRPr lang="pt-BR" sz="30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D:\GESTÃO DE COLEÇÕES EM UNIDADES DE INFORMAÇÃO - MONITORIA\ILUSTRAÇÕES\Flying between books  Volando entre libros (ilustración de Cecco Mariniello).jpg">
            <a:extLst>
              <a:ext uri="{FF2B5EF4-FFF2-40B4-BE49-F238E27FC236}">
                <a16:creationId xmlns:a16="http://schemas.microsoft.com/office/drawing/2014/main" id="{C84F6EA6-DB3F-60A7-D6FC-F4535D75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>
            <a:extLst>
              <a:ext uri="{FF2B5EF4-FFF2-40B4-BE49-F238E27FC236}">
                <a16:creationId xmlns:a16="http://schemas.microsoft.com/office/drawing/2014/main" id="{64626D06-2B78-EC54-FD80-F03D57944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28775"/>
            <a:ext cx="8135938" cy="4724400"/>
          </a:xfrm>
        </p:spPr>
        <p:txBody>
          <a:bodyPr/>
          <a:lstStyle/>
          <a:p>
            <a:pPr marL="27305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100"/>
              <a:t>  </a:t>
            </a:r>
          </a:p>
          <a:p>
            <a:pPr marL="273050" algn="just" eaLnBrk="1" hangingPunct="1">
              <a:lnSpc>
                <a:spcPct val="120000"/>
              </a:lnSpc>
            </a:pPr>
            <a:r>
              <a:rPr lang="pt-BR" altLang="pt-BR" sz="2600">
                <a:latin typeface="Times New Roman" panose="02020603050405020304" pitchFamily="18" charset="0"/>
              </a:rPr>
              <a:t>Reservar locais adequados para administração e as salas específicas de cada tipologia de unidade de informação. Ex.: expedição, recursos tecnológicos, jogos, tipos de acervo, etc.;</a:t>
            </a:r>
          </a:p>
          <a:p>
            <a:pPr marL="273050" algn="just" eaLnBrk="1" hangingPunct="1">
              <a:lnSpc>
                <a:spcPct val="120000"/>
              </a:lnSpc>
            </a:pPr>
            <a:r>
              <a:rPr lang="pt-BR" altLang="pt-BR" sz="2600">
                <a:latin typeface="Times New Roman" panose="02020603050405020304" pitchFamily="18" charset="0"/>
              </a:rPr>
              <a:t>Oferecer espaço para estudo e pesquisa conforme a tipologia de usuários e as unidades de informação;</a:t>
            </a:r>
          </a:p>
          <a:p>
            <a:pPr marL="273050" algn="just" eaLnBrk="1" hangingPunct="1">
              <a:lnSpc>
                <a:spcPct val="120000"/>
              </a:lnSpc>
            </a:pPr>
            <a:r>
              <a:rPr lang="pt-BR" altLang="pt-BR" sz="2600">
                <a:latin typeface="Times New Roman" panose="02020603050405020304" pitchFamily="18" charset="0"/>
              </a:rPr>
              <a:t>Proporcionar espaços para publicidade;</a:t>
            </a:r>
          </a:p>
          <a:p>
            <a:pPr marL="273050" algn="just" eaLnBrk="1" hangingPunct="1">
              <a:lnSpc>
                <a:spcPct val="120000"/>
              </a:lnSpc>
            </a:pPr>
            <a:r>
              <a:rPr lang="pt-BR" altLang="pt-BR" sz="2600">
                <a:latin typeface="Times New Roman" panose="02020603050405020304" pitchFamily="18" charset="0"/>
              </a:rPr>
              <a:t>Espaços para exposição, conferências, etc.</a:t>
            </a:r>
          </a:p>
        </p:txBody>
      </p:sp>
      <p:sp>
        <p:nvSpPr>
          <p:cNvPr id="32771" name="Espaço Reservado para Número de Slide 5">
            <a:extLst>
              <a:ext uri="{FF2B5EF4-FFF2-40B4-BE49-F238E27FC236}">
                <a16:creationId xmlns:a16="http://schemas.microsoft.com/office/drawing/2014/main" id="{330F931B-1124-C738-E602-03A69395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C5E23FD-4EC6-254E-8EBB-CBDBAB3285A5}" type="slidenum">
              <a:rPr lang="pt-BR" altLang="pt-BR" smtClean="0"/>
              <a:pPr/>
              <a:t>10</a:t>
            </a:fld>
            <a:endParaRPr lang="pt-BR" altLang="pt-B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A1381CA-633D-1A05-6024-9AC34FD72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332656"/>
            <a:ext cx="7259637" cy="1628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Ambientes de Informação: </a:t>
            </a:r>
            <a:br>
              <a:rPr lang="pt-BR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pt-BR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Missões que deve cumprir uma unidade de informação</a:t>
            </a:r>
          </a:p>
        </p:txBody>
      </p:sp>
    </p:spTree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http://4.bp.blogspot.com/-r_qLBwMr5E4/USEp4KhrR6I/AAAAAAAA1vE/dxqe9yrkvWc/s709/biblioteca_Andrea+Musso9.jpg">
            <a:hlinkClick r:id="rId3"/>
            <a:extLst>
              <a:ext uri="{FF2B5EF4-FFF2-40B4-BE49-F238E27FC236}">
                <a16:creationId xmlns:a16="http://schemas.microsoft.com/office/drawing/2014/main" id="{37E28DC5-30B4-72E0-27F9-7A18763EB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6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3">
            <a:extLst>
              <a:ext uri="{FF2B5EF4-FFF2-40B4-BE49-F238E27FC236}">
                <a16:creationId xmlns:a16="http://schemas.microsoft.com/office/drawing/2014/main" id="{265FB36C-34F9-5034-4E62-D8742B6A1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600" y="1773238"/>
            <a:ext cx="5580063" cy="4608512"/>
          </a:xfrm>
        </p:spPr>
        <p:txBody>
          <a:bodyPr/>
          <a:lstStyle/>
          <a:p>
            <a:pPr marL="273050" algn="just" eaLnBrk="1" hangingPunct="1"/>
            <a:r>
              <a:rPr lang="pt-BR" altLang="pt-BR" sz="2200">
                <a:latin typeface="Times New Roman" panose="02020603050405020304" pitchFamily="18" charset="0"/>
              </a:rPr>
              <a:t>Materiais artificiais como concreto, os ladrilhos e as telhas, podem trabalhar a favor do meio ambiente, o que não ocorre com o vidro, o aço ou os plásticos.</a:t>
            </a:r>
          </a:p>
          <a:p>
            <a:pPr marL="273050" algn="just" eaLnBrk="1" hangingPunct="1"/>
            <a:endParaRPr lang="pt-BR" altLang="pt-BR" sz="2200">
              <a:latin typeface="Times New Roman" panose="02020603050405020304" pitchFamily="18" charset="0"/>
            </a:endParaRPr>
          </a:p>
          <a:p>
            <a:pPr marL="273050" algn="just" eaLnBrk="1" hangingPunct="1"/>
            <a:r>
              <a:rPr lang="pt-BR" altLang="pt-BR" sz="2200">
                <a:latin typeface="Times New Roman" panose="02020603050405020304" pitchFamily="18" charset="0"/>
              </a:rPr>
              <a:t>Utilizar na medida do possível, energias naturais e renováveis, em lugar de energias produzidas pelo homem: exemplo: ventilação natural;</a:t>
            </a:r>
          </a:p>
          <a:p>
            <a:pPr marL="273050" algn="just" eaLnBrk="1" hangingPunct="1">
              <a:buFont typeface="Wingdings" pitchFamily="2" charset="2"/>
              <a:buNone/>
            </a:pPr>
            <a:endParaRPr lang="pt-BR" altLang="pt-BR" sz="2200">
              <a:latin typeface="Times New Roman" panose="02020603050405020304" pitchFamily="18" charset="0"/>
            </a:endParaRPr>
          </a:p>
          <a:p>
            <a:pPr marL="273050" algn="just" eaLnBrk="1" hangingPunct="1">
              <a:buFont typeface="Wingdings" pitchFamily="2" charset="2"/>
              <a:buChar char="§"/>
            </a:pPr>
            <a:r>
              <a:rPr lang="pt-BR" altLang="pt-BR" sz="2200">
                <a:latin typeface="Times New Roman" panose="02020603050405020304" pitchFamily="18" charset="0"/>
              </a:rPr>
              <a:t>Utilizar o máximo a luz do dia e a insolação natural, por exemplo um pátio.</a:t>
            </a:r>
          </a:p>
        </p:txBody>
      </p:sp>
      <p:sp>
        <p:nvSpPr>
          <p:cNvPr id="34819" name="Espaço Reservado para Número de Slide 5">
            <a:extLst>
              <a:ext uri="{FF2B5EF4-FFF2-40B4-BE49-F238E27FC236}">
                <a16:creationId xmlns:a16="http://schemas.microsoft.com/office/drawing/2014/main" id="{C11C0A89-79EC-D704-9E47-C529C426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097192C-54D3-3B44-B8B3-C565C3AB5154}" type="slidenum">
              <a:rPr lang="pt-BR" altLang="pt-BR" smtClean="0"/>
              <a:pPr/>
              <a:t>11</a:t>
            </a:fld>
            <a:endParaRPr lang="pt-BR" altLang="pt-B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F71D560-8868-307F-3BC1-224602026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87488" y="530225"/>
            <a:ext cx="7104062" cy="83820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Ambientes de Informação:</a:t>
            </a:r>
            <a:br>
              <a:rPr lang="pt-BR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pt-BR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projeto do edifício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 descr="http://4.bp.blogspot.com/-0z_70RnxF5Y/USEp116YHHI/AAAAAAAA1uE/9-p0UyVkTwg/s580/biblioteca_Andrea+Musso.jpg">
            <a:hlinkClick r:id="rId3"/>
            <a:extLst>
              <a:ext uri="{FF2B5EF4-FFF2-40B4-BE49-F238E27FC236}">
                <a16:creationId xmlns:a16="http://schemas.microsoft.com/office/drawing/2014/main" id="{1C71B140-4CD6-9A18-87D3-9749B004A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3068638"/>
            <a:ext cx="3268662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>
            <a:extLst>
              <a:ext uri="{FF2B5EF4-FFF2-40B4-BE49-F238E27FC236}">
                <a16:creationId xmlns:a16="http://schemas.microsoft.com/office/drawing/2014/main" id="{70EC4AA3-9BEF-3772-0930-7162150C3C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268413"/>
            <a:ext cx="8678862" cy="5184775"/>
          </a:xfrm>
        </p:spPr>
        <p:txBody>
          <a:bodyPr>
            <a:normAutofit fontScale="32500" lnSpcReduction="20000"/>
          </a:bodyPr>
          <a:lstStyle/>
          <a:p>
            <a:pPr marL="274320" indent="-256032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6200" b="1" dirty="0">
                <a:latin typeface="Times New Roman" pitchFamily="18" charset="0"/>
              </a:rPr>
              <a:t>Peso vivo: </a:t>
            </a:r>
            <a:r>
              <a:rPr lang="pt-BR" sz="6200" dirty="0">
                <a:latin typeface="Times New Roman" pitchFamily="18" charset="0"/>
              </a:rPr>
              <a:t>é calculado prevendo-se o crescimento da coleção, quantidade de mobiliários e os equipamentos que serão utilizados no armazenamento. </a:t>
            </a:r>
          </a:p>
          <a:p>
            <a:pPr marL="274320" indent="-256032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6200" dirty="0">
              <a:latin typeface="Times New Roman" pitchFamily="18" charset="0"/>
            </a:endParaRPr>
          </a:p>
          <a:p>
            <a:pPr marL="274320" indent="-256032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6200" dirty="0">
                <a:latin typeface="Times New Roman" pitchFamily="18" charset="0"/>
              </a:rPr>
              <a:t>È necessário estimar o número provável de usuários em relação a uma </a:t>
            </a:r>
          </a:p>
          <a:p>
            <a:pPr marL="45720" indent="0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6200" dirty="0">
                <a:latin typeface="Times New Roman" pitchFamily="18" charset="0"/>
              </a:rPr>
              <a:t>população, para estimar o número de pessoas circulando o local.  Deve-se </a:t>
            </a:r>
          </a:p>
          <a:p>
            <a:pPr marL="45720" indent="0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6200" dirty="0">
                <a:latin typeface="Times New Roman" pitchFamily="18" charset="0"/>
              </a:rPr>
              <a:t>calcular uma média de 75 kg/m2 por pessoa.</a:t>
            </a:r>
          </a:p>
          <a:p>
            <a:pPr marL="274320" indent="-256032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6200" dirty="0">
              <a:latin typeface="Times New Roman" pitchFamily="18" charset="0"/>
            </a:endParaRPr>
          </a:p>
          <a:p>
            <a:pPr marL="274320" indent="-256032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6200" dirty="0">
                <a:latin typeface="Times New Roman" pitchFamily="18" charset="0"/>
              </a:rPr>
              <a:t>Livros comuns em uma prateleira pesa 11,4 a 13,60 kg.</a:t>
            </a:r>
          </a:p>
          <a:p>
            <a:pPr marL="274320" indent="-256032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6200" dirty="0">
              <a:latin typeface="Times New Roman" pitchFamily="18" charset="0"/>
            </a:endParaRPr>
          </a:p>
          <a:p>
            <a:pPr marL="274320" indent="-256032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6200" dirty="0">
                <a:latin typeface="Times New Roman" pitchFamily="18" charset="0"/>
              </a:rPr>
              <a:t>Livros de referência pesa cerca de 23 a 25 kg.</a:t>
            </a:r>
          </a:p>
          <a:p>
            <a:pPr marL="274320" indent="-256032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6200" dirty="0">
              <a:latin typeface="Times New Roman" pitchFamily="18" charset="0"/>
            </a:endParaRPr>
          </a:p>
          <a:p>
            <a:pPr marL="274320" indent="-256032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6200" b="1" dirty="0">
                <a:latin typeface="Times New Roman" pitchFamily="18" charset="0"/>
              </a:rPr>
              <a:t>Peso morto: </a:t>
            </a:r>
            <a:r>
              <a:rPr lang="pt-BR" sz="6200" dirty="0">
                <a:latin typeface="Times New Roman" pitchFamily="18" charset="0"/>
              </a:rPr>
              <a:t>que constitui telhado, das paredes, </a:t>
            </a:r>
          </a:p>
          <a:p>
            <a:pPr marL="274320" indent="-256032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pt-BR" sz="6200" dirty="0">
                <a:latin typeface="Times New Roman" pitchFamily="18" charset="0"/>
              </a:rPr>
              <a:t>	janelas, piso, etc.</a:t>
            </a:r>
          </a:p>
          <a:p>
            <a:pPr marL="27432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i="1" dirty="0">
              <a:latin typeface="Times New Roman" pitchFamily="18" charset="0"/>
            </a:endParaRPr>
          </a:p>
          <a:p>
            <a:pPr marL="27432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200" i="1" dirty="0">
                <a:latin typeface="Arial Rounded MT Bold" pitchFamily="34" charset="0"/>
              </a:rPr>
              <a:t>	</a:t>
            </a:r>
          </a:p>
          <a:p>
            <a:pPr marL="27432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200" b="1" i="1" dirty="0">
                <a:latin typeface="Arial Rounded MT Bold" pitchFamily="34" charset="0"/>
              </a:rPr>
              <a:t>	 </a:t>
            </a:r>
          </a:p>
          <a:p>
            <a:pPr marL="27432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200" i="1" dirty="0">
              <a:latin typeface="Arial Rounded MT Bold" pitchFamily="34" charset="0"/>
            </a:endParaRPr>
          </a:p>
        </p:txBody>
      </p:sp>
      <p:sp>
        <p:nvSpPr>
          <p:cNvPr id="36867" name="Espaço Reservado para Número de Slide 5">
            <a:extLst>
              <a:ext uri="{FF2B5EF4-FFF2-40B4-BE49-F238E27FC236}">
                <a16:creationId xmlns:a16="http://schemas.microsoft.com/office/drawing/2014/main" id="{1511ED37-BFC6-1176-11BA-2D21C097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257D0510-F6E5-7C46-B9B5-0F4FAC503E93}" type="slidenum">
              <a:rPr lang="pt-BR" altLang="pt-BR" smtClean="0"/>
              <a:pPr/>
              <a:t>12</a:t>
            </a:fld>
            <a:endParaRPr lang="pt-BR" altLang="pt-BR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F6D243B-FFBF-176F-0E83-6E2AE690C9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10080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000" dirty="0">
                <a:solidFill>
                  <a:srgbClr val="00B050"/>
                </a:solidFill>
                <a:latin typeface="Times New Roman" pitchFamily="18" charset="0"/>
              </a:rPr>
              <a:t>Ambientes de Informação: projeto do edifício</a:t>
            </a:r>
          </a:p>
        </p:txBody>
      </p:sp>
    </p:spTree>
  </p:cSld>
  <p:clrMapOvr>
    <a:masterClrMapping/>
  </p:clrMapOvr>
  <p:transition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 descr="http://1.bp.blogspot.com/-SACR30SvZpk/USEp10bGxvI/AAAAAAAA1uI/z6Qp2bvwCC4/s550/biblioteca_Andrea+Musso1.jpg">
            <a:hlinkClick r:id="rId3"/>
            <a:extLst>
              <a:ext uri="{FF2B5EF4-FFF2-40B4-BE49-F238E27FC236}">
                <a16:creationId xmlns:a16="http://schemas.microsoft.com/office/drawing/2014/main" id="{6AF73E8B-302F-EC32-34D7-6DE729115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2060575"/>
            <a:ext cx="351472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98AA852E-FCE4-8479-551A-8B2CFB028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28775"/>
            <a:ext cx="5257800" cy="4535488"/>
          </a:xfrm>
        </p:spPr>
        <p:txBody>
          <a:bodyPr/>
          <a:lstStyle/>
          <a:p>
            <a:pPr marL="273050" algn="just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pt-BR" altLang="pt-BR" sz="2200">
                <a:latin typeface="Times New Roman" panose="02020603050405020304" pitchFamily="18" charset="0"/>
              </a:rPr>
              <a:t>Para suportar o peso da coleção é preciso: colunas de sustentação  maiores  e fundações mais profundas, o que representa um custo maior na construção, mas que permitirá instalar a biblioteca em qualquer andar do edifício, apesar da recomendação de instalá-la preferencialmente no andar térreo.</a:t>
            </a:r>
          </a:p>
          <a:p>
            <a:pPr marL="273050" eaLnBrk="1" hangingPunct="1">
              <a:lnSpc>
                <a:spcPct val="125000"/>
              </a:lnSpc>
              <a:buFont typeface="Wingdings" pitchFamily="2" charset="2"/>
              <a:buNone/>
            </a:pPr>
            <a:endParaRPr lang="pt-BR" altLang="pt-BR">
              <a:latin typeface="Times New Roman" panose="02020603050405020304" pitchFamily="18" charset="0"/>
            </a:endParaRPr>
          </a:p>
          <a:p>
            <a:pPr marL="273050" eaLnBrk="1" hangingPunct="1">
              <a:buFont typeface="Wingdings" pitchFamily="2" charset="2"/>
              <a:buNone/>
            </a:pPr>
            <a:endParaRPr lang="pt-BR" altLang="pt-BR" i="1">
              <a:latin typeface="Times New Roman" panose="02020603050405020304" pitchFamily="18" charset="0"/>
            </a:endParaRPr>
          </a:p>
          <a:p>
            <a:pPr marL="27305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1200" i="1">
                <a:latin typeface="Arial Rounded MT Bold" panose="020F0704030504030204" pitchFamily="34" charset="77"/>
              </a:rPr>
              <a:t>	</a:t>
            </a:r>
          </a:p>
          <a:p>
            <a:pPr marL="27305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altLang="pt-BR" sz="1200" b="1" i="1">
                <a:latin typeface="Arial Rounded MT Bold" panose="020F0704030504030204" pitchFamily="34" charset="77"/>
              </a:rPr>
              <a:t>	 </a:t>
            </a:r>
          </a:p>
          <a:p>
            <a:pPr marL="27305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altLang="pt-BR" sz="1200" i="1">
              <a:latin typeface="Arial Rounded MT Bold" panose="020F0704030504030204" pitchFamily="34" charset="77"/>
            </a:endParaRPr>
          </a:p>
        </p:txBody>
      </p:sp>
      <p:sp>
        <p:nvSpPr>
          <p:cNvPr id="38915" name="Espaço Reservado para Número de Slide 5">
            <a:extLst>
              <a:ext uri="{FF2B5EF4-FFF2-40B4-BE49-F238E27FC236}">
                <a16:creationId xmlns:a16="http://schemas.microsoft.com/office/drawing/2014/main" id="{9EA3A3CD-9A1D-2061-DF3F-F0EFA6717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60E88E9-DEFD-684E-870D-D981CA12578F}" type="slidenum">
              <a:rPr lang="pt-BR" altLang="pt-BR" smtClean="0"/>
              <a:pPr/>
              <a:t>13</a:t>
            </a:fld>
            <a:endParaRPr lang="pt-BR" altLang="pt-B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176C755-D74B-1468-3370-68734652A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772400" cy="10080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FF0000"/>
                </a:solidFill>
                <a:latin typeface="Times New Roman" pitchFamily="18" charset="0"/>
              </a:rPr>
              <a:t>Ambientes de Informação:</a:t>
            </a:r>
            <a:br>
              <a:rPr lang="pt-BR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pt-BR" dirty="0">
                <a:solidFill>
                  <a:srgbClr val="FF0000"/>
                </a:solidFill>
                <a:latin typeface="Times New Roman" pitchFamily="18" charset="0"/>
              </a:rPr>
              <a:t>projeto do edifício</a:t>
            </a:r>
          </a:p>
        </p:txBody>
      </p:sp>
    </p:spTree>
  </p:cSld>
  <p:clrMapOvr>
    <a:masterClrMapping/>
  </p:clrMapOvr>
  <p:transition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6" descr="http://3.bp.blogspot.com/-Ln3FNACuT0M/USEp3BKIz8I/AAAAAAAA1uc/afrCfy5nXSA/s695/biblioteca_Andrea+Musso4.jpg">
            <a:hlinkClick r:id="rId3"/>
            <a:extLst>
              <a:ext uri="{FF2B5EF4-FFF2-40B4-BE49-F238E27FC236}">
                <a16:creationId xmlns:a16="http://schemas.microsoft.com/office/drawing/2014/main" id="{CB73F029-E83B-2C94-E85D-E286C4D49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6" descr="http://3.bp.blogspot.com/-Ln3FNACuT0M/USEp3BKIz8I/AAAAAAAA1uc/afrCfy5nXSA/s695/biblioteca_Andrea+Musso4.jpg">
            <a:hlinkClick r:id="rId3"/>
            <a:extLst>
              <a:ext uri="{FF2B5EF4-FFF2-40B4-BE49-F238E27FC236}">
                <a16:creationId xmlns:a16="http://schemas.microsoft.com/office/drawing/2014/main" id="{1EC421E3-C2BF-DA98-B7C5-52EC35FF5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>
            <a:extLst>
              <a:ext uri="{FF2B5EF4-FFF2-40B4-BE49-F238E27FC236}">
                <a16:creationId xmlns:a16="http://schemas.microsoft.com/office/drawing/2014/main" id="{0879078E-DC25-35A8-AA01-C9EC045291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71500" y="1500188"/>
            <a:ext cx="8177213" cy="5168900"/>
          </a:xfrm>
        </p:spPr>
        <p:txBody>
          <a:bodyPr>
            <a:normAutofit fontScale="25000" lnSpcReduction="20000"/>
          </a:bodyPr>
          <a:lstStyle/>
          <a:p>
            <a:pPr marL="274320" indent="-256032" algn="just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8800" dirty="0">
                <a:latin typeface="Times New Roman" pitchFamily="18" charset="0"/>
              </a:rPr>
              <a:t>Para escolha de piso e revestimentos existem seis fatores que</a:t>
            </a:r>
          </a:p>
          <a:p>
            <a:pPr marL="274320" indent="-256032" algn="just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8800" dirty="0">
                <a:latin typeface="Times New Roman" pitchFamily="18" charset="0"/>
              </a:rPr>
              <a:t>devem ser levados em consideração:</a:t>
            </a:r>
          </a:p>
          <a:p>
            <a:pPr marL="274320" indent="-256032" algn="just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8800" dirty="0">
              <a:latin typeface="Times New Roman" pitchFamily="18" charset="0"/>
            </a:endParaRPr>
          </a:p>
          <a:p>
            <a:pPr marL="274320" indent="-256032" algn="just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8800" dirty="0">
                <a:latin typeface="Times New Roman" pitchFamily="18" charset="0"/>
              </a:rPr>
              <a:t>a) Design: absorver ruídos e não deve refletir a luz;</a:t>
            </a:r>
          </a:p>
          <a:p>
            <a:pPr marL="274320" indent="-256032" algn="just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8800" dirty="0">
                <a:latin typeface="Times New Roman" pitchFamily="18" charset="0"/>
              </a:rPr>
              <a:t>b) Durabilidade: piso que comporte grande demanda de pessoas;</a:t>
            </a:r>
          </a:p>
          <a:p>
            <a:pPr marL="274320" indent="-256032" algn="just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8800" dirty="0">
                <a:latin typeface="Times New Roman" pitchFamily="18" charset="0"/>
              </a:rPr>
              <a:t>c) Manutenção: ter boa aparência; fácil de limpar;</a:t>
            </a:r>
          </a:p>
          <a:p>
            <a:pPr marL="274320" indent="-256032" algn="just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8800" dirty="0">
                <a:latin typeface="Times New Roman" pitchFamily="18" charset="0"/>
              </a:rPr>
              <a:t>d) Segurança: ser duradouro, silencioso, limpo, seco e  antiderrapante;</a:t>
            </a:r>
          </a:p>
          <a:p>
            <a:pPr marL="274320" indent="-256032" algn="just" eaLnBrk="1" fontAlgn="auto" hangingPunct="1">
              <a:lnSpc>
                <a:spcPct val="17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8800" dirty="0">
                <a:latin typeface="Times New Roman" pitchFamily="18" charset="0"/>
              </a:rPr>
              <a:t>e) Custo: levar em consideração o preço</a:t>
            </a:r>
          </a:p>
          <a:p>
            <a:pPr marL="274320" indent="-256032" eaLnBrk="1" fontAlgn="auto" hangingPunct="1">
              <a:lnSpc>
                <a:spcPct val="12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" dirty="0">
              <a:latin typeface="Times New Roman" pitchFamily="18" charset="0"/>
            </a:endParaRPr>
          </a:p>
          <a:p>
            <a:pPr marL="274320" indent="-256032" eaLnBrk="1" fontAlgn="auto" hangingPunct="1">
              <a:lnSpc>
                <a:spcPct val="12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dirty="0">
              <a:latin typeface="Times New Roman" pitchFamily="18" charset="0"/>
            </a:endParaRPr>
          </a:p>
          <a:p>
            <a:pPr marL="27432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i="1" dirty="0">
              <a:latin typeface="Times New Roman" pitchFamily="18" charset="0"/>
            </a:endParaRPr>
          </a:p>
          <a:p>
            <a:pPr marL="27432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200" i="1" dirty="0">
                <a:latin typeface="Arial Rounded MT Bold" pitchFamily="34" charset="0"/>
              </a:rPr>
              <a:t>	</a:t>
            </a:r>
          </a:p>
          <a:p>
            <a:pPr marL="27432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200" b="1" i="1" dirty="0">
                <a:latin typeface="Arial Rounded MT Bold" pitchFamily="34" charset="0"/>
              </a:rPr>
              <a:t>	 </a:t>
            </a:r>
          </a:p>
          <a:p>
            <a:pPr marL="27432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200" i="1" dirty="0">
              <a:latin typeface="Arial Rounded MT Bold" pitchFamily="34" charset="0"/>
            </a:endParaRPr>
          </a:p>
        </p:txBody>
      </p:sp>
      <p:sp>
        <p:nvSpPr>
          <p:cNvPr id="40964" name="Espaço Reservado para Número de Slide 5">
            <a:extLst>
              <a:ext uri="{FF2B5EF4-FFF2-40B4-BE49-F238E27FC236}">
                <a16:creationId xmlns:a16="http://schemas.microsoft.com/office/drawing/2014/main" id="{97D40513-3DE6-CBAD-5FF1-64712545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9A895C6-A0CC-524B-8947-2E5EA04D96D5}" type="slidenum">
              <a:rPr lang="pt-BR" altLang="pt-BR" smtClean="0"/>
              <a:pPr/>
              <a:t>14</a:t>
            </a:fld>
            <a:endParaRPr lang="pt-BR" altLang="pt-B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4153A13-E85F-71B4-09F3-D1FF83E83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772400" cy="10080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>
                <a:solidFill>
                  <a:srgbClr val="0000CC"/>
                </a:solidFill>
                <a:latin typeface="Times New Roman" pitchFamily="18" charset="0"/>
              </a:rPr>
              <a:t>Ambientes de Informação:</a:t>
            </a:r>
            <a:br>
              <a:rPr lang="pt-BR" dirty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pt-BR" dirty="0">
                <a:solidFill>
                  <a:srgbClr val="0000CC"/>
                </a:solidFill>
                <a:latin typeface="Times New Roman" pitchFamily="18" charset="0"/>
              </a:rPr>
              <a:t>projeto do edifício</a:t>
            </a:r>
          </a:p>
        </p:txBody>
      </p:sp>
    </p:spTree>
  </p:cSld>
  <p:clrMapOvr>
    <a:masterClrMapping/>
  </p:clrMapOvr>
  <p:transition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>
            <a:extLst>
              <a:ext uri="{FF2B5EF4-FFF2-40B4-BE49-F238E27FC236}">
                <a16:creationId xmlns:a16="http://schemas.microsoft.com/office/drawing/2014/main" id="{B781E9A9-52E3-9BAC-190D-6146C53B2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28775"/>
            <a:ext cx="8713788" cy="49688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pt-BR" altLang="pt-BR" sz="1200"/>
              <a:t>  </a:t>
            </a:r>
          </a:p>
          <a:p>
            <a:r>
              <a:rPr lang="pt-BR" alt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 localização da biblioteca é muito importante em relação aos demais setores ou prédios da Instituição a qual pertence. As exigências a serem tomadas se referem a:</a:t>
            </a:r>
          </a:p>
          <a:p>
            <a:r>
              <a:rPr lang="pt-BR" alt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a) centralização em relação à comunidade, a fim de facilitar o acesso daqueles que utilizam a biblioteca, considerando também pessoas com deficiência;</a:t>
            </a:r>
            <a:br>
              <a:rPr lang="pt-BR" alt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b) fluxo e inter-relacionamento de acesso com os demais prédios;</a:t>
            </a:r>
            <a:br>
              <a:rPr lang="pt-BR" alt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c) possibilidade de futuras ampliações considerando-se também o crescimento da Instituição;</a:t>
            </a:r>
            <a:br>
              <a:rPr lang="pt-BR" alt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d) facilidades de acesso às atividades sociais e alimentares;</a:t>
            </a:r>
            <a:br>
              <a:rPr lang="pt-BR" alt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e) locais longe de ruídos externos;</a:t>
            </a:r>
            <a:br>
              <a:rPr lang="pt-BR" alt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2000">
                <a:latin typeface="Times New Roman" panose="02020603050405020304" pitchFamily="18" charset="0"/>
                <a:cs typeface="Times New Roman" panose="02020603050405020304" pitchFamily="18" charset="0"/>
              </a:rPr>
              <a:t>f) segurança para usuários, funcionários e acervo. </a:t>
            </a:r>
          </a:p>
          <a:p>
            <a:pPr algn="just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pt-BR" altLang="pt-BR" sz="2800" i="1">
                <a:latin typeface="Arial Rounded MT Bold" panose="020F0704030504030204" pitchFamily="34" charset="77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pt-BR" altLang="pt-BR" sz="1200" i="1">
                <a:latin typeface="Arial Rounded MT Bold" panose="020F0704030504030204" pitchFamily="34" charset="77"/>
              </a:rPr>
              <a:t>	 </a:t>
            </a:r>
          </a:p>
          <a:p>
            <a:pPr algn="just" eaLnBrk="1" hangingPunct="1">
              <a:lnSpc>
                <a:spcPct val="90000"/>
              </a:lnSpc>
              <a:buFont typeface="Wingdings 2" pitchFamily="2" charset="2"/>
              <a:buNone/>
            </a:pPr>
            <a:endParaRPr lang="pt-BR" altLang="pt-BR" sz="1200" i="1">
              <a:latin typeface="Arial Rounded MT Bold" panose="020F0704030504030204" pitchFamily="34" charset="77"/>
            </a:endParaRP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BA18C74E-4164-98AD-829F-C6229732CB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5938" y="355600"/>
            <a:ext cx="8142287" cy="10541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Localização</a:t>
            </a:r>
          </a:p>
        </p:txBody>
      </p:sp>
      <p:pic>
        <p:nvPicPr>
          <p:cNvPr id="25603" name="Picture 6" descr="http://t1.gstatic.com/images?q=tbn:ANd9GcS0HBtY2MgcN3_5McYJnkouDa-Ix1ahvLw7FQ8BakJIUDNfMcyu">
            <a:extLst>
              <a:ext uri="{FF2B5EF4-FFF2-40B4-BE49-F238E27FC236}">
                <a16:creationId xmlns:a16="http://schemas.microsoft.com/office/drawing/2014/main" id="{854CFD29-C700-1DA9-8211-2A40B4B5E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D:\GESTÃO DE COLEÇÕES EM UNIDADES DE INFORMAÇÃO - MONITORIA\ILUSTRAÇÕES\Flying between books  Volando entre libros (ilustración de Cecco Mariniello).jpg">
            <a:extLst>
              <a:ext uri="{FF2B5EF4-FFF2-40B4-BE49-F238E27FC236}">
                <a16:creationId xmlns:a16="http://schemas.microsoft.com/office/drawing/2014/main" id="{C84F6EA6-DB3F-60A7-D6FC-F4535D75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>
            <a:extLst>
              <a:ext uri="{FF2B5EF4-FFF2-40B4-BE49-F238E27FC236}">
                <a16:creationId xmlns:a16="http://schemas.microsoft.com/office/drawing/2014/main" id="{64626D06-2B78-EC54-FD80-F03D57944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28775"/>
            <a:ext cx="8135938" cy="4724400"/>
          </a:xfrm>
        </p:spPr>
        <p:txBody>
          <a:bodyPr/>
          <a:lstStyle/>
          <a:p>
            <a:pPr marL="27305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100" dirty="0"/>
              <a:t>  </a:t>
            </a:r>
          </a:p>
          <a:p>
            <a:pPr marL="273050" algn="just" eaLnBrk="1" hangingPunct="1">
              <a:lnSpc>
                <a:spcPct val="120000"/>
              </a:lnSpc>
            </a:pPr>
            <a:endParaRPr lang="pt-BR" altLang="pt-BR" sz="2600" dirty="0">
              <a:latin typeface="Times New Roman" panose="02020603050405020304" pitchFamily="18" charset="0"/>
            </a:endParaRPr>
          </a:p>
        </p:txBody>
      </p:sp>
      <p:sp>
        <p:nvSpPr>
          <p:cNvPr id="32771" name="Espaço Reservado para Número de Slide 5">
            <a:extLst>
              <a:ext uri="{FF2B5EF4-FFF2-40B4-BE49-F238E27FC236}">
                <a16:creationId xmlns:a16="http://schemas.microsoft.com/office/drawing/2014/main" id="{330F931B-1124-C738-E602-03A69395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C5E23FD-4EC6-254E-8EBB-CBDBAB3285A5}" type="slidenum">
              <a:rPr lang="pt-BR" altLang="pt-BR" smtClean="0"/>
              <a:pPr/>
              <a:t>16</a:t>
            </a:fld>
            <a:endParaRPr lang="pt-BR" altLang="pt-B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A1381CA-633D-1A05-6024-9AC34FD72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60" y="123944"/>
            <a:ext cx="8996765" cy="10081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Zonas Físicas da Biblioteca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6AF901F1-A74F-F93D-A4AB-24267A0493BE}"/>
              </a:ext>
            </a:extLst>
          </p:cNvPr>
          <p:cNvGraphicFramePr>
            <a:graphicFrameLocks noGrp="1"/>
          </p:cNvGraphicFramePr>
          <p:nvPr/>
        </p:nvGraphicFramePr>
        <p:xfrm>
          <a:off x="0" y="1103781"/>
          <a:ext cx="9144000" cy="575421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5961">
                  <a:extLst>
                    <a:ext uri="{9D8B030D-6E8A-4147-A177-3AD203B41FA5}">
                      <a16:colId xmlns:a16="http://schemas.microsoft.com/office/drawing/2014/main" val="171038389"/>
                    </a:ext>
                  </a:extLst>
                </a:gridCol>
                <a:gridCol w="2001639">
                  <a:extLst>
                    <a:ext uri="{9D8B030D-6E8A-4147-A177-3AD203B41FA5}">
                      <a16:colId xmlns:a16="http://schemas.microsoft.com/office/drawing/2014/main" val="2826173842"/>
                    </a:ext>
                  </a:extLst>
                </a:gridCol>
                <a:gridCol w="1598761">
                  <a:extLst>
                    <a:ext uri="{9D8B030D-6E8A-4147-A177-3AD203B41FA5}">
                      <a16:colId xmlns:a16="http://schemas.microsoft.com/office/drawing/2014/main" val="42428220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321359893"/>
                    </a:ext>
                  </a:extLst>
                </a:gridCol>
                <a:gridCol w="2087439">
                  <a:extLst>
                    <a:ext uri="{9D8B030D-6E8A-4147-A177-3AD203B41FA5}">
                      <a16:colId xmlns:a16="http://schemas.microsoft.com/office/drawing/2014/main" val="2679042853"/>
                    </a:ext>
                  </a:extLst>
                </a:gridCol>
              </a:tblGrid>
              <a:tr h="1011988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Zonas da Biblioteca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Função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Requisitos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Áreas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Recomendações Gerais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775713"/>
                  </a:ext>
                </a:extLst>
              </a:tr>
              <a:tr h="2238333">
                <a:tc>
                  <a:txBody>
                    <a:bodyPr/>
                    <a:lstStyle/>
                    <a:p>
                      <a:r>
                        <a:rPr lang="pt-BR" sz="1400" dirty="0"/>
                        <a:t>Zona de Acolhimento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Receber, Orientar e distribuir os usuários para as dependências da biblioteca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Funcional</a:t>
                      </a:r>
                    </a:p>
                    <a:p>
                      <a:r>
                        <a:rPr lang="pt-BR" sz="1400" dirty="0"/>
                        <a:t>Sinalizada</a:t>
                      </a:r>
                    </a:p>
                    <a:p>
                      <a:r>
                        <a:rPr lang="pt-BR" sz="1400" dirty="0"/>
                        <a:t>Bom conforto ambiental</a:t>
                      </a:r>
                    </a:p>
                    <a:p>
                      <a:r>
                        <a:rPr lang="pt-BR" sz="1400" dirty="0"/>
                        <a:t>Iluminação de boa qualidade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1 Fora do controle de ruídos:</a:t>
                      </a:r>
                    </a:p>
                    <a:p>
                      <a:r>
                        <a:rPr lang="pt-BR" sz="1400" dirty="0"/>
                        <a:t>Informação geral, banheiros, cafeteria, expositores gerais,</a:t>
                      </a:r>
                    </a:p>
                    <a:p>
                      <a:r>
                        <a:rPr lang="pt-BR" sz="1400" dirty="0"/>
                        <a:t>Reprografia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Aclimatação adequada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889584"/>
                  </a:ext>
                </a:extLst>
              </a:tr>
              <a:tr h="2503898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2 Dentro do controle de ruído:</a:t>
                      </a:r>
                    </a:p>
                    <a:p>
                      <a:r>
                        <a:rPr lang="pt-BR" sz="1400" dirty="0"/>
                        <a:t>Balcão de atendimento,</a:t>
                      </a:r>
                    </a:p>
                    <a:p>
                      <a:r>
                        <a:rPr lang="pt-BR" sz="1400" dirty="0"/>
                        <a:t>Leitura informal, como jornal, revistas, Novas aquisições,</a:t>
                      </a:r>
                    </a:p>
                    <a:p>
                      <a:r>
                        <a:rPr lang="pt-BR" sz="1400" dirty="0"/>
                        <a:t>Catálogo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Iluminação fluorescente de 20 amperes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896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891495"/>
      </p:ext>
    </p:extLst>
  </p:cSld>
  <p:clrMapOvr>
    <a:masterClrMapping/>
  </p:clrMapOvr>
  <p:transition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D:\GESTÃO DE COLEÇÕES EM UNIDADES DE INFORMAÇÃO - MONITORIA\ILUSTRAÇÕES\Flying between books  Volando entre libros (ilustración de Cecco Mariniello).jpg">
            <a:extLst>
              <a:ext uri="{FF2B5EF4-FFF2-40B4-BE49-F238E27FC236}">
                <a16:creationId xmlns:a16="http://schemas.microsoft.com/office/drawing/2014/main" id="{C84F6EA6-DB3F-60A7-D6FC-F4535D75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>
            <a:extLst>
              <a:ext uri="{FF2B5EF4-FFF2-40B4-BE49-F238E27FC236}">
                <a16:creationId xmlns:a16="http://schemas.microsoft.com/office/drawing/2014/main" id="{64626D06-2B78-EC54-FD80-F03D57944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28775"/>
            <a:ext cx="8135938" cy="4724400"/>
          </a:xfrm>
        </p:spPr>
        <p:txBody>
          <a:bodyPr/>
          <a:lstStyle/>
          <a:p>
            <a:pPr marL="27305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100" dirty="0"/>
              <a:t>  </a:t>
            </a:r>
          </a:p>
          <a:p>
            <a:pPr marL="273050" algn="just" eaLnBrk="1" hangingPunct="1">
              <a:lnSpc>
                <a:spcPct val="120000"/>
              </a:lnSpc>
            </a:pPr>
            <a:endParaRPr lang="pt-BR" altLang="pt-BR" sz="2600" dirty="0">
              <a:latin typeface="Times New Roman" panose="02020603050405020304" pitchFamily="18" charset="0"/>
            </a:endParaRPr>
          </a:p>
        </p:txBody>
      </p:sp>
      <p:sp>
        <p:nvSpPr>
          <p:cNvPr id="32771" name="Espaço Reservado para Número de Slide 5">
            <a:extLst>
              <a:ext uri="{FF2B5EF4-FFF2-40B4-BE49-F238E27FC236}">
                <a16:creationId xmlns:a16="http://schemas.microsoft.com/office/drawing/2014/main" id="{330F931B-1124-C738-E602-03A69395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C5E23FD-4EC6-254E-8EBB-CBDBAB3285A5}" type="slidenum">
              <a:rPr lang="pt-BR" altLang="pt-BR" smtClean="0"/>
              <a:pPr/>
              <a:t>17</a:t>
            </a:fld>
            <a:endParaRPr lang="pt-BR" altLang="pt-B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A1381CA-633D-1A05-6024-9AC34FD72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-977"/>
            <a:ext cx="7259637" cy="94009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Zonas Físicas da Biblioteca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6AF901F1-A74F-F93D-A4AB-24267A0493BE}"/>
              </a:ext>
            </a:extLst>
          </p:cNvPr>
          <p:cNvGraphicFramePr>
            <a:graphicFrameLocks noGrp="1"/>
          </p:cNvGraphicFramePr>
          <p:nvPr/>
        </p:nvGraphicFramePr>
        <p:xfrm>
          <a:off x="0" y="1230896"/>
          <a:ext cx="9144000" cy="562710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5961">
                  <a:extLst>
                    <a:ext uri="{9D8B030D-6E8A-4147-A177-3AD203B41FA5}">
                      <a16:colId xmlns:a16="http://schemas.microsoft.com/office/drawing/2014/main" val="171038389"/>
                    </a:ext>
                  </a:extLst>
                </a:gridCol>
                <a:gridCol w="2001639">
                  <a:extLst>
                    <a:ext uri="{9D8B030D-6E8A-4147-A177-3AD203B41FA5}">
                      <a16:colId xmlns:a16="http://schemas.microsoft.com/office/drawing/2014/main" val="2826173842"/>
                    </a:ext>
                  </a:extLst>
                </a:gridCol>
                <a:gridCol w="1598761">
                  <a:extLst>
                    <a:ext uri="{9D8B030D-6E8A-4147-A177-3AD203B41FA5}">
                      <a16:colId xmlns:a16="http://schemas.microsoft.com/office/drawing/2014/main" val="42428220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321359893"/>
                    </a:ext>
                  </a:extLst>
                </a:gridCol>
                <a:gridCol w="2087439">
                  <a:extLst>
                    <a:ext uri="{9D8B030D-6E8A-4147-A177-3AD203B41FA5}">
                      <a16:colId xmlns:a16="http://schemas.microsoft.com/office/drawing/2014/main" val="2679042853"/>
                    </a:ext>
                  </a:extLst>
                </a:gridCol>
              </a:tblGrid>
              <a:tr h="800329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Zonas da Biblioteca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Função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Requisitos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Áreas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Recomendações Gerais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775713"/>
                  </a:ext>
                </a:extLst>
              </a:tr>
              <a:tr h="4826774">
                <a:tc>
                  <a:txBody>
                    <a:bodyPr/>
                    <a:lstStyle/>
                    <a:p>
                      <a:r>
                        <a:rPr lang="pt-BR" sz="1400" dirty="0"/>
                        <a:t>Zona de Prestação de serviço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Atender às demandas informacionais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Acolhedora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Confortável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Agradável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3 Atendimento</a:t>
                      </a:r>
                    </a:p>
                    <a:p>
                      <a:r>
                        <a:rPr lang="pt-BR" sz="1400" dirty="0"/>
                        <a:t>Empréstimo e devolução</a:t>
                      </a:r>
                    </a:p>
                    <a:p>
                      <a:r>
                        <a:rPr lang="pt-BR" sz="1400" dirty="0"/>
                        <a:t>Orientação bibliográfica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4 Estudo/Consulta</a:t>
                      </a:r>
                    </a:p>
                    <a:p>
                      <a:r>
                        <a:rPr lang="pt-BR" sz="1400" dirty="0"/>
                        <a:t>Individual e Grupo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5Material especial</a:t>
                      </a:r>
                    </a:p>
                    <a:p>
                      <a:r>
                        <a:rPr lang="pt-BR" sz="1400" dirty="0"/>
                        <a:t>Vídeo, áudio, etc.</a:t>
                      </a:r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6 Exposição fixa ou móvel</a:t>
                      </a:r>
                    </a:p>
                    <a:p>
                      <a:r>
                        <a:rPr lang="pt-BR" sz="1400" dirty="0"/>
                        <a:t>7Auditório</a:t>
                      </a:r>
                    </a:p>
                    <a:p>
                      <a:r>
                        <a:rPr lang="pt-BR" sz="1400" dirty="0"/>
                        <a:t>8 Área especiais: infantil,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Umidade do ar em tono de 40 a 70%</a:t>
                      </a:r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Iluminação 100 amperes</a:t>
                      </a:r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1 pessoa: 1,10 </a:t>
                      </a:r>
                      <a:r>
                        <a:rPr lang="pt-BR" sz="1400" dirty="0" err="1"/>
                        <a:t>x</a:t>
                      </a:r>
                      <a:r>
                        <a:rPr lang="pt-BR" sz="1400" dirty="0"/>
                        <a:t> 0,90</a:t>
                      </a:r>
                    </a:p>
                    <a:p>
                      <a:r>
                        <a:rPr lang="pt-BR" sz="1400" dirty="0"/>
                        <a:t>4 pessoas: 1,80 </a:t>
                      </a:r>
                      <a:r>
                        <a:rPr lang="pt-BR" sz="1400" dirty="0" err="1"/>
                        <a:t>X</a:t>
                      </a:r>
                      <a:r>
                        <a:rPr lang="pt-BR" sz="1400" dirty="0"/>
                        <a:t> 1,20</a:t>
                      </a:r>
                    </a:p>
                    <a:p>
                      <a:r>
                        <a:rPr lang="pt-BR" sz="1400" dirty="0"/>
                        <a:t>Redonda para 4 pessoas 1,20 </a:t>
                      </a:r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Controle do nível de ruído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88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857959"/>
      </p:ext>
    </p:extLst>
  </p:cSld>
  <p:clrMapOvr>
    <a:masterClrMapping/>
  </p:clrMapOvr>
  <p:transition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D:\GESTÃO DE COLEÇÕES EM UNIDADES DE INFORMAÇÃO - MONITORIA\ILUSTRAÇÕES\Flying between books  Volando entre libros (ilustración de Cecco Mariniello).jpg">
            <a:extLst>
              <a:ext uri="{FF2B5EF4-FFF2-40B4-BE49-F238E27FC236}">
                <a16:creationId xmlns:a16="http://schemas.microsoft.com/office/drawing/2014/main" id="{C84F6EA6-DB3F-60A7-D6FC-F4535D75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27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>
            <a:extLst>
              <a:ext uri="{FF2B5EF4-FFF2-40B4-BE49-F238E27FC236}">
                <a16:creationId xmlns:a16="http://schemas.microsoft.com/office/drawing/2014/main" id="{64626D06-2B78-EC54-FD80-F03D57944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28775"/>
            <a:ext cx="8135938" cy="4724400"/>
          </a:xfrm>
        </p:spPr>
        <p:txBody>
          <a:bodyPr/>
          <a:lstStyle/>
          <a:p>
            <a:pPr marL="27305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100" dirty="0"/>
              <a:t>  </a:t>
            </a:r>
          </a:p>
          <a:p>
            <a:pPr marL="273050" algn="just" eaLnBrk="1" hangingPunct="1">
              <a:lnSpc>
                <a:spcPct val="120000"/>
              </a:lnSpc>
            </a:pPr>
            <a:endParaRPr lang="pt-BR" altLang="pt-BR" sz="2600" dirty="0">
              <a:latin typeface="Times New Roman" panose="02020603050405020304" pitchFamily="18" charset="0"/>
            </a:endParaRPr>
          </a:p>
        </p:txBody>
      </p:sp>
      <p:sp>
        <p:nvSpPr>
          <p:cNvPr id="32771" name="Espaço Reservado para Número de Slide 5">
            <a:extLst>
              <a:ext uri="{FF2B5EF4-FFF2-40B4-BE49-F238E27FC236}">
                <a16:creationId xmlns:a16="http://schemas.microsoft.com/office/drawing/2014/main" id="{330F931B-1124-C738-E602-03A69395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C5E23FD-4EC6-254E-8EBB-CBDBAB3285A5}" type="slidenum">
              <a:rPr lang="pt-BR" altLang="pt-BR" smtClean="0"/>
              <a:pPr/>
              <a:t>18</a:t>
            </a:fld>
            <a:endParaRPr lang="pt-BR" altLang="pt-B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A1381CA-633D-1A05-6024-9AC34FD72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-977"/>
            <a:ext cx="7259637" cy="94009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Zonas Físicas da Biblioteca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6AF901F1-A74F-F93D-A4AB-24267A0493BE}"/>
              </a:ext>
            </a:extLst>
          </p:cNvPr>
          <p:cNvGraphicFramePr>
            <a:graphicFrameLocks noGrp="1"/>
          </p:cNvGraphicFramePr>
          <p:nvPr/>
        </p:nvGraphicFramePr>
        <p:xfrm>
          <a:off x="-42590" y="994677"/>
          <a:ext cx="9144000" cy="58633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5961">
                  <a:extLst>
                    <a:ext uri="{9D8B030D-6E8A-4147-A177-3AD203B41FA5}">
                      <a16:colId xmlns:a16="http://schemas.microsoft.com/office/drawing/2014/main" val="171038389"/>
                    </a:ext>
                  </a:extLst>
                </a:gridCol>
                <a:gridCol w="2001639">
                  <a:extLst>
                    <a:ext uri="{9D8B030D-6E8A-4147-A177-3AD203B41FA5}">
                      <a16:colId xmlns:a16="http://schemas.microsoft.com/office/drawing/2014/main" val="2826173842"/>
                    </a:ext>
                  </a:extLst>
                </a:gridCol>
                <a:gridCol w="1598761">
                  <a:extLst>
                    <a:ext uri="{9D8B030D-6E8A-4147-A177-3AD203B41FA5}">
                      <a16:colId xmlns:a16="http://schemas.microsoft.com/office/drawing/2014/main" val="42428220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321359893"/>
                    </a:ext>
                  </a:extLst>
                </a:gridCol>
                <a:gridCol w="2087439">
                  <a:extLst>
                    <a:ext uri="{9D8B030D-6E8A-4147-A177-3AD203B41FA5}">
                      <a16:colId xmlns:a16="http://schemas.microsoft.com/office/drawing/2014/main" val="2679042853"/>
                    </a:ext>
                  </a:extLst>
                </a:gridCol>
              </a:tblGrid>
              <a:tr h="905366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Zonas da Biblioteca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Função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Requisitos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Áreas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Recomendações Gerais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775713"/>
                  </a:ext>
                </a:extLst>
              </a:tr>
              <a:tr h="4957957">
                <a:tc>
                  <a:txBody>
                    <a:bodyPr/>
                    <a:lstStyle/>
                    <a:p>
                      <a:r>
                        <a:rPr lang="pt-BR" sz="1400" dirty="0"/>
                        <a:t>Zona de Estoque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Armazenar os recursos informacionais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Aclimação adequada ao suporte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9 Livros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10 Periódicos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11 Materiais especiais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12 Referência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Segurança contra furtos e Incêndios. 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Umidade do ar em torno de 55%.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Iluminação fluorescente com filtro distante das estantes entre 0,80 e 1,70.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88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129790"/>
      </p:ext>
    </p:extLst>
  </p:cSld>
  <p:clrMapOvr>
    <a:masterClrMapping/>
  </p:clrMapOvr>
  <p:transition>
    <p:spli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6" descr="D:\GESTÃO DE COLEÇÕES EM UNIDADES DE INFORMAÇÃO - MONITORIA\ILUSTRAÇÕES\Flying between books  Volando entre libros (ilustración de Cecco Mariniello).jpg">
            <a:extLst>
              <a:ext uri="{FF2B5EF4-FFF2-40B4-BE49-F238E27FC236}">
                <a16:creationId xmlns:a16="http://schemas.microsoft.com/office/drawing/2014/main" id="{C84F6EA6-DB3F-60A7-D6FC-F4535D75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127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3">
            <a:extLst>
              <a:ext uri="{FF2B5EF4-FFF2-40B4-BE49-F238E27FC236}">
                <a16:creationId xmlns:a16="http://schemas.microsoft.com/office/drawing/2014/main" id="{64626D06-2B78-EC54-FD80-F03D57944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628775"/>
            <a:ext cx="8135938" cy="4724400"/>
          </a:xfrm>
        </p:spPr>
        <p:txBody>
          <a:bodyPr/>
          <a:lstStyle/>
          <a:p>
            <a:pPr marL="27305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100" dirty="0"/>
              <a:t>  </a:t>
            </a:r>
          </a:p>
          <a:p>
            <a:pPr marL="273050" algn="just" eaLnBrk="1" hangingPunct="1">
              <a:lnSpc>
                <a:spcPct val="120000"/>
              </a:lnSpc>
            </a:pPr>
            <a:endParaRPr lang="pt-BR" altLang="pt-BR" sz="2600" dirty="0">
              <a:latin typeface="Times New Roman" panose="02020603050405020304" pitchFamily="18" charset="0"/>
            </a:endParaRPr>
          </a:p>
        </p:txBody>
      </p:sp>
      <p:sp>
        <p:nvSpPr>
          <p:cNvPr id="32771" name="Espaço Reservado para Número de Slide 5">
            <a:extLst>
              <a:ext uri="{FF2B5EF4-FFF2-40B4-BE49-F238E27FC236}">
                <a16:creationId xmlns:a16="http://schemas.microsoft.com/office/drawing/2014/main" id="{330F931B-1124-C738-E602-03A69395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C5E23FD-4EC6-254E-8EBB-CBDBAB3285A5}" type="slidenum">
              <a:rPr lang="pt-BR" altLang="pt-BR" smtClean="0"/>
              <a:pPr/>
              <a:t>19</a:t>
            </a:fld>
            <a:endParaRPr lang="pt-BR" altLang="pt-B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9A1381CA-633D-1A05-6024-9AC34FD72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-977"/>
            <a:ext cx="7259637" cy="94009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Zonas Físicas da Biblioteca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6AF901F1-A74F-F93D-A4AB-24267A0493BE}"/>
              </a:ext>
            </a:extLst>
          </p:cNvPr>
          <p:cNvGraphicFramePr>
            <a:graphicFrameLocks noGrp="1"/>
          </p:cNvGraphicFramePr>
          <p:nvPr/>
        </p:nvGraphicFramePr>
        <p:xfrm>
          <a:off x="-42590" y="994677"/>
          <a:ext cx="9144000" cy="633080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5961">
                  <a:extLst>
                    <a:ext uri="{9D8B030D-6E8A-4147-A177-3AD203B41FA5}">
                      <a16:colId xmlns:a16="http://schemas.microsoft.com/office/drawing/2014/main" val="171038389"/>
                    </a:ext>
                  </a:extLst>
                </a:gridCol>
                <a:gridCol w="2001639">
                  <a:extLst>
                    <a:ext uri="{9D8B030D-6E8A-4147-A177-3AD203B41FA5}">
                      <a16:colId xmlns:a16="http://schemas.microsoft.com/office/drawing/2014/main" val="2826173842"/>
                    </a:ext>
                  </a:extLst>
                </a:gridCol>
                <a:gridCol w="1598761">
                  <a:extLst>
                    <a:ext uri="{9D8B030D-6E8A-4147-A177-3AD203B41FA5}">
                      <a16:colId xmlns:a16="http://schemas.microsoft.com/office/drawing/2014/main" val="42428220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321359893"/>
                    </a:ext>
                  </a:extLst>
                </a:gridCol>
                <a:gridCol w="2087439">
                  <a:extLst>
                    <a:ext uri="{9D8B030D-6E8A-4147-A177-3AD203B41FA5}">
                      <a16:colId xmlns:a16="http://schemas.microsoft.com/office/drawing/2014/main" val="2679042853"/>
                    </a:ext>
                  </a:extLst>
                </a:gridCol>
              </a:tblGrid>
              <a:tr h="905366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Zonas da Biblioteca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Função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Requisitos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Áreas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tx1"/>
                          </a:solidFill>
                        </a:rPr>
                        <a:t>Recomendações Gerais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775713"/>
                  </a:ext>
                </a:extLst>
              </a:tr>
              <a:tr h="4957957">
                <a:tc>
                  <a:txBody>
                    <a:bodyPr/>
                    <a:lstStyle/>
                    <a:p>
                      <a:r>
                        <a:rPr lang="pt-BR" sz="1400" dirty="0"/>
                        <a:t>Zona de Serviços Internos</a:t>
                      </a:r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Fonte: Barbalho, 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Processar os recursos informacionais</a:t>
                      </a:r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Administrar os serviços necessários para o bom funcionamento da biblioteca.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Controle de Temperatura</a:t>
                      </a:r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Controle do nível de ruídos.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dirty="0"/>
                        <a:t>13 Recebimento e expedição do material: aquisição, intercâmbio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14 Processamento técnico</a:t>
                      </a:r>
                    </a:p>
                    <a:p>
                      <a:r>
                        <a:rPr lang="pt-BR" sz="1400" dirty="0"/>
                        <a:t>Registro</a:t>
                      </a:r>
                    </a:p>
                    <a:p>
                      <a:r>
                        <a:rPr lang="pt-BR" sz="1400" dirty="0"/>
                        <a:t>Catalogação</a:t>
                      </a:r>
                    </a:p>
                    <a:p>
                      <a:r>
                        <a:rPr lang="pt-BR" sz="1400" dirty="0"/>
                        <a:t>Classificação</a:t>
                      </a:r>
                    </a:p>
                    <a:p>
                      <a:r>
                        <a:rPr lang="pt-BR" sz="1400" dirty="0"/>
                        <a:t>Indexação</a:t>
                      </a:r>
                    </a:p>
                    <a:p>
                      <a:r>
                        <a:rPr lang="pt-BR" sz="1400" dirty="0"/>
                        <a:t>Alimentação da base de dados</a:t>
                      </a:r>
                    </a:p>
                    <a:p>
                      <a:r>
                        <a:rPr lang="pt-BR" sz="1400" dirty="0"/>
                        <a:t>Preparo físico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15 Direção e secretaria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16 Banheiros</a:t>
                      </a:r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17 Reprografia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Disposta de modo fácil acesso à coleção e ao catálogo, quando este não for automatizado.</a:t>
                      </a:r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endParaRPr lang="pt-BR" sz="1400" dirty="0"/>
                    </a:p>
                    <a:p>
                      <a:r>
                        <a:rPr lang="pt-BR" sz="1400" dirty="0"/>
                        <a:t>Umidade do ar em torno de 45%.</a:t>
                      </a:r>
                    </a:p>
                    <a:p>
                      <a:endParaRPr lang="pt-B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88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682135"/>
      </p:ext>
    </p:extLst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Número de Slide 2">
            <a:extLst>
              <a:ext uri="{FF2B5EF4-FFF2-40B4-BE49-F238E27FC236}">
                <a16:creationId xmlns:a16="http://schemas.microsoft.com/office/drawing/2014/main" id="{4F0D9EC0-A57C-D85B-BBF4-00858EA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E0DA91-7C33-9543-B656-48AD2DC38E40}" type="slidenum">
              <a:rPr lang="pt-BR" altLang="pt-BR" smtClean="0"/>
              <a:pPr/>
              <a:t>2</a:t>
            </a:fld>
            <a:endParaRPr lang="pt-BR" altLang="pt-BR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3F84FA9-11C6-ADAF-60C9-22509E2B4585}"/>
              </a:ext>
            </a:extLst>
          </p:cNvPr>
          <p:cNvSpPr txBox="1">
            <a:spLocks noChangeArrowheads="1"/>
          </p:cNvSpPr>
          <p:nvPr/>
        </p:nvSpPr>
        <p:spPr>
          <a:xfrm>
            <a:off x="2507975" y="116633"/>
            <a:ext cx="6120680" cy="72008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bg2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Tipos de Unidades de Informação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73D27FF-AC98-7D70-4007-1D1DC821BC12}"/>
              </a:ext>
            </a:extLst>
          </p:cNvPr>
          <p:cNvSpPr txBox="1">
            <a:spLocks noChangeArrowheads="1"/>
          </p:cNvSpPr>
          <p:nvPr/>
        </p:nvSpPr>
        <p:spPr>
          <a:xfrm>
            <a:off x="2479910" y="837836"/>
            <a:ext cx="6192838" cy="6020164"/>
          </a:xfrm>
          <a:prstGeom prst="rect">
            <a:avLst/>
          </a:prstGeom>
          <a:ln/>
        </p:spPr>
        <p:txBody>
          <a:bodyPr>
            <a:normAutofit fontScale="25000" lnSpcReduction="20000"/>
          </a:bodyPr>
          <a:lstStyle/>
          <a:p>
            <a:pPr marL="365760" indent="-256032" algn="just" eaLnBrk="1" fontAlgn="auto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7200" dirty="0"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Biblioteca Pública: </a:t>
            </a:r>
            <a:r>
              <a:rPr lang="pt-BR" sz="7200" dirty="0">
                <a:latin typeface="Times New Roman" panose="02020603050405020304" pitchFamily="18" charset="0"/>
                <a:cs typeface="Times New Roman" pitchFamily="18" charset="0"/>
              </a:rPr>
              <a:t>Ênfase no estudo de comunidade e avaliação da coleção</a:t>
            </a:r>
            <a:r>
              <a:rPr lang="pt-BR" sz="72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</a:t>
            </a:r>
          </a:p>
          <a:p>
            <a:pPr marL="365760" indent="-256032" algn="just" eaLnBrk="1" fontAlgn="auto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72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Biblioteca Escolar: </a:t>
            </a:r>
            <a:r>
              <a:rPr lang="pt-BR" sz="7200" dirty="0">
                <a:latin typeface="Times New Roman" panose="02020603050405020304" pitchFamily="18" charset="0"/>
                <a:cs typeface="Times New Roman" pitchFamily="18" charset="0"/>
              </a:rPr>
              <a:t>Seleção de materiais em relação aos programas e currículos</a:t>
            </a:r>
            <a:r>
              <a:rPr lang="pt-BR" sz="72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</a:t>
            </a:r>
          </a:p>
          <a:p>
            <a:pPr marL="365760" indent="-256032" algn="just" eaLnBrk="1" fontAlgn="auto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72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Biblioteca Universitária: </a:t>
            </a:r>
            <a:r>
              <a:rPr lang="pt-BR" sz="7200" dirty="0">
                <a:latin typeface="Times New Roman" panose="02020603050405020304" pitchFamily="18" charset="0"/>
                <a:cs typeface="Times New Roman" pitchFamily="18" charset="0"/>
              </a:rPr>
              <a:t>Objetivos da universidade, tendência ao crescimento, ênfase no desbastamento</a:t>
            </a:r>
            <a:r>
              <a:rPr lang="pt-BR" sz="7200" dirty="0"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;</a:t>
            </a:r>
          </a:p>
          <a:p>
            <a:pPr marL="365760" indent="-256032" algn="just" eaLnBrk="1" fontAlgn="auto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7200" dirty="0">
                <a:latin typeface="Times New Roman" panose="02020603050405020304" pitchFamily="18" charset="0"/>
                <a:ea typeface="Arial Unicode MS" pitchFamily="34" charset="-128"/>
                <a:cs typeface="Times New Roman" pitchFamily="18" charset="0"/>
              </a:rPr>
              <a:t>Biblioteca Especializada: </a:t>
            </a:r>
            <a:r>
              <a:rPr lang="pt-BR" sz="7200" dirty="0">
                <a:latin typeface="Times New Roman" panose="02020603050405020304" pitchFamily="18" charset="0"/>
                <a:cs typeface="Times New Roman" pitchFamily="18" charset="0"/>
              </a:rPr>
              <a:t>Necessidades das organizações mantenedoras, presença de materiais não convencionais</a:t>
            </a:r>
            <a:r>
              <a:rPr lang="pt-BR" sz="72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</a:t>
            </a:r>
          </a:p>
          <a:p>
            <a:pPr marL="365760" indent="-256032" algn="just" eaLnBrk="1" fontAlgn="auto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72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Biblioteca Comunitária: </a:t>
            </a:r>
            <a:r>
              <a:rPr lang="pt-BR" sz="7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são ambientes físicos criados e mantidos por iniciativa das comunidades civis, geralmente sem a intervenção do poder público. Estes centros </a:t>
            </a:r>
            <a:r>
              <a:rPr lang="pt-BR" sz="72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comunitários</a:t>
            </a:r>
            <a:r>
              <a:rPr lang="pt-BR" sz="72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possuem um acervo bibliográfico multidisciplinar, abarcando diversas tipologias documentais.</a:t>
            </a:r>
            <a:endParaRPr lang="pt-BR" sz="7200" dirty="0">
              <a:latin typeface="Times New Roman" panose="02020603050405020304" pitchFamily="18" charset="0"/>
              <a:ea typeface="Arial Unicode MS" pitchFamily="34" charset="-128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pt-BR" sz="2000" dirty="0">
              <a:solidFill>
                <a:srgbClr val="3333FF"/>
              </a:solidFill>
              <a:latin typeface="+mn-lt"/>
              <a:cs typeface="Arial" charset="0"/>
            </a:endParaRPr>
          </a:p>
          <a:p>
            <a:pPr marL="621792" lvl="1" indent="-228600" eaLnBrk="1" fontAlgn="auto" hangingPunct="1">
              <a:lnSpc>
                <a:spcPct val="12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pPr>
            <a:endParaRPr lang="pt-BR" sz="2000" dirty="0">
              <a:solidFill>
                <a:srgbClr val="3333FF"/>
              </a:solidFill>
              <a:latin typeface="+mn-lt"/>
              <a:cs typeface="Arial" charset="0"/>
            </a:endParaRPr>
          </a:p>
        </p:txBody>
      </p:sp>
      <p:pic>
        <p:nvPicPr>
          <p:cNvPr id="18436" name="Picture 5" descr="D:\GESTÃO DE COLEÇÕES EM UNIDADES DE INFORMAÇÃO - MONITORIA\ILUSTRAÇÕES\The book opens the door a. .. El libro nos abre la puerta a… (ilustración de André Letria).jpg">
            <a:extLst>
              <a:ext uri="{FF2B5EF4-FFF2-40B4-BE49-F238E27FC236}">
                <a16:creationId xmlns:a16="http://schemas.microsoft.com/office/drawing/2014/main" id="{43E50157-1DCC-6C34-ED24-5C3E284C6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97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D:\GESTÃO DE COLEÇÕES EM UNIDADES DE INFORMAÇÃO - MONITORIA\ILUSTRAÇÕES\The book an umbrella against ignorance  El libro paragüas contra la ignorancia  (ilustración de André Letria).jpg">
            <a:extLst>
              <a:ext uri="{FF2B5EF4-FFF2-40B4-BE49-F238E27FC236}">
                <a16:creationId xmlns:a16="http://schemas.microsoft.com/office/drawing/2014/main" id="{C4F7CC2E-BEF2-7B65-3AEA-F3138A13D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237648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D:\GESTÃO DE COLEÇÕES EM UNIDADES DE INFORMAÇÃO - MONITORIA\ILUSTRAÇÕES\We are what we read  Somos lo que leemos ilustración de Andy Martin.jpg">
            <a:extLst>
              <a:ext uri="{FF2B5EF4-FFF2-40B4-BE49-F238E27FC236}">
                <a16:creationId xmlns:a16="http://schemas.microsoft.com/office/drawing/2014/main" id="{C3D45C2D-C705-2CC1-7853-56EFD2AA4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>
            <a:extLst>
              <a:ext uri="{FF2B5EF4-FFF2-40B4-BE49-F238E27FC236}">
                <a16:creationId xmlns:a16="http://schemas.microsoft.com/office/drawing/2014/main" id="{EFAA884B-DF16-F8C9-FAD7-964C242E0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413"/>
            <a:ext cx="8705850" cy="30972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pt-BR" altLang="pt-BR" sz="1200"/>
              <a:t>  </a:t>
            </a:r>
          </a:p>
          <a:p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Fisicamente, uma biblioteca precisa de espaços para três grandes áreas de atividades que são as seguintes:</a:t>
            </a:r>
          </a:p>
          <a:p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espaço para funcionários;</a:t>
            </a:r>
            <a:b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espaço para acervo;</a:t>
            </a:r>
            <a:b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espaço para usuário.</a:t>
            </a:r>
          </a:p>
          <a:p>
            <a:pPr algn="just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pt-BR" altLang="pt-BR" sz="2800" i="1">
                <a:latin typeface="Arial Rounded MT Bold" panose="020F0704030504030204" pitchFamily="34" charset="77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Wingdings 2" pitchFamily="2" charset="2"/>
              <a:buNone/>
            </a:pPr>
            <a:r>
              <a:rPr lang="pt-BR" altLang="pt-BR" sz="1200" b="1" i="1">
                <a:latin typeface="Arial Rounded MT Bold" panose="020F0704030504030204" pitchFamily="34" charset="77"/>
              </a:rPr>
              <a:t>	 </a:t>
            </a:r>
          </a:p>
          <a:p>
            <a:pPr algn="just" eaLnBrk="1" hangingPunct="1">
              <a:lnSpc>
                <a:spcPct val="90000"/>
              </a:lnSpc>
              <a:buFont typeface="Wingdings 2" pitchFamily="2" charset="2"/>
              <a:buNone/>
            </a:pPr>
            <a:endParaRPr lang="pt-BR" altLang="pt-BR" sz="1200" i="1">
              <a:latin typeface="Arial Rounded MT Bold" panose="020F0704030504030204" pitchFamily="34" charset="77"/>
            </a:endParaRPr>
          </a:p>
        </p:txBody>
      </p:sp>
      <p:sp>
        <p:nvSpPr>
          <p:cNvPr id="99330" name="Rectangle 2">
            <a:extLst>
              <a:ext uri="{FF2B5EF4-FFF2-40B4-BE49-F238E27FC236}">
                <a16:creationId xmlns:a16="http://schemas.microsoft.com/office/drawing/2014/main" id="{B4F89A0A-C044-8712-6157-87CFC402C8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9552" y="0"/>
            <a:ext cx="8142287" cy="10541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Espaços na biblioteca</a:t>
            </a:r>
          </a:p>
        </p:txBody>
      </p:sp>
      <p:pic>
        <p:nvPicPr>
          <p:cNvPr id="27651" name="Picture 6" descr="http://t0.gstatic.com/images?q=tbn:ANd9GcSfN0RMdLw63tDdpAGQNvvDzGnyk36Xm70Aq7UrdBGnIbN7_Y0oxw">
            <a:extLst>
              <a:ext uri="{FF2B5EF4-FFF2-40B4-BE49-F238E27FC236}">
                <a16:creationId xmlns:a16="http://schemas.microsoft.com/office/drawing/2014/main" id="{0DCDFBA3-4CDD-9983-3AA3-1825D20FB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149725"/>
            <a:ext cx="250348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>
            <a:extLst>
              <a:ext uri="{FF2B5EF4-FFF2-40B4-BE49-F238E27FC236}">
                <a16:creationId xmlns:a16="http://schemas.microsoft.com/office/drawing/2014/main" id="{0BFDBA68-A06A-C399-E373-81E99F637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96975"/>
            <a:ext cx="8993188" cy="3960813"/>
          </a:xfrm>
        </p:spPr>
        <p:txBody>
          <a:bodyPr>
            <a:normAutofit fontScale="55000" lnSpcReduction="20000"/>
          </a:bodyPr>
          <a:lstStyle/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600" dirty="0"/>
              <a:t>  </a:t>
            </a:r>
          </a:p>
          <a:p>
            <a:pPr marL="540000" algn="just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Char char=""/>
              <a:defRPr/>
            </a:pP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Supondo que a mesa meça 1,20 cm x 0,75 cm, uma cadeira tendo um espaço de 0,45 cm X 0,45 cm e a área de circulação ao redor da mesa tenha 0,60 cm X 0,45 cm. Seria preciso 6,48 m² para acomodar um funcionário. Este cálculo básico pode ser ajustado a condições e necessidades específicas.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pt-B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algn="just">
              <a:lnSpc>
                <a:spcPct val="120000"/>
              </a:lnSpc>
              <a:spcBef>
                <a:spcPts val="0"/>
              </a:spcBef>
              <a:buFont typeface="Wingdings 3" panose="05040102010807070707" pitchFamily="18" charset="2"/>
              <a:buChar char=""/>
              <a:defRPr/>
            </a:pPr>
            <a:r>
              <a:rPr lang="pt-B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área mínima para uma pessoa em sala individual não deve ser inferior a 9,30 m² , muito embora duas pessoas possam ser acomodadas em uma área de 13 m² . </a:t>
            </a: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2800" dirty="0">
              <a:latin typeface="Times New Roman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800" dirty="0">
              <a:solidFill>
                <a:srgbClr val="0000CC"/>
              </a:solidFill>
              <a:latin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600" i="1" dirty="0">
                <a:latin typeface="Arial Rounded MT Bold" pitchFamily="34" charset="0"/>
              </a:rPr>
              <a:t>	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600" b="1" i="1" dirty="0">
                <a:latin typeface="Arial Rounded MT Bold" pitchFamily="34" charset="0"/>
              </a:rPr>
              <a:t>	 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600" i="1" dirty="0">
              <a:latin typeface="Arial Rounded MT Bold" pitchFamily="34" charset="0"/>
            </a:endParaRPr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6E6D4936-E645-C7E1-BA03-4BB5D8E1AB2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5938" y="188640"/>
            <a:ext cx="8142287" cy="64807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ESPAÇO PARA FUNCIONÁRIOS</a:t>
            </a:r>
            <a:endParaRPr lang="pt-BR" sz="4000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6" descr="http://t3.gstatic.com/images?q=tbn:ANd9GcRWv7bcR2dM-F1cFXEf1f9WXtoLtKh-5_qkD0XJ2xV3gz7qy4R0lA">
            <a:extLst>
              <a:ext uri="{FF2B5EF4-FFF2-40B4-BE49-F238E27FC236}">
                <a16:creationId xmlns:a16="http://schemas.microsoft.com/office/drawing/2014/main" id="{BD099984-26B4-3B26-7744-61D5A0E88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5" y="5157788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>
            <a:extLst>
              <a:ext uri="{FF2B5EF4-FFF2-40B4-BE49-F238E27FC236}">
                <a16:creationId xmlns:a16="http://schemas.microsoft.com/office/drawing/2014/main" id="{9FD43EF5-F7FD-C331-D8F7-F46D4623E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616075"/>
            <a:ext cx="8785225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2" charset="2"/>
              <a:buNone/>
              <a:defRPr/>
            </a:pPr>
            <a:endParaRPr lang="pt-BR" altLang="pt-BR" sz="300" dirty="0"/>
          </a:p>
          <a:p>
            <a:pPr algn="just">
              <a:defRPr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biblioteca é projetada tendo em vista uma projeção de crescimento de acervo e serviços num prazo de 10 anos. A média de crescimento da coleção em 10 anos é de 50% e o detalhe da maior importância, no planejamento das instalações do acervo é a previsão desse crescimento;</a:t>
            </a:r>
          </a:p>
          <a:p>
            <a:pPr marL="109537" indent="0">
              <a:buFont typeface="Wingdings 3" pitchFamily="2" charset="2"/>
              <a:buNone/>
              <a:defRPr/>
            </a:pP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pt-BR" alt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Estantes para livros :</a:t>
            </a:r>
            <a:r>
              <a:rPr lang="pt-BR" alt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devem ter as seguintes medidas: calcular pelo número de livros a serem colocados, as estantes necessárias, de modo a deixar um terço delas, mais ou menos, livres, para o desenvolvimento da coleção. Os livros não devem ficar apertados nas estantes, deve haver sempre um pequeno espaço para arejamento. </a:t>
            </a:r>
          </a:p>
          <a:p>
            <a:pPr eaLnBrk="1" hangingPunct="1">
              <a:lnSpc>
                <a:spcPct val="80000"/>
              </a:lnSpc>
              <a:buFont typeface="Wingdings 2" pitchFamily="2" charset="2"/>
              <a:buNone/>
              <a:defRPr/>
            </a:pPr>
            <a:endParaRPr lang="pt-BR" altLang="pt-BR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  <a:defRPr/>
            </a:pPr>
            <a:r>
              <a:rPr lang="pt-BR" altLang="pt-BR" sz="1600" i="1" dirty="0">
                <a:latin typeface="Arial Rounded MT Bold" panose="020F0704030504030204" pitchFamily="34" charset="77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Wingdings 2" pitchFamily="2" charset="2"/>
              <a:buNone/>
              <a:defRPr/>
            </a:pPr>
            <a:r>
              <a:rPr lang="pt-BR" altLang="pt-BR" sz="1400" b="1" i="1" dirty="0">
                <a:latin typeface="Arial Rounded MT Bold" panose="020F0704030504030204" pitchFamily="34" charset="77"/>
              </a:rPr>
              <a:t>	 </a:t>
            </a:r>
          </a:p>
          <a:p>
            <a:pPr algn="just" eaLnBrk="1" hangingPunct="1">
              <a:lnSpc>
                <a:spcPct val="90000"/>
              </a:lnSpc>
              <a:buFont typeface="Wingdings 2" pitchFamily="2" charset="2"/>
              <a:buNone/>
              <a:defRPr/>
            </a:pPr>
            <a:endParaRPr lang="pt-BR" altLang="pt-BR" sz="1400" i="1" dirty="0">
              <a:latin typeface="Arial Rounded MT Bold" panose="020F0704030504030204" pitchFamily="34" charset="77"/>
            </a:endParaRPr>
          </a:p>
        </p:txBody>
      </p:sp>
      <p:sp>
        <p:nvSpPr>
          <p:cNvPr id="103426" name="Rectangle 2">
            <a:extLst>
              <a:ext uri="{FF2B5EF4-FFF2-40B4-BE49-F238E27FC236}">
                <a16:creationId xmlns:a16="http://schemas.microsoft.com/office/drawing/2014/main" id="{C1735321-EE9A-C71F-AF64-6ABCB213BD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83568" y="476672"/>
            <a:ext cx="8101012" cy="113982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pt-BR" sz="3600" dirty="0"/>
              <a:t>ESPAÇO PARA ACERVO</a:t>
            </a:r>
          </a:p>
        </p:txBody>
      </p:sp>
      <p:pic>
        <p:nvPicPr>
          <p:cNvPr id="31747" name="Picture 10" descr="http://t3.gstatic.com/images?q=tbn:ANd9GcTUsziEMjvgzMBx44FyT5EnDI6bQEfVojhO0L42yWK9bB_PC63EXw">
            <a:extLst>
              <a:ext uri="{FF2B5EF4-FFF2-40B4-BE49-F238E27FC236}">
                <a16:creationId xmlns:a16="http://schemas.microsoft.com/office/drawing/2014/main" id="{9A44E5CE-1D08-0763-10A0-23AA0D2DA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-1270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9" descr="http://pt.dreamstime.com/ilustracao-infantil-de-uma-face-de-sorriso-do-sol-thumb1945834.jpg">
            <a:extLst>
              <a:ext uri="{FF2B5EF4-FFF2-40B4-BE49-F238E27FC236}">
                <a16:creationId xmlns:a16="http://schemas.microsoft.com/office/drawing/2014/main" id="{D1131E7E-52E6-DA4A-BDA4-89D73150D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063" y="0"/>
            <a:ext cx="19129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>
            <a:extLst>
              <a:ext uri="{FF2B5EF4-FFF2-40B4-BE49-F238E27FC236}">
                <a16:creationId xmlns:a16="http://schemas.microsoft.com/office/drawing/2014/main" id="{DB05A143-BBB1-47A2-F46C-1BCBF5869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875"/>
            <a:ext cx="8777288" cy="5445125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Font typeface="Wingdings 3" panose="05040102010807070707" pitchFamily="18" charset="2"/>
              <a:buChar char=""/>
              <a:defRPr/>
            </a:pPr>
            <a: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dimensões das estantes devem ser as seguintes: </a:t>
            </a:r>
          </a:p>
          <a:p>
            <a:pPr>
              <a:lnSpc>
                <a:spcPct val="170000"/>
              </a:lnSpc>
              <a:buFont typeface="Wingdings 3" panose="05040102010807070707" pitchFamily="18" charset="2"/>
              <a:buChar char=""/>
              <a:defRPr/>
            </a:pPr>
            <a: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altura máxima: 1,80cm;</a:t>
            </a:r>
            <a:b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profundidade: 0,20 a 0,25cm;</a:t>
            </a:r>
            <a:b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número de prateleiras: de 5 a 6 (reguláveis e removíveis);</a:t>
            </a:r>
            <a:b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espaço entre uma estante e outra: 0,76 a 1 m para facilitar a circulação dos usuários;</a:t>
            </a:r>
            <a:b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quando necessário, os livros são mantidos na vertical, por meio de suportes: </a:t>
            </a:r>
            <a:r>
              <a:rPr lang="pt-BR" sz="5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bibliocantos</a:t>
            </a:r>
            <a:r>
              <a:rPr lang="pt-BR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forma de "L" com 0,8 cm de altura e 0,10 cm de largura por 0,14 cm de comprimento.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800" dirty="0">
              <a:latin typeface="Times New Roman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800" dirty="0">
              <a:latin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2800" i="1" dirty="0">
                <a:latin typeface="Arial Rounded MT Bold" pitchFamily="34" charset="0"/>
              </a:rPr>
              <a:t>	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2800" b="1" i="1" dirty="0">
                <a:latin typeface="Arial Rounded MT Bold" pitchFamily="34" charset="0"/>
              </a:rPr>
              <a:t>	 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800" i="1" dirty="0">
              <a:latin typeface="Arial Rounded MT Bold" pitchFamily="34" charset="0"/>
            </a:endParaRPr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FFF04538-4ED6-78DC-3204-88BACFAD26F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9552" y="404664"/>
            <a:ext cx="8101012" cy="113982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pt-BR" sz="3600" dirty="0"/>
              <a:t>ESPAÇO PARA ACERVO</a:t>
            </a: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>
            <a:extLst>
              <a:ext uri="{FF2B5EF4-FFF2-40B4-BE49-F238E27FC236}">
                <a16:creationId xmlns:a16="http://schemas.microsoft.com/office/drawing/2014/main" id="{461DF3A1-B4BC-2C7C-485C-BDDD31561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25538"/>
            <a:ext cx="8382000" cy="5472112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endParaRPr lang="pt-BR" sz="2800" dirty="0"/>
          </a:p>
          <a:p>
            <a:pPr algn="just">
              <a:buFont typeface="Wingdings 3" panose="05040102010807070707" pitchFamily="18" charset="2"/>
              <a:buNone/>
              <a:defRPr/>
            </a:pPr>
            <a:r>
              <a:rPr lang="pt-BR" sz="2800" dirty="0"/>
              <a:t>	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Podem ter de 1 a 1,80 cm de altura. Como o material de referência é mais volumoso, a média é  de 18 volumes por prateleira.</a:t>
            </a:r>
          </a:p>
          <a:p>
            <a:pPr marL="365760" indent="-256032" algn="just" eaLnBrk="1" fontAlgn="auto" hangingPunct="1">
              <a:lnSpc>
                <a:spcPct val="12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3800" dirty="0">
              <a:latin typeface="Times New Roman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800" dirty="0">
              <a:latin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2800" dirty="0">
              <a:latin typeface="Times New Roman" pitchFamily="18" charset="0"/>
            </a:endParaRPr>
          </a:p>
          <a:p>
            <a:pPr marL="36576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600" dirty="0">
              <a:solidFill>
                <a:srgbClr val="0000CC"/>
              </a:solidFill>
              <a:latin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400" i="1" dirty="0">
                <a:latin typeface="Arial Rounded MT Bold" pitchFamily="34" charset="0"/>
              </a:rPr>
              <a:t>	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400" b="1" i="1" dirty="0">
                <a:latin typeface="Arial Rounded MT Bold" pitchFamily="34" charset="0"/>
              </a:rPr>
              <a:t>	 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400" i="1" dirty="0">
              <a:latin typeface="Arial Rounded MT Bold" pitchFamily="34" charset="0"/>
            </a:endParaRPr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0ECC7A8B-F5C0-0931-4547-2A281D3420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528" y="260649"/>
            <a:ext cx="8101013" cy="7920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dirty="0"/>
              <a:t>Estantes para as obras de Referência</a:t>
            </a:r>
            <a:endParaRPr lang="pt-BR" sz="2800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7" descr="http://t0.gstatic.com/images?q=tbn:ANd9GcQw-aFnUF6XBjuHnbxaeukN09HI-AxKqZuLxpzmiQcXEgHlo-eN">
            <a:extLst>
              <a:ext uri="{FF2B5EF4-FFF2-40B4-BE49-F238E27FC236}">
                <a16:creationId xmlns:a16="http://schemas.microsoft.com/office/drawing/2014/main" id="{33BB4DF8-55B0-58BF-D973-39212DCBB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159125"/>
            <a:ext cx="491966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>
            <a:extLst>
              <a:ext uri="{FF2B5EF4-FFF2-40B4-BE49-F238E27FC236}">
                <a16:creationId xmlns:a16="http://schemas.microsoft.com/office/drawing/2014/main" id="{4F68AF22-CF2F-5240-3D3B-E190CB0DA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050" y="836613"/>
            <a:ext cx="8870950" cy="5688012"/>
          </a:xfrm>
        </p:spPr>
        <p:txBody>
          <a:bodyPr/>
          <a:lstStyle/>
          <a:p>
            <a:pPr>
              <a:buFont typeface="Wingdings 3" pitchFamily="2" charset="2"/>
              <a:buNone/>
              <a:defRPr/>
            </a:pPr>
            <a:r>
              <a:rPr lang="pt-BR" altLang="pt-BR" sz="3200" dirty="0"/>
              <a:t>  </a:t>
            </a:r>
          </a:p>
          <a:p>
            <a:pPr>
              <a:defRPr/>
            </a:pPr>
            <a:r>
              <a:rPr lang="pt-BR" alt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Espaço físico mínimo necessário por leitor: </a:t>
            </a:r>
            <a:br>
              <a:rPr lang="pt-BR" alt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aluno de graduação – 2,3 m²;</a:t>
            </a:r>
            <a:b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aluno de pós-graduação – 3,2 m²;</a:t>
            </a:r>
            <a:b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professores – 3,7 m².</a:t>
            </a:r>
          </a:p>
          <a:p>
            <a:pPr>
              <a:defRPr/>
            </a:pPr>
            <a:endParaRPr lang="pt-BR" altLang="pt-BR" sz="1200" dirty="0"/>
          </a:p>
          <a:p>
            <a:pPr>
              <a:buFont typeface="Wingdings 3" pitchFamily="2" charset="2"/>
              <a:buNone/>
              <a:defRPr/>
            </a:pPr>
            <a:endParaRPr lang="pt-BR" altLang="pt-BR" sz="1200" dirty="0"/>
          </a:p>
          <a:p>
            <a:pPr algn="just">
              <a:defRPr/>
            </a:pPr>
            <a:r>
              <a:rPr lang="pt-BR" alt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Mesas: </a:t>
            </a: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tamanho mínimo de mesa individual é de 90 cm </a:t>
            </a:r>
            <a:r>
              <a:rPr lang="pt-BR" alt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cm. Mesas muito compridas devem ser evitadas. O espaço que um adulto ocupa é de 80 cm, no mínimo. As mesas redondas para 6 ou 8 leitores ocupam muito espaço. Entre uma mesa e outra deve haver um espaço de 1½ m mais ou menos. As mesas mais recomendáveis são as simples, sem ornamentação, e de cantos arredondados. A altura regulará de 80 a 85 cm.</a:t>
            </a:r>
          </a:p>
          <a:p>
            <a:pPr marL="109537" indent="0" algn="just">
              <a:buFont typeface="Wingdings 3" pitchFamily="2" charset="2"/>
              <a:buNone/>
              <a:defRPr/>
            </a:pP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pt-BR" alt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a pandemia vamos ter que adotar um maior distanciamento, portanto novas regras deverão ser adotadas.</a:t>
            </a:r>
          </a:p>
          <a:p>
            <a:pPr algn="just">
              <a:defRPr/>
            </a:pPr>
            <a:endParaRPr lang="pt-BR" alt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  <a:defRPr/>
            </a:pPr>
            <a:endParaRPr lang="pt-BR" altLang="pt-BR" sz="1200" dirty="0"/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  <a:defRPr/>
            </a:pPr>
            <a:endParaRPr lang="pt-BR" altLang="pt-BR" sz="12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 2" pitchFamily="2" charset="2"/>
              <a:buNone/>
              <a:defRPr/>
            </a:pPr>
            <a:r>
              <a:rPr lang="pt-BR" altLang="pt-BR" sz="1200" i="1" dirty="0">
                <a:latin typeface="Arial Rounded MT Bold" panose="020F0704030504030204" pitchFamily="34" charset="77"/>
              </a:rPr>
              <a:t>	</a:t>
            </a:r>
          </a:p>
          <a:p>
            <a:pPr algn="just" eaLnBrk="1" hangingPunct="1">
              <a:lnSpc>
                <a:spcPct val="90000"/>
              </a:lnSpc>
              <a:buFont typeface="Wingdings 2" pitchFamily="2" charset="2"/>
              <a:buNone/>
              <a:defRPr/>
            </a:pPr>
            <a:r>
              <a:rPr lang="pt-BR" altLang="pt-BR" sz="1200" b="1" i="1" dirty="0">
                <a:latin typeface="Arial Rounded MT Bold" panose="020F0704030504030204" pitchFamily="34" charset="77"/>
              </a:rPr>
              <a:t>	 </a:t>
            </a:r>
          </a:p>
          <a:p>
            <a:pPr algn="just" eaLnBrk="1" hangingPunct="1">
              <a:lnSpc>
                <a:spcPct val="90000"/>
              </a:lnSpc>
              <a:buFont typeface="Wingdings 2" pitchFamily="2" charset="2"/>
              <a:buNone/>
              <a:defRPr/>
            </a:pPr>
            <a:endParaRPr lang="pt-BR" altLang="pt-BR" sz="1200" i="1" dirty="0">
              <a:latin typeface="Arial Rounded MT Bold" panose="020F0704030504030204" pitchFamily="34" charset="77"/>
            </a:endParaRPr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4672ACEA-0D59-E7CC-C298-C3A3F407F1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21493" y="78281"/>
            <a:ext cx="8101013" cy="1139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4000" dirty="0"/>
              <a:t>ESPAÇO PARA USUÁRIOS</a:t>
            </a:r>
          </a:p>
        </p:txBody>
      </p:sp>
      <p:pic>
        <p:nvPicPr>
          <p:cNvPr id="37891" name="Picture 5" descr="http://t2.gstatic.com/images?q=tbn:ANd9GcRlkhhJRYLoNG7hCIUZt5GjWkbtfbVvbMsbC4o59_JAUMoI8kG8Jw">
            <a:extLst>
              <a:ext uri="{FF2B5EF4-FFF2-40B4-BE49-F238E27FC236}">
                <a16:creationId xmlns:a16="http://schemas.microsoft.com/office/drawing/2014/main" id="{74FD1736-A717-7FBA-4652-9E6ADE253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487488"/>
            <a:ext cx="2476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9" descr="http://t2.gstatic.com/images?q=tbn:ANd9GcRYcD_zuiYfyq4F7bJI2GhyHDIJ36BVfndxfYvkZnuWCOq-TAigNQ">
            <a:extLst>
              <a:ext uri="{FF2B5EF4-FFF2-40B4-BE49-F238E27FC236}">
                <a16:creationId xmlns:a16="http://schemas.microsoft.com/office/drawing/2014/main" id="{5FBB3C85-2534-D7B4-C457-EF735E560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686425"/>
            <a:ext cx="1763712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>
            <a:extLst>
              <a:ext uri="{FF2B5EF4-FFF2-40B4-BE49-F238E27FC236}">
                <a16:creationId xmlns:a16="http://schemas.microsoft.com/office/drawing/2014/main" id="{E3341D7E-8851-9833-726C-79CC7520A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341438"/>
            <a:ext cx="8524875" cy="2879725"/>
          </a:xfrm>
        </p:spPr>
        <p:txBody>
          <a:bodyPr>
            <a:normAutofit fontScale="55000" lnSpcReduction="20000"/>
          </a:bodyPr>
          <a:lstStyle/>
          <a:p>
            <a:pPr>
              <a:buFont typeface="Wingdings 3" panose="05040102010807070707" pitchFamily="18" charset="2"/>
              <a:buChar char=""/>
              <a:defRPr/>
            </a:pPr>
            <a:endParaRPr lang="pt-BR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 3" panose="05040102010807070707" pitchFamily="18" charset="2"/>
              <a:buChar char=""/>
              <a:defRPr/>
            </a:pPr>
            <a:r>
              <a:rPr 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Cadeiras: </a:t>
            </a:r>
            <a:r>
              <a:rPr lang="pt-BR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devem ser resistentes, com pés protegidos por borrachas para evitar o barulho. O tamanho deve ser de 0,45 m X 0,45 m.</a:t>
            </a:r>
          </a:p>
          <a:p>
            <a:pPr algn="just">
              <a:buFont typeface="Wingdings 3" panose="05040102010807070707" pitchFamily="18" charset="2"/>
              <a:buNone/>
              <a:defRPr/>
            </a:pPr>
            <a:endParaRPr lang="pt-BR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 3" panose="05040102010807070707" pitchFamily="18" charset="2"/>
              <a:buChar char=""/>
              <a:defRPr/>
            </a:pPr>
            <a:r>
              <a:rPr lang="pt-BR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Rampas de Acesso: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 especial atenção deve ser dada aos </a:t>
            </a:r>
            <a:r>
              <a:rPr lang="pt-BR" sz="3800">
                <a:latin typeface="Times New Roman" pitchFamily="18" charset="0"/>
                <a:cs typeface="Times New Roman" pitchFamily="18" charset="0"/>
              </a:rPr>
              <a:t>usuários com </a:t>
            </a:r>
            <a:r>
              <a:rPr lang="pt-BR" sz="3800" dirty="0">
                <a:latin typeface="Times New Roman" pitchFamily="18" charset="0"/>
                <a:cs typeface="Times New Roman" pitchFamily="18" charset="0"/>
              </a:rPr>
              <a:t>deficiência, prevendo rampas de acesso dentro e fora da biblioteca.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38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t-BR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1300" i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t-BR" sz="1400" b="1" i="1" dirty="0">
                <a:latin typeface="Times New Roman" pitchFamily="18" charset="0"/>
                <a:cs typeface="Times New Roman" pitchFamily="18" charset="0"/>
              </a:rPr>
              <a:t>	 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pt-BR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B74F54D0-C656-DA6D-B69C-9367C0889A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23850" y="333375"/>
            <a:ext cx="8101013" cy="86337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/>
              <a:t>ESPAÇO PARA USUÁRIOS</a:t>
            </a:r>
            <a:endParaRPr lang="pt-BR" sz="4000" dirty="0">
              <a:solidFill>
                <a:srgbClr val="FA65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6" descr="http://t0.gstatic.com/images?q=tbn:ANd9GcQVqbh-23rny8eRZibn8crEFBd-5WoQC7Azrrp-ANQ86JL0F8Gugw">
            <a:extLst>
              <a:ext uri="{FF2B5EF4-FFF2-40B4-BE49-F238E27FC236}">
                <a16:creationId xmlns:a16="http://schemas.microsoft.com/office/drawing/2014/main" id="{89AF3C1D-46B1-A489-B013-6DD9A935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625975"/>
            <a:ext cx="33655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32E67FC6-4D5D-60B5-DAC8-F1DA9A60AE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11188" y="476250"/>
            <a:ext cx="7993062" cy="10810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Biblioteca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Escolar</a:t>
            </a:r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F0B3364D-A00E-F3B9-56A9-8B877846BB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0" y="1557338"/>
            <a:ext cx="9144000" cy="3276600"/>
          </a:xfrm>
          <a:noFill/>
        </p:spPr>
        <p:txBody>
          <a:bodyPr/>
          <a:lstStyle/>
          <a:p>
            <a:pPr eaLnBrk="1" hangingPunct="1"/>
            <a:endParaRPr lang="pt-BR" altLang="pt-BR" sz="1500" b="1" i="1">
              <a:latin typeface="Arial Rounded MT Bold" panose="020F0704030504030204" pitchFamily="34" charset="77"/>
            </a:endParaRPr>
          </a:p>
          <a:p>
            <a:pPr eaLnBrk="1" hangingPunct="1"/>
            <a:endParaRPr lang="en-US" altLang="pt-BR" sz="1500" b="1" i="1">
              <a:latin typeface="Arial Rounded MT Bold" panose="020F0704030504030204" pitchFamily="34" charset="77"/>
            </a:endParaRP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D773680C-FF90-EF7A-B4F3-DEEFA1D54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412875"/>
            <a:ext cx="79676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2860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20000"/>
              </a:spcBef>
              <a:buSzTx/>
              <a:buFont typeface="Wingdings 2" pitchFamily="2" charset="2"/>
              <a:buChar char=""/>
            </a:pPr>
            <a:endParaRPr lang="pt-BR" altLang="pt-BR" sz="1500" b="1" i="1" u="none">
              <a:solidFill>
                <a:schemeClr val="tx2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DDDB2892-0045-D1CB-CC05-AD9840F47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367823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4400" b="1" i="1" u="none">
              <a:latin typeface="Arial Rounded MT Bold" panose="020F0704030504030204" pitchFamily="34" charset="77"/>
            </a:endParaRPr>
          </a:p>
        </p:txBody>
      </p:sp>
      <p:sp>
        <p:nvSpPr>
          <p:cNvPr id="41989" name="Rectangle 6">
            <a:extLst>
              <a:ext uri="{FF2B5EF4-FFF2-40B4-BE49-F238E27FC236}">
                <a16:creationId xmlns:a16="http://schemas.microsoft.com/office/drawing/2014/main" id="{EB783BE7-D281-F91F-FE38-C27A4E725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82938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pt-BR" altLang="pt-BR" sz="4400" b="1" i="1" u="none">
              <a:latin typeface="Arial Rounded MT Bold" panose="020F0704030504030204" pitchFamily="34" charset="77"/>
            </a:endParaRPr>
          </a:p>
        </p:txBody>
      </p:sp>
      <p:sp>
        <p:nvSpPr>
          <p:cNvPr id="41990" name="Retângulo 1">
            <a:extLst>
              <a:ext uri="{FF2B5EF4-FFF2-40B4-BE49-F238E27FC236}">
                <a16:creationId xmlns:a16="http://schemas.microsoft.com/office/drawing/2014/main" id="{43CFDB47-3EA0-3E7D-2815-8F5DE25F6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828925"/>
            <a:ext cx="9036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>
                <a:hlinkClick r:id="rId3"/>
              </a:rPr>
              <a:t>https://files.cercomp.ufg.br/weby/up/366/o/padroesparabibliotecasescolares.pdf</a:t>
            </a:r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>
            <a:extLst>
              <a:ext uri="{FF2B5EF4-FFF2-40B4-BE49-F238E27FC236}">
                <a16:creationId xmlns:a16="http://schemas.microsoft.com/office/drawing/2014/main" id="{896F31A8-FC75-BD75-5A50-2FCC81059B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00113" y="1844675"/>
            <a:ext cx="8529637" cy="4824413"/>
          </a:xfrm>
        </p:spPr>
        <p:txBody>
          <a:bodyPr>
            <a:normAutofit fontScale="92500" lnSpcReduction="20000"/>
          </a:bodyPr>
          <a:lstStyle/>
          <a:p>
            <a:pPr marL="274320" indent="-256032" eaLnBrk="1" fontAlgn="auto" hangingPunct="1">
              <a:lnSpc>
                <a:spcPct val="12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600" dirty="0">
              <a:latin typeface="Times New Roman" pitchFamily="18" charset="0"/>
            </a:endParaRPr>
          </a:p>
          <a:p>
            <a:pPr marL="274320" indent="-256032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3100" b="1" dirty="0">
                <a:latin typeface="Times New Roman" pitchFamily="18" charset="0"/>
              </a:rPr>
              <a:t>Piso de madeira</a:t>
            </a:r>
          </a:p>
          <a:p>
            <a:pPr marL="274320" indent="-256032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3100" b="1" dirty="0">
              <a:latin typeface="Times New Roman" pitchFamily="18" charset="0"/>
            </a:endParaRPr>
          </a:p>
          <a:p>
            <a:pPr marL="274320" indent="-256032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3100" b="1" dirty="0">
                <a:latin typeface="Times New Roman" pitchFamily="18" charset="0"/>
              </a:rPr>
              <a:t>Piso de Borracha</a:t>
            </a:r>
          </a:p>
          <a:p>
            <a:pPr marL="274320" indent="-256032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3100" b="1" dirty="0">
              <a:latin typeface="Times New Roman" pitchFamily="18" charset="0"/>
            </a:endParaRPr>
          </a:p>
          <a:p>
            <a:pPr marL="274320" indent="-256032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pt-BR" sz="3100" b="1" dirty="0">
                <a:latin typeface="Times New Roman" pitchFamily="18" charset="0"/>
              </a:rPr>
              <a:t>Piso Frio</a:t>
            </a:r>
          </a:p>
          <a:p>
            <a:pPr marL="274320" indent="-256032" algn="just" eaLnBrk="1" fontAlgn="auto" hangingPunct="1">
              <a:lnSpc>
                <a:spcPct val="125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pt-BR" sz="2400" dirty="0">
              <a:latin typeface="Times New Roman" pitchFamily="18" charset="0"/>
            </a:endParaRPr>
          </a:p>
          <a:p>
            <a:pPr marL="274320" indent="-256032" eaLnBrk="1" fontAlgn="auto" hangingPunct="1">
              <a:lnSpc>
                <a:spcPct val="125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dirty="0">
              <a:latin typeface="Times New Roman" pitchFamily="18" charset="0"/>
            </a:endParaRPr>
          </a:p>
          <a:p>
            <a:pPr marL="274320" indent="-25603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i="1" dirty="0">
              <a:latin typeface="Times New Roman" pitchFamily="18" charset="0"/>
            </a:endParaRPr>
          </a:p>
          <a:p>
            <a:pPr marL="274320" indent="-256032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200" i="1" dirty="0">
                <a:latin typeface="Arial Rounded MT Bold" pitchFamily="34" charset="0"/>
              </a:rPr>
              <a:t>	</a:t>
            </a:r>
          </a:p>
          <a:p>
            <a:pPr marL="27432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200" b="1" i="1" dirty="0">
                <a:latin typeface="Arial Rounded MT Bold" pitchFamily="34" charset="0"/>
              </a:rPr>
              <a:t>	 </a:t>
            </a:r>
          </a:p>
          <a:p>
            <a:pPr marL="274320" indent="-256032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1200" i="1" dirty="0">
              <a:latin typeface="Arial Rounded MT Bold" pitchFamily="34" charset="0"/>
            </a:endParaRPr>
          </a:p>
        </p:txBody>
      </p:sp>
      <p:sp>
        <p:nvSpPr>
          <p:cNvPr id="43010" name="Espaço Reservado para Número de Slide 5">
            <a:extLst>
              <a:ext uri="{FF2B5EF4-FFF2-40B4-BE49-F238E27FC236}">
                <a16:creationId xmlns:a16="http://schemas.microsoft.com/office/drawing/2014/main" id="{78AD597F-2AB2-7FE6-07B2-22B061C8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02D1F12-6106-E643-8C00-384F719AC844}" type="slidenum">
              <a:rPr lang="pt-BR" altLang="pt-BR" smtClean="0"/>
              <a:pPr/>
              <a:t>28</a:t>
            </a:fld>
            <a:endParaRPr lang="pt-BR" altLang="pt-B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3E30FFF-CE75-D323-A58D-53990DD356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27784" y="333375"/>
            <a:ext cx="6187604" cy="10080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dirty="0">
                <a:solidFill>
                  <a:srgbClr val="CC9900"/>
                </a:solidFill>
                <a:latin typeface="Times New Roman" pitchFamily="18" charset="0"/>
              </a:rPr>
              <a:t>Ambientes de Informação:</a:t>
            </a:r>
            <a:br>
              <a:rPr lang="pt-BR" sz="3200" dirty="0">
                <a:solidFill>
                  <a:srgbClr val="CC9900"/>
                </a:solidFill>
                <a:latin typeface="Times New Roman" pitchFamily="18" charset="0"/>
              </a:rPr>
            </a:br>
            <a:r>
              <a:rPr lang="pt-BR" sz="3200" dirty="0">
                <a:solidFill>
                  <a:srgbClr val="CC9900"/>
                </a:solidFill>
                <a:latin typeface="Times New Roman" pitchFamily="18" charset="0"/>
              </a:rPr>
              <a:t>projeto do edifício</a:t>
            </a:r>
          </a:p>
        </p:txBody>
      </p:sp>
      <p:pic>
        <p:nvPicPr>
          <p:cNvPr id="43012" name="Picture 8" descr="https://encrypted-tbn0.gstatic.com/images?q=tbn:ANd9GcQmu_aqOn42kJvAiUBws1YukUpNY92_d8LS5raeIPNVsN-hJpqsCA">
            <a:extLst>
              <a:ext uri="{FF2B5EF4-FFF2-40B4-BE49-F238E27FC236}">
                <a16:creationId xmlns:a16="http://schemas.microsoft.com/office/drawing/2014/main" id="{D840B83A-D4E6-F962-84BD-35955085D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>
            <a:extLst>
              <a:ext uri="{FF2B5EF4-FFF2-40B4-BE49-F238E27FC236}">
                <a16:creationId xmlns:a16="http://schemas.microsoft.com/office/drawing/2014/main" id="{88A7D719-47B1-F3BD-87F2-3CBA8EB77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4552950"/>
            <a:ext cx="29575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>
            <a:extLst>
              <a:ext uri="{FF2B5EF4-FFF2-40B4-BE49-F238E27FC236}">
                <a16:creationId xmlns:a16="http://schemas.microsoft.com/office/drawing/2014/main" id="{4F873BD3-339A-71B9-FD85-929DB659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8642350" cy="5373687"/>
          </a:xfrm>
        </p:spPr>
        <p:txBody>
          <a:bodyPr/>
          <a:lstStyle/>
          <a:p>
            <a:pPr>
              <a:buFont typeface="Wingdings 3" pitchFamily="2" charset="2"/>
              <a:buNone/>
            </a:pPr>
            <a:endParaRPr lang="pt-BR" alt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Cores Primárias</a:t>
            </a:r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são as cores puras. É a partir delas que as outras cores são formadas; </a:t>
            </a:r>
          </a:p>
          <a:p>
            <a:pPr>
              <a:buFont typeface="Wingdings 3" pitchFamily="2" charset="2"/>
              <a:buNone/>
            </a:pPr>
            <a:endParaRPr lang="pt-BR" alt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Cores Secundárias</a:t>
            </a:r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são as cores obtidas a partir da combinação de duas primárias, duas a duas, em proporções iguais;</a:t>
            </a:r>
          </a:p>
          <a:p>
            <a:pPr>
              <a:buFont typeface="Wingdings 3" pitchFamily="2" charset="2"/>
              <a:buNone/>
            </a:pPr>
            <a:endParaRPr lang="pt-BR" alt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Cores Terciárias</a:t>
            </a:r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são as cores obtidas a partir da mistura de duas primárias em proporções diferentes, ou quando são misturadas três primárias;</a:t>
            </a:r>
          </a:p>
        </p:txBody>
      </p:sp>
      <p:sp>
        <p:nvSpPr>
          <p:cNvPr id="45058" name="Espaço Reservado para Número de Slide 5">
            <a:extLst>
              <a:ext uri="{FF2B5EF4-FFF2-40B4-BE49-F238E27FC236}">
                <a16:creationId xmlns:a16="http://schemas.microsoft.com/office/drawing/2014/main" id="{B5A05711-FFF6-6E3A-2E1C-E3CC0F84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0360A1-CA41-324C-87D3-BA352804665B}" type="slidenum">
              <a:rPr lang="pt-BR" altLang="pt-BR" sz="10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pt-BR" altLang="pt-BR" sz="1000">
              <a:latin typeface="Verdana" panose="020B060403050404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CD4CB4B-931E-576B-AE8C-A661C3A4F0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59832" y="404664"/>
            <a:ext cx="5804148" cy="792088"/>
          </a:xfrm>
        </p:spPr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3200" dirty="0">
                <a:solidFill>
                  <a:srgbClr val="FF0000"/>
                </a:solidFill>
                <a:latin typeface="Times New Roman" pitchFamily="18" charset="0"/>
              </a:rPr>
              <a:t>Ambientes de Informação: Classificação das Cores</a:t>
            </a:r>
            <a:endParaRPr lang="pt-BR" sz="33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45060" name="Picture 9" descr="https://encrypted-tbn2.gstatic.com/images?q=tbn:ANd9GcTv1i-_yHVPk3Ip9ZE8F_CjTlXuGwvJG7lrAc_bLun_z1k2WV3hAw">
            <a:extLst>
              <a:ext uri="{FF2B5EF4-FFF2-40B4-BE49-F238E27FC236}">
                <a16:creationId xmlns:a16="http://schemas.microsoft.com/office/drawing/2014/main" id="{5975FEB4-4008-4682-1887-9054AC25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717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8" descr="D:\GESTÃO DE COLEÇÕES EM UNIDADES DE INFORMAÇÃO - MONITORIA\ILUSTRAÇÕES\All the words fit in the books  Todas las palabras caben en los libros (ilustración de Gemma Zaragüeta).jpg">
            <a:extLst>
              <a:ext uri="{FF2B5EF4-FFF2-40B4-BE49-F238E27FC236}">
                <a16:creationId xmlns:a16="http://schemas.microsoft.com/office/drawing/2014/main" id="{25CE8ACB-64C6-0ED5-82B4-D782EEC22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824413"/>
            <a:ext cx="2268537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Espaço Reservado para Número de Slide 2">
            <a:extLst>
              <a:ext uri="{FF2B5EF4-FFF2-40B4-BE49-F238E27FC236}">
                <a16:creationId xmlns:a16="http://schemas.microsoft.com/office/drawing/2014/main" id="{F90FF48C-6D16-99FE-ACC4-6CF3255EF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A803089-4682-664E-9B72-72CAC0D7112C}" type="slidenum">
              <a:rPr lang="pt-BR" altLang="pt-BR" smtClean="0"/>
              <a:pPr/>
              <a:t>3</a:t>
            </a:fld>
            <a:endParaRPr lang="pt-BR" altLang="pt-BR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C46E8A70-8283-EAAF-2976-67E6F7F7A7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-171400"/>
            <a:ext cx="7924800" cy="12985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t-BR" sz="2400" dirty="0">
                <a:cs typeface="Arial" charset="0"/>
              </a:rPr>
            </a:br>
            <a:r>
              <a:rPr lang="pt-BR" sz="4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Tipos de Unidades de Informação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053DA6F-0824-F41E-856B-B130B11DD948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1196975"/>
            <a:ext cx="7693025" cy="3857625"/>
          </a:xfrm>
          <a:prstGeom prst="rect">
            <a:avLst/>
          </a:prstGeom>
          <a:ln/>
        </p:spPr>
        <p:txBody>
          <a:bodyPr>
            <a:normAutofit fontScale="77500" lnSpcReduction="20000"/>
          </a:bodyPr>
          <a:lstStyle/>
          <a:p>
            <a:pPr marL="365760" indent="-256032" algn="just" eaLnBrk="1" fontAlgn="auto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Centros de Informação: Materiais especializados e como órgão de gerenciamento de apoio à tomada de decisão;</a:t>
            </a:r>
          </a:p>
          <a:p>
            <a:pPr marL="365760" indent="-256032" algn="just" eaLnBrk="1" fontAlgn="auto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Centros de Documentação: Materiais especializados e é além de colecionador, é de referência: </a:t>
            </a:r>
          </a:p>
          <a:p>
            <a:pPr marL="365760" indent="-256032" algn="just" eaLnBrk="1" fontAlgn="auto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Arquivos : Documentos de valor histórico e informativo, documentos de fontes primárias;</a:t>
            </a:r>
          </a:p>
          <a:p>
            <a:pPr marL="365760" indent="-256032" algn="just" eaLnBrk="1" fontAlgn="auto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Biblioteca Digital: Conteúdos em forma eletrônica;</a:t>
            </a:r>
          </a:p>
          <a:p>
            <a:pPr marL="365760" indent="-256032" algn="just" eaLnBrk="1" fontAlgn="auto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pt-BR" sz="2800" dirty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Biblioteca Virtual: Recursos são distribuídos via rede.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marL="621792" lvl="1" indent="-228600" eaLnBrk="1" fontAlgn="auto" hangingPunct="1">
              <a:lnSpc>
                <a:spcPct val="8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pPr>
            <a:endParaRPr lang="pt-BR" sz="2000" dirty="0">
              <a:solidFill>
                <a:srgbClr val="3333FF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>
            <a:extLst>
              <a:ext uri="{FF2B5EF4-FFF2-40B4-BE49-F238E27FC236}">
                <a16:creationId xmlns:a16="http://schemas.microsoft.com/office/drawing/2014/main" id="{87B64FB9-F6E7-94DD-1DA5-0CCD744EA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5013325"/>
          </a:xfrm>
        </p:spPr>
        <p:txBody>
          <a:bodyPr/>
          <a:lstStyle/>
          <a:p>
            <a:pPr>
              <a:buFont typeface="Wingdings 3" pitchFamily="2" charset="2"/>
              <a:buNone/>
            </a:pP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Cores Quentes</a:t>
            </a:r>
            <a:r>
              <a:rPr lang="pt-BR" altLang="pt-BR" sz="2200">
                <a:latin typeface="Times New Roman" panose="02020603050405020304" pitchFamily="18" charset="0"/>
                <a:cs typeface="Times New Roman" panose="02020603050405020304" pitchFamily="18" charset="0"/>
              </a:rPr>
              <a:t>: tendem para o amarelo e os tons avermelhados. Estimulam a circulação do observador por causarem um ligeiro aumento na temperatura corporal;</a:t>
            </a:r>
          </a:p>
          <a:p>
            <a:pPr>
              <a:buFont typeface="Wingdings 3" pitchFamily="2" charset="2"/>
              <a:buNone/>
            </a:pP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Cores Frias</a:t>
            </a:r>
            <a:r>
              <a:rPr lang="pt-BR" altLang="pt-BR" sz="2200">
                <a:latin typeface="Times New Roman" panose="02020603050405020304" pitchFamily="18" charset="0"/>
                <a:cs typeface="Times New Roman" panose="02020603050405020304" pitchFamily="18" charset="0"/>
              </a:rPr>
              <a:t>: tendem para o azul e o verde. Diminuem a circulação do observador por causarem uma ligeira queda na temperatura corporal;</a:t>
            </a:r>
          </a:p>
          <a:p>
            <a:pPr>
              <a:buFont typeface="Wingdings 3" pitchFamily="2" charset="2"/>
              <a:buNone/>
            </a:pPr>
            <a:endParaRPr lang="pt-BR" altLang="pt-BR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pt-BR" sz="2200" u="sng">
                <a:latin typeface="Times New Roman" panose="02020603050405020304" pitchFamily="18" charset="0"/>
                <a:cs typeface="Times New Roman" panose="02020603050405020304" pitchFamily="18" charset="0"/>
              </a:rPr>
              <a:t>Cores Análogas</a:t>
            </a:r>
            <a:r>
              <a:rPr lang="pt-BR" altLang="pt-BR" sz="2200">
                <a:latin typeface="Times New Roman" panose="02020603050405020304" pitchFamily="18" charset="0"/>
                <a:cs typeface="Times New Roman" panose="02020603050405020304" pitchFamily="18" charset="0"/>
              </a:rPr>
              <a:t>: são as cores parecidas com as cores que as originaram.</a:t>
            </a:r>
          </a:p>
          <a:p>
            <a:pPr>
              <a:buFont typeface="Wingdings 3" pitchFamily="2" charset="2"/>
              <a:buNone/>
            </a:pPr>
            <a:endParaRPr lang="pt-BR" altLang="pt-B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2" name="Espaço Reservado para Número de Slide 5">
            <a:extLst>
              <a:ext uri="{FF2B5EF4-FFF2-40B4-BE49-F238E27FC236}">
                <a16:creationId xmlns:a16="http://schemas.microsoft.com/office/drawing/2014/main" id="{2144205B-C61E-8D7D-857B-8F2633C9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CB4E59-3D0B-654F-A961-A6571B8032D5}" type="slidenum">
              <a:rPr lang="pt-BR" altLang="pt-BR" sz="10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pt-BR" altLang="pt-BR" sz="1000">
              <a:latin typeface="Verdana" panose="020B060403050404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73F96CD-E3BB-F6D5-D694-3945CFF13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404664"/>
            <a:ext cx="6595442" cy="12241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t-BR" dirty="0">
                <a:latin typeface="Times New Roman" pitchFamily="18" charset="0"/>
              </a:rPr>
            </a:br>
            <a:r>
              <a:rPr lang="pt-BR" sz="3100" dirty="0">
                <a:solidFill>
                  <a:srgbClr val="FF0000"/>
                </a:solidFill>
                <a:latin typeface="Times New Roman" pitchFamily="18" charset="0"/>
              </a:rPr>
              <a:t>Ambientes de Informação: </a:t>
            </a:r>
            <a:br>
              <a:rPr lang="pt-BR" sz="31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pt-BR" sz="3100" dirty="0">
                <a:solidFill>
                  <a:srgbClr val="FF0000"/>
                </a:solidFill>
                <a:latin typeface="Times New Roman" pitchFamily="18" charset="0"/>
              </a:rPr>
              <a:t>Classificação das Cores</a:t>
            </a:r>
            <a:br>
              <a:rPr lang="pt-BR" sz="3300" dirty="0">
                <a:solidFill>
                  <a:srgbClr val="00B050"/>
                </a:solidFill>
                <a:latin typeface="Times New Roman" pitchFamily="18" charset="0"/>
              </a:rPr>
            </a:br>
            <a:endParaRPr lang="pt-BR" sz="33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46084" name="Picture 2" descr="https://encrypted-tbn0.gstatic.com/images?q=tbn:ANd9GcTaHGpXLbvTy8lMsJgMmJII5K0FYOPdOQq1DrIijLPFNgadBOdgrw">
            <a:extLst>
              <a:ext uri="{FF2B5EF4-FFF2-40B4-BE49-F238E27FC236}">
                <a16:creationId xmlns:a16="http://schemas.microsoft.com/office/drawing/2014/main" id="{820F511F-41A1-1A1D-99F2-AF2F59A40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>
            <a:extLst>
              <a:ext uri="{FF2B5EF4-FFF2-40B4-BE49-F238E27FC236}">
                <a16:creationId xmlns:a16="http://schemas.microsoft.com/office/drawing/2014/main" id="{7AF32F25-A670-DA46-DA21-419A1DAE9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44675"/>
            <a:ext cx="8642350" cy="5013325"/>
          </a:xfrm>
        </p:spPr>
        <p:txBody>
          <a:bodyPr/>
          <a:lstStyle/>
          <a:p>
            <a:pPr algn="just"/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Deve-se utilizar em bibliotecas cores que transmitam a sensação de amplitude, além de bem-estar, calma, tranquilidade e conforto aos seus usuários. As cores mais claras, como o branco, amarelo o verde são melhores apropriadas a este tipo de ambiente por refletirem melhor a luz;</a:t>
            </a:r>
          </a:p>
          <a:p>
            <a:pPr algn="just"/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Devem ser agradáveis à retina; </a:t>
            </a:r>
          </a:p>
          <a:p>
            <a:pPr algn="just"/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Devem ser pintadas periodicamente a fim de rejuvenescer o ambiente;</a:t>
            </a:r>
          </a:p>
          <a:p>
            <a:pPr algn="just"/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As cores quentes não são recomendáveis por excitarem o sistema nervoso, dificultando, dessa forma, a concentração para a leitura e execução de tarefas e de pesquisas.</a:t>
            </a:r>
          </a:p>
        </p:txBody>
      </p:sp>
      <p:sp>
        <p:nvSpPr>
          <p:cNvPr id="47106" name="Espaço Reservado para Número de Slide 5">
            <a:extLst>
              <a:ext uri="{FF2B5EF4-FFF2-40B4-BE49-F238E27FC236}">
                <a16:creationId xmlns:a16="http://schemas.microsoft.com/office/drawing/2014/main" id="{990473E3-148A-BBAF-7520-9E696936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476AF5-8FD8-0944-BA39-C907E19D6676}" type="slidenum">
              <a:rPr lang="pt-BR" altLang="pt-BR" sz="10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pt-BR" altLang="pt-BR" sz="1000">
              <a:latin typeface="Verdana" panose="020B060403050404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BF1C0F1-2932-8D4F-1B21-1AC76E8CF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2788" y="404664"/>
            <a:ext cx="5611192" cy="12241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t-BR" dirty="0">
                <a:latin typeface="Times New Roman" pitchFamily="18" charset="0"/>
              </a:rPr>
            </a:br>
            <a:r>
              <a:rPr lang="pt-BR" sz="3100" dirty="0">
                <a:solidFill>
                  <a:srgbClr val="FF0000"/>
                </a:solidFill>
                <a:latin typeface="Times New Roman" pitchFamily="18" charset="0"/>
              </a:rPr>
              <a:t>Ambientes de Informação: Classificação das Cores</a:t>
            </a:r>
            <a:br>
              <a:rPr lang="pt-BR" sz="3300" dirty="0">
                <a:solidFill>
                  <a:srgbClr val="00B050"/>
                </a:solidFill>
                <a:latin typeface="Times New Roman" pitchFamily="18" charset="0"/>
              </a:rPr>
            </a:br>
            <a:endParaRPr lang="pt-BR" sz="33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47108" name="Picture 2" descr="https://encrypted-tbn3.gstatic.com/images?q=tbn:ANd9GcQL4rakrePz6EFTXF3r1jy4DdslTEkHMZnQCEIBY8lDTvtfOjYx4g">
            <a:extLst>
              <a:ext uri="{FF2B5EF4-FFF2-40B4-BE49-F238E27FC236}">
                <a16:creationId xmlns:a16="http://schemas.microsoft.com/office/drawing/2014/main" id="{9104293D-2AD5-5B8C-BAD1-B28E5B9F3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3252788" cy="18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>
            <a:extLst>
              <a:ext uri="{FF2B5EF4-FFF2-40B4-BE49-F238E27FC236}">
                <a16:creationId xmlns:a16="http://schemas.microsoft.com/office/drawing/2014/main" id="{70EBDE44-9D0D-7859-790A-E6E24F6DC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95475"/>
            <a:ext cx="8642350" cy="5013325"/>
          </a:xfrm>
        </p:spPr>
        <p:txBody>
          <a:bodyPr/>
          <a:lstStyle/>
          <a:p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Tons verdes e azulados e as cores amarelo pálido e creme podem ser utilizados nas paredes de toda a biblioteca e nas salas de leitura; </a:t>
            </a:r>
          </a:p>
          <a:p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Nas salas de leitura não devem ser pintadas tanto em cores escuras ou quentes para não cansarem os olhos;</a:t>
            </a:r>
          </a:p>
          <a:p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O balcão de atendimento pode ser bege, rosa-claro e laranja; </a:t>
            </a:r>
          </a:p>
          <a:p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Para melhor visualização os móveis devem ser claros; </a:t>
            </a:r>
          </a:p>
          <a:p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Para o teto as cores claras e brancas favorecerem a iluminação do ambiente.</a:t>
            </a:r>
          </a:p>
        </p:txBody>
      </p:sp>
      <p:sp>
        <p:nvSpPr>
          <p:cNvPr id="48130" name="Espaço Reservado para Número de Slide 5">
            <a:extLst>
              <a:ext uri="{FF2B5EF4-FFF2-40B4-BE49-F238E27FC236}">
                <a16:creationId xmlns:a16="http://schemas.microsoft.com/office/drawing/2014/main" id="{FC08E85B-A3D2-53AE-20D2-FD6908B7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2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7BB653-2289-0B4A-9D9F-21C5E70A9891}" type="slidenum">
              <a:rPr lang="pt-BR" altLang="pt-BR" sz="10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pt-BR" altLang="pt-BR" sz="1000">
              <a:latin typeface="Verdana" panose="020B060403050404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B17D4DF-3784-7A96-7B03-F968B7BCA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59832" y="404664"/>
            <a:ext cx="5804148" cy="122413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t-BR" dirty="0">
                <a:latin typeface="Times New Roman" pitchFamily="18" charset="0"/>
              </a:rPr>
            </a:br>
            <a:r>
              <a:rPr lang="pt-BR" sz="3100" dirty="0">
                <a:solidFill>
                  <a:srgbClr val="FF0000"/>
                </a:solidFill>
                <a:latin typeface="Times New Roman" pitchFamily="18" charset="0"/>
              </a:rPr>
              <a:t>Ambientes de Informação: Classificação das Cores</a:t>
            </a:r>
            <a:br>
              <a:rPr lang="pt-BR" sz="3300" dirty="0">
                <a:solidFill>
                  <a:srgbClr val="00B050"/>
                </a:solidFill>
                <a:latin typeface="Times New Roman" pitchFamily="18" charset="0"/>
              </a:rPr>
            </a:br>
            <a:endParaRPr lang="pt-BR" sz="33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48132" name="Picture 2" descr="https://encrypted-tbn3.gstatic.com/images?q=tbn:ANd9GcQK_Fm5AvT0ip4_tXUvkDeDKccMFZdfTE_OXMksaWnZ1ZQFtZVR9A">
            <a:extLst>
              <a:ext uri="{FF2B5EF4-FFF2-40B4-BE49-F238E27FC236}">
                <a16:creationId xmlns:a16="http://schemas.microsoft.com/office/drawing/2014/main" id="{8C197C4E-0C7A-613F-4649-AC395848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767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D2FC77A0-85E2-4585-4DF9-4F60A89F3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857232"/>
            <a:ext cx="9144000" cy="183040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i="1" dirty="0">
                <a:latin typeface="Arial Rounded MT Bold" pitchFamily="34" charset="0"/>
              </a:rPr>
              <a:t>Questão:</a:t>
            </a:r>
            <a:br>
              <a:rPr lang="pt-BR" sz="6000" i="1" dirty="0">
                <a:latin typeface="Arial Rounded MT Bold" pitchFamily="34" charset="0"/>
              </a:rPr>
            </a:br>
            <a:r>
              <a:rPr lang="pt-BR" sz="6000" i="1" dirty="0">
                <a:latin typeface="Arial Rounded MT Bold" pitchFamily="34" charset="0"/>
              </a:rPr>
              <a:t> </a:t>
            </a:r>
            <a:r>
              <a:rPr lang="pt-BR" sz="2800" i="1" dirty="0">
                <a:latin typeface="Arial Rounded MT Bold" pitchFamily="34" charset="0"/>
              </a:rPr>
              <a:t>Como deve ser uma biblioteca pública com relação ao espaço e seus usuários? </a:t>
            </a:r>
            <a:endParaRPr lang="en-US" sz="2800" i="1" dirty="0">
              <a:latin typeface="Arial Rounded MT Bold" pitchFamily="34" charset="0"/>
            </a:endParaRP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1FF5367E-F8F3-9B50-D1E3-EB4ADC91A4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81050" y="2667000"/>
            <a:ext cx="7967663" cy="3276600"/>
          </a:xfrm>
        </p:spPr>
        <p:txBody>
          <a:bodyPr/>
          <a:lstStyle/>
          <a:p>
            <a:pPr marL="273050" eaLnBrk="1" hangingPunct="1"/>
            <a:endParaRPr lang="pt-BR" altLang="pt-BR" b="1" i="1">
              <a:latin typeface="Arial Rounded MT Bold" panose="020F0704030504030204" pitchFamily="34" charset="77"/>
            </a:endParaRPr>
          </a:p>
          <a:p>
            <a:pPr marL="273050" eaLnBrk="1" hangingPunct="1"/>
            <a:endParaRPr lang="en-US" altLang="pt-BR" b="1" i="1">
              <a:latin typeface="Arial Rounded MT Bold" panose="020F0704030504030204" pitchFamily="34" charset="77"/>
            </a:endParaRPr>
          </a:p>
        </p:txBody>
      </p:sp>
      <p:sp>
        <p:nvSpPr>
          <p:cNvPr id="49155" name="Espaço Reservado para Número de Slide 6">
            <a:extLst>
              <a:ext uri="{FF2B5EF4-FFF2-40B4-BE49-F238E27FC236}">
                <a16:creationId xmlns:a16="http://schemas.microsoft.com/office/drawing/2014/main" id="{0E6E464B-7D56-774C-BC1A-B33DF52B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54E4ACC-3DDA-4F44-84A3-05D9AA8DE34B}" type="slidenum">
              <a:rPr lang="pt-BR" altLang="pt-BR" smtClean="0"/>
              <a:pPr/>
              <a:t>33</a:t>
            </a:fld>
            <a:endParaRPr lang="pt-BR" altLang="pt-BR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8A44376A-896F-3A40-328C-B88DD407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2667000"/>
            <a:ext cx="79676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pt-BR" altLang="pt-BR" sz="2000" b="1" i="1">
              <a:latin typeface="Arial Rounded MT Bold" panose="020F0704030504030204" pitchFamily="34" charset="77"/>
            </a:endParaRPr>
          </a:p>
        </p:txBody>
      </p:sp>
      <p:sp>
        <p:nvSpPr>
          <p:cNvPr id="49157" name="Rectangle 6">
            <a:extLst>
              <a:ext uri="{FF2B5EF4-FFF2-40B4-BE49-F238E27FC236}">
                <a16:creationId xmlns:a16="http://schemas.microsoft.com/office/drawing/2014/main" id="{58FCBE02-1F63-426B-B340-C85608C89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367823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 altLang="pt-BR" sz="4400" b="1" i="1">
              <a:latin typeface="Arial Rounded MT Bold" panose="020F0704030504030204" pitchFamily="34" charset="77"/>
            </a:endParaRPr>
          </a:p>
        </p:txBody>
      </p:sp>
      <p:sp>
        <p:nvSpPr>
          <p:cNvPr id="49158" name="Rectangle 7">
            <a:extLst>
              <a:ext uri="{FF2B5EF4-FFF2-40B4-BE49-F238E27FC236}">
                <a16:creationId xmlns:a16="http://schemas.microsoft.com/office/drawing/2014/main" id="{A95457B7-270E-765F-837E-4EDACB91C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82938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endParaRPr lang="pt-BR" altLang="pt-BR" sz="4400" b="1" i="1">
              <a:latin typeface="Arial Rounded MT Bold" panose="020F0704030504030204" pitchFamily="34" charset="77"/>
            </a:endParaRP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D2FC77A0-85E2-4585-4DF9-4F60A89F3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20" y="857232"/>
            <a:ext cx="8610600" cy="2057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pt-BR" sz="6000" i="1" dirty="0">
                <a:latin typeface="Arial Rounded MT Bold" pitchFamily="34" charset="0"/>
              </a:rPr>
            </a:br>
            <a:r>
              <a:rPr lang="pt-BR" sz="6000" i="1" dirty="0">
                <a:latin typeface="Arial Rounded MT Bold" pitchFamily="34" charset="0"/>
              </a:rPr>
              <a:t> </a:t>
            </a:r>
            <a:r>
              <a:rPr lang="pt-BR" sz="4000" i="1" dirty="0">
                <a:latin typeface="Arial Rounded MT Bold" pitchFamily="34" charset="0"/>
              </a:rPr>
              <a:t>OBRIGADO PELA ATENÇÃO !!!!!</a:t>
            </a:r>
            <a:endParaRPr lang="en-US" sz="6000" i="1" dirty="0">
              <a:latin typeface="Arial Rounded MT Bold" pitchFamily="34" charset="0"/>
            </a:endParaRPr>
          </a:p>
        </p:txBody>
      </p:sp>
      <p:sp>
        <p:nvSpPr>
          <p:cNvPr id="49154" name="Rectangle 3">
            <a:extLst>
              <a:ext uri="{FF2B5EF4-FFF2-40B4-BE49-F238E27FC236}">
                <a16:creationId xmlns:a16="http://schemas.microsoft.com/office/drawing/2014/main" id="{1FF5367E-F8F3-9B50-D1E3-EB4ADC91A4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81050" y="2667000"/>
            <a:ext cx="7967663" cy="3276600"/>
          </a:xfrm>
        </p:spPr>
        <p:txBody>
          <a:bodyPr/>
          <a:lstStyle/>
          <a:p>
            <a:pPr marL="273050" eaLnBrk="1" hangingPunct="1"/>
            <a:endParaRPr lang="pt-BR" altLang="pt-BR" b="1" i="1">
              <a:latin typeface="Arial Rounded MT Bold" panose="020F0704030504030204" pitchFamily="34" charset="77"/>
            </a:endParaRPr>
          </a:p>
          <a:p>
            <a:pPr marL="273050" eaLnBrk="1" hangingPunct="1"/>
            <a:endParaRPr lang="en-US" altLang="pt-BR" b="1" i="1">
              <a:latin typeface="Arial Rounded MT Bold" panose="020F0704030504030204" pitchFamily="34" charset="77"/>
            </a:endParaRPr>
          </a:p>
        </p:txBody>
      </p:sp>
      <p:sp>
        <p:nvSpPr>
          <p:cNvPr id="49155" name="Espaço Reservado para Número de Slide 6">
            <a:extLst>
              <a:ext uri="{FF2B5EF4-FFF2-40B4-BE49-F238E27FC236}">
                <a16:creationId xmlns:a16="http://schemas.microsoft.com/office/drawing/2014/main" id="{0E6E464B-7D56-774C-BC1A-B33DF52B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54E4ACC-3DDA-4F44-84A3-05D9AA8DE34B}" type="slidenum">
              <a:rPr lang="pt-BR" altLang="pt-BR" smtClean="0"/>
              <a:pPr/>
              <a:t>34</a:t>
            </a:fld>
            <a:endParaRPr lang="pt-BR" altLang="pt-BR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8A44376A-896F-3A40-328C-B88DD4078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2667000"/>
            <a:ext cx="79676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¡"/>
            </a:pPr>
            <a:endParaRPr lang="pt-BR" altLang="pt-BR" sz="2000" b="1" i="1">
              <a:latin typeface="Arial Rounded MT Bold" panose="020F0704030504030204" pitchFamily="34" charset="77"/>
            </a:endParaRPr>
          </a:p>
        </p:txBody>
      </p:sp>
      <p:sp>
        <p:nvSpPr>
          <p:cNvPr id="49157" name="Rectangle 6">
            <a:extLst>
              <a:ext uri="{FF2B5EF4-FFF2-40B4-BE49-F238E27FC236}">
                <a16:creationId xmlns:a16="http://schemas.microsoft.com/office/drawing/2014/main" id="{58FCBE02-1F63-426B-B340-C85608C89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3678238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pt-BR" altLang="pt-BR" sz="4400" b="1" i="1">
              <a:latin typeface="Arial Rounded MT Bold" panose="020F0704030504030204" pitchFamily="34" charset="77"/>
            </a:endParaRPr>
          </a:p>
        </p:txBody>
      </p:sp>
      <p:sp>
        <p:nvSpPr>
          <p:cNvPr id="49158" name="Rectangle 7">
            <a:extLst>
              <a:ext uri="{FF2B5EF4-FFF2-40B4-BE49-F238E27FC236}">
                <a16:creationId xmlns:a16="http://schemas.microsoft.com/office/drawing/2014/main" id="{A95457B7-270E-765F-837E-4EDACB91C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82938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endParaRPr lang="pt-BR" altLang="pt-BR" sz="4400" b="1" i="1">
              <a:latin typeface="Arial Rounded MT Bold" panose="020F0704030504030204" pitchFamily="34" charset="77"/>
            </a:endParaRPr>
          </a:p>
        </p:txBody>
      </p:sp>
      <p:pic>
        <p:nvPicPr>
          <p:cNvPr id="49159" name="Picture 8">
            <a:extLst>
              <a:ext uri="{FF2B5EF4-FFF2-40B4-BE49-F238E27FC236}">
                <a16:creationId xmlns:a16="http://schemas.microsoft.com/office/drawing/2014/main" id="{64B2EC70-E17D-B129-0F20-0C19B8431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903663"/>
            <a:ext cx="20399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9">
            <a:extLst>
              <a:ext uri="{FF2B5EF4-FFF2-40B4-BE49-F238E27FC236}">
                <a16:creationId xmlns:a16="http://schemas.microsoft.com/office/drawing/2014/main" id="{7B2E5AB3-338B-3EE7-206D-AA128C2E9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173355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10">
            <a:extLst>
              <a:ext uri="{FF2B5EF4-FFF2-40B4-BE49-F238E27FC236}">
                <a16:creationId xmlns:a16="http://schemas.microsoft.com/office/drawing/2014/main" id="{0895D127-D836-C485-E941-268D21136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1939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5526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>
            <a:extLst>
              <a:ext uri="{FF2B5EF4-FFF2-40B4-BE49-F238E27FC236}">
                <a16:creationId xmlns:a16="http://schemas.microsoft.com/office/drawing/2014/main" id="{1CE1ECBB-470F-D581-C614-B060D43AF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12875"/>
            <a:ext cx="8388350" cy="4724400"/>
          </a:xfrm>
        </p:spPr>
        <p:txBody>
          <a:bodyPr/>
          <a:lstStyle/>
          <a:p>
            <a:pPr marL="27305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100"/>
              <a:t>  </a:t>
            </a:r>
          </a:p>
          <a:p>
            <a:pPr marL="273050" algn="just" eaLnBrk="1" hangingPunct="1">
              <a:lnSpc>
                <a:spcPct val="150000"/>
              </a:lnSpc>
            </a:pPr>
            <a:r>
              <a:rPr lang="pt-BR" altLang="pt-BR" sz="2800">
                <a:latin typeface="Times New Roman" panose="02020603050405020304" pitchFamily="18" charset="0"/>
              </a:rPr>
              <a:t>Ambientes?</a:t>
            </a:r>
          </a:p>
          <a:p>
            <a:pPr marL="273050" algn="just" eaLnBrk="1" hangingPunct="1">
              <a:lnSpc>
                <a:spcPct val="150000"/>
              </a:lnSpc>
            </a:pPr>
            <a:r>
              <a:rPr lang="pt-BR" altLang="pt-BR">
                <a:latin typeface="Times New Roman" panose="02020603050405020304" pitchFamily="18" charset="0"/>
              </a:rPr>
              <a:t>Aspectos Físicos</a:t>
            </a:r>
          </a:p>
          <a:p>
            <a:pPr marL="273050" algn="just" eaLnBrk="1" hangingPunct="1">
              <a:lnSpc>
                <a:spcPct val="150000"/>
              </a:lnSpc>
            </a:pPr>
            <a:r>
              <a:rPr lang="pt-BR" altLang="pt-BR">
                <a:latin typeface="Times New Roman" panose="02020603050405020304" pitchFamily="18" charset="0"/>
              </a:rPr>
              <a:t>Aspectos de Recursos Informacionais</a:t>
            </a:r>
          </a:p>
          <a:p>
            <a:pPr marL="273050" algn="just" eaLnBrk="1" hangingPunct="1">
              <a:lnSpc>
                <a:spcPct val="150000"/>
              </a:lnSpc>
            </a:pPr>
            <a:r>
              <a:rPr lang="pt-BR" altLang="pt-BR">
                <a:latin typeface="Times New Roman" panose="02020603050405020304" pitchFamily="18" charset="0"/>
              </a:rPr>
              <a:t>Aspectos de Recursos Humanos</a:t>
            </a:r>
          </a:p>
          <a:p>
            <a:pPr marL="273050" algn="just" eaLnBrk="1" hangingPunct="1">
              <a:lnSpc>
                <a:spcPct val="150000"/>
              </a:lnSpc>
            </a:pPr>
            <a:r>
              <a:rPr lang="pt-BR" altLang="pt-BR">
                <a:latin typeface="Times New Roman" panose="02020603050405020304" pitchFamily="18" charset="0"/>
              </a:rPr>
              <a:t>Aspectos de Serviços e Produtos</a:t>
            </a:r>
          </a:p>
          <a:p>
            <a:pPr marL="273050" algn="just" eaLnBrk="1" hangingPunct="1">
              <a:lnSpc>
                <a:spcPct val="150000"/>
              </a:lnSpc>
            </a:pPr>
            <a:r>
              <a:rPr lang="pt-BR" altLang="pt-BR">
                <a:latin typeface="Times New Roman" panose="02020603050405020304" pitchFamily="18" charset="0"/>
              </a:rPr>
              <a:t>Aspectos de Recursos Tecnológicos</a:t>
            </a:r>
            <a:endParaRPr lang="pt-BR" altLang="pt-BR" i="1">
              <a:latin typeface="Times New Roman" panose="02020603050405020304" pitchFamily="18" charset="0"/>
            </a:endParaRPr>
          </a:p>
        </p:txBody>
      </p:sp>
      <p:sp>
        <p:nvSpPr>
          <p:cNvPr id="20482" name="Espaço Reservado para Número de Slide 5">
            <a:extLst>
              <a:ext uri="{FF2B5EF4-FFF2-40B4-BE49-F238E27FC236}">
                <a16:creationId xmlns:a16="http://schemas.microsoft.com/office/drawing/2014/main" id="{ADDF5E34-33FC-03BE-8D12-1F52D369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E210DCF-56EB-2D4A-9026-50D6D790DFD8}" type="slidenum">
              <a:rPr lang="pt-BR" altLang="pt-BR" smtClean="0"/>
              <a:pPr/>
              <a:t>4</a:t>
            </a:fld>
            <a:endParaRPr lang="pt-BR" altLang="pt-B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D6AB3C8-7561-7658-04A4-1AA2359A9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7104062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rgbClr val="FF0000"/>
                </a:solidFill>
                <a:latin typeface="Times New Roman" pitchFamily="18" charset="0"/>
              </a:rPr>
              <a:t>Ambientes de Informação</a:t>
            </a:r>
          </a:p>
        </p:txBody>
      </p:sp>
      <p:pic>
        <p:nvPicPr>
          <p:cNvPr id="20484" name="Picture 6" descr="D:\GESTÃO DE COLEÇÕES EM UNIDADES DE INFORMAÇÃO - MONITORIA\ILUSTRAÇÕES\Be rebellious reads and breaks down barriers Sé rebelde lee y rompe barreras (ilustración de Selçuk Demirel).jpg">
            <a:extLst>
              <a:ext uri="{FF2B5EF4-FFF2-40B4-BE49-F238E27FC236}">
                <a16:creationId xmlns:a16="http://schemas.microsoft.com/office/drawing/2014/main" id="{C4155C4D-BE3A-79BF-6C82-D39B4EBD9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12875"/>
            <a:ext cx="3030538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1872604B-FE3E-99E0-36B2-F9B95DBD6D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412875"/>
            <a:ext cx="8763000" cy="4724400"/>
          </a:xfrm>
        </p:spPr>
        <p:txBody>
          <a:bodyPr/>
          <a:lstStyle/>
          <a:p>
            <a:pPr marL="27305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pt-BR" altLang="pt-BR" sz="21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t-BR" altLang="pt-BR" sz="2400" dirty="0">
                <a:latin typeface="Times New Roman" pitchFamily="18" charset="0"/>
                <a:cs typeface="Times New Roman" pitchFamily="18" charset="0"/>
              </a:rPr>
              <a:t>Surge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pelo modo como ocupa o espaço se manifestando através da: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localização estratégica de seu edifício; 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da sua arquitetura exterior que busca transmitir ao público a importância das atividades que ocorrem em seu ambiente;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através da concepção, desenho e funcionalidade da arquitetura de seu interior;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ambientação;</a:t>
            </a:r>
          </a:p>
          <a:p>
            <a:pPr>
              <a:buFont typeface="Wingdings 3" panose="05040102010807070707" pitchFamily="18" charset="2"/>
              <a:buChar char=""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e sinalização.</a:t>
            </a:r>
            <a:endParaRPr lang="pt-BR" altLang="pt-BR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Espaço Reservado para Número de Slide 5">
            <a:extLst>
              <a:ext uri="{FF2B5EF4-FFF2-40B4-BE49-F238E27FC236}">
                <a16:creationId xmlns:a16="http://schemas.microsoft.com/office/drawing/2014/main" id="{347526F2-E463-2532-C9AE-5B9964013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1CE3994-6358-A346-ABC4-25889EDE68AC}" type="slidenum">
              <a:rPr lang="pt-BR" altLang="pt-BR" smtClean="0"/>
              <a:pPr/>
              <a:t>5</a:t>
            </a:fld>
            <a:endParaRPr lang="pt-BR" altLang="pt-B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50A9AE1-7A05-5033-162E-FAA8E3DD3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7104062" cy="838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rgbClr val="FF0000"/>
                </a:solidFill>
                <a:latin typeface="Times New Roman" pitchFamily="18" charset="0"/>
              </a:rPr>
              <a:t>Ambientes de Informação: espaço</a:t>
            </a:r>
          </a:p>
        </p:txBody>
      </p:sp>
      <p:sp>
        <p:nvSpPr>
          <p:cNvPr id="22532" name="AutoShape 8" descr="data:image/jpeg;base64,/9j/4AAQSkZJRgABAQAAAQABAAD/2wCEAAkGBhQSEBUUExQVFRQWGBgaGBUYGBYYGxgXFxgZGBkcGhgaHSYeFxkkGRgYHzAgIycqLCwtGB4xNTAqNSYrLCkBCQoKBQUFDQUFDSkYEhgpKSkpKSkpKSkpKSkpKSkpKSkpKSkpKSkpKSkpKSkpKSkpKSkpKSkpKSkpKSkpKSkpKf/AABEIAJ4BPgMBIgACEQEDEQH/xAAbAAACAwEBAQAAAAAAAAAAAAAABAIDBQEGB//EAEwQAAIBAgQCBAcMBggHAQEAAAECEQADBBIhMQVBEyJRYQYUMlJxgZEVIzNCU3KSobHB0dJic5Oys/AWJGOio8LD0zRDZIKDlOHxRP/EABQBAQAAAAAAAAAAAAAAAAAAAAD/xAAUEQEAAAAAAAAAAAAAAAAAAAAA/9oADAMBAAIRAxEAPwD7jRRRQFFFFAUUUUBRRRQFFFFAUUUUBRRRQFFFeQy3HupbQWyW8admu9I/wWIFsAKGA2ceyg9fRXnF4Be/6Qei1dH2Xan7j4jtsH0DEL9XSGg9BRXnm4LeO/i59K3m+25R7hXuzCD/AMVw/wCoKD0NFYH9H7n/AEvo8Xc/61RueD1yN8Lp/wBM3+/QehorzzeDdztwnrwhP1dPXF8HXn/+TTswpH+tpQeiorB/o686nDf+ufvvaVL3Af8A6b/12/3qDcorzeN4EyW2ceLEqrGPFt4ExrcMVHDeD/WQObBDqT1cNaUgiDuS2kE0HpprmYVi3+BW0UscsD+xsc9h5HMwKrwfCEcGCogwymzhzBgH4oI2IO/Og36KxT4L2+0eq1hvvtGsz+jh6AXOlE5VYjxfC8wCR8H6aD1tFYw8GLfnf4WG/wBmpjwct9v+HY+63Qauaiayv6OryYj/AMeH/wBqo/0aTtn02sP91oUGxRWSPB1P0f2Vn8ldHAQNmA/8dsfYooNWq7p2rG4hwlktu6shKqxANvcgE8mBpnhYEuFELnkD027TfaxoNSiiigKKKKAooooCiiigKKKKAooooCiiigDXnsJhZxCkMylRitRl2bEg8wewVuX8SqCXZVnbMQNfXWLwbFK985WDaX5ggx/WWHLaaBi2983MuYgZmBlPiCYbPGUz1dO89lN4vpFQspzERpGkSJOgJ0EmAOVOUUCGBe44JYxrAI1kQNdVBGsjbl31Ribt9bmVZYdXKe2SQ0xbIWN9WrWpPFcNDsWz3ASuXquwA8rUAGA2vlb6Cg5i1uKhKsWYciB267KTtJgbxXMP0jqczZdYBy7iBrDDTWRqOU86rXg5BkX70ZgYLA6DcajY86Pcbygbt0gqB5RkdRkJB5Ehp9IBoGvF2+Ub2J+FHi7TPSHXuX76jasLazMztELJdtAFEc9u886stYxGICurE7QwP2UGeenFzLmJGZYJQGVIBYlgAoIOYR3DtpjF27ioSrsWHKE7ddkJ2nanqKDLXDvdtuGuOFMgQEGZSok6pI1kfXV1vez80/uinWGhrD4U1zMmdWAPWUlw3lJqqgKCFETrO+/YDGSyzXBcysc+obXSFI0OkVDG28Otm5kFsHK0ZcoMgaRGszFXYzj1u25QhywjqquYkEgaAen7apHhVYOxYiQJykDVkUbxpNxfr7DQaz7GkXA8VEbdGsewU+a8+ePWPFVU3rYbIogsAZAGnpnSg9DRRRQK4rGFGAFtmEDUd7AdnISeXLfWIYDiBuEhrT2yAp60QZ5AjeNJ9Ppp2igKKKKBfiJ95ufMb900jwVYLg9q/wAGxTvE/gLvzH/dNL8NHXufOH8KzQaNFFFAUUUUBRRRQFFFFAUUUUEbmx5aGvLW+Km5GXFPqYjxd9iFgExIYdKhJnl3GvV1yKDC4fxBnuaXwyjLKm0V0ZnjrHuIHLyVnytd6uFQRB2rMxHEsha2pEgTnacqLp5Z+MwkQoMnMu29At4QC22JwKuFYm9chTB0GGvSYO429opa/ZFviVvoltpnsMGOTeHkbESdOfaatbwbt4iDfQOgYN74qm47CYJke9JBMIsGCZiWUxTwKwdt2cDIz5pIbLoWzQIjqgnQctKDXm759r6LfmrvvvnW/ot+as5vB3D6dZ55e+vr6s2u9cHg9hpjMT3dIR2eaR2j20E7PGbhyTacZwNTbcZZJHXAJywRrrpIrRi751v6LfmrHtcAwZBIYkSJ9/cgScoGj6SQR6ZqVzgGFIHXYBjCxdYzqBoSSdyB66DWi751v6LfmqOGvP0jq2UwqEFQR5RcGZJ8366xTw7AiCbkzEDpnO5jYNO+lavCOGWbQL2RpcCmczNIE5dz+kaCvwkI6DrRl6WxMxEdPb3nSszjq2rd3CPaWyHOIChsq7PZvA6rBOnfyFegx2CS9ba3cEowhhJEj0isi14DYNTK2Qp7VLA+0GgexOKuIAZVpZV6qMYzGJIzaKOZ5VDBcQe6CR1Bp5dsiZnbr8o+sVAeDNifj+jpLhj0dbT1VI+D1qIBuD0XH+80E8fiXS07dJb6qk6qeQnz6LZEYfb+bTVBfB62NmuD0OaqHg/YRg2d1ImCLrLpz8kjTaguxHCnN0ut91BnqbgHqgESersdBoc1FnhTiJv3GgqZ0Ew0mY0gjQiPwri8OtkSbl+JI1vXl1Ejzh2GmMHgFRiVe4TEENddwNexmMHTf00DVzY+ivIA2fcaYshjggfiDU2Pxr2NILwDDAyMPZBmZ6NJntmN6BcHFR8X2L+P3Vdgjf6T3zLkynsBzSIiCdIzfVWjRQU4wPkPRlQ+kZpjcTMa7TWXhcRiyDmQLrs2QzoNRleImRrrpyrapfA49LyZ7ZlfQy9+zAHYg+gigzjxG8H6MqAxiIVToQ5nW7+gfaKvz4jsH0VH+c1RibgGOT5qj0yL5+4e3vrZoMXiBxHQvIWMjSRExBmNYn005gR75c+cP4VqruIfA3PmN+6aq4eur+kfw7VA7RRRQFFFFAUUUUC2K4latkC5cVC0kZiBMQDE77j21xOKWipYXEyggFswgExAJ75Edsiu422pWSqsRGXMAdSRHo1j2VLxC3BGRYMSMogxtI50FfutZkjpbcjcZ10+uuWOMWXnLcQxroy7du/p9ldfhFkrlNq2V7MqxtG0dhIqXuZagjo0136q6793efaaBhHBAIIIOoI2INdqp3W2kmFVfUByAA+qKyb2Ia+5trAgAsh3Ct5JugGdYMWxuB1j8WguxfE8xyWiTPNYJPI5J0AHNz1QdBJ0C97DdGbU5TczTbt5sqL55ltbjwx6xBYkyANabwrLbcoqE9YK7kiS2TMJHMBSBpAEgAQNIhXu2+kzAhhItMqlMvmtpmmNzMA8oEENDD3s6K0RmAMdkiaQ4xh1Y25RGILEFyYGk8vQPZTStmszb6sp1NBpK9XTbTTSs6zbaVnOFIJVXYlgQsGW1InNtJjL3kAKR4P27bWvercZgog3NIQgESdSAqjXs7hTy+DuHBkWU2jblKnUc9UXXuFT4vYzqFiZLCO33t9K7ZBtW2JWAWGW2DtOVQoJ0Et6hm9dBRicCoPRoloKQs51kEB5AGo2JJA7SNqt8UgqjLaKQ2mSIOh5k6bz6q6mIzPOoIVZGmhzwQZ9B/mK5xKyXZVAB6pMNscr2zBMHs7DQGKwiW7bG3btg6fEETIAJAiYBqzh9spNuECqFyhFygAzpEns+uqrmGyWCunlAwNAJcGAOymLfwz/ADU+16BmskeDVoRlNxY5q7AkGdCdzv6RAiIrWooPP47giqBA6SWX4Rm6pLBQVgQPKk9sD1QHA0S2jZLbABB5TnqnKmhPPLpMAmtjiJ0G/l2+Wnwqc+2oYlpsDWZ6ODM7ssGedBdcwKMgRlDKsQDr5O1IX/B2wE+DDZUZQrM5BXKoIIJgyEUH0CnOHYdkU5tJOi5maNAIk94J9dUcXwjtBBBVRMFmWCCCToDmMCIMfXQUXeDLowW2CZEww0uE5o6/6RMVPheDIXMvRqWVAYVzplBAMvuJ9kVoJoi7/F7O7tqvhx97X5q8iPiL7fSPRyoLMJdLIpMSVUmO0iarxFx+kVVKgFWJJUsdCoEQwjc0twvAQekkag6AQToo6xnWMojQU249+X5j/vJQSwdwtbUtGYjWBAnuBJj21VjcWUeyoiLlwq0zsLV19O+UHqmp4A+9r6Pvpbig99w364/wL4++g0CKyPBY+8esfw0rYrzvDOGYhVMMbWvkzbeSFUFgchgEgkCfZsA1eKcMF5QJysNVbs2nYg8gdCIIUiCAaU8XugH+tbAnybew35VVdxN7DurXG6S2xC72xBPflSD6TB1HlZc1X9WAYBLi5lKypOzSTBViN2J9JNBdisNdNhj0uZSjGdRIynu09lPcP8q788fwrVJNj08XNtFuGLZVdpPVgbn66fwKw1354/h2x91A5RRRQFKOjG40OVhVgQCJl5kc9hsRWNxCyDcuHILhz/GZ9FWxbaFAO88tNzUfBd7Tm4yZWzEjqZoQL1dSzEgtuAI0jTeg2RjmbqqB0g0adQnediQdwNJ7tYlgJm4GYtD7mPMQ6RsJJq7xZZmNYjc7d/bWbd4HLs3vZBiAyOxAChYnpBpIJ250GjfWco7WH1At91XV4e/jf6zh7SpaAcavL6OQ0jKHHLKYmeseyt/3Fueensv/AO8aDZpfFY1UgQWY7IurGOfYB+kSAJ3rIxPDbqqSOiJ7C1+Dy165rvDOFNmdbwtgdUlbeeH3+EL9ZgOSTl11mdAtsW3vkMSAoOjDYfq5HWPLpT35QJmr8XwvLD2ABdQGOx1mSjnnJ1zHUEz2y6mJQsVDAsNx2bfiPaKtoE8G1u6BdCjNtJAzKRoVPMEaiKpx2GVEYkuULa2wRBLsAZJ1VZMnWInSo4ywbNw37YLAgdLbHMDZ1Hngb+cBG4FaFu4txARDKw9IIP3UFeCvMynMACGYaTGhI5+z1HaluLYcObYlxBY9RihMIdJBGndMbU47LbSYhVGwE+wAa+gVm8Sxc5Stu63lAgWydGQiYYAETGlBO9g0tFHm6cpYwbl19OjeeqzEE6U7burcUiNjDKw2O8EHfQjurPxGN6QoOivASZJQiAUcemZI5U1YvqoOlwkmSTbeSduSgbAD1UCeL4Vaa6AVAAVQAGKDrXDOikAk/wA7118DbsXFuIhkJcEBiZBKH4xjkKlisYRcBW1dcQokKREOCZzEcuya7dum46zauBMrgkgfGjQZWmdN/roL8RiA9ptCCCFIMSGkRtI5g6dtW2vhrnzU/wA1L4j4PIiPup255gSSSfWTTFse/P8AMT7blBXxPEgKVIfrK0soMKI1OYbHWvK+D3hM+JuAXLVxEUzbBeGfKdSUJDMoYMN28kCOber4oxCaGOso0GY6kAQOepB7NNdKRwnDUtuStlspG0AwTGbdoAOUHQakkmgZ4kq3La6sVY29VZl0NxCNVIIPeO+l8TwtFtq03ZU2z1rt6NGXdS8H0EUxixmChUIAKciIC3EYiBpsD9VdxUm1lCNPV0jTQg7n0UDWFxa3FzLMd6spGgOqsARoRyqjiWOCArBJKnaNBIWTJHNhtNQsX7doZesDp5UkmSEG57YA7zpUb923ftyq9JzUiCAYkGZ05UFVrgdhbaRbA8nn2x2nv9NcwPA7BUTaQ6LvDfFU7Hb+e2rVxb5FHQXZGXna5RO7d3/5VWExN1Fjxa5Ok9ezuFVeTa7UF3DL4VUthCqgBVIyhdFzQADIEd3L0U0/wy/Mb95KTwJKqCbDi5Gp96n0Zs2vIeqmLTs10E22UBSJYpuSseSxPI0FnD/gk+aPsqjiPwmH/Wn+Ddq7h3wSegVRxI++Yf8AXH+DeNBoUUVgYPwhdlnKr7a2+lMSqtlMIwzCYMH2bAN4rO9VeKJ5i/RFZz8fKqWe06gAkmLmgGpmUFdTj4YSq5tSJU5hI0OqgzB0oL+J4ROhuHImiN8Ueae6rMD5Vz5/2Ig+6s7H8XY2bg6NhKMJi5AlTqSbYgVo4Hyrvz/8q0DdFFFB5zHIrPeDGFzPOrDTxa15usd3213gXBUsPltu4nrQyMuaNHmVAjrLt65iu43y73aTcHtw1offWmobplzFfIubAj41vtJoHqKKKCoYZB8Vd52G/b6dKtoooF8cep61HtYCoth3zsysoDBRBUnaeYYdvZV920GBVgGB3BAIPpBqn3PSICwO4lfZBEUCqcOdWDArIZmEtciXnNoWIjU6ejsq8XrguIGyZWnbNOgnnU/EF7X/AGlz81FvAIrBusSJgl3aJ38omgzuO8QXK1vIzGV2zLDaMCGCnURmmOUanSsnwWx911JFt7TEybRCFZHVZgC6lMx62WBvpNek4pgzdQKNOsDMkFY1DLHxgYI5SNaoTg+RxcRzm0VswBBQcoWADHPuEyKBs2zctQ4ylhrBBg9xiD7K74s3yj+y3+Sr6KCjxc/KN7E/LXDhm+Uf2W/yVbevqgzMwUdpIA10Gp76qXiFs7XEP/cv40HfFm+Uf2W/yVzxU/KP/c/LUzikG7L7RSOM48ltlEZwQxLKyQuXLvLTJBJAHmmga8Tb5W5/h/kqVjC5STmZiQBLRsJjYDzjVOH4sjLJITuZk9ohiCKsscRtO2VLiM0EwrKTAgEwDtJHtoLMThw65SSNQQRoQVIII9YqAwh+Uf2r+WrMRiFRczsqqI6zEAa6DU99Ue69n5a19NPxoLPF2+Uf2J+WueKn5R/7g+xah7r2ZjprUjWM6zB7p7j7Kg/HcON71v6Sn7KDr8JUtmJYtET1ZgGY22nWu2eGhAQrMoJkxkGp56LvTNq6GUMpBVgCCNiCJBHdFKtxuwGKm/aDKYZS6Ag9hE6Ggt8UPyj+0fcKPE/03+kaq92rHy1r9on41I8Vs/K2/pr+NBLxM/KXPaPwrniX9pc9o+4VEcYsEwL1qezOm3t7jXfdaz8rb+mv40F9iyEUKJgCBJJPtO9J8T+Fw364/wAC9TyOCAQQQRII1BB2IPOs/i5i5hj/AG322rq/fQaVRVRyj1V0153hGHzYJgM3xWAtwrEi3baFOwJYfWaD0dRRQBAAA7BWbwKw62iGBWWbLLZjlnRico1PZyAApfDeCyKsEpP6Fmyo9jKxntJJ19lBp8S+BufMf901Dh7Sbnz/APItZuN8HUW05B1CsfgsPB0O46LUVp4Eda78/wDyr91BVieMZGINq6Y5qsgyY0M+uq/6QpE9HfmCY6J50UMeX6QHprUqlrJmVYjuPWH4j1GgxcQmfpCATm6RgADJ95trEDWfRT2GUdMCouRkYEsLoAlkgDPzMHbs9FUYnhNxic3ROpbMAyBspIAMSO7t50jjOAXQh6FMPn5B7NsA9uomg9PS/ERNm5qR1G1G46p276R4Rae2rgWQoNxyFDLABM7ARTGIxq9DeL9VUVs53gBMxIjUwD7QaDzl/g1tOFG4mcXFwpcOt28pLizmBJV9TOutegXE4j5Jfp15i3hMuCuW7mKxGRbCgrFowjWV0JWzmAkkTNewvXJQQfLgAj9LmPQJPqoMO02PeTnthZOWLYJInmTc1HYQBO/OAja41iGkC8pMZ83RQFVWZGBE82jvhZ2M164kKu2ijYdgFY1i1iCWbUZ1aJjTNqhjpCoydgAmgzrvEMTDHxhRlmYtKDIMR1pk0xhsdiLrAJeTQFT72dXtsVuGSuhmNBptG9OLg7wRl7SpHWbqwRmEl83WAjQjea5dwOIKIJU5c8y1wTJldVbNKjSSTO+9AWMLjVcM1226iZTKFB0MdYAka6+qnsPiLvSZbgRerK5SzTBhtwIiV+l3aywGIMZbhHSDQwfKgAlgIHbtGlW4nD5gIMMDKneD6OYI0I7Dy3oMTioNzG2LDM4Q271w9Hcu2iSpRRJRgSAG7d5q6xg+hxiKr3Sr2bxKvduXBKvYCkB2MEB2HrpPjHCzexmGN2VA6RZtXbqEyhYyUykCVXSTy7K0sHwa3bxBcG4WW3lGe9euQHaWgO5Ekomu/VoNK7aDCGAYaaEAjQyND3ilMfhgLZKWUuNpCEKJ1HMjTSavxWJyZQBLMYUTAmC2p1gQp5Gk+H2FuqXYGWYnym9Q3jQaeqgUGBbM0YPDjsY5Otqw1hSQYCn/ALjrpTFrCXAQDZsZeeURoWYaA9i5T7RXMVFm4vRhFzA5ixIEAFvbpE99adi4WVSRBIBg8pG1BwYZPNX2CpqgGwApDCYC2UJKKSWckkAnV2501gvgk+av2CgQ8J7YbDhW2a9h1I11DYi0CNNdZj11n4jgNixicK1tIZ7jqSWcypsXWIhmI3QH1U1x3h6Xk6K8XKvcSAGYSBcVt0grEDWRsDM1U3g9Ys3LNxellGaJvX7gE27imFd2AOsTGmtAxiMBiOtkewupjNbmBnkbEfFkfzNVh7mpGJsZMrRAUGTOU5s0LAjtrQfEgLlYkswPImAZiSBA7JO8V0oDh9t7f+WgUvYPFktlv21HWy+9TvniZbWJTbzDvNXW8FfDKWv5hmllyKoK5SIEag5iDM8o7ZtwGLZ5DAAgKeqSR1p015iPrBpygyse1q4QhQN1hOZJUwwUiSIJDMP5BrmK4dYtMji1bWGOq2xPwb+aJOnKrcVhFUhpIl10J0BZ1JInaSBzie81PHw2Rc0SxGhE+Q+0yPqoLGtIyEhVOh+LGuo5iQZrx2H8GML7kpe8Xtm74qj5yNc/RBs0nUGdZr29uyAscuc853rzP9D8N4ukpIAtjIfJiQIjzY0jsoPRcOxPSWbbgQHVWA7AwBj1TS/FB75h/wBd/pXfvrvAP+Fs/q1+yucVnNYYKxC3ZaBMDorok92o9vfQPmvM8GxlyzbymxcM5dlfSLaKQRk3lTsSO+vTAzXaDBfwo0bJaZnUHqTBB1ADaSkkc9Y1g1dZ425WWtQddjcI30IPRDcQdQN608ViBbQsQxA5KJPqHOkrnH7SojvnUOGIlGJ6okggAwY5bzpvpQLY7irG24yRKsJPSACREn3vatDh7Sbp/tD9QUfdVWLxK3cNcZGzKVuCR2rIP1ipcLPwn61/3o+6geooqq/i0SM7qs7ZiBPtoLaKU91bPyqfSX8aDxa156+nl7aCOJvOGyjqg/8AMbUAnko7fnQJI8ral+NYcLgb6jbobszuZRiSTzJJJ9dcu8ctyy5brg9ltmWCBoDEEf8A2lr+ND4a8jJfylXUTbfMUKx2HUSRJ7ATQJW8D0uHvS5UvhrQMAH/AJRIOvOc3OvRW0A6NexSR6gF+xqx8MrIrBrdzrYayohS3WC3AynLMESvtp5eJrNuVug5SPgr2/VPmd1B3GcPJudIMp0O4OYe9ssKfNJIMaazvOjFjHJlEMCIG0mue6idlz9ld/JWdas2grLnuarkBC3QwHaTqS+2vdtvQavuhb88UePJ531H8KzYToyua5JYNPR340jTLvlgaieZNSKp0aqDd6rFtbV4gk5pBAA6vWMCdIHZQStYPpLjPsodd0MnJlYQTsMxYHTXtFa1I4bFqiqgF3qgCTbuawI3y71Y3EVHxbn7K6fsWgW4j/xGG+dcH+Gx+6m1PvrfMX956zMfjA17DsEulVZyx6K7oDbYD4vaQKZXHDpS2W5GRRPRXd5Y+b3/AF0DeMFvIely5OeaAB2anY1Twm2FtkL5IdwPQGIH1VTjbwfKVzhlmJs3mGogyMoj0gz7SKXwHFltqUa3fkM+osXiCMxIIheyKDQNsG/qAYRSJEwczajsNN1gYrFLecQl0AAGXsX4+MNsoJImfZWjh8aoUAC6YAEm3dBMCJMrrQWYD4M9zXB7HYUrwvDuCDLZcuuZpBkLlyrPVjXs9e9V2OJsgYGxfPXcghBqGdmB1adjzpjh+Li1bBS4GCKCCjSCFEjTT2GgTx/TBz1rQzXEyBg0mCMozZoMHUgDafTXcNbNsIDbSyvSMwgyCXF1jIEQ2o5nU6TUsTiWJJFm4xzLlMRChlJidtifZ3VLEYt3Kf1e6QrSZ6OPIYc2mZI5UFrYHQvLA9ZsoiDowWQZIOvI93IVfiNMO3dbP7tL4bHtlh7T7kDW20rynrbxp6q7CRBw7RERkUiPQCaBm4wt5VRRLsQBsJgsSYHdVdziHR/CgKIkMCSNwDIiR5Q7REnSKW4njdFKq4dSCs22Ik9Qggax1uXd6Krv3nYSdWHkjorgUFuqWMgloUnTT8AascVt3SU0brEADryFMZiADlXMCAT2U4uHUGQqg9oArxPgz4JeKjdutBaFIaZJJkaZtR1h2AREz7Hx4ea/0TQM1jDiSeLjytws5HjMHCxOWPKETtWgcevY30TXnekvZGs9GkZ82abs5TfZ5gWt4G0786Db8HxGFsjsRR7BWhWRwjGZbFtWRwwUAjKdD2U2eJDzLh/7QPtIFBdhfJjzSR6gdPqirqyrXFwMxKMJY7tZG0Kd7naDUjx1Oz+/Y/3KBfh1rNdxAkiSDIMHS7eH+WPRTI4XcE/1m5rO4t6TH6P8zSHD+IBLjsQIeYi5ZJEXbza9fmrqdJ3PZWmvFVPxW/uH7GoK79p1w9wO+c5D1soX4sHQabyas4X/AMz9Y/7xqniGML2nVbbliCAOoNT6Wq/hez/rLn75oHaXv4TMZzuvcrQKYooE/cteb3T/AOW4P3WFc9yU867+2v8A56dooE/cpPOu/tr356DwpO25+1vfnpyigzrHDbanIVJjySWcyvpJOo29h51zFcKtgAhT1WBgM40Mqdj2En1U/dtBhB9R5g9opXFWrrIVVwjfFuQDz2Kn7u/ag57j2+24PRevD7HrvuQnnXf21/8APSz4PEll99thQZgIZ2I3M6//AEGaufB3jHv+XRJARdSA2aCQYDSvLTL30Fg4UnnXf21789DcKQ87v7a9+elTgMTP/EAjTQ2wJAIJ1BBEgESPOJjYCx8PiIEXEJET1YmAZ7cstl22E86C0cHt/wBp67t4/a9d9ybf6f7S7+anKKBI8Ht/p/tLn5qmOF2/N+tj9ppqigW9zbfmD160e51vzBTNFAt7m2/NH10e51vzR9dM0UCvuXa+TX2Cg8MtfJr7KaooFfcqz8kn0VP3Ue5dn5K39BfwpqigoOAtxHRpHzV/CoHhVn5K39BfwpqigQxPDbQtmLdsAQSMix1SD2d1XjAW/k0+iv4VHiOM6NZKO4JAIQZjqY1HZrSGD46SoBs39MqklIJ0TrCDBXrax2HTSg0zg02yL9EUDBW/MT6I/CuYPE9JbV8rJI8lhDDuI5Gr6CrxRPMX6IqgYG3nbqJ5K/FXtbupyqj5fpX7D/8AaCJwFv5NPor+FQbA21U5bSaDQBVE/VTVZ+K4fca4WS+6AgDLCsBB8oT8bcdmuoOlAzh8KFUCBPMwNTzPtq4KKUwmHuqCHuh5Bg5QIMnviIIEd1U2MFf6Iq9+XzeWEUdXsjt7xQaOWomyvYPYKVwli6rdd1cRr1cpnlEU7QVnDKd1X2Co4ayqAhVCidgABqAToO8k1dUV3Pp+4UEqKKKAooooCiiigKKKKAooooCiiigKKKKAooooCiiigKKKKAooooCiiigKKKKDL49hs6p8KMrTmtGCvVYa/onbY7is5jbWMvjYM9lxtQ7gaNy3YDsynavS0UGTgOLp73ai9qMoa4pk5R8YnXNpvGsGtaiigKRxt9w65bRdRrmBEiVf4p8oaLz+MOynqKDKv8VvKdMM7akaMuo1ykctSBMkRJ7pdwWIZ1lkKGT1TrpOhnvEGOUxTFFAUUUUBRRRQFcXn/PKu1Fefp+4UH//2Q==">
            <a:extLst>
              <a:ext uri="{FF2B5EF4-FFF2-40B4-BE49-F238E27FC236}">
                <a16:creationId xmlns:a16="http://schemas.microsoft.com/office/drawing/2014/main" id="{1A37F60D-4BED-B819-66F0-EAD59B6EF5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>
            <a:extLst>
              <a:ext uri="{FF2B5EF4-FFF2-40B4-BE49-F238E27FC236}">
                <a16:creationId xmlns:a16="http://schemas.microsoft.com/office/drawing/2014/main" id="{33EA25E7-B727-571C-FC41-6D54B00E2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12875"/>
            <a:ext cx="8388350" cy="4724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O espaço pode ser considerado como um texto que produz significações e caracteriza-se como objeto de comunicação, uma vez que é portador de uma infinidade de significações que proporciona seu uso e inter-relaciona o destinador e o destinatário.</a:t>
            </a:r>
          </a:p>
          <a:p>
            <a:endParaRPr lang="pt-BR" altLang="pt-BR" sz="2400"/>
          </a:p>
          <a:p>
            <a:endParaRPr lang="pt-BR" altLang="pt-BR" sz="2100"/>
          </a:p>
        </p:txBody>
      </p:sp>
      <p:sp>
        <p:nvSpPr>
          <p:cNvPr id="24578" name="Espaço Reservado para Número de Slide 5">
            <a:extLst>
              <a:ext uri="{FF2B5EF4-FFF2-40B4-BE49-F238E27FC236}">
                <a16:creationId xmlns:a16="http://schemas.microsoft.com/office/drawing/2014/main" id="{9B6FABC5-F82B-905B-0D8B-AB6EAA49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D5FCB21-6E22-8847-AE7D-45C5722A1DAC}" type="slidenum">
              <a:rPr lang="pt-BR" altLang="pt-BR" smtClean="0"/>
              <a:pPr/>
              <a:t>6</a:t>
            </a:fld>
            <a:endParaRPr lang="pt-BR" altLang="pt-B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04057EA4-D31C-D3E3-EB0D-802B0EA324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rgbClr val="FF0000"/>
                </a:solidFill>
                <a:latin typeface="Times New Roman" pitchFamily="18" charset="0"/>
              </a:rPr>
              <a:t>Ambientes de Informação: espaço</a:t>
            </a:r>
          </a:p>
        </p:txBody>
      </p:sp>
      <p:pic>
        <p:nvPicPr>
          <p:cNvPr id="24580" name="Imagem 4" descr="https://encrypted-tbn3.gstatic.com/images?q=tbn:ANd9GcTQ4_hCp09lRlrRsQm5J-Yd1dx0Kk3UFQc_G3ttBkmNJuwhdlehhA">
            <a:extLst>
              <a:ext uri="{FF2B5EF4-FFF2-40B4-BE49-F238E27FC236}">
                <a16:creationId xmlns:a16="http://schemas.microsoft.com/office/drawing/2014/main" id="{5E0AC125-C748-75B8-FBA2-647F2EF0C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437063"/>
            <a:ext cx="16891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>
            <a:extLst>
              <a:ext uri="{FF2B5EF4-FFF2-40B4-BE49-F238E27FC236}">
                <a16:creationId xmlns:a16="http://schemas.microsoft.com/office/drawing/2014/main" id="{A8765439-8981-7D91-87EC-2B1A39A84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12875"/>
            <a:ext cx="8388350" cy="47244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altLang="pt-BR" sz="2400">
                <a:latin typeface="Times New Roman" panose="02020603050405020304" pitchFamily="18" charset="0"/>
                <a:cs typeface="Times New Roman" panose="02020603050405020304" pitchFamily="18" charset="0"/>
              </a:rPr>
              <a:t>São os elementos – arquitetura interna e externa, ambientação e sinalização –, que se colocam no espaço fixo da biblioteca, determinando a circulação em seu espaço móvel, influenciando e manipulando o deslocamento do usuário, sua mobilização corporal e revelando como a dinâmica do espaço afeta a utilização de seu ambiente que se dá através do olhar interpretativo daqueles que a frequentam.</a:t>
            </a:r>
          </a:p>
          <a:p>
            <a:endParaRPr lang="pt-BR" altLang="pt-BR" sz="2100"/>
          </a:p>
        </p:txBody>
      </p:sp>
      <p:sp>
        <p:nvSpPr>
          <p:cNvPr id="26626" name="Espaço Reservado para Número de Slide 5">
            <a:extLst>
              <a:ext uri="{FF2B5EF4-FFF2-40B4-BE49-F238E27FC236}">
                <a16:creationId xmlns:a16="http://schemas.microsoft.com/office/drawing/2014/main" id="{A05E7EF4-E3ED-CBC7-46F7-19E19A5E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A19FAD0-590A-634F-807B-2189D564C494}" type="slidenum">
              <a:rPr lang="pt-BR" altLang="pt-BR" smtClean="0"/>
              <a:pPr/>
              <a:t>7</a:t>
            </a:fld>
            <a:endParaRPr lang="pt-BR" altLang="pt-B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7FBCB334-7B01-BB16-D54F-4A3F6D464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dirty="0">
                <a:solidFill>
                  <a:srgbClr val="FF0000"/>
                </a:solidFill>
                <a:latin typeface="Times New Roman" pitchFamily="18" charset="0"/>
              </a:rPr>
              <a:t>Ambientes de Informação: espaço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3">
            <a:extLst>
              <a:ext uri="{FF2B5EF4-FFF2-40B4-BE49-F238E27FC236}">
                <a16:creationId xmlns:a16="http://schemas.microsoft.com/office/drawing/2014/main" id="{99109C6C-12A5-5D1E-55BC-E687FE7F0C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03575" y="1628775"/>
            <a:ext cx="5761038" cy="4724400"/>
          </a:xfrm>
        </p:spPr>
        <p:txBody>
          <a:bodyPr>
            <a:normAutofit fontScale="85000" lnSpcReduction="10000"/>
          </a:bodyPr>
          <a:lstStyle/>
          <a:p>
            <a:pPr marL="27432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100" dirty="0"/>
              <a:t>  </a:t>
            </a:r>
          </a:p>
          <a:p>
            <a:pPr marL="27432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>
                <a:latin typeface="Times New Roman" pitchFamily="18" charset="0"/>
              </a:rPr>
              <a:t>Proteger os livros e as coleções contra os elementos, o meio ambiente e a deterioração;</a:t>
            </a:r>
          </a:p>
          <a:p>
            <a:pPr marL="27432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>
              <a:latin typeface="Times New Roman" pitchFamily="18" charset="0"/>
            </a:endParaRPr>
          </a:p>
          <a:p>
            <a:pPr marL="27432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>
                <a:latin typeface="Times New Roman" pitchFamily="18" charset="0"/>
              </a:rPr>
              <a:t>Posicionar os livros e outras coleções de diferentes formas para permitir ao público e ao pessoal ter acesso a eles com facilidade;</a:t>
            </a:r>
          </a:p>
          <a:p>
            <a:pPr marL="27432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>
              <a:latin typeface="Times New Roman" pitchFamily="18" charset="0"/>
            </a:endParaRPr>
          </a:p>
          <a:p>
            <a:pPr marL="27432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>
                <a:latin typeface="Times New Roman" pitchFamily="18" charset="0"/>
              </a:rPr>
              <a:t>Alojar os diferentes catálogos e instrumentos bibliográficos pertinentes que permitam ao leitor encontrar o que busca nas coleções locais e outros acervos suplementares em outras instituições;</a:t>
            </a:r>
          </a:p>
        </p:txBody>
      </p:sp>
      <p:sp>
        <p:nvSpPr>
          <p:cNvPr id="28674" name="Espaço Reservado para Número de Slide 5">
            <a:extLst>
              <a:ext uri="{FF2B5EF4-FFF2-40B4-BE49-F238E27FC236}">
                <a16:creationId xmlns:a16="http://schemas.microsoft.com/office/drawing/2014/main" id="{56A33B53-F8C5-1B5C-DEB8-9231768B2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359EEB5-1BAD-3B47-88E1-0AE72163C1A2}" type="slidenum">
              <a:rPr lang="pt-BR" altLang="pt-BR" smtClean="0"/>
              <a:pPr/>
              <a:t>8</a:t>
            </a:fld>
            <a:endParaRPr lang="pt-BR" altLang="pt-BR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23D18A61-DDF0-0F2E-234C-72FBAC95C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2976" y="285728"/>
            <a:ext cx="7749504" cy="15573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000" dirty="0">
                <a:solidFill>
                  <a:srgbClr val="FF0000"/>
                </a:solidFill>
                <a:latin typeface="Times New Roman" pitchFamily="18" charset="0"/>
              </a:rPr>
              <a:t>Ambientes de Informação: </a:t>
            </a:r>
            <a:br>
              <a:rPr lang="pt-BR" sz="300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pt-BR" sz="3000" dirty="0">
                <a:solidFill>
                  <a:srgbClr val="FF0000"/>
                </a:solidFill>
                <a:latin typeface="Times New Roman" pitchFamily="18" charset="0"/>
              </a:rPr>
              <a:t>Missões que deve cumprir uma unidade de informação</a:t>
            </a:r>
          </a:p>
        </p:txBody>
      </p:sp>
      <p:pic>
        <p:nvPicPr>
          <p:cNvPr id="28676" name="Picture 5" descr="D:\GESTÃO DE COLEÇÕES EM UNIDADES DE INFORMAÇÃO - MONITORIA\ILUSTRAÇÕES\Humanize the books  Humanizamos los libros (ilustración de Andre Martins de Barros).jpg">
            <a:extLst>
              <a:ext uri="{FF2B5EF4-FFF2-40B4-BE49-F238E27FC236}">
                <a16:creationId xmlns:a16="http://schemas.microsoft.com/office/drawing/2014/main" id="{CE5BE066-A887-EE94-2E37-2EEDB1C02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301625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3">
            <a:extLst>
              <a:ext uri="{FF2B5EF4-FFF2-40B4-BE49-F238E27FC236}">
                <a16:creationId xmlns:a16="http://schemas.microsoft.com/office/drawing/2014/main" id="{A2EEBBA0-6E25-904E-654A-61920973E2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628775"/>
            <a:ext cx="5257800" cy="4724400"/>
          </a:xfrm>
        </p:spPr>
        <p:txBody>
          <a:bodyPr>
            <a:normAutofit fontScale="70000" lnSpcReduction="20000"/>
          </a:bodyPr>
          <a:lstStyle/>
          <a:p>
            <a:pPr marL="274320" indent="-256032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100" dirty="0"/>
              <a:t>  </a:t>
            </a:r>
          </a:p>
          <a:p>
            <a:pPr marL="27432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3000" dirty="0">
                <a:latin typeface="Times New Roman" pitchFamily="18" charset="0"/>
              </a:rPr>
              <a:t>Acolher os leitores e a outros usuários que tenham necessidade de um acesso imediato ou </a:t>
            </a:r>
            <a:r>
              <a:rPr lang="pt-BR" sz="3000" dirty="0" err="1">
                <a:latin typeface="Times New Roman" pitchFamily="18" charset="0"/>
              </a:rPr>
              <a:t>frequente</a:t>
            </a:r>
            <a:r>
              <a:rPr lang="pt-BR" sz="3000" dirty="0">
                <a:latin typeface="Times New Roman" pitchFamily="18" charset="0"/>
              </a:rPr>
              <a:t> às coleções e aos serviços;</a:t>
            </a:r>
          </a:p>
          <a:p>
            <a:pPr marL="27432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3000" dirty="0">
              <a:latin typeface="Times New Roman" pitchFamily="18" charset="0"/>
            </a:endParaRPr>
          </a:p>
          <a:p>
            <a:pPr marL="27432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3000" dirty="0">
                <a:latin typeface="Times New Roman" pitchFamily="18" charset="0"/>
              </a:rPr>
              <a:t>Acolher o pessoal encarregado de selecionar, adquirir, organizar, manter e administrar as coleções e de ajudar os leitores a encontrar a informação que buscam;</a:t>
            </a:r>
          </a:p>
          <a:p>
            <a:pPr marL="27432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3000" dirty="0">
              <a:latin typeface="Times New Roman" pitchFamily="18" charset="0"/>
            </a:endParaRPr>
          </a:p>
          <a:p>
            <a:pPr marL="274320" indent="-256032" algn="just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3000" dirty="0">
                <a:latin typeface="Times New Roman" pitchFamily="18" charset="0"/>
              </a:rPr>
              <a:t>Reservar locais adequados para as funções pertinentes, tais como serviços de reprografia, informação bibliográfica, preparação de material audiovisual, instalações de apoio informático, tecnologias e etc.;</a:t>
            </a:r>
          </a:p>
        </p:txBody>
      </p:sp>
      <p:sp>
        <p:nvSpPr>
          <p:cNvPr id="30722" name="Espaço Reservado para Número de Slide 5">
            <a:extLst>
              <a:ext uri="{FF2B5EF4-FFF2-40B4-BE49-F238E27FC236}">
                <a16:creationId xmlns:a16="http://schemas.microsoft.com/office/drawing/2014/main" id="{4E8B6C78-F44A-FFF1-6286-119E44C8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D9383E2-D46D-F343-AF18-7E758722D925}" type="slidenum">
              <a:rPr lang="pt-BR" altLang="pt-BR" smtClean="0"/>
              <a:pPr/>
              <a:t>9</a:t>
            </a:fld>
            <a:endParaRPr lang="pt-BR" altLang="pt-B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FBE0134-C8AA-5EF3-714D-08226A3AB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259637" cy="16287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000" dirty="0">
                <a:solidFill>
                  <a:srgbClr val="00B050"/>
                </a:solidFill>
                <a:latin typeface="Times New Roman" pitchFamily="18" charset="0"/>
              </a:rPr>
              <a:t>Ambientes de Informação: </a:t>
            </a:r>
            <a:br>
              <a:rPr lang="pt-BR" sz="3000" dirty="0">
                <a:solidFill>
                  <a:srgbClr val="00B050"/>
                </a:solidFill>
                <a:latin typeface="Times New Roman" pitchFamily="18" charset="0"/>
              </a:rPr>
            </a:br>
            <a:r>
              <a:rPr lang="pt-BR" sz="3000" dirty="0">
                <a:solidFill>
                  <a:srgbClr val="00B050"/>
                </a:solidFill>
                <a:latin typeface="Times New Roman" pitchFamily="18" charset="0"/>
              </a:rPr>
              <a:t>Missões que deve cumprir uma unidade de informação</a:t>
            </a:r>
          </a:p>
        </p:txBody>
      </p:sp>
      <p:pic>
        <p:nvPicPr>
          <p:cNvPr id="30724" name="Picture 5" descr="D:\GESTÃO DE COLEÇÕES EM UNIDADES DE INFORMAÇÃO - MONITORIA\ILUSTRAÇÕES\In April, one thousand books  En abril, libros mil (ilustración de Peter Reynolds).jpg">
            <a:extLst>
              <a:ext uri="{FF2B5EF4-FFF2-40B4-BE49-F238E27FC236}">
                <a16:creationId xmlns:a16="http://schemas.microsoft.com/office/drawing/2014/main" id="{C18B9912-8192-DED5-230A-7ABCD31BF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44675"/>
            <a:ext cx="327977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trô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Metrô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Metrô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Metrô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10070</TotalTime>
  <Words>2538</Words>
  <Application>Microsoft Macintosh PowerPoint</Application>
  <PresentationFormat>Apresentação na tela (4:3)</PresentationFormat>
  <Paragraphs>435</Paragraphs>
  <Slides>34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4" baseType="lpstr">
      <vt:lpstr>Arial Unicode MS</vt:lpstr>
      <vt:lpstr>Arial</vt:lpstr>
      <vt:lpstr>Arial Rounded MT Bold</vt:lpstr>
      <vt:lpstr>Lucida Sans Unicode</vt:lpstr>
      <vt:lpstr>Times New Roman</vt:lpstr>
      <vt:lpstr>Verdana</vt:lpstr>
      <vt:lpstr>Wingdings</vt:lpstr>
      <vt:lpstr>Wingdings 2</vt:lpstr>
      <vt:lpstr>Wingdings 3</vt:lpstr>
      <vt:lpstr>Concurso</vt:lpstr>
      <vt:lpstr>AMBIENTES DE INFORMAÇÃO :  Missão e Caracterização </vt:lpstr>
      <vt:lpstr>Apresentação do PowerPoint</vt:lpstr>
      <vt:lpstr> Tipos de Unidades de Informação</vt:lpstr>
      <vt:lpstr>Ambientes de Informação</vt:lpstr>
      <vt:lpstr>Ambientes de Informação: espaço</vt:lpstr>
      <vt:lpstr>Ambientes de Informação: espaço</vt:lpstr>
      <vt:lpstr>Ambientes de Informação: espaço</vt:lpstr>
      <vt:lpstr>Ambientes de Informação:  Missões que deve cumprir uma unidade de informação</vt:lpstr>
      <vt:lpstr>Ambientes de Informação:  Missões que deve cumprir uma unidade de informação</vt:lpstr>
      <vt:lpstr>Ambientes de Informação:  Missões que deve cumprir uma unidade de informação</vt:lpstr>
      <vt:lpstr>Ambientes de Informação: projeto do edifício</vt:lpstr>
      <vt:lpstr>Ambientes de Informação: projeto do edifício</vt:lpstr>
      <vt:lpstr>Ambientes de Informação: projeto do edifício</vt:lpstr>
      <vt:lpstr>Ambientes de Informação: projeto do edifício</vt:lpstr>
      <vt:lpstr>Localização</vt:lpstr>
      <vt:lpstr>Zonas Físicas da Biblioteca</vt:lpstr>
      <vt:lpstr>Zonas Físicas da Biblioteca</vt:lpstr>
      <vt:lpstr>Zonas Físicas da Biblioteca</vt:lpstr>
      <vt:lpstr>Zonas Físicas da Biblioteca</vt:lpstr>
      <vt:lpstr>Espaços na biblioteca</vt:lpstr>
      <vt:lpstr>ESPAÇO PARA FUNCIONÁRIOS</vt:lpstr>
      <vt:lpstr>ESPAÇO PARA ACERVO</vt:lpstr>
      <vt:lpstr>ESPAÇO PARA ACERVO</vt:lpstr>
      <vt:lpstr>Estantes para as obras de Referência</vt:lpstr>
      <vt:lpstr>ESPAÇO PARA USUÁRIOS</vt:lpstr>
      <vt:lpstr>ESPAÇO PARA USUÁRIOS</vt:lpstr>
      <vt:lpstr>Biblioteca Escolar</vt:lpstr>
      <vt:lpstr>Ambientes de Informação: projeto do edifício</vt:lpstr>
      <vt:lpstr>Ambientes de Informação: Classificação das Cores</vt:lpstr>
      <vt:lpstr> Ambientes de Informação:  Classificação das Cores </vt:lpstr>
      <vt:lpstr> Ambientes de Informação: Classificação das Cores </vt:lpstr>
      <vt:lpstr> Ambientes de Informação: Classificação das Cores </vt:lpstr>
      <vt:lpstr>Questão:  Como deve ser uma biblioteca pública com relação ao espaço e seus usuários? </vt:lpstr>
      <vt:lpstr>  OBRIGADO PELA ATENÇÃO !!!!!</vt:lpstr>
    </vt:vector>
  </TitlesOfParts>
  <Company>690iss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Negative to Positive</dc:title>
  <dc:creator>crgardn</dc:creator>
  <cp:lastModifiedBy>Claudio Castro Filho</cp:lastModifiedBy>
  <cp:revision>711</cp:revision>
  <dcterms:created xsi:type="dcterms:W3CDTF">1999-06-15T02:36:08Z</dcterms:created>
  <dcterms:modified xsi:type="dcterms:W3CDTF">2023-08-14T15:29:03Z</dcterms:modified>
</cp:coreProperties>
</file>