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75" r:id="rId3"/>
    <p:sldId id="259" r:id="rId4"/>
    <p:sldId id="261" r:id="rId5"/>
    <p:sldId id="257" r:id="rId6"/>
    <p:sldId id="260" r:id="rId7"/>
    <p:sldId id="263" r:id="rId8"/>
    <p:sldId id="264" r:id="rId9"/>
    <p:sldId id="265" r:id="rId10"/>
    <p:sldId id="276" r:id="rId11"/>
    <p:sldId id="278" r:id="rId12"/>
    <p:sldId id="279" r:id="rId13"/>
    <p:sldId id="280" r:id="rId14"/>
    <p:sldId id="281" r:id="rId15"/>
    <p:sldId id="282" r:id="rId16"/>
    <p:sldId id="262" r:id="rId17"/>
    <p:sldId id="266" r:id="rId18"/>
    <p:sldId id="267" r:id="rId19"/>
    <p:sldId id="268" r:id="rId20"/>
    <p:sldId id="277" r:id="rId21"/>
    <p:sldId id="270" r:id="rId22"/>
    <p:sldId id="271" r:id="rId23"/>
    <p:sldId id="272" r:id="rId24"/>
    <p:sldId id="273" r:id="rId25"/>
    <p:sldId id="274" r:id="rId26"/>
  </p:sldIdLst>
  <p:sldSz cx="9144000" cy="5143500" type="screen16x9"/>
  <p:notesSz cx="6858000" cy="9144000"/>
  <p:embeddedFontLs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0548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0800000">
            <a:off x="3950564" y="150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rot="10800000">
            <a:off x="4833294" y="150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10800000">
            <a:off x="4833294" y="125"/>
            <a:ext cx="3459900" cy="3459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1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10800000">
            <a:off x="3991227" y="0"/>
            <a:ext cx="1727100" cy="1741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10800000">
            <a:off x="3991227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10800000">
            <a:off x="4431836" y="0"/>
            <a:ext cx="1727100" cy="1741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10800000">
            <a:off x="4431836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10800000">
            <a:off x="4856510" y="0"/>
            <a:ext cx="1727100" cy="1741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10800000">
            <a:off x="4856510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3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91938" y="2053717"/>
            <a:ext cx="3039600" cy="23781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buSzPct val="100000"/>
              <a:defRPr sz="1600">
                <a:solidFill>
                  <a:srgbClr val="21212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12121"/>
              </a:buClr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rgbClr val="212121"/>
                </a:solidFill>
              </a:rPr>
              <a:t>‹nº›</a:t>
            </a:fld>
            <a:endParaRPr lang="pt-BR" sz="1000">
              <a:solidFill>
                <a:srgbClr val="21212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BR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e-motividade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afeto x fato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emoção x comunicação em </a:t>
            </a:r>
            <a:r>
              <a:rPr lang="pt-BR" dirty="0" smtClean="0"/>
              <a:t>rede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afetos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afecções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Efeitos e causas de harmônicas no sistema de energia </a:t>
            </a:r>
            <a:r>
              <a:rPr lang="pt-BR" dirty="0" smtClean="0"/>
              <a:t>elétrica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6186264" cy="3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33387"/>
            <a:ext cx="4953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3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http://slideplayer.com.br/slide/352739/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Ressonância magnética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6657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Música gera ondas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9502"/>
            <a:ext cx="502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Comprimento de onda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200150"/>
            <a:ext cx="48672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Sistema límbico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91938" y="2053717"/>
            <a:ext cx="2047814" cy="2378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“Sense8”</a:t>
            </a:r>
          </a:p>
          <a:p>
            <a:pPr lvl="0">
              <a:spcBef>
                <a:spcPts val="0"/>
              </a:spcBef>
              <a:buNone/>
            </a:pPr>
            <a:r>
              <a:rPr lang="pt-BR" b="1" dirty="0" smtClean="0"/>
              <a:t>Conectado ao cérebro mamífero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9" y="339502"/>
            <a:ext cx="6521921" cy="43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Envolvimento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</a:t>
            </a:r>
            <a:r>
              <a:rPr lang="pt-BR" dirty="0"/>
              <a:t>O imediatismo da </a:t>
            </a:r>
            <a:r>
              <a:rPr lang="pt-BR" dirty="0" smtClean="0"/>
              <a:t>mídia </a:t>
            </a:r>
            <a:r>
              <a:rPr lang="pt-BR" dirty="0"/>
              <a:t>social permite ao </a:t>
            </a:r>
            <a:r>
              <a:rPr lang="pt-BR" dirty="0" smtClean="0"/>
              <a:t>indivíduo </a:t>
            </a:r>
            <a:r>
              <a:rPr lang="pt-BR" dirty="0"/>
              <a:t>se envolver </a:t>
            </a:r>
            <a:r>
              <a:rPr lang="pt-BR" dirty="0" smtClean="0"/>
              <a:t>num nível </a:t>
            </a:r>
            <a:r>
              <a:rPr lang="pt-BR" dirty="0"/>
              <a:t>emocional com as </a:t>
            </a:r>
            <a:r>
              <a:rPr lang="pt-BR" dirty="0" smtClean="0"/>
              <a:t>questões </a:t>
            </a:r>
            <a:r>
              <a:rPr lang="pt-BR" dirty="0"/>
              <a:t>politicas e sociais. </a:t>
            </a:r>
            <a:r>
              <a:rPr lang="pt-BR" dirty="0" smtClean="0"/>
              <a:t> A prontidão </a:t>
            </a:r>
            <a:r>
              <a:rPr lang="pt-BR" dirty="0"/>
              <a:t>para </a:t>
            </a:r>
            <a:r>
              <a:rPr lang="pt-BR" dirty="0" smtClean="0"/>
              <a:t>reagir emocionalmente </a:t>
            </a:r>
            <a:r>
              <a:rPr lang="pt-BR" dirty="0"/>
              <a:t>a acontecimentos </a:t>
            </a:r>
            <a:r>
              <a:rPr lang="pt-BR" dirty="0" smtClean="0"/>
              <a:t>públicos </a:t>
            </a:r>
            <a:r>
              <a:rPr lang="pt-BR" dirty="0"/>
              <a:t>externos </a:t>
            </a:r>
            <a:r>
              <a:rPr lang="pt-BR" dirty="0" smtClean="0"/>
              <a:t>é </a:t>
            </a:r>
            <a:r>
              <a:rPr lang="pt-BR" dirty="0"/>
              <a:t>resultado da </a:t>
            </a:r>
            <a:r>
              <a:rPr lang="pt-BR" dirty="0" smtClean="0"/>
              <a:t>percepção, por </a:t>
            </a:r>
            <a:r>
              <a:rPr lang="pt-BR" dirty="0"/>
              <a:t>parte dos </a:t>
            </a:r>
            <a:r>
              <a:rPr lang="pt-BR" dirty="0" smtClean="0"/>
              <a:t>usuários </a:t>
            </a:r>
            <a:r>
              <a:rPr lang="pt-BR" dirty="0"/>
              <a:t>da </a:t>
            </a:r>
            <a:r>
              <a:rPr lang="pt-BR" dirty="0" smtClean="0"/>
              <a:t>mídia </a:t>
            </a:r>
            <a:r>
              <a:rPr lang="pt-BR" dirty="0"/>
              <a:t>social, de que eles </a:t>
            </a:r>
            <a:r>
              <a:rPr lang="pt-BR" dirty="0" smtClean="0"/>
              <a:t>estão </a:t>
            </a:r>
            <a:r>
              <a:rPr lang="pt-BR" dirty="0"/>
              <a:t>pessoalmente </a:t>
            </a:r>
            <a:r>
              <a:rPr lang="pt-BR" dirty="0" smtClean="0"/>
              <a:t>conectados uns </a:t>
            </a:r>
            <a:r>
              <a:rPr lang="pt-BR" dirty="0"/>
              <a:t>com os outros, compartilhando seus </a:t>
            </a:r>
            <a:r>
              <a:rPr lang="pt-BR" dirty="0" smtClean="0"/>
              <a:t>próprios </a:t>
            </a:r>
            <a:r>
              <a:rPr lang="pt-BR" dirty="0"/>
              <a:t>pontos de vista </a:t>
            </a:r>
            <a:r>
              <a:rPr lang="pt-BR" dirty="0" smtClean="0"/>
              <a:t>políticos</a:t>
            </a:r>
            <a:r>
              <a:rPr lang="pt-BR" dirty="0"/>
              <a:t>, e </a:t>
            </a:r>
            <a:r>
              <a:rPr lang="pt-BR" dirty="0" smtClean="0"/>
              <a:t>com aqueles </a:t>
            </a:r>
            <a:r>
              <a:rPr lang="pt-BR" dirty="0"/>
              <a:t>que </a:t>
            </a:r>
            <a:r>
              <a:rPr lang="pt-BR" dirty="0" smtClean="0"/>
              <a:t>estão </a:t>
            </a:r>
            <a:r>
              <a:rPr lang="pt-BR" dirty="0"/>
              <a:t>dispostos a compartilhar </a:t>
            </a:r>
            <a:r>
              <a:rPr lang="pt-BR" dirty="0" smtClean="0"/>
              <a:t>informação </a:t>
            </a:r>
            <a:r>
              <a:rPr lang="pt-BR" dirty="0"/>
              <a:t>e </a:t>
            </a:r>
            <a:r>
              <a:rPr lang="pt-BR" dirty="0" smtClean="0"/>
              <a:t>notícias </a:t>
            </a:r>
            <a:r>
              <a:rPr lang="pt-BR" dirty="0"/>
              <a:t>em tempo real.</a:t>
            </a:r>
            <a:r>
              <a:rPr lang="pt-BR" dirty="0" smtClean="0"/>
              <a:t>” (p. 58)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8417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Estado de alerta – cérebro reptiliano</a:t>
            </a:r>
            <a:br>
              <a:rPr lang="pt-BR" dirty="0" smtClean="0"/>
            </a:br>
            <a:r>
              <a:rPr lang="pt-BR" dirty="0" smtClean="0"/>
              <a:t>&gt; Sobrevivência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“Agora</a:t>
            </a:r>
            <a:r>
              <a:rPr lang="pt-BR" dirty="0"/>
              <a:t>, </a:t>
            </a:r>
            <a:r>
              <a:rPr lang="pt-BR" dirty="0" smtClean="0"/>
              <a:t>porém</a:t>
            </a:r>
            <a:r>
              <a:rPr lang="pt-BR" dirty="0"/>
              <a:t>, </a:t>
            </a:r>
            <a:r>
              <a:rPr lang="pt-BR" dirty="0" smtClean="0"/>
              <a:t>especialmente após </a:t>
            </a:r>
            <a:r>
              <a:rPr lang="pt-BR" dirty="0"/>
              <a:t>o </a:t>
            </a:r>
            <a:r>
              <a:rPr lang="pt-BR" dirty="0" err="1"/>
              <a:t>WikiLeaks</a:t>
            </a:r>
            <a:r>
              <a:rPr lang="pt-BR" dirty="0"/>
              <a:t>, existe pela </a:t>
            </a:r>
            <a:r>
              <a:rPr lang="pt-BR" dirty="0" smtClean="0"/>
              <a:t>mídia </a:t>
            </a:r>
            <a:r>
              <a:rPr lang="pt-BR" dirty="0"/>
              <a:t>social uma </a:t>
            </a:r>
            <a:r>
              <a:rPr lang="pt-BR" dirty="0" smtClean="0"/>
              <a:t>espécie </a:t>
            </a:r>
            <a:r>
              <a:rPr lang="pt-BR" dirty="0"/>
              <a:t>de estado de </a:t>
            </a:r>
            <a:r>
              <a:rPr lang="pt-BR" dirty="0" smtClean="0"/>
              <a:t>alerta permanente </a:t>
            </a:r>
            <a:r>
              <a:rPr lang="pt-BR" dirty="0"/>
              <a:t>que pode desencadear uma resposta cognitiva </a:t>
            </a:r>
            <a:r>
              <a:rPr lang="pt-BR" dirty="0" smtClean="0"/>
              <a:t>coletiva.” </a:t>
            </a:r>
          </a:p>
        </p:txBody>
      </p:sp>
    </p:spTree>
    <p:extLst>
      <p:ext uri="{BB962C8B-B14F-4D97-AF65-F5344CB8AC3E}">
        <p14:creationId xmlns:p14="http://schemas.microsoft.com/office/powerpoint/2010/main" val="401218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4" y="148225"/>
            <a:ext cx="4679573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Privacidade para o cidadão, transparência para o governo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“O </a:t>
            </a:r>
            <a:r>
              <a:rPr lang="pt-BR" dirty="0"/>
              <a:t>caso </a:t>
            </a:r>
            <a:r>
              <a:rPr lang="pt-BR" dirty="0" err="1"/>
              <a:t>WikiLeaks</a:t>
            </a:r>
            <a:r>
              <a:rPr lang="pt-BR" dirty="0"/>
              <a:t> foi o </a:t>
            </a:r>
            <a:r>
              <a:rPr lang="pt-BR" dirty="0" smtClean="0"/>
              <a:t>início </a:t>
            </a:r>
            <a:r>
              <a:rPr lang="pt-BR" dirty="0"/>
              <a:t>de uma nova realidade </a:t>
            </a:r>
            <a:r>
              <a:rPr lang="pt-BR" dirty="0" smtClean="0"/>
              <a:t>política </a:t>
            </a:r>
            <a:r>
              <a:rPr lang="pt-BR" dirty="0"/>
              <a:t>em que a </a:t>
            </a:r>
            <a:r>
              <a:rPr lang="pt-BR" dirty="0" smtClean="0"/>
              <a:t>transparência </a:t>
            </a:r>
            <a:r>
              <a:rPr lang="pt-BR" i="1" dirty="0"/>
              <a:t>tem valor</a:t>
            </a:r>
            <a:r>
              <a:rPr lang="pt-BR" dirty="0"/>
              <a:t>, a </a:t>
            </a:r>
            <a:r>
              <a:rPr lang="pt-BR" dirty="0" smtClean="0"/>
              <a:t>informação é </a:t>
            </a:r>
            <a:r>
              <a:rPr lang="pt-BR" dirty="0"/>
              <a:t>uma moeda e a </a:t>
            </a:r>
            <a:r>
              <a:rPr lang="pt-BR" dirty="0" smtClean="0"/>
              <a:t>consciência </a:t>
            </a:r>
            <a:r>
              <a:rPr lang="pt-BR" dirty="0"/>
              <a:t>e a responsabilidade se tornaram um acontecimento </a:t>
            </a:r>
            <a:r>
              <a:rPr lang="pt-BR" dirty="0" smtClean="0"/>
              <a:t>ético</a:t>
            </a:r>
            <a:r>
              <a:rPr lang="pt-BR" dirty="0"/>
              <a:t>. As </a:t>
            </a:r>
            <a:r>
              <a:rPr lang="pt-BR" dirty="0" smtClean="0"/>
              <a:t>revelações </a:t>
            </a:r>
            <a:r>
              <a:rPr lang="pt-BR" dirty="0"/>
              <a:t>do ex-agente da NSA, Edward </a:t>
            </a:r>
            <a:r>
              <a:rPr lang="pt-BR" dirty="0" err="1"/>
              <a:t>Snowden</a:t>
            </a:r>
            <a:r>
              <a:rPr lang="pt-BR" dirty="0"/>
              <a:t>, de que todos </a:t>
            </a:r>
            <a:r>
              <a:rPr lang="pt-BR" dirty="0" smtClean="0"/>
              <a:t>são </a:t>
            </a:r>
            <a:r>
              <a:rPr lang="pt-BR" dirty="0"/>
              <a:t>espionados pela </a:t>
            </a:r>
            <a:r>
              <a:rPr lang="pt-BR" dirty="0" smtClean="0"/>
              <a:t>Agência </a:t>
            </a:r>
            <a:r>
              <a:rPr lang="pt-BR" dirty="0"/>
              <a:t>de </a:t>
            </a:r>
            <a:r>
              <a:rPr lang="pt-BR" dirty="0" smtClean="0"/>
              <a:t>Segurança </a:t>
            </a:r>
            <a:r>
              <a:rPr lang="pt-BR" dirty="0"/>
              <a:t>Nacional dos Estados Unidos foram a gota d’agua. A </a:t>
            </a:r>
            <a:r>
              <a:rPr lang="pt-BR" dirty="0" smtClean="0"/>
              <a:t>transparência </a:t>
            </a:r>
            <a:r>
              <a:rPr lang="pt-BR" dirty="0"/>
              <a:t>veio para ficar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95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Todas as citações nos slides estão neste artigo. 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33036" r="46789" b="23342"/>
          <a:stretch/>
        </p:blipFill>
        <p:spPr bwMode="auto">
          <a:xfrm>
            <a:off x="395536" y="627534"/>
            <a:ext cx="5430416" cy="319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90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 0101010101010101010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4000" dirty="0"/>
              <a:t>“Número é multidão” </a:t>
            </a:r>
            <a:br>
              <a:rPr lang="pt-BR" sz="4000" dirty="0"/>
            </a:br>
            <a:r>
              <a:rPr lang="pt-BR" sz="4000" dirty="0"/>
              <a:t>(</a:t>
            </a:r>
            <a:r>
              <a:rPr lang="pt-BR" sz="4000" dirty="0" err="1"/>
              <a:t>McLuhan</a:t>
            </a:r>
            <a:r>
              <a:rPr lang="pt-BR" sz="4000" dirty="0"/>
              <a:t>)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pt-BR" sz="3600" dirty="0"/>
              <a:t>“Velocidade é número” </a:t>
            </a:r>
            <a:br>
              <a:rPr lang="pt-BR" sz="3600" dirty="0"/>
            </a:br>
            <a:r>
              <a:rPr lang="pt-BR" sz="3600" dirty="0"/>
              <a:t>(Paul </a:t>
            </a:r>
            <a:r>
              <a:rPr lang="pt-BR" sz="3600" dirty="0" err="1"/>
              <a:t>Virilio</a:t>
            </a:r>
            <a:r>
              <a:rPr lang="pt-B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975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99454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Superfície</a:t>
            </a:r>
            <a:br>
              <a:rPr lang="pt-BR" dirty="0" smtClean="0"/>
            </a:br>
            <a:r>
              <a:rPr lang="pt-BR" dirty="0" smtClean="0"/>
              <a:t>Vidro</a:t>
            </a:r>
            <a:br>
              <a:rPr lang="pt-BR" dirty="0" smtClean="0"/>
            </a:br>
            <a:r>
              <a:rPr lang="pt-BR" dirty="0" smtClean="0"/>
              <a:t>Tela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“Outro </a:t>
            </a:r>
            <a:r>
              <a:rPr lang="pt-BR" dirty="0"/>
              <a:t>aspecto </a:t>
            </a:r>
            <a:r>
              <a:rPr lang="pt-BR" dirty="0" smtClean="0"/>
              <a:t>crítico </a:t>
            </a:r>
            <a:r>
              <a:rPr lang="pt-BR" dirty="0"/>
              <a:t>da </a:t>
            </a:r>
            <a:r>
              <a:rPr lang="pt-BR" dirty="0" smtClean="0"/>
              <a:t>ascensão </a:t>
            </a:r>
            <a:r>
              <a:rPr lang="pt-BR" dirty="0"/>
              <a:t>da </a:t>
            </a:r>
            <a:r>
              <a:rPr lang="pt-BR" dirty="0" smtClean="0"/>
              <a:t>transparência </a:t>
            </a:r>
            <a:r>
              <a:rPr lang="pt-BR" dirty="0"/>
              <a:t>global </a:t>
            </a:r>
            <a:r>
              <a:rPr lang="pt-BR" dirty="0" smtClean="0"/>
              <a:t>é </a:t>
            </a:r>
            <a:r>
              <a:rPr lang="pt-BR" dirty="0"/>
              <a:t>que o </a:t>
            </a:r>
            <a:r>
              <a:rPr lang="pt-BR" dirty="0" smtClean="0"/>
              <a:t>próprio mundo está </a:t>
            </a:r>
            <a:r>
              <a:rPr lang="pt-BR" dirty="0"/>
              <a:t>se tornando instantaneamente transparente. Isto e um efeito </a:t>
            </a:r>
            <a:r>
              <a:rPr lang="pt-BR" dirty="0" smtClean="0"/>
              <a:t>da velocidade </a:t>
            </a:r>
            <a:r>
              <a:rPr lang="pt-BR" dirty="0"/>
              <a:t>da </a:t>
            </a:r>
            <a:r>
              <a:rPr lang="pt-BR" dirty="0" smtClean="0"/>
              <a:t>transmissão</a:t>
            </a:r>
            <a:r>
              <a:rPr lang="pt-BR" dirty="0"/>
              <a:t>. No passado coisas </a:t>
            </a:r>
            <a:r>
              <a:rPr lang="pt-BR" dirty="0" smtClean="0"/>
              <a:t>terríveis </a:t>
            </a:r>
            <a:r>
              <a:rPr lang="pt-BR" dirty="0"/>
              <a:t>aconteciam </a:t>
            </a:r>
            <a:r>
              <a:rPr lang="pt-BR" dirty="0" smtClean="0"/>
              <a:t>também</a:t>
            </a:r>
            <a:r>
              <a:rPr lang="pt-BR" dirty="0"/>
              <a:t>, </a:t>
            </a:r>
            <a:r>
              <a:rPr lang="pt-BR" dirty="0" smtClean="0"/>
              <a:t>é claro</a:t>
            </a:r>
            <a:r>
              <a:rPr lang="pt-BR" dirty="0"/>
              <a:t>, mas por serem reveladas apenas depois do fato, e por vezes </a:t>
            </a:r>
            <a:r>
              <a:rPr lang="pt-BR" dirty="0" smtClean="0"/>
              <a:t>não </a:t>
            </a:r>
            <a:r>
              <a:rPr lang="pt-BR" dirty="0"/>
              <a:t>a </a:t>
            </a:r>
            <a:r>
              <a:rPr lang="pt-BR" dirty="0" smtClean="0"/>
              <a:t>todos, a reação </a:t>
            </a:r>
            <a:r>
              <a:rPr lang="pt-BR" dirty="0"/>
              <a:t>emocional era enfraquecida pelo descompasso, pelas </a:t>
            </a:r>
            <a:r>
              <a:rPr lang="pt-BR" dirty="0" smtClean="0"/>
              <a:t>dúvidas.”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73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99454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Cauda longa: a nova economia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“Na </a:t>
            </a:r>
            <a:r>
              <a:rPr lang="pt-BR" i="1" dirty="0"/>
              <a:t>Cauda longa </a:t>
            </a:r>
            <a:r>
              <a:rPr lang="pt-BR" dirty="0"/>
              <a:t>das </a:t>
            </a:r>
            <a:r>
              <a:rPr lang="pt-BR" dirty="0" smtClean="0"/>
              <a:t>emoções </a:t>
            </a:r>
            <a:r>
              <a:rPr lang="pt-BR" dirty="0"/>
              <a:t>sociais, as pessoas se </a:t>
            </a:r>
            <a:r>
              <a:rPr lang="pt-BR" dirty="0" smtClean="0"/>
              <a:t>alimentam de </a:t>
            </a:r>
            <a:r>
              <a:rPr lang="pt-BR" dirty="0"/>
              <a:t>uma variedade </a:t>
            </a:r>
            <a:r>
              <a:rPr lang="pt-BR" dirty="0" smtClean="0"/>
              <a:t>inesgotável </a:t>
            </a:r>
            <a:r>
              <a:rPr lang="pt-BR" dirty="0"/>
              <a:t>de </a:t>
            </a:r>
            <a:r>
              <a:rPr lang="pt-BR" dirty="0" smtClean="0"/>
              <a:t>combinações </a:t>
            </a:r>
            <a:r>
              <a:rPr lang="pt-BR" dirty="0"/>
              <a:t>nos relacionamentos. </a:t>
            </a:r>
            <a:r>
              <a:rPr lang="pt-BR" dirty="0" smtClean="0"/>
              <a:t>Vivemos em </a:t>
            </a:r>
            <a:r>
              <a:rPr lang="pt-BR" dirty="0"/>
              <a:t>um estado de interconectividade que nunca existiu antes, permitindo </a:t>
            </a:r>
            <a:r>
              <a:rPr lang="pt-BR" dirty="0" smtClean="0"/>
              <a:t>as combinações </a:t>
            </a:r>
            <a:r>
              <a:rPr lang="pt-BR" dirty="0"/>
              <a:t>mais rarefeitas e </a:t>
            </a:r>
            <a:r>
              <a:rPr lang="pt-BR" dirty="0" smtClean="0"/>
              <a:t>improváveis.”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57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10"/>
            <a:ext cx="7956376" cy="42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Emoção e construção de realidade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474" y="3612601"/>
            <a:ext cx="8135957" cy="1302600"/>
          </a:xfrm>
        </p:spPr>
        <p:txBody>
          <a:bodyPr/>
          <a:lstStyle/>
          <a:p>
            <a:r>
              <a:rPr lang="pt-BR" dirty="0" smtClean="0"/>
              <a:t>“A comparação </a:t>
            </a:r>
            <a:r>
              <a:rPr lang="pt-BR" dirty="0"/>
              <a:t>com o sistema </a:t>
            </a:r>
            <a:r>
              <a:rPr lang="pt-BR" dirty="0" smtClean="0"/>
              <a:t>límbico </a:t>
            </a:r>
            <a:r>
              <a:rPr lang="pt-BR" dirty="0"/>
              <a:t>torna-se mais convincente porque uma</a:t>
            </a:r>
          </a:p>
          <a:p>
            <a:r>
              <a:rPr lang="pt-BR" dirty="0" smtClean="0"/>
              <a:t>emoção acabará </a:t>
            </a:r>
            <a:r>
              <a:rPr lang="pt-BR" dirty="0"/>
              <a:t>tornando-se uma </a:t>
            </a:r>
            <a:r>
              <a:rPr lang="pt-BR" dirty="0" smtClean="0"/>
              <a:t>ação </a:t>
            </a:r>
            <a:r>
              <a:rPr lang="pt-BR" dirty="0"/>
              <a:t>real se for estimulada o suficiente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06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Reação imediata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dirty="0" smtClean="0"/>
              <a:t>“O </a:t>
            </a:r>
            <a:r>
              <a:rPr lang="pt-BR" dirty="0"/>
              <a:t>mundo online funciona </a:t>
            </a:r>
            <a:r>
              <a:rPr lang="pt-BR" dirty="0" smtClean="0"/>
              <a:t>como um </a:t>
            </a:r>
            <a:r>
              <a:rPr lang="pt-BR" dirty="0"/>
              <a:t>sistema de integração de impulsos, </a:t>
            </a:r>
            <a:r>
              <a:rPr lang="pt-BR" dirty="0" smtClean="0"/>
              <a:t>desejos </a:t>
            </a:r>
            <a:r>
              <a:rPr lang="pt-BR" dirty="0"/>
              <a:t>e frustrações que se </a:t>
            </a:r>
            <a:r>
              <a:rPr lang="pt-BR" dirty="0" smtClean="0"/>
              <a:t>move na </a:t>
            </a:r>
            <a:r>
              <a:rPr lang="pt-BR" dirty="0"/>
              <a:t>velocidade da luz</a:t>
            </a:r>
            <a:r>
              <a:rPr lang="pt-BR" dirty="0" smtClean="0"/>
              <a:t>.”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Conexão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“Os </a:t>
            </a:r>
            <a:r>
              <a:rPr lang="pt-BR" dirty="0"/>
              <a:t>grandes movimentos, como a Primavera Árabe, </a:t>
            </a:r>
            <a:r>
              <a:rPr lang="pt-BR" dirty="0" smtClean="0"/>
              <a:t>o </a:t>
            </a:r>
            <a:r>
              <a:rPr lang="pt-BR" dirty="0" err="1" smtClean="0"/>
              <a:t>Occupy</a:t>
            </a:r>
            <a:r>
              <a:rPr lang="pt-BR" dirty="0" smtClean="0"/>
              <a:t> </a:t>
            </a:r>
            <a:r>
              <a:rPr lang="pt-BR" dirty="0"/>
              <a:t>Wall Street ou o movimento de base Los Indignados da Espanha</a:t>
            </a:r>
            <a:r>
              <a:rPr lang="pt-BR" dirty="0" smtClean="0"/>
              <a:t>,  representam </a:t>
            </a:r>
            <a:r>
              <a:rPr lang="pt-BR" dirty="0"/>
              <a:t>emoções coletivas e conectividade entre povos ao longo de </a:t>
            </a:r>
            <a:r>
              <a:rPr lang="pt-BR" dirty="0" smtClean="0"/>
              <a:t>fronteiras e </a:t>
            </a:r>
            <a:r>
              <a:rPr lang="pt-BR" dirty="0"/>
              <a:t>culturas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95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Um cérebro?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91938" y="2053717"/>
            <a:ext cx="3039600" cy="2378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Lobos frontais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Cérebro mamífero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 smtClean="0"/>
              <a:t>Cérebro reptiliano</a:t>
            </a:r>
            <a:endParaRPr lang="pt-BR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3" y="411510"/>
            <a:ext cx="5635384" cy="4227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166812"/>
            <a:ext cx="46863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err="1" smtClean="0"/>
              <a:t>Wikileaks</a:t>
            </a:r>
            <a:r>
              <a:rPr lang="pt-BR" dirty="0" smtClean="0"/>
              <a:t> - Marco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“O </a:t>
            </a:r>
            <a:r>
              <a:rPr lang="pt-BR" dirty="0" err="1" smtClean="0"/>
              <a:t>WikiLeaks</a:t>
            </a:r>
            <a:r>
              <a:rPr lang="pt-BR" dirty="0" smtClean="0"/>
              <a:t> </a:t>
            </a:r>
            <a:r>
              <a:rPr lang="pt-BR" dirty="0"/>
              <a:t>foi um momento de despertar para a hipocrisia dos governos. </a:t>
            </a:r>
            <a:r>
              <a:rPr lang="pt-BR" dirty="0" smtClean="0"/>
              <a:t>A falsidade </a:t>
            </a:r>
            <a:r>
              <a:rPr lang="pt-BR" dirty="0"/>
              <a:t>e a ambiguidade </a:t>
            </a:r>
            <a:r>
              <a:rPr lang="pt-BR" dirty="0" smtClean="0"/>
              <a:t>são</a:t>
            </a:r>
            <a:r>
              <a:rPr lang="pt-BR" dirty="0"/>
              <a:t>, em certo sentido, </a:t>
            </a:r>
            <a:r>
              <a:rPr lang="pt-BR" dirty="0" smtClean="0"/>
              <a:t>necessárias à </a:t>
            </a:r>
            <a:r>
              <a:rPr lang="pt-BR" dirty="0"/>
              <a:t>diplomacia, </a:t>
            </a:r>
            <a:r>
              <a:rPr lang="pt-BR" dirty="0" smtClean="0"/>
              <a:t>mas há </a:t>
            </a:r>
            <a:r>
              <a:rPr lang="pt-BR" dirty="0"/>
              <a:t>um limite para tudo. Surgiu uma maior demanda por </a:t>
            </a:r>
            <a:r>
              <a:rPr lang="pt-BR" i="1" dirty="0" err="1"/>
              <a:t>accountability</a:t>
            </a:r>
            <a:r>
              <a:rPr lang="pt-BR" i="1" dirty="0"/>
              <a:t> </a:t>
            </a:r>
            <a:r>
              <a:rPr lang="pt-BR" dirty="0" smtClean="0"/>
              <a:t>por parte </a:t>
            </a:r>
            <a:r>
              <a:rPr lang="pt-BR" dirty="0"/>
              <a:t>das </a:t>
            </a:r>
            <a:r>
              <a:rPr lang="pt-BR" dirty="0" smtClean="0"/>
              <a:t>instituições</a:t>
            </a:r>
            <a:r>
              <a:rPr lang="pt-BR" dirty="0"/>
              <a:t>. As novas </a:t>
            </a:r>
            <a:r>
              <a:rPr lang="pt-BR" dirty="0" smtClean="0"/>
              <a:t>mídias </a:t>
            </a:r>
            <a:r>
              <a:rPr lang="pt-BR" dirty="0"/>
              <a:t>certamente criaram esse </a:t>
            </a:r>
            <a:r>
              <a:rPr lang="pt-BR" dirty="0" smtClean="0"/>
              <a:t>sentimento por </a:t>
            </a:r>
            <a:r>
              <a:rPr lang="pt-BR" dirty="0"/>
              <a:t>terem tornado </a:t>
            </a:r>
            <a:r>
              <a:rPr lang="pt-BR" dirty="0" smtClean="0"/>
              <a:t>visíveis ações </a:t>
            </a:r>
            <a:r>
              <a:rPr lang="pt-BR" dirty="0"/>
              <a:t>e comportamentos </a:t>
            </a:r>
            <a:r>
              <a:rPr lang="pt-BR" dirty="0" smtClean="0"/>
              <a:t>repreensíveis </a:t>
            </a:r>
            <a:r>
              <a:rPr lang="pt-BR" dirty="0"/>
              <a:t>local e </a:t>
            </a:r>
            <a:r>
              <a:rPr lang="pt-BR" dirty="0" smtClean="0"/>
              <a:t>globalmente e </a:t>
            </a:r>
            <a:r>
              <a:rPr lang="pt-BR" dirty="0"/>
              <a:t>que costumam ser abafados pela censura ou pela </a:t>
            </a:r>
            <a:r>
              <a:rPr lang="pt-BR" dirty="0" smtClean="0"/>
              <a:t>ignorância </a:t>
            </a:r>
            <a:r>
              <a:rPr lang="pt-BR" dirty="0"/>
              <a:t>geral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05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Tecnologia x Psicologia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Criação / </a:t>
            </a:r>
            <a:r>
              <a:rPr lang="pt-BR" dirty="0" smtClean="0"/>
              <a:t>Comunicação / </a:t>
            </a:r>
            <a:r>
              <a:rPr lang="pt-BR" dirty="0" smtClean="0"/>
              <a:t>Desenvolvimento de emoções na internet</a:t>
            </a:r>
          </a:p>
          <a:p>
            <a:pPr>
              <a:buNone/>
            </a:pPr>
            <a:r>
              <a:rPr lang="pt-BR" b="1" dirty="0" smtClean="0"/>
              <a:t>“As </a:t>
            </a:r>
            <a:r>
              <a:rPr lang="pt-BR" b="1" dirty="0"/>
              <a:t>mídias modificam nossos ambientes ; as pessoas são transformadas pelos usos destas; estamos expostos cotidianamente</a:t>
            </a:r>
            <a:r>
              <a:rPr lang="pt-BR" b="1" dirty="0" smtClean="0"/>
              <a:t>.”</a:t>
            </a:r>
          </a:p>
          <a:p>
            <a:pPr>
              <a:buNone/>
            </a:pPr>
            <a:r>
              <a:rPr lang="pt-BR" dirty="0" err="1" smtClean="0"/>
              <a:t>Kerkckhove</a:t>
            </a:r>
            <a:r>
              <a:rPr lang="pt-BR" dirty="0" smtClean="0"/>
              <a:t> a partir de </a:t>
            </a:r>
            <a:r>
              <a:rPr lang="pt-BR" dirty="0" err="1" smtClean="0"/>
              <a:t>McLuhan</a:t>
            </a:r>
            <a:r>
              <a:rPr lang="pt-BR" dirty="0" smtClean="0"/>
              <a:t>,</a:t>
            </a:r>
            <a:r>
              <a:rPr lang="pt-BR" b="1" dirty="0" smtClean="0"/>
              <a:t> para quem “as linguagens eletrônicas têm feito do mundo uma extensão da nossa pele”</a:t>
            </a:r>
            <a:endParaRPr lang="pt-BR" b="1" dirty="0"/>
          </a:p>
          <a:p>
            <a:pPr lvl="0">
              <a:spcBef>
                <a:spcPts val="0"/>
              </a:spcBef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4037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Ambiente ressonante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dirty="0" smtClean="0"/>
              <a:t>“O </a:t>
            </a:r>
            <a:r>
              <a:rPr lang="pt-BR" dirty="0"/>
              <a:t>surgimento da </a:t>
            </a:r>
            <a:r>
              <a:rPr lang="pt-BR" dirty="0" smtClean="0"/>
              <a:t>mídia </a:t>
            </a:r>
            <a:r>
              <a:rPr lang="pt-BR" dirty="0"/>
              <a:t>em tempo real, o </a:t>
            </a:r>
            <a:r>
              <a:rPr lang="pt-BR" dirty="0" smtClean="0"/>
              <a:t>rádio</a:t>
            </a:r>
            <a:r>
              <a:rPr lang="pt-BR" dirty="0"/>
              <a:t>, a </a:t>
            </a:r>
            <a:r>
              <a:rPr lang="pt-BR" dirty="0" smtClean="0"/>
              <a:t>televisão e </a:t>
            </a:r>
            <a:r>
              <a:rPr lang="pt-BR" dirty="0"/>
              <a:t>agora a </a:t>
            </a:r>
            <a:r>
              <a:rPr lang="pt-BR" dirty="0" smtClean="0"/>
              <a:t>internet</a:t>
            </a:r>
            <a:r>
              <a:rPr lang="pt-BR" dirty="0"/>
              <a:t>, ampliam este </a:t>
            </a:r>
            <a:r>
              <a:rPr lang="pt-BR" dirty="0" smtClean="0"/>
              <a:t>processo &lt;de interação&gt; </a:t>
            </a:r>
            <a:r>
              <a:rPr lang="pt-BR" dirty="0"/>
              <a:t>e o aceleram como nunca antes. </a:t>
            </a:r>
            <a:r>
              <a:rPr lang="pt-BR" dirty="0" smtClean="0"/>
              <a:t>Em resumo</a:t>
            </a:r>
            <a:r>
              <a:rPr lang="pt-BR" dirty="0"/>
              <a:t>, portanto, podemos dizer que a Internet ampliou a influencia do </a:t>
            </a:r>
            <a:r>
              <a:rPr lang="pt-BR" dirty="0" smtClean="0"/>
              <a:t>sistema límbico </a:t>
            </a:r>
            <a:r>
              <a:rPr lang="pt-BR" dirty="0"/>
              <a:t>individual para a </a:t>
            </a:r>
            <a:r>
              <a:rPr lang="pt-BR" dirty="0" smtClean="0"/>
              <a:t>multidão.” (p. 57)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1576201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670</Words>
  <Application>Microsoft Office PowerPoint</Application>
  <PresentationFormat>Apresentação na tela (16:9)</PresentationFormat>
  <Paragraphs>46</Paragraphs>
  <Slides>25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Raleway</vt:lpstr>
      <vt:lpstr>Lato</vt:lpstr>
      <vt:lpstr>Swiss</vt:lpstr>
      <vt:lpstr>e-motividade afeto x fato</vt:lpstr>
      <vt:lpstr>Apresentação do PowerPoint</vt:lpstr>
      <vt:lpstr>Reação imediata</vt:lpstr>
      <vt:lpstr>Conexão</vt:lpstr>
      <vt:lpstr>Um cérebro?</vt:lpstr>
      <vt:lpstr>Apresentação do PowerPoint</vt:lpstr>
      <vt:lpstr>Wikileaks - Marco</vt:lpstr>
      <vt:lpstr>Tecnologia x Psicologia</vt:lpstr>
      <vt:lpstr>Ambiente ressonante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límbico</vt:lpstr>
      <vt:lpstr>Envolvimento</vt:lpstr>
      <vt:lpstr>Estado de alerta – cérebro reptiliano &gt; Sobrevivência</vt:lpstr>
      <vt:lpstr>Privacidade para o cidadão, transparência para o governo</vt:lpstr>
      <vt:lpstr>NÚMERO 0101010101010101010</vt:lpstr>
      <vt:lpstr>Superfície Vidro Tela</vt:lpstr>
      <vt:lpstr>Cauda longa: a nova economia</vt:lpstr>
      <vt:lpstr>Apresentação do PowerPoint</vt:lpstr>
      <vt:lpstr>Apresentação do PowerPoint</vt:lpstr>
      <vt:lpstr>Emoção e construção de realidade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e-motividade afeto x fato</dc:title>
  <dc:creator>Dosvald1</dc:creator>
  <cp:lastModifiedBy>Dosvald1</cp:lastModifiedBy>
  <cp:revision>41</cp:revision>
  <dcterms:modified xsi:type="dcterms:W3CDTF">2017-09-16T21:28:56Z</dcterms:modified>
</cp:coreProperties>
</file>