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341" r:id="rId2"/>
    <p:sldId id="257" r:id="rId3"/>
    <p:sldId id="274" r:id="rId4"/>
    <p:sldId id="342" r:id="rId5"/>
    <p:sldId id="321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275" r:id="rId46"/>
    <p:sldId id="388" r:id="rId47"/>
    <p:sldId id="384" r:id="rId48"/>
    <p:sldId id="385" r:id="rId49"/>
    <p:sldId id="386" r:id="rId50"/>
    <p:sldId id="387" r:id="rId51"/>
    <p:sldId id="278" r:id="rId52"/>
    <p:sldId id="279" r:id="rId53"/>
    <p:sldId id="323" r:id="rId54"/>
    <p:sldId id="280" r:id="rId55"/>
    <p:sldId id="283" r:id="rId56"/>
    <p:sldId id="284" r:id="rId57"/>
    <p:sldId id="324" r:id="rId58"/>
    <p:sldId id="285" r:id="rId59"/>
    <p:sldId id="286" r:id="rId60"/>
    <p:sldId id="289" r:id="rId61"/>
    <p:sldId id="290" r:id="rId62"/>
    <p:sldId id="326" r:id="rId63"/>
    <p:sldId id="291" r:id="rId64"/>
    <p:sldId id="327" r:id="rId65"/>
    <p:sldId id="328" r:id="rId66"/>
    <p:sldId id="296" r:id="rId67"/>
    <p:sldId id="330" r:id="rId68"/>
    <p:sldId id="295" r:id="rId6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60"/>
  </p:normalViewPr>
  <p:slideViewPr>
    <p:cSldViewPr showGuides="1">
      <p:cViewPr varScale="1">
        <p:scale>
          <a:sx n="65" d="100"/>
          <a:sy n="65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5DB4424-0B50-479A-97AE-11B79208E7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Clique para editar o estilo do título mestre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2967259-824E-497D-8071-384E53418D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Clique para editar o estilo do subtítulo mestre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B53F8E89-19D5-49C9-A3FA-397998E882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F887209B-CD51-4050-A245-D11D48BC92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D2B5A6F5-CFE5-4ED2-8D10-EA3CA620B2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A93716-020C-4B0E-8F86-ED24C617D8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2583" name="Freeform 7">
            <a:extLst>
              <a:ext uri="{FF2B5EF4-FFF2-40B4-BE49-F238E27FC236}">
                <a16:creationId xmlns:a16="http://schemas.microsoft.com/office/drawing/2014/main" id="{17EEDA62-0C3F-4A48-B161-3D7BD81B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4" name="Line 8">
            <a:extLst>
              <a:ext uri="{FF2B5EF4-FFF2-40B4-BE49-F238E27FC236}">
                <a16:creationId xmlns:a16="http://schemas.microsoft.com/office/drawing/2014/main" id="{B261154A-ECB1-4D6A-BE66-FE57B7248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1744-2390-409B-ABC9-5E379113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6832-DCF2-4C97-A119-3D74CF7EC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987BC-336F-4948-B9BD-DA82A5A7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00DE-896B-40C4-9C48-73E0F06F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8330-3E0C-4DC9-B6F7-6DB91F18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09D2-EC8F-4090-840F-6D1B376DF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03B61-BA07-462D-A773-D8158BF4E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65262-DB40-4DDD-ABA8-FBA34CA1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7333-F7FB-4ECB-ACA1-151EF76F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5F1C-C7CF-4D47-872E-EABF69F4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668C-4953-4D20-B84C-7BC2947C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9AA0F-0A62-408E-83E6-04CC9F7EC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8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15BE-823D-44F9-AB8C-3E4D2CB1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D26A5-F1C3-4477-9264-3F7A5082CC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02DF0-33A3-4356-AE34-D518275685F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E4066-184E-47A7-9F86-FFBA89FF70B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D3CC33-B6E6-4891-AE0A-F178028F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358CFD-7A47-45F0-97C8-735C8C41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83B1C3-FF73-4C34-B606-2C3B9087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B38FAB-DD99-474B-9057-B8744CA2A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9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E728-EBDE-42FF-805F-456AA832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C1CED-2DA7-4982-8D34-CECD10B2E98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C6050-3D38-456F-8287-814972F2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D585A-C021-44A6-BA69-CAA4FBDA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ECA0-1E5E-4704-A56C-74D1A3F1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E19CA-7F4A-4497-B191-E0D8385E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A14A43-4146-4D9C-9001-BC73F7D8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2DB3-44AF-4DC0-A011-99837444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C059-6E90-4BF9-8EFF-2D781D45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FB44-A437-415A-B36B-0B5D4C74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584C-A888-40B6-A1BF-B9656AF0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64F4-100E-4780-9587-07D05CD9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88390-E156-4151-9F5E-D6BFD1434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B3CF-DBF9-4C13-A3A1-A95932C9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9A221-E959-4E78-8BD5-901298B8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D7AD-D121-4DB8-98EE-435D6FB7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06A0-FD95-463F-A546-5A517BFC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C4A9-944B-42DA-BA37-A849BC45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F6121-EAE5-473F-BCE2-A9A68BB4F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8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1EE8-B920-4E4E-9F60-ABB47FD3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6FFA-912D-43EF-AC3E-89ECF2BF1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37DBD-E761-40AC-AF75-3E24EA1D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9D280-01F2-4FE2-BD16-2A4C6723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CC68F-5931-4A42-882A-741394EC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5EAF7-30EF-4690-8C4D-0E08D1CA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E722-E190-42A5-83EA-33048B6E7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EE9-8702-41C0-A167-3982F1B9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17CB2-64CE-4A24-B8B0-15D2C01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489CB-9C56-48E9-9A08-3A4144CD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FE37B-0EDE-4229-9473-E364E64E3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A4CDC-438C-4BA2-8CCD-422C1913F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C38A7-83AB-44EE-8152-49D7F4B8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18541-9CEA-47E7-A274-FD1F7C31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C9A8C-4175-4892-908E-D644F91E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47369-D250-452C-AC95-8F8A9E47C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2126-2606-4DC0-B509-E61DDAAC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83B65-E9EB-4288-BC95-BED3E3B2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71892-CFE7-4BB1-8C5A-EF001447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3150-3D52-4985-9193-99254FF5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8A902-CB55-4F45-89EE-42A59A418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F17F5-BF61-4E9E-95AA-D39DCEC9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F387C-FD5A-4D44-B077-795D5BB2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C7749-8945-44A5-B1D5-A2726B11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454B3-96EF-4C05-984F-F11FDBC67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1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A650-0F00-49F7-9CF0-CCA6952B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2D13-EEBE-4C26-B2DD-C8C8C5C8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F4AF-0C55-4BDF-8963-E1257667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48897-FCB9-47A6-B80E-40C9786D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D4D1-F1D0-4904-85F5-C6F580DA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D0E0A-E60B-4A7E-A354-FF829F6D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B97D-1655-4963-BAED-D7FE05735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1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7758-803F-4739-A566-1AB333BA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EB251-988E-4C89-BC43-3F43DBF26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1BBAA-49EF-4574-923B-B65A838CF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4D6BC-ADF2-45D7-A259-3C2E6A0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8496-1AF6-4A9F-9D99-A00F5C6D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806C6-495A-4194-9B39-FDDFB9A7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21A3-BC6C-4021-AA1B-159352104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B1CE2C10-CB45-486F-ABBA-2BF51D021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 estilo do título mestre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0F7C248-5E21-4D79-9FC6-4058C2D1D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98845406-9E91-4203-BEAC-32D7E4713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08C11D4-0BD6-4E99-AD93-242B5EFADC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EB058A3-C7B4-47B2-9570-C179B294A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C32B84B-CBEA-49AD-9EB6-304F18EAF0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1559" name="Freeform 7">
            <a:extLst>
              <a:ext uri="{FF2B5EF4-FFF2-40B4-BE49-F238E27FC236}">
                <a16:creationId xmlns:a16="http://schemas.microsoft.com/office/drawing/2014/main" id="{A067BDAA-CF8C-41E7-8E13-26283CAD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Line 8">
            <a:extLst>
              <a:ext uri="{FF2B5EF4-FFF2-40B4-BE49-F238E27FC236}">
                <a16:creationId xmlns:a16="http://schemas.microsoft.com/office/drawing/2014/main" id="{E9C7D433-54E3-4C00-80A8-2871B7448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>
            <a:extLst>
              <a:ext uri="{FF2B5EF4-FFF2-40B4-BE49-F238E27FC236}">
                <a16:creationId xmlns:a16="http://schemas.microsoft.com/office/drawing/2014/main" id="{2F6C3BB9-3949-4CCF-A605-C66E061EEB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/>
              <a:t>História da pesquisa sobre o movimento humano</a:t>
            </a: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B24C39D1-D05D-416C-A5C7-27F29F0EEE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/>
              <a:t>Luis Mochizuki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1ACA7642-F290-4664-94D0-21946F1B7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Grécia Antiga e Império Romano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7610663-95CB-4BF0-B539-DA2E6724D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600"/>
              <a:t>Relações entre o corpo (que se move) e alma (que controla o movimento)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Aristóteles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Movimento mudanças quantitativas ou qualitativas do corpo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A alma é o motor fundamental do movimento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Coordenação é sinônimo de harmonia, que ocorre com naturalidade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Galeno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Os movimentos são realizados por pares de músculos (agonista/antagonista)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Os nervos transmitem o espírito animal para os músculos se moverem</a:t>
            </a:r>
          </a:p>
          <a:p>
            <a:pPr lvl="2">
              <a:lnSpc>
                <a:spcPct val="80000"/>
              </a:lnSpc>
            </a:pPr>
            <a:r>
              <a:rPr lang="pt-BR" altLang="pt-BR" sz="2000"/>
              <a:t>Os órgãos funcionam por causa da presença de uma força interna em suas paredes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9085393-38D4-4BAA-B1E5-E2B43547D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Aristóteles (384 - 322 a.C.)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2A51BA9B-DDB9-4E54-AE75-A901C2383D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Pai da Cinesiologia</a:t>
            </a:r>
          </a:p>
          <a:p>
            <a:pPr lvl="1"/>
            <a:r>
              <a:rPr lang="pt-BR" altLang="pt-BR" sz="2200">
                <a:cs typeface="Times New Roman" panose="02020603050405020304" pitchFamily="18" charset="0"/>
              </a:rPr>
              <a:t>não realizou experimentos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Função da ciência</a:t>
            </a:r>
          </a:p>
          <a:p>
            <a:pPr lvl="1"/>
            <a:r>
              <a:rPr lang="pt-BR" altLang="pt-BR" sz="2200">
                <a:cs typeface="Times New Roman" panose="02020603050405020304" pitchFamily="18" charset="0"/>
              </a:rPr>
              <a:t>Explicar a natureza - Matemática como instrumento.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1</a:t>
            </a:r>
            <a:r>
              <a:rPr lang="pt-BR" altLang="pt-BR" sz="2600" u="sng" baseline="30000">
                <a:cs typeface="Times New Roman" panose="02020603050405020304" pitchFamily="18" charset="0"/>
              </a:rPr>
              <a:t>a</a:t>
            </a:r>
            <a:r>
              <a:rPr lang="pt-BR" altLang="pt-BR" sz="2600">
                <a:cs typeface="Times New Roman" panose="02020603050405020304" pitchFamily="18" charset="0"/>
              </a:rPr>
              <a:t> descrição científica da função e ação de músculos, ossos e do movimento. </a:t>
            </a: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110D4DD6-55C5-41C2-8514-8CB4ACA84B8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6013" y="1600200"/>
            <a:ext cx="34798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C2E9A9F-F286-48EC-B52F-65A4E831B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Aristóteles (384 - 322 a.C.)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52E21EE-1AA7-4017-82EC-F30AAE4786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>
                <a:cs typeface="Times New Roman" panose="02020603050405020304" pitchFamily="18" charset="0"/>
              </a:rPr>
              <a:t>Todo movimento depende da ação de um agente motor </a:t>
            </a:r>
          </a:p>
          <a:p>
            <a:pPr>
              <a:lnSpc>
                <a:spcPct val="90000"/>
              </a:lnSpc>
            </a:pPr>
            <a:r>
              <a:rPr lang="pt-BR" altLang="pt-BR">
                <a:cs typeface="Times New Roman" panose="02020603050405020304" pitchFamily="18" charset="0"/>
              </a:rPr>
              <a:t>Movimento é o resultado da ação dos pneumas transmitidos do coração para o corpo.</a:t>
            </a:r>
          </a:p>
        </p:txBody>
      </p:sp>
      <p:pic>
        <p:nvPicPr>
          <p:cNvPr id="163844" name="Picture 4">
            <a:extLst>
              <a:ext uri="{FF2B5EF4-FFF2-40B4-BE49-F238E27FC236}">
                <a16:creationId xmlns:a16="http://schemas.microsoft.com/office/drawing/2014/main" id="{DA5B7362-0623-4F23-A3C1-8E90163A4B0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916113"/>
            <a:ext cx="2700338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35C6A437-8F53-450F-9717-F248484F4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4013"/>
            <a:ext cx="7772400" cy="949325"/>
          </a:xfrm>
        </p:spPr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Aristóteles (384 - 322 a.C.)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C3BCD6F-E5B4-4FB1-9774-89D5B466E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86687" cy="48561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100">
                <a:cs typeface="Times New Roman" panose="02020603050405020304" pitchFamily="18" charset="0"/>
              </a:rPr>
              <a:t>“De Motu Animalium” (“Sobre o Movimento dos Animais”)</a:t>
            </a:r>
          </a:p>
          <a:p>
            <a:pPr algn="just">
              <a:lnSpc>
                <a:spcPct val="90000"/>
              </a:lnSpc>
            </a:pPr>
            <a:r>
              <a:rPr lang="pt-BR" altLang="pt-BR" sz="2100">
                <a:cs typeface="Times New Roman" panose="02020603050405020304" pitchFamily="18" charset="0"/>
              </a:rPr>
              <a:t>“De Incessu Animalium”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“o animal que se move faz sua mudança de posição pressionando contra o que está embaixo dele... Assim, os atletas saltam mais longe se carregarem pesos nas mãos do que em caso contrário e os corredores são mais velozes se balançarem os membros superiores pois na extensão destes há uma espécie de apoio sobre as mãos” (esboço sobre as forças de reação).</a:t>
            </a:r>
          </a:p>
          <a:p>
            <a:pPr algn="just">
              <a:lnSpc>
                <a:spcPct val="90000"/>
              </a:lnSpc>
            </a:pPr>
            <a:r>
              <a:rPr lang="pt-BR" altLang="pt-BR" sz="2100">
                <a:cs typeface="Times New Roman" panose="02020603050405020304" pitchFamily="18" charset="0"/>
              </a:rPr>
              <a:t>Todo movimento depende da ação de um agente motor. Movimento é o resultado da ação dos pneumas transmitidos do coração para o corpo.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7EE4658-79DB-40E8-AB49-FBA971F65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Arquimedes (287 - 212 a.C.)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59EC8E2-0BB0-4777-9531-84BFE77C0A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pt-BR" altLang="pt-BR" sz="2200">
                <a:cs typeface="Times New Roman" panose="02020603050405020304" pitchFamily="18" charset="0"/>
              </a:rPr>
              <a:t>Teorema de Arquimedes </a:t>
            </a:r>
          </a:p>
          <a:p>
            <a:pPr lvl="1" algn="just"/>
            <a:r>
              <a:rPr lang="pt-BR" altLang="pt-BR" sz="2000">
                <a:cs typeface="Times New Roman" panose="02020603050405020304" pitchFamily="18" charset="0"/>
              </a:rPr>
              <a:t>Hidrostática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Alavancas</a:t>
            </a:r>
          </a:p>
          <a:p>
            <a:pPr lvl="1"/>
            <a:r>
              <a:rPr lang="pt-BR" altLang="pt-BR" sz="2000">
                <a:cs typeface="Times New Roman" panose="02020603050405020304" pitchFamily="18" charset="0"/>
              </a:rPr>
              <a:t>“Dá-me um ponto de apoio que levantarei o mundo”.</a:t>
            </a:r>
            <a:r>
              <a:rPr lang="pt-BR" altLang="pt-BR" sz="2000"/>
              <a:t> </a:t>
            </a:r>
          </a:p>
        </p:txBody>
      </p:sp>
      <p:pic>
        <p:nvPicPr>
          <p:cNvPr id="165892" name="Picture 4">
            <a:extLst>
              <a:ext uri="{FF2B5EF4-FFF2-40B4-BE49-F238E27FC236}">
                <a16:creationId xmlns:a16="http://schemas.microsoft.com/office/drawing/2014/main" id="{5E96BEA1-FB26-4F3F-8C14-8610DE62C99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988" y="1268413"/>
            <a:ext cx="1808162" cy="2386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4" name="Picture 6">
            <a:extLst>
              <a:ext uri="{FF2B5EF4-FFF2-40B4-BE49-F238E27FC236}">
                <a16:creationId xmlns:a16="http://schemas.microsoft.com/office/drawing/2014/main" id="{A20CE620-DC49-4B54-A8A9-B931118BEAD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163" y="3941763"/>
            <a:ext cx="28606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F19E0103-179E-4CA7-9CD4-0850BA2B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Galeno (129 – 201)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3918A8C9-08DC-4644-B8B6-5F0A31FC2B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584325"/>
            <a:ext cx="4037013" cy="4530725"/>
          </a:xfrm>
        </p:spPr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Primeiro médico dedicado ao esporte</a:t>
            </a:r>
          </a:p>
          <a:p>
            <a:pPr lvl="1"/>
            <a:r>
              <a:rPr lang="pt-BR" altLang="pt-BR" sz="2200">
                <a:cs typeface="Times New Roman" panose="02020603050405020304" pitchFamily="18" charset="0"/>
              </a:rPr>
              <a:t>4 anos de práticas médicas e nutricionais dedicadas aos gladiadores.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500 tratados médicos</a:t>
            </a:r>
          </a:p>
          <a:p>
            <a:pPr lvl="1"/>
            <a:r>
              <a:rPr lang="pt-BR" altLang="pt-BR" sz="2200">
                <a:cs typeface="Times New Roman" panose="02020603050405020304" pitchFamily="18" charset="0"/>
              </a:rPr>
              <a:t>conhecimento do corpo humano e seu movimento.</a:t>
            </a:r>
          </a:p>
        </p:txBody>
      </p:sp>
      <p:pic>
        <p:nvPicPr>
          <p:cNvPr id="168964" name="Picture 4">
            <a:extLst>
              <a:ext uri="{FF2B5EF4-FFF2-40B4-BE49-F238E27FC236}">
                <a16:creationId xmlns:a16="http://schemas.microsoft.com/office/drawing/2014/main" id="{2658B3BB-33B5-4461-A987-B44DA37885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341438"/>
            <a:ext cx="29956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5CE1D31-5E6C-428D-8721-38B5EF784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Galeno (129 – 201) 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4629120D-7D27-4651-B434-4E8F4B7C4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6613" y="1268413"/>
            <a:ext cx="7885112" cy="4876800"/>
          </a:xfrm>
        </p:spPr>
        <p:txBody>
          <a:bodyPr/>
          <a:lstStyle/>
          <a:p>
            <a:pPr algn="just"/>
            <a:r>
              <a:rPr lang="pt-BR" altLang="pt-BR" sz="2100">
                <a:cs typeface="Times New Roman" panose="02020603050405020304" pitchFamily="18" charset="0"/>
              </a:rPr>
              <a:t>“De Motu Musculorum”</a:t>
            </a:r>
          </a:p>
          <a:p>
            <a:pPr lvl="1" algn="just"/>
            <a:r>
              <a:rPr lang="pt-BR" altLang="pt-BR" sz="2000">
                <a:cs typeface="Times New Roman" panose="02020603050405020304" pitchFamily="18" charset="0"/>
              </a:rPr>
              <a:t>Os músculos são contráteis</a:t>
            </a:r>
          </a:p>
          <a:p>
            <a:pPr lvl="1" algn="just"/>
            <a:r>
              <a:rPr lang="pt-BR" altLang="pt-BR" sz="2000">
                <a:cs typeface="Times New Roman" panose="02020603050405020304" pitchFamily="18" charset="0"/>
              </a:rPr>
              <a:t>Estudo da estrutura muscular (tipos, contração, agonista/antagonistas)</a:t>
            </a:r>
          </a:p>
          <a:p>
            <a:pPr algn="just"/>
            <a:r>
              <a:rPr lang="pt-BR" altLang="pt-BR" sz="2100">
                <a:cs typeface="Times New Roman" panose="02020603050405020304" pitchFamily="18" charset="0"/>
              </a:rPr>
              <a:t>“Espíritos Animais” do cérebro, através dos nervos, para os músculos. </a:t>
            </a:r>
          </a:p>
          <a:p>
            <a:pPr algn="just"/>
            <a:r>
              <a:rPr lang="pt-BR" altLang="pt-BR" sz="2100">
                <a:cs typeface="Times New Roman" panose="02020603050405020304" pitchFamily="18" charset="0"/>
              </a:rPr>
              <a:t>Artérias</a:t>
            </a:r>
          </a:p>
          <a:p>
            <a:pPr lvl="1" algn="just"/>
            <a:r>
              <a:rPr lang="pt-BR" altLang="pt-BR" sz="2000">
                <a:cs typeface="Times New Roman" panose="02020603050405020304" pitchFamily="18" charset="0"/>
              </a:rPr>
              <a:t>Transporte sangüíneo</a:t>
            </a:r>
          </a:p>
          <a:p>
            <a:r>
              <a:rPr lang="pt-BR" altLang="pt-BR" sz="2100">
                <a:cs typeface="Times New Roman" panose="02020603050405020304" pitchFamily="18" charset="0"/>
              </a:rPr>
              <a:t>Contra a dissecação de cadáveres humanos !!!! (observação + animais)</a:t>
            </a:r>
            <a:r>
              <a:rPr lang="pt-BR" altLang="pt-BR" sz="210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9B4AFA2F-3A74-4787-BC0B-1EAFC843D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Renascença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2FC76E1-5349-4AC2-8C88-AC32E30C1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600"/>
              <a:t>Descartes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O movimento é produzido pela alma através do espírito animal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Dualismo</a:t>
            </a:r>
          </a:p>
          <a:p>
            <a:pPr>
              <a:lnSpc>
                <a:spcPct val="80000"/>
              </a:lnSpc>
            </a:pPr>
            <a:r>
              <a:rPr lang="pt-BR" altLang="pt-BR" sz="2600"/>
              <a:t>Borelli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Integrar a fisiologia e física</a:t>
            </a:r>
          </a:p>
          <a:p>
            <a:pPr>
              <a:lnSpc>
                <a:spcPct val="80000"/>
              </a:lnSpc>
            </a:pPr>
            <a:r>
              <a:rPr lang="pt-BR" altLang="pt-BR" sz="2600"/>
              <a:t>Leonardo da Vinci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Anatomia funcional de animais e do homem</a:t>
            </a:r>
          </a:p>
          <a:p>
            <a:pPr>
              <a:lnSpc>
                <a:spcPct val="80000"/>
              </a:lnSpc>
            </a:pPr>
            <a:r>
              <a:rPr lang="pt-BR" altLang="pt-BR" sz="2600"/>
              <a:t>Isaac Newton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Mecânica clássica</a:t>
            </a:r>
          </a:p>
          <a:p>
            <a:pPr>
              <a:lnSpc>
                <a:spcPct val="80000"/>
              </a:lnSpc>
            </a:pPr>
            <a:r>
              <a:rPr lang="pt-BR" altLang="pt-BR" sz="2600"/>
              <a:t>Luigi Galvani</a:t>
            </a:r>
          </a:p>
          <a:p>
            <a:pPr lvl="1">
              <a:lnSpc>
                <a:spcPct val="80000"/>
              </a:lnSpc>
            </a:pPr>
            <a:r>
              <a:rPr lang="pt-BR" altLang="pt-BR" sz="2200"/>
              <a:t>Existe uma ligação entre a eletricidade  e o tecido nervoso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3CA53D1C-38A8-4F37-BCD5-64235462F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Leonardo da Vinci (1452 - 1519)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8F5419D-2A86-46F0-A127-B501BDD2AB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algn="just"/>
            <a:r>
              <a:rPr lang="pt-BR" altLang="pt-BR" sz="2500">
                <a:cs typeface="Times New Roman" panose="02020603050405020304" pitchFamily="18" charset="0"/>
              </a:rPr>
              <a:t>Desenvolvimento da mecânica: paralelogramo de forças; atrito; fundamentos das forças de reação.</a:t>
            </a:r>
          </a:p>
          <a:p>
            <a:pPr algn="just"/>
            <a:r>
              <a:rPr lang="pt-BR" altLang="pt-BR" sz="2500">
                <a:cs typeface="Times New Roman" panose="02020603050405020304" pitchFamily="18" charset="0"/>
              </a:rPr>
              <a:t>Análise mecânica das estruturas anatômicas;</a:t>
            </a: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5568DA05-DB73-423C-BC85-13DC5B49C31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463" y="1971675"/>
            <a:ext cx="2379662" cy="378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D47F2C8-9C1C-4596-B5FE-68930FF26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Leonardo da Vinci (1452 - 1519)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5D2AAE4-6CFC-4C4D-A6CD-D356D0E746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altLang="pt-BR" sz="2300">
                <a:cs typeface="Times New Roman" panose="02020603050405020304" pitchFamily="18" charset="0"/>
              </a:rPr>
              <a:t>Descreveu a mecânica do corpo na posição ereta, andar, no salto e na elevação a partir de posição sentada.</a:t>
            </a:r>
          </a:p>
          <a:p>
            <a:pPr algn="just">
              <a:lnSpc>
                <a:spcPct val="80000"/>
              </a:lnSpc>
            </a:pPr>
            <a:r>
              <a:rPr lang="pt-BR" altLang="pt-BR" sz="2300">
                <a:cs typeface="Times New Roman" panose="02020603050405020304" pitchFamily="18" charset="0"/>
              </a:rPr>
              <a:t>Estudos anatômicos: arte + ciência (descrição da origem inserção e posição de alguns músculos).</a:t>
            </a:r>
          </a:p>
          <a:p>
            <a:pPr>
              <a:lnSpc>
                <a:spcPct val="80000"/>
              </a:lnSpc>
            </a:pPr>
            <a:r>
              <a:rPr lang="pt-BR" altLang="pt-BR" sz="2300">
                <a:cs typeface="Times New Roman" panose="02020603050405020304" pitchFamily="18" charset="0"/>
              </a:rPr>
              <a:t>Descrição do vôo das aves: Um corpo oferece tanta resistência ao ar quanto o ar exerce sobre o corpo.</a:t>
            </a:r>
            <a:r>
              <a:rPr lang="pt-BR" altLang="pt-BR" sz="2300"/>
              <a:t> </a:t>
            </a:r>
          </a:p>
        </p:txBody>
      </p:sp>
      <p:pic>
        <p:nvPicPr>
          <p:cNvPr id="174084" name="Picture 4">
            <a:extLst>
              <a:ext uri="{FF2B5EF4-FFF2-40B4-BE49-F238E27FC236}">
                <a16:creationId xmlns:a16="http://schemas.microsoft.com/office/drawing/2014/main" id="{D4FBC2EF-4381-4F5A-ABC1-E2DA8C54C97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4925" y="1600200"/>
            <a:ext cx="31051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8130F23-08F2-4FE3-ADC0-CED9D60EE5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2055813"/>
            <a:ext cx="6480175" cy="2744787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rgbClr val="FF9900"/>
                </a:solidFill>
              </a:rPr>
              <a:t>“No natural phenomena can be understood without carefully considering how it emerged”</a:t>
            </a:r>
          </a:p>
          <a:p>
            <a:pPr marL="0" indent="0" algn="ctr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pt-BR" altLang="pt-BR"/>
              <a:t> </a:t>
            </a:r>
          </a:p>
          <a:p>
            <a:pPr marL="0" indent="0" algn="ctr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pt-BR" altLang="pt-BR" sz="1500" b="1"/>
              <a:t>Bernstein N.A.   On dexterity and its development,  1996, p.45.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D431328-9C2B-41BC-BAA0-87762581F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3505200" cy="16764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Leonardo da Vinci</a:t>
            </a:r>
            <a:endParaRPr lang="pt-BR" altLang="pt-BR" sz="2500">
              <a:latin typeface="Arial" panose="020B0604020202020204" pitchFamily="34" charset="0"/>
            </a:endParaRP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7E3EC61C-786E-430E-83A3-9132DAB4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FAA3C6C-BA8F-4665-8FA5-BB5CE52A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Vesalius (1514 - 1564)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3C8D04B-BB8C-4DC5-A844-579F4E6DE8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Grande desenvolvimento da anatomia a partir da possibilidade de dissecar cadáveres de criminosos executados </a:t>
            </a:r>
          </a:p>
        </p:txBody>
      </p:sp>
      <p:pic>
        <p:nvPicPr>
          <p:cNvPr id="176132" name="Picture 4">
            <a:extLst>
              <a:ext uri="{FF2B5EF4-FFF2-40B4-BE49-F238E27FC236}">
                <a16:creationId xmlns:a16="http://schemas.microsoft.com/office/drawing/2014/main" id="{1022E322-4E8E-4C87-B8F1-86983428FA9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573463"/>
            <a:ext cx="3600450" cy="299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" name="Picture 5">
            <a:extLst>
              <a:ext uri="{FF2B5EF4-FFF2-40B4-BE49-F238E27FC236}">
                <a16:creationId xmlns:a16="http://schemas.microsoft.com/office/drawing/2014/main" id="{F082F4DC-3498-4969-83F9-5E9E2B30C0B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620713"/>
            <a:ext cx="2055813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B7FD468-D41E-4FF2-A813-434F3A552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Galileo Galilei (1564 - 1642)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FB68CC7-4C2E-4EBF-AABD-0FD98200E7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Desenvolveu a balança hidrostática a partir das idéias de Arquimedes.</a:t>
            </a:r>
          </a:p>
          <a:p>
            <a:pPr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Propôs que no vácuo os corpos cairiam com  v </a:t>
            </a:r>
            <a:r>
              <a:rPr lang="pt-BR" altLang="pt-BR" sz="2000"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pt-BR" altLang="pt-BR" sz="2000">
                <a:cs typeface="Times New Roman" panose="02020603050405020304" pitchFamily="18" charset="0"/>
              </a:rPr>
              <a:t> ao tempo de queda, ou seja, aceleração de um corpo em queda livre não é proporcional ao seu peso</a:t>
            </a:r>
          </a:p>
          <a:p>
            <a:pPr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Pai da Biomecânica (Ascenzi, 1993)</a:t>
            </a:r>
            <a:r>
              <a:rPr lang="pt-BR" altLang="pt-BR" sz="2000"/>
              <a:t> </a:t>
            </a: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84D66C7A-851E-4B9A-9558-E0180C70517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16113"/>
            <a:ext cx="2979738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42D583CB-38B3-42DF-8B3F-F27B0D1B1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Galileo Galilei (1564 - 1642)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FF4BC3FB-63F5-48CA-8ADF-F495306F09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“De Animaliam Motibus”: biomecânica do salto humano; análise da marcha de cavalos e insetos; estrutura e função dos biomateriais; flutuação.</a:t>
            </a:r>
          </a:p>
          <a:p>
            <a:pPr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Fundamentos de mecânica na formulação das leis de Newton:</a:t>
            </a:r>
          </a:p>
          <a:p>
            <a:pPr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A trajetória de um projétil por um meio sem resistência é uma parábola.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A18D1EEE-854A-4B38-B32A-BFA1AEDD99B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1600200"/>
            <a:ext cx="316388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38032C0E-0E61-4DC0-B61A-4778522D8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Galileo Galilei (1564 - 1642)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EDCC878F-F80C-42F1-AFAC-F753C5BC4D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000">
                <a:cs typeface="Times New Roman" panose="02020603050405020304" pitchFamily="18" charset="0"/>
              </a:rPr>
              <a:t>Descobriu que o período de oscilação de um pêndulo não dependia de sua amplitude. No final de sua vida aos 77, em 1941, cego, Galileo observou a possibilidade de usar o pêndulo como um medidor do tempo.</a:t>
            </a: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B4FDCFF4-0646-4AB3-939C-B36855E5D74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1600200"/>
            <a:ext cx="30829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7F1D24E-33FD-40F5-8702-AFB4C5331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latin typeface="Arial" panose="020B0604020202020204" pitchFamily="34" charset="0"/>
              </a:rPr>
              <a:t>Galileo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id="{85A088AE-220D-4D67-9530-53F2D694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981200"/>
            <a:ext cx="7724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29C1B95E-B4B9-4C09-A0F4-1025F7F90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Borelli (1608 - 1679)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943A66AD-B1F1-404B-8737-BE437F39C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Fisiologia + Física: saltos, corridas, vôos, deslocamento no meio líquido.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Importância: Pai da Biomecânica</a:t>
            </a:r>
            <a:r>
              <a:rPr lang="pt-BR" altLang="pt-BR" sz="2600"/>
              <a:t> </a:t>
            </a:r>
          </a:p>
        </p:txBody>
      </p:sp>
      <p:pic>
        <p:nvPicPr>
          <p:cNvPr id="181252" name="Picture 4">
            <a:extLst>
              <a:ext uri="{FF2B5EF4-FFF2-40B4-BE49-F238E27FC236}">
                <a16:creationId xmlns:a16="http://schemas.microsoft.com/office/drawing/2014/main" id="{E25BC624-3E9D-4A46-98DF-9011AAC07BA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44675"/>
            <a:ext cx="3070225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AE1C42C7-2D4B-4782-B9CB-B487D15B5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Borelli (1608 - 1679)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C1C5B0E-3AC2-49B0-A12D-ED619C3151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09975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“De Motu Animalium” – Os animais são máquinas. Aplicou fórmulas matemáticas de Galileu aos problemas do movimento muscular. Os ossos são alavancas e os músculos funcionam segundo princípios matemáticos.</a:t>
            </a:r>
          </a:p>
          <a:p>
            <a:endParaRPr lang="pt-BR" altLang="pt-BR" sz="2200"/>
          </a:p>
        </p:txBody>
      </p:sp>
      <p:pic>
        <p:nvPicPr>
          <p:cNvPr id="182276" name="Picture 4">
            <a:extLst>
              <a:ext uri="{FF2B5EF4-FFF2-40B4-BE49-F238E27FC236}">
                <a16:creationId xmlns:a16="http://schemas.microsoft.com/office/drawing/2014/main" id="{6B271C51-1DB7-46A0-943F-9909530A5BB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89138"/>
            <a:ext cx="5003800" cy="3322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81E6BB2-4801-42E0-9E33-E56EFA4D0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Borelli (1608 - 1679)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4321FF1-EFD0-4F13-92AF-56AF0107E5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28800"/>
            <a:ext cx="4244975" cy="43021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Nervos com material esponjoso através dos quais circulam espíritos animais (“succus nerveus”: gás dos nervos). “Espíritos enchem poros no músculos com resultante turgescência; a reação desses espíritos com substâncias nos músculos iniciava um tipo de fermentação (contração)”</a:t>
            </a:r>
          </a:p>
        </p:txBody>
      </p:sp>
      <p:pic>
        <p:nvPicPr>
          <p:cNvPr id="183300" name="Picture 4">
            <a:extLst>
              <a:ext uri="{FF2B5EF4-FFF2-40B4-BE49-F238E27FC236}">
                <a16:creationId xmlns:a16="http://schemas.microsoft.com/office/drawing/2014/main" id="{251B749E-2340-4A0A-9041-D0B7A9F6ABE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1600200"/>
            <a:ext cx="34305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8113D77B-17EB-4E3D-8DD0-510FA3B0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3124200" cy="28194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Manuscrito de Borelli (1685)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D03A9B16-E7DA-48B3-A757-AFC61930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5763"/>
            <a:ext cx="47815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CC41D15-A921-4583-9037-572CBF66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pt-BR" altLang="pt-BR" sz="3300" b="1"/>
              <a:t>Definição de um caminho histórico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E01769C-1947-4AF2-936B-ED66E353E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Qual é o principal problema da área da ciência do movimento humano?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99E1DCF5-219F-4190-A71B-F4F74493C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733800" cy="30480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Manuscrito de Borelli(1685)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5347" name="Picture 3">
            <a:extLst>
              <a:ext uri="{FF2B5EF4-FFF2-40B4-BE49-F238E27FC236}">
                <a16:creationId xmlns:a16="http://schemas.microsoft.com/office/drawing/2014/main" id="{C3422CDE-BB34-480E-9FE1-6F5076A6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47638"/>
            <a:ext cx="4919662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BC5A5E7E-8E86-4D02-9656-52D852FBA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Isaac Newton (1642 - 1727)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81EB7E1A-2E5B-4A91-8628-11A9F4572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600" b="1">
                <a:cs typeface="Times New Roman" panose="02020603050405020304" pitchFamily="18" charset="0"/>
              </a:rPr>
              <a:t>Principal contribuição: sintetizou a mecânica (Kepler, Galileo, Descartes “Consegui enxergar tão longe pois estive apoiado no ombro de gigantes”)</a:t>
            </a:r>
            <a:endParaRPr lang="pt-BR" altLang="pt-BR" sz="2600" b="1"/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47E2726D-2DE5-4F4C-B530-E881FB3FEE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98663"/>
            <a:ext cx="3148013" cy="409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B16CD05F-3935-4218-BA35-1B39D9AFD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Isaac Newton (1642 - 1727)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1F8924AB-147B-4282-9D5A-89C2CD9FF8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“Principia Mathematica Philosophia Naturalis"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Teoria da gravitação.</a:t>
            </a:r>
          </a:p>
          <a:p>
            <a:r>
              <a:rPr lang="pt-BR" altLang="pt-BR" sz="2600" i="1"/>
              <a:t>annus mirabilis</a:t>
            </a:r>
            <a:r>
              <a:rPr lang="pt-BR" altLang="pt-BR" sz="2600"/>
              <a:t> (18 meses) – descobertas na matemática, óptica, astronomia,  mecânica</a:t>
            </a:r>
          </a:p>
        </p:txBody>
      </p:sp>
      <p:pic>
        <p:nvPicPr>
          <p:cNvPr id="187396" name="Picture 4">
            <a:extLst>
              <a:ext uri="{FF2B5EF4-FFF2-40B4-BE49-F238E27FC236}">
                <a16:creationId xmlns:a16="http://schemas.microsoft.com/office/drawing/2014/main" id="{F3D81064-D475-41A3-9470-F38A84C5EDD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1600200"/>
            <a:ext cx="316388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992ECB56-8369-473B-A17B-516D6D430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Galvani</a:t>
            </a:r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(1737 – 1798)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D46F482-C82A-4BBB-B429-17CEF2CA6C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Aplicou conceitos de eletricidade em biologia. Observou potenciais elétricos em nervos e músculos.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Pai da Neurologia experimental.</a:t>
            </a:r>
            <a:r>
              <a:rPr lang="pt-BR" altLang="pt-BR" sz="2200"/>
              <a:t> </a:t>
            </a:r>
          </a:p>
        </p:txBody>
      </p:sp>
      <p:pic>
        <p:nvPicPr>
          <p:cNvPr id="188420" name="Picture 4">
            <a:extLst>
              <a:ext uri="{FF2B5EF4-FFF2-40B4-BE49-F238E27FC236}">
                <a16:creationId xmlns:a16="http://schemas.microsoft.com/office/drawing/2014/main" id="{35D3D5E6-D539-4430-9AC8-43A8EA293A4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050" y="1600200"/>
            <a:ext cx="1868488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21" name="Picture 5">
            <a:extLst>
              <a:ext uri="{FF2B5EF4-FFF2-40B4-BE49-F238E27FC236}">
                <a16:creationId xmlns:a16="http://schemas.microsoft.com/office/drawing/2014/main" id="{5B6E367D-82A5-4F2C-9F62-4E35983FF5D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825" y="3946525"/>
            <a:ext cx="368935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6852C34A-8764-4A80-9666-EC606B3B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Século XIX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F70E90-32B7-4EBE-8509-CA20EE42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século das rãs e da fotografia</a:t>
            </a:r>
          </a:p>
          <a:p>
            <a:pPr lvl="1"/>
            <a:r>
              <a:rPr lang="pt-BR" altLang="pt-BR"/>
              <a:t>Plfuger (1829-1910)</a:t>
            </a:r>
          </a:p>
          <a:p>
            <a:pPr lvl="2"/>
            <a:r>
              <a:rPr lang="pt-BR" altLang="pt-BR"/>
              <a:t>Reflexo de coceira nas rãs decapitadas</a:t>
            </a:r>
          </a:p>
          <a:p>
            <a:pPr lvl="1"/>
            <a:r>
              <a:rPr lang="pt-BR" altLang="pt-BR"/>
              <a:t>Pavlov (1849-1936)</a:t>
            </a:r>
          </a:p>
          <a:p>
            <a:pPr lvl="2"/>
            <a:r>
              <a:rPr lang="pt-BR" altLang="pt-BR"/>
              <a:t> comportamento e condicionamento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C0DA4587-D116-42FB-8F32-E88A1EFF0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Duchenne (1806 – 1875)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85A5B1CF-7B46-4E7B-B3C3-C71D70594B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Estudou as funções musculares estimulando eletricamente e observando os movimentos resultantes.</a:t>
            </a:r>
            <a:r>
              <a:rPr lang="pt-BR" altLang="pt-BR" sz="2200"/>
              <a:t> 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49CBB871-A54E-4ED6-8955-2B2D9F019A7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endParaRPr lang="pt-BR" altLang="pt-BR" sz="26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A9F7FBF-9348-4897-90E0-D9962772A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E.H. Weber (1795 – 1878) &amp; W.E. Weber (1804 – 1871) </a:t>
            </a:r>
            <a:endParaRPr lang="pt-BR" altLang="pt-BR" sz="25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E0AF68C-9DC9-44C1-B3ED-04BCD6B5CE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Cronofotografia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Estudo da marcha humana a partir de leis mecânicas.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mecanismo da ação muscular e detalhes cronológicos do centro de gravidade.</a:t>
            </a:r>
            <a:r>
              <a:rPr lang="pt-BR" altLang="pt-BR" sz="2200"/>
              <a:t> </a:t>
            </a:r>
          </a:p>
        </p:txBody>
      </p:sp>
      <p:sp>
        <p:nvSpPr>
          <p:cNvPr id="191492" name="Rectangle 4">
            <a:extLst>
              <a:ext uri="{FF2B5EF4-FFF2-40B4-BE49-F238E27FC236}">
                <a16:creationId xmlns:a16="http://schemas.microsoft.com/office/drawing/2014/main" id="{008A492A-B82C-4994-97EA-0DCAA1CA42C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endParaRPr lang="pt-BR" altLang="pt-BR" sz="260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7D295BF6-C2AF-4E46-8222-E7656F711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Marey (1830-1904)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E345271A-6F1C-4EFD-8E98-26B81A37B6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pt-BR" altLang="pt-BR" sz="2200">
                <a:cs typeface="Times New Roman" panose="02020603050405020304" pitchFamily="18" charset="0"/>
              </a:rPr>
              <a:t>Pioneira na cinematografia (cronociclo) 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Desenvolvimento de instrumentos para análise do movimento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Métodos gráficos e fotográficos para pesquisa biológica.</a:t>
            </a:r>
          </a:p>
          <a:p>
            <a:r>
              <a:rPr lang="pt-BR" altLang="pt-BR" sz="2200">
                <a:cs typeface="Times New Roman" panose="02020603050405020304" pitchFamily="18" charset="0"/>
              </a:rPr>
              <a:t>Quantificação da locomoção </a:t>
            </a:r>
          </a:p>
          <a:p>
            <a:endParaRPr lang="pt-BR" altLang="pt-BR" sz="2200"/>
          </a:p>
        </p:txBody>
      </p:sp>
      <p:pic>
        <p:nvPicPr>
          <p:cNvPr id="192516" name="Picture 4">
            <a:extLst>
              <a:ext uri="{FF2B5EF4-FFF2-40B4-BE49-F238E27FC236}">
                <a16:creationId xmlns:a16="http://schemas.microsoft.com/office/drawing/2014/main" id="{5C283792-0B3A-4AAC-8B0C-E00B0EB687A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227387" cy="489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8C8980A6-8B21-4BF0-98C1-B12D1326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</a:rPr>
              <a:t>Experimentos de Marey</a:t>
            </a:r>
          </a:p>
        </p:txBody>
      </p:sp>
      <p:pic>
        <p:nvPicPr>
          <p:cNvPr id="193539" name="Picture 3">
            <a:extLst>
              <a:ext uri="{FF2B5EF4-FFF2-40B4-BE49-F238E27FC236}">
                <a16:creationId xmlns:a16="http://schemas.microsoft.com/office/drawing/2014/main" id="{67CBC65D-CFEA-4C01-B3A3-FD960C63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4582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8D80E15C-614B-4C87-83CF-56DC7E385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latin typeface="Arial" panose="020B0604020202020204" pitchFamily="34" charset="0"/>
              </a:rPr>
              <a:t>Experimentos de Marey</a:t>
            </a:r>
          </a:p>
        </p:txBody>
      </p:sp>
      <p:pic>
        <p:nvPicPr>
          <p:cNvPr id="194563" name="Picture 3">
            <a:extLst>
              <a:ext uri="{FF2B5EF4-FFF2-40B4-BE49-F238E27FC236}">
                <a16:creationId xmlns:a16="http://schemas.microsoft.com/office/drawing/2014/main" id="{5D2D1418-053E-4055-9D79-D4345C94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743200"/>
            <a:ext cx="8694737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31468E64-0199-4B50-95A0-2222ED08B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pt-BR" altLang="pt-BR" sz="3300" b="1"/>
              <a:t>Definição de um caminho histórico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87A64B86-392E-47FA-BE62-42DB9AFA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Problema: compreender a coordenação e controle no mundo mecânico</a:t>
            </a:r>
          </a:p>
          <a:p>
            <a:r>
              <a:rPr lang="pt-BR" altLang="pt-BR"/>
              <a:t>Metáfora: Problema de Carlos V</a:t>
            </a:r>
          </a:p>
          <a:p>
            <a:pPr lvl="1"/>
            <a:r>
              <a:rPr lang="pt-BR" altLang="pt-BR"/>
              <a:t>Como fazer com que uma coleção de relógios toquem juntos a cada hora?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5C5E3E75-B604-44EF-830F-EDDB8111F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chemeClr val="accent2"/>
                </a:solidFill>
                <a:latin typeface="Arial" panose="020B0604020202020204" pitchFamily="34" charset="0"/>
              </a:rPr>
              <a:t>Muybridge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(1830 - 1904)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2949CE91-3534-49A5-8922-AE349E2CD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Desafio para entender o cavalo na corrida. 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Locomoção e as novas técnicas de registro de movimento</a:t>
            </a:r>
            <a:r>
              <a:rPr lang="pt-BR" altLang="pt-BR" sz="2600"/>
              <a:t>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0FD56AB9-0F9B-4B39-9FA6-502219DB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latin typeface="Arial" panose="020B0604020202020204" pitchFamily="34" charset="0"/>
              </a:rPr>
              <a:t>Muybridge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EFD50E25-E8AC-4803-8EEB-8DED4422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96612" name="Picture 4">
            <a:extLst>
              <a:ext uri="{FF2B5EF4-FFF2-40B4-BE49-F238E27FC236}">
                <a16:creationId xmlns:a16="http://schemas.microsoft.com/office/drawing/2014/main" id="{82BB2ED8-89B5-49D9-BD1F-BD8A3311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57400"/>
            <a:ext cx="86106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06A2CA1-8629-4A97-B499-2339CDF41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Braunne (1831 – 1892) &amp; Fischer (1861 – 1917)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06E5420-2D7D-45C4-A284-C7665C780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Análise 3D da marcha.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Antropometria: Método experimental (4 cadáveres congelados, pregados na parede com espetos) para obter COG e momento de inércia (1889).</a:t>
            </a:r>
            <a:r>
              <a:rPr lang="pt-BR" altLang="pt-BR" sz="2600"/>
              <a:t>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1C2E1E5A-E320-4CE6-BA1B-4D6143A90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4267200" cy="28194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Experimento de Braune &amp; Fischer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98659" name="Picture 3">
            <a:extLst>
              <a:ext uri="{FF2B5EF4-FFF2-40B4-BE49-F238E27FC236}">
                <a16:creationId xmlns:a16="http://schemas.microsoft.com/office/drawing/2014/main" id="{077534C9-D78D-4559-89C4-278C1444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0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F4CDD0F6-0C0C-4217-A03F-02D6F5D43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altLang="pt-BR" sz="2500">
                <a:latin typeface="Arial" panose="020B0604020202020204" pitchFamily="34" charset="0"/>
                <a:cs typeface="Times New Roman" panose="02020603050405020304" pitchFamily="18" charset="0"/>
              </a:rPr>
              <a:t>Experimento de Braune &amp; Fischer</a:t>
            </a:r>
          </a:p>
        </p:txBody>
      </p:sp>
      <p:pic>
        <p:nvPicPr>
          <p:cNvPr id="199683" name="Picture 3">
            <a:extLst>
              <a:ext uri="{FF2B5EF4-FFF2-40B4-BE49-F238E27FC236}">
                <a16:creationId xmlns:a16="http://schemas.microsoft.com/office/drawing/2014/main" id="{79CFE0B9-2ADF-47BD-B686-F8419C59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82675"/>
            <a:ext cx="75438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07AED54-DD4B-4D0E-ACD5-115934041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r>
              <a:rPr lang="pt-BR" altLang="pt-BR"/>
              <a:t>História da Ciência do movimento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AB1FFED-155A-495D-BDEA-E0DCBF0FA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3513" y="2460625"/>
            <a:ext cx="3735387" cy="193516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/>
              <a:t>Busca sistemática para resolver o Problema de Carlos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38CCFCDE-D388-4765-931B-E68BA0FD1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Século XX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C0D699CC-6393-4008-B55F-4BE296C52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Qual é o papel dos impulsos neurais?</a:t>
            </a:r>
          </a:p>
          <a:p>
            <a:pPr lvl="1"/>
            <a:r>
              <a:rPr lang="pt-BR" altLang="pt-BR"/>
              <a:t>Pavlov – movimento construído por reflexos, movimentos controlados pela alma</a:t>
            </a:r>
          </a:p>
          <a:p>
            <a:pPr lvl="1"/>
            <a:r>
              <a:rPr lang="pt-BR" altLang="pt-BR"/>
              <a:t>Bernstein – o movimento é dirigido pelo ambiente por meio das interações mecânicas e pelas informações sensoriais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7AEC83F3-2DAC-4EDD-864D-848EF9292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Sherrington (1857 – 1952)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6A55D708-6BA0-44A2-B7E9-F80BF978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Estudou os reflexos neuromusculares e suas sinergias.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Teoria da inervação recíproca</a:t>
            </a:r>
            <a:r>
              <a:rPr lang="pt-BR" altLang="pt-BR" sz="2600"/>
              <a:t>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16C4981-2750-447B-8A37-2221528C3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Hill (1886 - 1977)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E559A3B3-2E7F-4E7F-B4B5-B7DF46A52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Estudou a produção de calor do músculo: Nobel -1923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Estrutura e função muscular (contração e Consumo de oxigênio).</a:t>
            </a:r>
            <a:r>
              <a:rPr lang="pt-BR" altLang="pt-BR" sz="2600"/>
              <a:t>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815F1F6B-D5D7-429D-83CA-D7795A6E1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A.F. Huxley (1917) e H.E. Huxley (1924)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3CD28AB8-A789-40C4-85D7-E904356F6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>
                <a:cs typeface="Times New Roman" panose="02020603050405020304" pitchFamily="18" charset="0"/>
              </a:rPr>
              <a:t>Ultra estrutura muscular e fisiologia do músculo estriado.</a:t>
            </a:r>
          </a:p>
          <a:p>
            <a:endParaRPr lang="pt-BR" altLang="pt-BR" sz="26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6FBC2BA0-F5AD-4301-BC54-6BF48C11E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pt-BR" altLang="pt-BR" sz="3300" b="1"/>
              <a:t>Definição de um caminho histórico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B386713-6A76-496F-BC43-85A75D2DA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/>
              <a:t>Problema de Carlos:</a:t>
            </a:r>
          </a:p>
          <a:p>
            <a:pPr lvl="1"/>
            <a:r>
              <a:rPr lang="pt-BR" altLang="pt-BR"/>
              <a:t>Como uma pessoa ou cultura que se baseia na metáfora do mecanismo da máquina de Turriano e na anatomia de Vesalius pode entender propriamente a coordenação e a controle do movimento?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CDD064A-F907-4A42-823F-369BDE899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50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Bernstein (1896 - 1966)</a:t>
            </a:r>
            <a:r>
              <a:rPr lang="pt-BR" altLang="pt-BR" sz="25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17BB6C2C-9EAA-4AF0-BA44-5B49C2FFC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2600">
                <a:cs typeface="Times New Roman" panose="02020603050405020304" pitchFamily="18" charset="0"/>
              </a:rPr>
              <a:t>Coordenação e regulação do movimento em crianças e adultos.</a:t>
            </a:r>
          </a:p>
          <a:p>
            <a:pPr algn="just"/>
            <a:r>
              <a:rPr lang="pt-BR" altLang="pt-BR" sz="2600">
                <a:cs typeface="Times New Roman" panose="02020603050405020304" pitchFamily="18" charset="0"/>
              </a:rPr>
              <a:t>Sinergias musculares para controlar o movimento</a:t>
            </a:r>
          </a:p>
          <a:p>
            <a:r>
              <a:rPr lang="pt-BR" altLang="pt-BR" sz="2600">
                <a:cs typeface="Times New Roman" panose="02020603050405020304" pitchFamily="18" charset="0"/>
              </a:rPr>
              <a:t>Problema de Bernstein - problema dos graus de liberdade</a:t>
            </a:r>
            <a:r>
              <a:rPr lang="pt-BR" altLang="pt-BR" sz="2600"/>
              <a:t>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DDCE176-7BFE-4B36-BF7A-1EE6D0408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r>
              <a:rPr lang="pt-BR" altLang="pt-BR"/>
              <a:t>História da Ciência do movimento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45611D2-1EB7-4A50-89C3-D17DEC582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493838"/>
            <a:ext cx="7245350" cy="4545012"/>
          </a:xfrm>
        </p:spPr>
        <p:txBody>
          <a:bodyPr/>
          <a:lstStyle/>
          <a:p>
            <a:pPr marL="180975" indent="-180975" algn="ctr">
              <a:buFont typeface="Wingdings" panose="05000000000000000000" pitchFamily="2" charset="2"/>
              <a:buNone/>
            </a:pPr>
            <a:r>
              <a:rPr lang="pt-BR" altLang="pt-BR" b="1" u="sng"/>
              <a:t>Importantes marcos do século XX</a:t>
            </a:r>
          </a:p>
          <a:p>
            <a:pPr marL="180975" indent="-180975"/>
            <a:r>
              <a:rPr lang="pt-BR" altLang="pt-BR"/>
              <a:t>Carlos V – controlar os relógios para coordená-los</a:t>
            </a:r>
          </a:p>
          <a:p>
            <a:pPr marL="180975" indent="-180975"/>
            <a:r>
              <a:rPr lang="pt-BR" altLang="pt-BR"/>
              <a:t>Bernstein – coordenação precede controle</a:t>
            </a:r>
          </a:p>
          <a:p>
            <a:pPr lvl="1"/>
            <a:r>
              <a:rPr lang="pt-BR" altLang="pt-BR"/>
              <a:t>Modelo estocástico do futuro necessário</a:t>
            </a:r>
          </a:p>
          <a:p>
            <a:pPr marL="180975" indent="-180975"/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705A6AB-470D-4516-AEB5-A080839B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r>
              <a:rPr lang="pt-BR" altLang="pt-BR"/>
              <a:t>História da Ciência do movimento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E34B81C-B23A-44ED-BB05-51B5C12CE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1300" y="1493838"/>
            <a:ext cx="6075363" cy="45450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300" b="1" u="sng"/>
              <a:t>Importantes marcos do século XX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4300" b="1" u="sng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300"/>
              <a:t>Planck – propriedades macroscópicas emergem do microscópico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EBDC773-0E8F-4002-8360-1A4DCD0A7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r>
              <a:rPr lang="pt-BR" altLang="pt-BR"/>
              <a:t>História da Ciência do movimento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7E26074-8A3E-4A6D-836A-0E1E10429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313" y="1493838"/>
            <a:ext cx="8461375" cy="4545012"/>
          </a:xfrm>
        </p:spPr>
        <p:txBody>
          <a:bodyPr/>
          <a:lstStyle/>
          <a:p>
            <a:pPr marL="180975" indent="-180975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600" b="1" u="sng"/>
              <a:t>Importantes marcos do século XX</a:t>
            </a:r>
          </a:p>
          <a:p>
            <a:pPr marL="180975" indent="-180975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600" b="1" u="sng"/>
          </a:p>
          <a:p>
            <a:pPr marL="180975" indent="-18097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600"/>
              <a:t>Sinergética é um campo interdisciplinar de pesquisa fundado por Hermann Haken em 1969.</a:t>
            </a:r>
          </a:p>
          <a:p>
            <a:pPr marL="180975" indent="-180975">
              <a:lnSpc>
                <a:spcPct val="90000"/>
              </a:lnSpc>
            </a:pPr>
            <a:r>
              <a:rPr lang="en-US" altLang="pt-BR" sz="2600"/>
              <a:t>Lida com sistemas complexos que são compostos por muitas partes individuais que se interagem e são capazes de produzir estruturas funcionais, temporais ou espaciais pela auto-organização. </a:t>
            </a:r>
          </a:p>
          <a:p>
            <a:pPr marL="180975" indent="-180975">
              <a:lnSpc>
                <a:spcPct val="90000"/>
              </a:lnSpc>
            </a:pPr>
            <a:r>
              <a:rPr lang="en-US" altLang="pt-BR" sz="2600"/>
              <a:t>busca por princípios gerais que governam a auto-organização em relação a natureza das partes individuais do sistema.</a:t>
            </a:r>
            <a:endParaRPr lang="pt-BR" altLang="pt-BR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02F793C-3562-423B-8DB1-CB4B00B84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pt-BR" altLang="pt-BR" sz="3800"/>
              <a:t>The problem of interrelations between coordination and localization, 1935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9422488-7A4B-4E50-BAC3-CC332CE7C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530725"/>
          </a:xfrm>
        </p:spPr>
        <p:txBody>
          <a:bodyPr/>
          <a:lstStyle/>
          <a:p>
            <a:r>
              <a:rPr lang="pt-BR" altLang="pt-BR"/>
              <a:t>Nem o controle central ou interações periféricas podem gerar sozinhas os padrões normais ou patológicos do movimento.</a:t>
            </a:r>
          </a:p>
          <a:p>
            <a:r>
              <a:rPr lang="pt-BR" altLang="pt-BR"/>
              <a:t>Como decompor o movimento para que sua organização seja revelada , enquanto sua integridade seja preservada?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944E80F-9EE8-4418-80D9-6F5467775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pt-BR" altLang="pt-BR" sz="2900"/>
              <a:t>A marcha humana é uma maravilha biomecânica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0FF27A4-6E34-4E7D-90A8-A1D10DEED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Braune &amp; Fischer</a:t>
            </a:r>
          </a:p>
          <a:p>
            <a:pPr lvl="1"/>
            <a:r>
              <a:rPr lang="pt-BR" altLang="pt-BR"/>
              <a:t>Análise analítica da marcha</a:t>
            </a:r>
          </a:p>
          <a:p>
            <a:pPr lvl="1"/>
            <a:r>
              <a:rPr lang="pt-BR" altLang="pt-BR"/>
              <a:t>Construção de novos instrumentos</a:t>
            </a:r>
          </a:p>
          <a:p>
            <a:pPr lvl="1"/>
            <a:r>
              <a:rPr lang="pt-BR" altLang="pt-BR"/>
              <a:t>Muitos cálculos</a:t>
            </a:r>
          </a:p>
          <a:p>
            <a:pPr lvl="1"/>
            <a:r>
              <a:rPr lang="pt-BR" altLang="pt-BR"/>
              <a:t>Teste rigoroso da hipótese dos irmãos Weber:</a:t>
            </a:r>
          </a:p>
          <a:p>
            <a:pPr lvl="2"/>
            <a:r>
              <a:rPr lang="pt-BR" altLang="pt-BR"/>
              <a:t>O movimento da perna de balanço reproduz o movimento de um pêndulo</a:t>
            </a:r>
          </a:p>
          <a:p>
            <a:pPr lvl="2"/>
            <a:r>
              <a:rPr lang="pt-BR" altLang="pt-BR"/>
              <a:t>Gravidade é força que dirige o movimento da perna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EB1F7E9-1087-4CBB-A124-941DB5660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pt-BR" altLang="pt-BR" sz="2900"/>
              <a:t>A marcha humana é uma maravilha biomecânica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05CD8E0-5DA0-41BA-A34D-7B1E9481E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Ernst, Wilhelm e Eduard, os Irmãos Weber :</a:t>
            </a:r>
          </a:p>
          <a:p>
            <a:pPr lvl="1"/>
            <a:r>
              <a:rPr lang="pt-BR" altLang="pt-BR"/>
              <a:t>150 hipóteses sobre a marcha</a:t>
            </a:r>
          </a:p>
          <a:p>
            <a:pPr lvl="2"/>
            <a:r>
              <a:rPr lang="pt-BR" altLang="pt-BR"/>
              <a:t> velocidade máxima da corrida é  6.5 m/s</a:t>
            </a:r>
          </a:p>
          <a:p>
            <a:pPr lvl="2"/>
            <a:r>
              <a:rPr lang="pt-BR" altLang="pt-BR"/>
              <a:t>A variabilidade durante a marcha normal  é menor do que durante a corrida</a:t>
            </a:r>
          </a:p>
          <a:p>
            <a:pPr lvl="2"/>
            <a:r>
              <a:rPr lang="pt-BR" altLang="pt-BR"/>
              <a:t>O comprimento da passada é maior na corrida do que no andar, mas sua duração durante a corrida é menor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648ED16-161A-49C7-B096-6ABE2B421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pt-BR" altLang="pt-BR" sz="2900"/>
              <a:t>A marcha humana é uma maravilha biomecânica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A0D29E5-5537-49E5-AF3A-85D6899AF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788" y="1600200"/>
            <a:ext cx="5895975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Cavanagh (1990)</a:t>
            </a:r>
          </a:p>
          <a:p>
            <a:pPr lvl="1"/>
            <a:r>
              <a:rPr lang="pt-BR" altLang="pt-BR"/>
              <a:t>uma mistura de certo, errado e talvez</a:t>
            </a:r>
          </a:p>
          <a:p>
            <a:pPr lvl="1"/>
            <a:r>
              <a:rPr lang="pt-BR" altLang="pt-BR"/>
              <a:t>Significância dos irmãos Weber “não está no fato de o que eles disseram, mas do fato que eles disseram”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45B20CD-BBB8-46E0-9DC5-576B24BD9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pt-BR" altLang="pt-BR" sz="2900"/>
              <a:t>A abordagem de Braune e Fischer (1895-1904)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E9A37A8-07A5-4838-B409-4CAEDAB93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Calcularam os torques atuando na coxa, perna e pé</a:t>
            </a:r>
          </a:p>
          <a:p>
            <a:pPr lvl="1"/>
            <a:r>
              <a:rPr lang="pt-BR" altLang="pt-BR"/>
              <a:t>Muscular, gravitacional e forças efetivas (forças externas resultantes)</a:t>
            </a:r>
          </a:p>
          <a:p>
            <a:pPr lvl="1"/>
            <a:r>
              <a:rPr lang="pt-BR" altLang="pt-BR"/>
              <a:t>Subtraindo os componentes associados à gravidade, mostraram que muito torque havia sido gerado internamente</a:t>
            </a:r>
          </a:p>
          <a:p>
            <a:pPr lvl="1"/>
            <a:r>
              <a:rPr lang="pt-BR" altLang="pt-BR"/>
              <a:t>Geraram padrões de atividade muscular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805C5AF-CAC7-4D9E-8809-C511D3222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800"/>
              <a:t>As descobertas de Braune e Fischer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A211C4C-A653-49A7-B69C-B4D8E82E6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Os pilares em que os irmãos Weber construíram sua teoria foram abalados</a:t>
            </a:r>
          </a:p>
          <a:p>
            <a:r>
              <a:rPr lang="pt-BR" altLang="pt-BR"/>
              <a:t>O conceito da teoria do pêndulo não pode ser verdadeira, ou mesmo aproximada</a:t>
            </a:r>
          </a:p>
          <a:p>
            <a:r>
              <a:rPr lang="pt-BR" altLang="pt-BR"/>
              <a:t>Muito do discutido sobre a teoria do pêndulo dos irmãos Weber é errônea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89744EF-C71C-4364-92E9-2EAAE4D57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300" b="1"/>
              <a:t>Definição de um caminho histórico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FB7B5352-44CD-40DC-8987-8CAC09A716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pt-BR" sz="2600"/>
              <a:t>Tradição</a:t>
            </a:r>
          </a:p>
          <a:p>
            <a:pPr lvl="1"/>
            <a:r>
              <a:rPr lang="pt-BR" altLang="pt-BR" sz="2200"/>
              <a:t>Mecanismo</a:t>
            </a:r>
          </a:p>
          <a:p>
            <a:pPr lvl="1"/>
            <a:r>
              <a:rPr lang="pt-BR" altLang="pt-BR" sz="2200"/>
              <a:t>Corpo humano</a:t>
            </a:r>
          </a:p>
        </p:txBody>
      </p:sp>
      <p:pic>
        <p:nvPicPr>
          <p:cNvPr id="156679" name="Picture 7">
            <a:extLst>
              <a:ext uri="{FF2B5EF4-FFF2-40B4-BE49-F238E27FC236}">
                <a16:creationId xmlns:a16="http://schemas.microsoft.com/office/drawing/2014/main" id="{2AFEFEBD-E265-4A9D-84E2-2718353EC6E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3225"/>
            <a:ext cx="4038600" cy="204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80" name="Picture 8">
            <a:extLst>
              <a:ext uri="{FF2B5EF4-FFF2-40B4-BE49-F238E27FC236}">
                <a16:creationId xmlns:a16="http://schemas.microsoft.com/office/drawing/2014/main" id="{DD119750-EF4C-423C-9D8E-C3064DDEC9C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563" y="3941763"/>
            <a:ext cx="153828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91492B8-511B-4A4C-BFFB-446954512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Wallace Osgood Fenn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1C646BC-2C07-4E40-A959-9C8C2F051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600"/>
              <a:t>Publicou 267 artigos entre 1916 e 1972</a:t>
            </a:r>
          </a:p>
          <a:p>
            <a:r>
              <a:rPr lang="pt-BR" altLang="pt-BR" sz="2600"/>
              <a:t>Antes de Fenn:</a:t>
            </a:r>
          </a:p>
          <a:p>
            <a:pPr lvl="1"/>
            <a:r>
              <a:rPr lang="pt-BR" altLang="pt-BR" sz="2200"/>
              <a:t>Músculos se comportam como elásticos. Quando um elásticos é alongado, ele guarda uma certa quantidade de energia potencial.</a:t>
            </a:r>
          </a:p>
          <a:p>
            <a:pPr lvl="1"/>
            <a:r>
              <a:rPr lang="pt-BR" altLang="pt-BR" sz="2200"/>
              <a:t>Quando o elásticos é solto, parte da energia potencial é gasta na produção de trabalho mecânico e o resto é dissipado na forma de calor.</a:t>
            </a:r>
          </a:p>
          <a:p>
            <a:pPr lvl="1"/>
            <a:r>
              <a:rPr lang="pt-BR" altLang="pt-BR" sz="2200"/>
              <a:t>A quantidade de energia do elástico é mantida constante. Assim, no elástico, a maior quantidade de trabalho realizado, menor a quantidade de calor produzido. </a:t>
            </a:r>
          </a:p>
          <a:p>
            <a:endParaRPr lang="pt-BR" altLang="pt-BR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4EBBC2A-0F23-4D8B-A20E-34C7E3FC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Wallace Osgood Fenn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9D60434-93F5-4CA4-BDC3-1D60064D0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4013" y="1854200"/>
            <a:ext cx="5895975" cy="4530725"/>
          </a:xfrm>
        </p:spPr>
        <p:txBody>
          <a:bodyPr/>
          <a:lstStyle/>
          <a:p>
            <a:r>
              <a:rPr lang="pt-BR" altLang="pt-BR"/>
              <a:t>Quantidade de calor aumenta quando o músculo é encurtado</a:t>
            </a:r>
          </a:p>
          <a:p>
            <a:r>
              <a:rPr lang="pt-BR" altLang="pt-BR"/>
              <a:t>Produção extra de calor é proporcional ao trabalho externo produzido pelo músculo, que é o oposto observado no elástico</a:t>
            </a:r>
          </a:p>
          <a:p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A2B10F6C-0544-41B0-B314-368EC5F36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Wallace Osgood Fenn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B30090C-CE20-4EE7-92CE-977B8F717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6850" y="1600200"/>
            <a:ext cx="6254750" cy="4530725"/>
          </a:xfrm>
        </p:spPr>
        <p:txBody>
          <a:bodyPr/>
          <a:lstStyle/>
          <a:p>
            <a:r>
              <a:rPr lang="pt-BR" altLang="pt-BR"/>
              <a:t>Encurtamento do músculo é um processo ativo que requer o suprimento de energia</a:t>
            </a:r>
          </a:p>
          <a:p>
            <a:r>
              <a:rPr lang="pt-BR" altLang="pt-BR"/>
              <a:t>Músculos não são similares aos elásticos pré-alongados que encurtam passivamente.</a:t>
            </a:r>
          </a:p>
          <a:p>
            <a:r>
              <a:rPr lang="pt-BR" altLang="pt-BR"/>
              <a:t>Este é conhecido como efeito Fenn (Fenn, 1930) </a:t>
            </a:r>
          </a:p>
          <a:p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73524D7-76D1-40F8-BB63-7D67AF99C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Principais apontamentos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F7371DB-BCA4-46CD-BFA8-98E87B49B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138" y="1898650"/>
            <a:ext cx="6435725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As pernas se movem como pêndulos durante a marcha e a corrida?</a:t>
            </a:r>
          </a:p>
          <a:p>
            <a:pPr lvl="1"/>
            <a:r>
              <a:rPr lang="pt-BR" altLang="pt-BR">
                <a:solidFill>
                  <a:schemeClr val="hlink"/>
                </a:solidFill>
              </a:rPr>
              <a:t>Não, porque os pêndulos são sistemas conservativos. Nas pernas, a energia cinética é muito maior que a sua energia potencial.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3977F0B-ADE6-499B-80E8-1B4F4327B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Principais apontamentos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C201451-9C08-4391-85CB-5763BFD2E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6435725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Qual é o papel da viscosidade no músculo?</a:t>
            </a:r>
          </a:p>
          <a:p>
            <a:pPr lvl="1"/>
            <a:r>
              <a:rPr lang="pt-BR" altLang="pt-BR">
                <a:solidFill>
                  <a:schemeClr val="hlink"/>
                </a:solidFill>
              </a:rPr>
              <a:t>“O fato que o músculo se encurtar mais lentamente não é por causa da viscosidade, mas da forma que a liberação de energia é regulada.” Hill (1938)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D623223-C994-4FD2-82DB-6276C9160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Principais apontamentos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FB6AB4DC-9ABB-4B76-AB7F-13CA57645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788" y="2392363"/>
            <a:ext cx="5940425" cy="37385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O músculo exibe um comportamento elástico?</a:t>
            </a:r>
          </a:p>
          <a:p>
            <a:pPr lvl="1"/>
            <a:r>
              <a:rPr lang="pt-BR" altLang="pt-BR">
                <a:solidFill>
                  <a:schemeClr val="hlink"/>
                </a:solidFill>
              </a:rPr>
              <a:t>Se a transformação de energia é o ponto: não.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B70338F-9EB2-41A7-8E49-80C71C4AA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Hill (1922)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83A6C2E-BFED-4304-8A3C-0B50A6397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6488" y="1600200"/>
            <a:ext cx="6886575" cy="4530725"/>
          </a:xfrm>
        </p:spPr>
        <p:txBody>
          <a:bodyPr/>
          <a:lstStyle/>
          <a:p>
            <a:r>
              <a:rPr lang="pt-BR" altLang="pt-BR"/>
              <a:t>Resistência muscular interna por causa da viscosidade foi responsável pela dissipação de parte da energia elástica produzida pelo músculo quando este é encurtado lentamente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78C0461-DF81-41D5-87A9-79BA7C2D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Hill (1922)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378DBC5-22E0-4201-A19E-F14064CC7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Teoria da viscosidade muscular permite prever a eficiência mecânica muscular e a velocidade de contração na qual a eficiência é máxima</a:t>
            </a:r>
          </a:p>
          <a:p>
            <a:r>
              <a:rPr lang="pt-BR" altLang="pt-BR"/>
              <a:t>Eficiência mecânica dos músculos é a taxa do trabalho realizado pela energia liberada</a:t>
            </a:r>
          </a:p>
          <a:p>
            <a:r>
              <a:rPr lang="pt-BR" altLang="pt-BR"/>
              <a:t>Roda de inércia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8B1507D-36A9-48CA-906E-9A4FE58DC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Archibald Vivian Hill, 1965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8FE9EFB-0A9D-422E-88A5-082DFAF40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2513" y="1719263"/>
            <a:ext cx="4498975" cy="38719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 sz="3400"/>
              <a:t>“The simplicity of the visco-elastic theory , and accuracy with which it fitted many facts, bewitched me (and several of my colleagues) too long.”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405CFEE-143C-4349-B77B-E6D99DB92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História do movimento humano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A389740-6CCE-4C3C-8608-EBB5F1E7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Grécia Antiga e Império Romano</a:t>
            </a:r>
          </a:p>
          <a:p>
            <a:r>
              <a:rPr lang="pt-BR" altLang="pt-BR"/>
              <a:t>Renascença</a:t>
            </a:r>
          </a:p>
          <a:p>
            <a:r>
              <a:rPr lang="pt-BR" altLang="pt-BR"/>
              <a:t>Séc. XIX</a:t>
            </a:r>
          </a:p>
          <a:p>
            <a:r>
              <a:rPr lang="pt-BR" altLang="pt-BR"/>
              <a:t>Séc XX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36093F1-1FF3-47F3-8BCA-C0BCCDE61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Grécia antiga e Império Romano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F4CB9836-9465-41E1-9E60-7345407A4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Relações entre o corpo (que se move) e alma (que controla o movimento)</a:t>
            </a:r>
          </a:p>
          <a:p>
            <a:pPr lvl="1"/>
            <a:r>
              <a:rPr lang="pt-BR" altLang="pt-BR"/>
              <a:t>Qual é a origem do movimento no mundo?</a:t>
            </a:r>
          </a:p>
          <a:p>
            <a:pPr lvl="1"/>
            <a:r>
              <a:rPr lang="pt-BR" altLang="pt-BR"/>
              <a:t>Como a alma comanda o corpo para se mover?</a:t>
            </a:r>
          </a:p>
          <a:p>
            <a:pPr lvl="1"/>
            <a:r>
              <a:rPr lang="pt-BR" altLang="pt-BR"/>
              <a:t>Como a alma induz o movimento corporal?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01DD39C-6128-4F04-8993-6C7B392C2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Grécia antiga e Império Romano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E03AA290-DD1F-4BC8-8ED3-A210CB504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Relações entre o corpo (que se move) e alma (que controla o movimento)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Heráclito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Os objetos são conhecidos pelo seu movimento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Demócrito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O movimento dos átomos transmite o movimento da alma para o corpo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Platão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O Criador ordena o tempo e movimento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O movimento próprio é um sinal da alma imortal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Corpo como uma marionete e a alma é o manipulador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5">
      <a:dk1>
        <a:srgbClr val="9B8D65"/>
      </a:dk1>
      <a:lt1>
        <a:srgbClr val="F8F8F8"/>
      </a:lt1>
      <a:dk2>
        <a:srgbClr val="002600"/>
      </a:dk2>
      <a:lt2>
        <a:srgbClr val="FAFACC"/>
      </a:lt2>
      <a:accent1>
        <a:srgbClr val="CC9933"/>
      </a:accent1>
      <a:accent2>
        <a:srgbClr val="8F9967"/>
      </a:accent2>
      <a:accent3>
        <a:srgbClr val="AAACAA"/>
      </a:accent3>
      <a:accent4>
        <a:srgbClr val="D4D4D4"/>
      </a:accent4>
      <a:accent5>
        <a:srgbClr val="E2CAAD"/>
      </a:accent5>
      <a:accent6>
        <a:srgbClr val="818A5D"/>
      </a:accent6>
      <a:hlink>
        <a:srgbClr val="336600"/>
      </a:hlink>
      <a:folHlink>
        <a:srgbClr val="808000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1346</TotalTime>
  <Words>2354</Words>
  <Application>Microsoft Office PowerPoint</Application>
  <PresentationFormat>On-screen Show (4:3)</PresentationFormat>
  <Paragraphs>252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Garamond</vt:lpstr>
      <vt:lpstr>Times New Roman</vt:lpstr>
      <vt:lpstr>Wingdings</vt:lpstr>
      <vt:lpstr>Symbol</vt:lpstr>
      <vt:lpstr>Borda</vt:lpstr>
      <vt:lpstr>História da pesquisa sobre o movimento humano</vt:lpstr>
      <vt:lpstr>PowerPoint Presentation</vt:lpstr>
      <vt:lpstr>Definição de um caminho histórico</vt:lpstr>
      <vt:lpstr>Definição de um caminho histórico</vt:lpstr>
      <vt:lpstr>Definição de um caminho histórico</vt:lpstr>
      <vt:lpstr>Definição de um caminho histórico</vt:lpstr>
      <vt:lpstr>História do movimento humano</vt:lpstr>
      <vt:lpstr>Grécia antiga e Império Romano</vt:lpstr>
      <vt:lpstr>Grécia antiga e Império Romano</vt:lpstr>
      <vt:lpstr>Grécia Antiga e Império Romano</vt:lpstr>
      <vt:lpstr>Aristóteles (384 - 322 a.C.)</vt:lpstr>
      <vt:lpstr>Aristóteles (384 - 322 a.C.) </vt:lpstr>
      <vt:lpstr>Aristóteles (384 - 322 a.C.) </vt:lpstr>
      <vt:lpstr>Arquimedes (287 - 212 a.C.) </vt:lpstr>
      <vt:lpstr>Galeno (129 – 201) </vt:lpstr>
      <vt:lpstr>Galeno (129 – 201) </vt:lpstr>
      <vt:lpstr>Renascença</vt:lpstr>
      <vt:lpstr>Leonardo da Vinci (1452 - 1519) </vt:lpstr>
      <vt:lpstr>Leonardo da Vinci (1452 - 1519) </vt:lpstr>
      <vt:lpstr>Leonardo da Vinci</vt:lpstr>
      <vt:lpstr>Vesalius (1514 - 1564) </vt:lpstr>
      <vt:lpstr>Galileo Galilei (1564 - 1642) </vt:lpstr>
      <vt:lpstr>Galileo Galilei (1564 - 1642) </vt:lpstr>
      <vt:lpstr>Galileo Galilei (1564 - 1642) </vt:lpstr>
      <vt:lpstr>Galileo</vt:lpstr>
      <vt:lpstr>Borelli (1608 - 1679) </vt:lpstr>
      <vt:lpstr>Borelli (1608 - 1679) </vt:lpstr>
      <vt:lpstr>Borelli (1608 - 1679) </vt:lpstr>
      <vt:lpstr>Manuscrito de Borelli (1685) </vt:lpstr>
      <vt:lpstr>Manuscrito de Borelli(1685) </vt:lpstr>
      <vt:lpstr>Isaac Newton (1642 - 1727) </vt:lpstr>
      <vt:lpstr>Isaac Newton (1642 - 1727) </vt:lpstr>
      <vt:lpstr>Galvani (1737 – 1798) </vt:lpstr>
      <vt:lpstr>Século XIX</vt:lpstr>
      <vt:lpstr>Duchenne (1806 – 1875) </vt:lpstr>
      <vt:lpstr>E.H. Weber (1795 – 1878) &amp; W.E. Weber (1804 – 1871) </vt:lpstr>
      <vt:lpstr>Marey (1830-1904) </vt:lpstr>
      <vt:lpstr>Experimentos de Marey</vt:lpstr>
      <vt:lpstr>Experimentos de Marey</vt:lpstr>
      <vt:lpstr>Muybridge (1830 - 1904) </vt:lpstr>
      <vt:lpstr>Muybridge</vt:lpstr>
      <vt:lpstr>Braunne (1831 – 1892) &amp; Fischer (1861 – 1917) </vt:lpstr>
      <vt:lpstr>Experimento de Braune &amp; Fischer </vt:lpstr>
      <vt:lpstr>Experimento de Braune &amp; Fischer</vt:lpstr>
      <vt:lpstr>História da Ciência do movimento</vt:lpstr>
      <vt:lpstr>Século XX</vt:lpstr>
      <vt:lpstr>Sherrington (1857 – 1952) </vt:lpstr>
      <vt:lpstr>Hill (1886 - 1977) </vt:lpstr>
      <vt:lpstr>A.F. Huxley (1917) e H.E. Huxley (1924) </vt:lpstr>
      <vt:lpstr>Bernstein (1896 - 1966) </vt:lpstr>
      <vt:lpstr>História da Ciência do movimento</vt:lpstr>
      <vt:lpstr>História da Ciência do movimento</vt:lpstr>
      <vt:lpstr>História da Ciência do movimento</vt:lpstr>
      <vt:lpstr>The problem of interrelations between coordination and localization, 1935</vt:lpstr>
      <vt:lpstr>A marcha humana é uma maravilha biomecânica</vt:lpstr>
      <vt:lpstr>A marcha humana é uma maravilha biomecânica</vt:lpstr>
      <vt:lpstr>A marcha humana é uma maravilha biomecânica</vt:lpstr>
      <vt:lpstr>A abordagem de Braune e Fischer (1895-1904)</vt:lpstr>
      <vt:lpstr>As descobertas de Braune e Fischer</vt:lpstr>
      <vt:lpstr>Wallace Osgood Fenn</vt:lpstr>
      <vt:lpstr>Wallace Osgood Fenn</vt:lpstr>
      <vt:lpstr>Wallace Osgood Fenn</vt:lpstr>
      <vt:lpstr>Principais apontamentos</vt:lpstr>
      <vt:lpstr>Principais apontamentos</vt:lpstr>
      <vt:lpstr>Principais apontamentos</vt:lpstr>
      <vt:lpstr>Hill (1922)</vt:lpstr>
      <vt:lpstr>Hill (1922)</vt:lpstr>
      <vt:lpstr>Archibald Vivian Hill, 1965</vt:lpstr>
    </vt:vector>
  </TitlesOfParts>
  <Company>Biomecanica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in movement science</dc:title>
  <dc:creator>Luis</dc:creator>
  <cp:lastModifiedBy>Luis Mochizuki</cp:lastModifiedBy>
  <cp:revision>67</cp:revision>
  <dcterms:created xsi:type="dcterms:W3CDTF">2002-09-24T15:35:23Z</dcterms:created>
  <dcterms:modified xsi:type="dcterms:W3CDTF">2020-06-04T12:06:09Z</dcterms:modified>
</cp:coreProperties>
</file>