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sldIdLst>
    <p:sldId id="257" r:id="rId2"/>
    <p:sldId id="416" r:id="rId3"/>
    <p:sldId id="418" r:id="rId4"/>
    <p:sldId id="463" r:id="rId5"/>
    <p:sldId id="535" r:id="rId6"/>
    <p:sldId id="432" r:id="rId7"/>
    <p:sldId id="459" r:id="rId8"/>
    <p:sldId id="460" r:id="rId9"/>
    <p:sldId id="462" r:id="rId10"/>
    <p:sldId id="536" r:id="rId11"/>
    <p:sldId id="526" r:id="rId12"/>
    <p:sldId id="461" r:id="rId13"/>
    <p:sldId id="527" r:id="rId14"/>
    <p:sldId id="464" r:id="rId15"/>
    <p:sldId id="528" r:id="rId16"/>
    <p:sldId id="437" r:id="rId17"/>
    <p:sldId id="433" r:id="rId18"/>
    <p:sldId id="436" r:id="rId19"/>
    <p:sldId id="454" r:id="rId20"/>
    <p:sldId id="450" r:id="rId21"/>
    <p:sldId id="451" r:id="rId22"/>
    <p:sldId id="532" r:id="rId23"/>
    <p:sldId id="530" r:id="rId24"/>
    <p:sldId id="452" r:id="rId25"/>
    <p:sldId id="439" r:id="rId26"/>
    <p:sldId id="531" r:id="rId27"/>
    <p:sldId id="434" r:id="rId28"/>
    <p:sldId id="537" r:id="rId29"/>
    <p:sldId id="465" r:id="rId30"/>
    <p:sldId id="468" r:id="rId31"/>
    <p:sldId id="466" r:id="rId32"/>
    <p:sldId id="467" r:id="rId33"/>
    <p:sldId id="534" r:id="rId34"/>
    <p:sldId id="469" r:id="rId35"/>
    <p:sldId id="533" r:id="rId36"/>
    <p:sldId id="470" r:id="rId37"/>
    <p:sldId id="471" r:id="rId38"/>
    <p:sldId id="472" r:id="rId39"/>
    <p:sldId id="311" r:id="rId40"/>
    <p:sldId id="312" r:id="rId41"/>
    <p:sldId id="278" r:id="rId42"/>
    <p:sldId id="309" r:id="rId43"/>
    <p:sldId id="313" r:id="rId44"/>
    <p:sldId id="310" r:id="rId45"/>
    <p:sldId id="525" r:id="rId46"/>
    <p:sldId id="539" r:id="rId47"/>
    <p:sldId id="538"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408"/>
    <p:restoredTop sz="96181"/>
  </p:normalViewPr>
  <p:slideViewPr>
    <p:cSldViewPr snapToGrid="0" snapToObjects="1">
      <p:cViewPr varScale="1">
        <p:scale>
          <a:sx n="103" d="100"/>
          <a:sy n="103" d="100"/>
        </p:scale>
        <p:origin x="192" y="6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8DE416-DA3B-C243-9939-003EB0F0937C}" type="datetimeFigureOut">
              <a:rPr lang="en-US" smtClean="0"/>
              <a:t>3/12/24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227177-0D7F-A546-96A6-545039CD3540}" type="slidenum">
              <a:rPr lang="en-US" smtClean="0"/>
              <a:t>‹nº›</a:t>
            </a:fld>
            <a:endParaRPr lang="en-US"/>
          </a:p>
        </p:txBody>
      </p:sp>
    </p:spTree>
    <p:extLst>
      <p:ext uri="{BB962C8B-B14F-4D97-AF65-F5344CB8AC3E}">
        <p14:creationId xmlns:p14="http://schemas.microsoft.com/office/powerpoint/2010/main" val="775562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charset="0"/>
                <a:ea typeface="MS PGothic" charset="-128"/>
              </a:defRPr>
            </a:lvl1pPr>
            <a:lvl2pPr marL="742950" indent="-285750" defTabSz="966788">
              <a:defRPr>
                <a:solidFill>
                  <a:schemeClr val="tx1"/>
                </a:solidFill>
                <a:latin typeface="Arial" charset="0"/>
                <a:ea typeface="MS PGothic" charset="-128"/>
              </a:defRPr>
            </a:lvl2pPr>
            <a:lvl3pPr marL="1143000" indent="-228600" defTabSz="966788">
              <a:defRPr>
                <a:solidFill>
                  <a:schemeClr val="tx1"/>
                </a:solidFill>
                <a:latin typeface="Arial" charset="0"/>
                <a:ea typeface="MS PGothic" charset="-128"/>
              </a:defRPr>
            </a:lvl3pPr>
            <a:lvl4pPr marL="1600200" indent="-228600" defTabSz="966788">
              <a:defRPr>
                <a:solidFill>
                  <a:schemeClr val="tx1"/>
                </a:solidFill>
                <a:latin typeface="Arial" charset="0"/>
                <a:ea typeface="MS PGothic" charset="-128"/>
              </a:defRPr>
            </a:lvl4pPr>
            <a:lvl5pPr marL="2057400" indent="-228600" defTabSz="966788">
              <a:defRPr>
                <a:solidFill>
                  <a:schemeClr val="tx1"/>
                </a:solidFill>
                <a:latin typeface="Arial" charset="0"/>
                <a:ea typeface="MS PGothic" charset="-128"/>
              </a:defRPr>
            </a:lvl5pPr>
            <a:lvl6pPr marL="2514600" indent="-228600" defTabSz="966788" eaLnBrk="0" fontAlgn="base" hangingPunct="0">
              <a:spcBef>
                <a:spcPct val="0"/>
              </a:spcBef>
              <a:spcAft>
                <a:spcPct val="0"/>
              </a:spcAft>
              <a:defRPr>
                <a:solidFill>
                  <a:schemeClr val="tx1"/>
                </a:solidFill>
                <a:latin typeface="Arial" charset="0"/>
                <a:ea typeface="MS PGothic" charset="-128"/>
              </a:defRPr>
            </a:lvl6pPr>
            <a:lvl7pPr marL="2971800" indent="-228600" defTabSz="966788" eaLnBrk="0" fontAlgn="base" hangingPunct="0">
              <a:spcBef>
                <a:spcPct val="0"/>
              </a:spcBef>
              <a:spcAft>
                <a:spcPct val="0"/>
              </a:spcAft>
              <a:defRPr>
                <a:solidFill>
                  <a:schemeClr val="tx1"/>
                </a:solidFill>
                <a:latin typeface="Arial" charset="0"/>
                <a:ea typeface="MS PGothic" charset="-128"/>
              </a:defRPr>
            </a:lvl7pPr>
            <a:lvl8pPr marL="3429000" indent="-228600" defTabSz="966788" eaLnBrk="0" fontAlgn="base" hangingPunct="0">
              <a:spcBef>
                <a:spcPct val="0"/>
              </a:spcBef>
              <a:spcAft>
                <a:spcPct val="0"/>
              </a:spcAft>
              <a:defRPr>
                <a:solidFill>
                  <a:schemeClr val="tx1"/>
                </a:solidFill>
                <a:latin typeface="Arial" charset="0"/>
                <a:ea typeface="MS PGothic" charset="-128"/>
              </a:defRPr>
            </a:lvl8pPr>
            <a:lvl9pPr marL="3886200" indent="-228600" defTabSz="966788" eaLnBrk="0" fontAlgn="base" hangingPunct="0">
              <a:spcBef>
                <a:spcPct val="0"/>
              </a:spcBef>
              <a:spcAft>
                <a:spcPct val="0"/>
              </a:spcAft>
              <a:defRPr>
                <a:solidFill>
                  <a:schemeClr val="tx1"/>
                </a:solidFill>
                <a:latin typeface="Arial" charset="0"/>
                <a:ea typeface="MS PGothic" charset="-128"/>
              </a:defRPr>
            </a:lvl9pPr>
          </a:lstStyle>
          <a:p>
            <a:fld id="{8043BDBB-9F10-CC4C-9B92-08D5E3A3BDA3}" type="slidenum">
              <a:rPr lang="en-US" altLang="x-none"/>
              <a:pPr/>
              <a:t>1</a:t>
            </a:fld>
            <a:endParaRPr lang="en-US" altLang="x-none"/>
          </a:p>
        </p:txBody>
      </p:sp>
      <p:sp>
        <p:nvSpPr>
          <p:cNvPr id="68610" name="Rectangle 2"/>
          <p:cNvSpPr>
            <a:spLocks noGrp="1" noRot="1" noChangeAspect="1" noChangeArrowheads="1" noTextEdit="1"/>
          </p:cNvSpPr>
          <p:nvPr>
            <p:ph type="sldImg"/>
          </p:nvPr>
        </p:nvSpPr>
        <p:spPr>
          <a:xfrm>
            <a:off x="685800" y="1143000"/>
            <a:ext cx="5486400" cy="3086100"/>
          </a:xfrm>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pt-BR" altLang="x-none">
              <a:ea typeface="MS PGothic" charset="-128"/>
            </a:endParaRPr>
          </a:p>
        </p:txBody>
      </p:sp>
    </p:spTree>
    <p:extLst>
      <p:ext uri="{BB962C8B-B14F-4D97-AF65-F5344CB8AC3E}">
        <p14:creationId xmlns:p14="http://schemas.microsoft.com/office/powerpoint/2010/main" val="18022469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0F227177-0D7F-A546-96A6-545039CD3540}" type="slidenum">
              <a:rPr lang="en-US" smtClean="0"/>
              <a:t>21</a:t>
            </a:fld>
            <a:endParaRPr lang="en-US"/>
          </a:p>
        </p:txBody>
      </p:sp>
    </p:spTree>
    <p:extLst>
      <p:ext uri="{BB962C8B-B14F-4D97-AF65-F5344CB8AC3E}">
        <p14:creationId xmlns:p14="http://schemas.microsoft.com/office/powerpoint/2010/main" val="2873279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0F227177-0D7F-A546-96A6-545039CD3540}" type="slidenum">
              <a:rPr lang="en-US" smtClean="0"/>
              <a:t>22</a:t>
            </a:fld>
            <a:endParaRPr lang="en-US"/>
          </a:p>
        </p:txBody>
      </p:sp>
    </p:spTree>
    <p:extLst>
      <p:ext uri="{BB962C8B-B14F-4D97-AF65-F5344CB8AC3E}">
        <p14:creationId xmlns:p14="http://schemas.microsoft.com/office/powerpoint/2010/main" val="38893269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0F227177-0D7F-A546-96A6-545039CD3540}" type="slidenum">
              <a:rPr lang="en-US" smtClean="0"/>
              <a:t>23</a:t>
            </a:fld>
            <a:endParaRPr lang="en-US"/>
          </a:p>
        </p:txBody>
      </p:sp>
    </p:spTree>
    <p:extLst>
      <p:ext uri="{BB962C8B-B14F-4D97-AF65-F5344CB8AC3E}">
        <p14:creationId xmlns:p14="http://schemas.microsoft.com/office/powerpoint/2010/main" val="4019284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Arial" charset="0"/>
                <a:ea typeface="ＭＳ Ｐゴシック" charset="0"/>
                <a:cs typeface="ＭＳ Ｐゴシック" charset="0"/>
              </a:defRPr>
            </a:lvl1pPr>
            <a:lvl2pPr marL="702756" indent="-270291" defTabSz="914485" eaLnBrk="0" hangingPunct="0">
              <a:defRPr sz="2300">
                <a:solidFill>
                  <a:schemeClr val="tx1"/>
                </a:solidFill>
                <a:latin typeface="Arial" charset="0"/>
                <a:ea typeface="ＭＳ Ｐゴシック" charset="0"/>
              </a:defRPr>
            </a:lvl2pPr>
            <a:lvl3pPr marL="1081164" indent="-216233" defTabSz="914485" eaLnBrk="0" hangingPunct="0">
              <a:defRPr sz="2300">
                <a:solidFill>
                  <a:schemeClr val="tx1"/>
                </a:solidFill>
                <a:latin typeface="Arial" charset="0"/>
                <a:ea typeface="ＭＳ Ｐゴシック" charset="0"/>
              </a:defRPr>
            </a:lvl3pPr>
            <a:lvl4pPr marL="1513629" indent="-216233" defTabSz="914485" eaLnBrk="0" hangingPunct="0">
              <a:defRPr sz="2300">
                <a:solidFill>
                  <a:schemeClr val="tx1"/>
                </a:solidFill>
                <a:latin typeface="Arial" charset="0"/>
                <a:ea typeface="ＭＳ Ｐゴシック" charset="0"/>
              </a:defRPr>
            </a:lvl4pPr>
            <a:lvl5pPr marL="1946095" indent="-216233" defTabSz="914485" eaLnBrk="0" hangingPunct="0">
              <a:defRPr sz="2300">
                <a:solidFill>
                  <a:schemeClr val="tx1"/>
                </a:solidFill>
                <a:latin typeface="Arial" charset="0"/>
                <a:ea typeface="ＭＳ Ｐゴシック" charset="0"/>
              </a:defRPr>
            </a:lvl5pPr>
            <a:lvl6pPr marL="2378560" indent="-216233" defTabSz="914485" eaLnBrk="0" fontAlgn="base" hangingPunct="0">
              <a:spcBef>
                <a:spcPct val="0"/>
              </a:spcBef>
              <a:spcAft>
                <a:spcPct val="0"/>
              </a:spcAft>
              <a:defRPr sz="2300">
                <a:solidFill>
                  <a:schemeClr val="tx1"/>
                </a:solidFill>
                <a:latin typeface="Arial" charset="0"/>
                <a:ea typeface="ＭＳ Ｐゴシック" charset="0"/>
              </a:defRPr>
            </a:lvl6pPr>
            <a:lvl7pPr marL="2811026" indent="-216233" defTabSz="914485" eaLnBrk="0" fontAlgn="base" hangingPunct="0">
              <a:spcBef>
                <a:spcPct val="0"/>
              </a:spcBef>
              <a:spcAft>
                <a:spcPct val="0"/>
              </a:spcAft>
              <a:defRPr sz="2300">
                <a:solidFill>
                  <a:schemeClr val="tx1"/>
                </a:solidFill>
                <a:latin typeface="Arial" charset="0"/>
                <a:ea typeface="ＭＳ Ｐゴシック" charset="0"/>
              </a:defRPr>
            </a:lvl7pPr>
            <a:lvl8pPr marL="3243491" indent="-216233" defTabSz="914485" eaLnBrk="0" fontAlgn="base" hangingPunct="0">
              <a:spcBef>
                <a:spcPct val="0"/>
              </a:spcBef>
              <a:spcAft>
                <a:spcPct val="0"/>
              </a:spcAft>
              <a:defRPr sz="2300">
                <a:solidFill>
                  <a:schemeClr val="tx1"/>
                </a:solidFill>
                <a:latin typeface="Arial" charset="0"/>
                <a:ea typeface="ＭＳ Ｐゴシック" charset="0"/>
              </a:defRPr>
            </a:lvl8pPr>
            <a:lvl9pPr marL="3675957" indent="-216233" defTabSz="914485"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4ABE1EB0-736F-9F44-8F77-19B9A32D75A7}" type="slidenum">
              <a:rPr lang="en-US" sz="1200"/>
              <a:pPr eaLnBrk="1" hangingPunct="1"/>
              <a:t>25</a:t>
            </a:fld>
            <a:endParaRPr lang="en-US" sz="1200"/>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pt-BR"/>
          </a:p>
        </p:txBody>
      </p:sp>
    </p:spTree>
    <p:extLst>
      <p:ext uri="{BB962C8B-B14F-4D97-AF65-F5344CB8AC3E}">
        <p14:creationId xmlns:p14="http://schemas.microsoft.com/office/powerpoint/2010/main" val="1301006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Arial" charset="0"/>
                <a:ea typeface="ＭＳ Ｐゴシック" charset="0"/>
                <a:cs typeface="ＭＳ Ｐゴシック" charset="0"/>
              </a:defRPr>
            </a:lvl1pPr>
            <a:lvl2pPr marL="702756" indent="-270291" defTabSz="914485" eaLnBrk="0" hangingPunct="0">
              <a:defRPr sz="2300">
                <a:solidFill>
                  <a:schemeClr val="tx1"/>
                </a:solidFill>
                <a:latin typeface="Arial" charset="0"/>
                <a:ea typeface="ＭＳ Ｐゴシック" charset="0"/>
              </a:defRPr>
            </a:lvl2pPr>
            <a:lvl3pPr marL="1081164" indent="-216233" defTabSz="914485" eaLnBrk="0" hangingPunct="0">
              <a:defRPr sz="2300">
                <a:solidFill>
                  <a:schemeClr val="tx1"/>
                </a:solidFill>
                <a:latin typeface="Arial" charset="0"/>
                <a:ea typeface="ＭＳ Ｐゴシック" charset="0"/>
              </a:defRPr>
            </a:lvl3pPr>
            <a:lvl4pPr marL="1513629" indent="-216233" defTabSz="914485" eaLnBrk="0" hangingPunct="0">
              <a:defRPr sz="2300">
                <a:solidFill>
                  <a:schemeClr val="tx1"/>
                </a:solidFill>
                <a:latin typeface="Arial" charset="0"/>
                <a:ea typeface="ＭＳ Ｐゴシック" charset="0"/>
              </a:defRPr>
            </a:lvl4pPr>
            <a:lvl5pPr marL="1946095" indent="-216233" defTabSz="914485" eaLnBrk="0" hangingPunct="0">
              <a:defRPr sz="2300">
                <a:solidFill>
                  <a:schemeClr val="tx1"/>
                </a:solidFill>
                <a:latin typeface="Arial" charset="0"/>
                <a:ea typeface="ＭＳ Ｐゴシック" charset="0"/>
              </a:defRPr>
            </a:lvl5pPr>
            <a:lvl6pPr marL="2378560" indent="-216233" defTabSz="914485" eaLnBrk="0" fontAlgn="base" hangingPunct="0">
              <a:spcBef>
                <a:spcPct val="0"/>
              </a:spcBef>
              <a:spcAft>
                <a:spcPct val="0"/>
              </a:spcAft>
              <a:defRPr sz="2300">
                <a:solidFill>
                  <a:schemeClr val="tx1"/>
                </a:solidFill>
                <a:latin typeface="Arial" charset="0"/>
                <a:ea typeface="ＭＳ Ｐゴシック" charset="0"/>
              </a:defRPr>
            </a:lvl6pPr>
            <a:lvl7pPr marL="2811026" indent="-216233" defTabSz="914485" eaLnBrk="0" fontAlgn="base" hangingPunct="0">
              <a:spcBef>
                <a:spcPct val="0"/>
              </a:spcBef>
              <a:spcAft>
                <a:spcPct val="0"/>
              </a:spcAft>
              <a:defRPr sz="2300">
                <a:solidFill>
                  <a:schemeClr val="tx1"/>
                </a:solidFill>
                <a:latin typeface="Arial" charset="0"/>
                <a:ea typeface="ＭＳ Ｐゴシック" charset="0"/>
              </a:defRPr>
            </a:lvl7pPr>
            <a:lvl8pPr marL="3243491" indent="-216233" defTabSz="914485" eaLnBrk="0" fontAlgn="base" hangingPunct="0">
              <a:spcBef>
                <a:spcPct val="0"/>
              </a:spcBef>
              <a:spcAft>
                <a:spcPct val="0"/>
              </a:spcAft>
              <a:defRPr sz="2300">
                <a:solidFill>
                  <a:schemeClr val="tx1"/>
                </a:solidFill>
                <a:latin typeface="Arial" charset="0"/>
                <a:ea typeface="ＭＳ Ｐゴシック" charset="0"/>
              </a:defRPr>
            </a:lvl8pPr>
            <a:lvl9pPr marL="3675957" indent="-216233" defTabSz="914485"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4ABE1EB0-736F-9F44-8F77-19B9A32D75A7}" type="slidenum">
              <a:rPr lang="en-US" sz="1200"/>
              <a:pPr eaLnBrk="1" hangingPunct="1"/>
              <a:t>26</a:t>
            </a:fld>
            <a:endParaRPr lang="en-US" sz="1200"/>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pt-BR"/>
          </a:p>
        </p:txBody>
      </p:sp>
    </p:spTree>
    <p:extLst>
      <p:ext uri="{BB962C8B-B14F-4D97-AF65-F5344CB8AC3E}">
        <p14:creationId xmlns:p14="http://schemas.microsoft.com/office/powerpoint/2010/main" val="15332835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Arial" charset="0"/>
                <a:ea typeface="ＭＳ Ｐゴシック" charset="0"/>
                <a:cs typeface="ＭＳ Ｐゴシック" charset="0"/>
              </a:defRPr>
            </a:lvl1pPr>
            <a:lvl2pPr marL="702756" indent="-270291" defTabSz="914485" eaLnBrk="0" hangingPunct="0">
              <a:defRPr sz="2300">
                <a:solidFill>
                  <a:schemeClr val="tx1"/>
                </a:solidFill>
                <a:latin typeface="Arial" charset="0"/>
                <a:ea typeface="ＭＳ Ｐゴシック" charset="0"/>
              </a:defRPr>
            </a:lvl2pPr>
            <a:lvl3pPr marL="1081164" indent="-216233" defTabSz="914485" eaLnBrk="0" hangingPunct="0">
              <a:defRPr sz="2300">
                <a:solidFill>
                  <a:schemeClr val="tx1"/>
                </a:solidFill>
                <a:latin typeface="Arial" charset="0"/>
                <a:ea typeface="ＭＳ Ｐゴシック" charset="0"/>
              </a:defRPr>
            </a:lvl3pPr>
            <a:lvl4pPr marL="1513629" indent="-216233" defTabSz="914485" eaLnBrk="0" hangingPunct="0">
              <a:defRPr sz="2300">
                <a:solidFill>
                  <a:schemeClr val="tx1"/>
                </a:solidFill>
                <a:latin typeface="Arial" charset="0"/>
                <a:ea typeface="ＭＳ Ｐゴシック" charset="0"/>
              </a:defRPr>
            </a:lvl4pPr>
            <a:lvl5pPr marL="1946095" indent="-216233" defTabSz="914485" eaLnBrk="0" hangingPunct="0">
              <a:defRPr sz="2300">
                <a:solidFill>
                  <a:schemeClr val="tx1"/>
                </a:solidFill>
                <a:latin typeface="Arial" charset="0"/>
                <a:ea typeface="ＭＳ Ｐゴシック" charset="0"/>
              </a:defRPr>
            </a:lvl5pPr>
            <a:lvl6pPr marL="2378560" indent="-216233" defTabSz="914485" eaLnBrk="0" fontAlgn="base" hangingPunct="0">
              <a:spcBef>
                <a:spcPct val="0"/>
              </a:spcBef>
              <a:spcAft>
                <a:spcPct val="0"/>
              </a:spcAft>
              <a:defRPr sz="2300">
                <a:solidFill>
                  <a:schemeClr val="tx1"/>
                </a:solidFill>
                <a:latin typeface="Arial" charset="0"/>
                <a:ea typeface="ＭＳ Ｐゴシック" charset="0"/>
              </a:defRPr>
            </a:lvl6pPr>
            <a:lvl7pPr marL="2811026" indent="-216233" defTabSz="914485" eaLnBrk="0" fontAlgn="base" hangingPunct="0">
              <a:spcBef>
                <a:spcPct val="0"/>
              </a:spcBef>
              <a:spcAft>
                <a:spcPct val="0"/>
              </a:spcAft>
              <a:defRPr sz="2300">
                <a:solidFill>
                  <a:schemeClr val="tx1"/>
                </a:solidFill>
                <a:latin typeface="Arial" charset="0"/>
                <a:ea typeface="ＭＳ Ｐゴシック" charset="0"/>
              </a:defRPr>
            </a:lvl7pPr>
            <a:lvl8pPr marL="3243491" indent="-216233" defTabSz="914485" eaLnBrk="0" fontAlgn="base" hangingPunct="0">
              <a:spcBef>
                <a:spcPct val="0"/>
              </a:spcBef>
              <a:spcAft>
                <a:spcPct val="0"/>
              </a:spcAft>
              <a:defRPr sz="2300">
                <a:solidFill>
                  <a:schemeClr val="tx1"/>
                </a:solidFill>
                <a:latin typeface="Arial" charset="0"/>
                <a:ea typeface="ＭＳ Ｐゴシック" charset="0"/>
              </a:defRPr>
            </a:lvl8pPr>
            <a:lvl9pPr marL="3675957" indent="-216233" defTabSz="914485"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90F7DDF1-5C11-0A44-B41D-92D8C2D4373F}" type="slidenum">
              <a:rPr lang="en-US" sz="1200"/>
              <a:pPr eaLnBrk="1" hangingPunct="1"/>
              <a:t>39</a:t>
            </a:fld>
            <a:endParaRPr lang="en-US" sz="1200"/>
          </a:p>
        </p:txBody>
      </p:sp>
      <p:sp>
        <p:nvSpPr>
          <p:cNvPr id="130050" name="Rectangle 2"/>
          <p:cNvSpPr>
            <a:spLocks noGrp="1" noRot="1" noChangeAspect="1" noChangeArrowheads="1" noTextEdit="1"/>
          </p:cNvSpPr>
          <p:nvPr>
            <p:ph type="sldImg"/>
          </p:nvPr>
        </p:nvSpPr>
        <p:spPr>
          <a:solidFill>
            <a:srgbClr val="FFFFFF"/>
          </a:solidFill>
          <a:ln/>
        </p:spPr>
      </p:sp>
      <p:sp>
        <p:nvSpPr>
          <p:cNvPr id="130051"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pt-BR"/>
          </a:p>
        </p:txBody>
      </p:sp>
    </p:spTree>
    <p:extLst>
      <p:ext uri="{BB962C8B-B14F-4D97-AF65-F5344CB8AC3E}">
        <p14:creationId xmlns:p14="http://schemas.microsoft.com/office/powerpoint/2010/main" val="7972621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Arial" charset="0"/>
                <a:ea typeface="ＭＳ Ｐゴシック" charset="0"/>
                <a:cs typeface="ＭＳ Ｐゴシック" charset="0"/>
              </a:defRPr>
            </a:lvl1pPr>
            <a:lvl2pPr marL="702756" indent="-270291" defTabSz="914485" eaLnBrk="0" hangingPunct="0">
              <a:defRPr sz="2300">
                <a:solidFill>
                  <a:schemeClr val="tx1"/>
                </a:solidFill>
                <a:latin typeface="Arial" charset="0"/>
                <a:ea typeface="ＭＳ Ｐゴシック" charset="0"/>
              </a:defRPr>
            </a:lvl2pPr>
            <a:lvl3pPr marL="1081164" indent="-216233" defTabSz="914485" eaLnBrk="0" hangingPunct="0">
              <a:defRPr sz="2300">
                <a:solidFill>
                  <a:schemeClr val="tx1"/>
                </a:solidFill>
                <a:latin typeface="Arial" charset="0"/>
                <a:ea typeface="ＭＳ Ｐゴシック" charset="0"/>
              </a:defRPr>
            </a:lvl3pPr>
            <a:lvl4pPr marL="1513629" indent="-216233" defTabSz="914485" eaLnBrk="0" hangingPunct="0">
              <a:defRPr sz="2300">
                <a:solidFill>
                  <a:schemeClr val="tx1"/>
                </a:solidFill>
                <a:latin typeface="Arial" charset="0"/>
                <a:ea typeface="ＭＳ Ｐゴシック" charset="0"/>
              </a:defRPr>
            </a:lvl4pPr>
            <a:lvl5pPr marL="1946095" indent="-216233" defTabSz="914485" eaLnBrk="0" hangingPunct="0">
              <a:defRPr sz="2300">
                <a:solidFill>
                  <a:schemeClr val="tx1"/>
                </a:solidFill>
                <a:latin typeface="Arial" charset="0"/>
                <a:ea typeface="ＭＳ Ｐゴシック" charset="0"/>
              </a:defRPr>
            </a:lvl5pPr>
            <a:lvl6pPr marL="2378560" indent="-216233" defTabSz="914485" eaLnBrk="0" fontAlgn="base" hangingPunct="0">
              <a:spcBef>
                <a:spcPct val="0"/>
              </a:spcBef>
              <a:spcAft>
                <a:spcPct val="0"/>
              </a:spcAft>
              <a:defRPr sz="2300">
                <a:solidFill>
                  <a:schemeClr val="tx1"/>
                </a:solidFill>
                <a:latin typeface="Arial" charset="0"/>
                <a:ea typeface="ＭＳ Ｐゴシック" charset="0"/>
              </a:defRPr>
            </a:lvl6pPr>
            <a:lvl7pPr marL="2811026" indent="-216233" defTabSz="914485" eaLnBrk="0" fontAlgn="base" hangingPunct="0">
              <a:spcBef>
                <a:spcPct val="0"/>
              </a:spcBef>
              <a:spcAft>
                <a:spcPct val="0"/>
              </a:spcAft>
              <a:defRPr sz="2300">
                <a:solidFill>
                  <a:schemeClr val="tx1"/>
                </a:solidFill>
                <a:latin typeface="Arial" charset="0"/>
                <a:ea typeface="ＭＳ Ｐゴシック" charset="0"/>
              </a:defRPr>
            </a:lvl7pPr>
            <a:lvl8pPr marL="3243491" indent="-216233" defTabSz="914485" eaLnBrk="0" fontAlgn="base" hangingPunct="0">
              <a:spcBef>
                <a:spcPct val="0"/>
              </a:spcBef>
              <a:spcAft>
                <a:spcPct val="0"/>
              </a:spcAft>
              <a:defRPr sz="2300">
                <a:solidFill>
                  <a:schemeClr val="tx1"/>
                </a:solidFill>
                <a:latin typeface="Arial" charset="0"/>
                <a:ea typeface="ＭＳ Ｐゴシック" charset="0"/>
              </a:defRPr>
            </a:lvl8pPr>
            <a:lvl9pPr marL="3675957" indent="-216233" defTabSz="914485"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90F7DDF1-5C11-0A44-B41D-92D8C2D4373F}" type="slidenum">
              <a:rPr lang="en-US" sz="1200"/>
              <a:pPr eaLnBrk="1" hangingPunct="1"/>
              <a:t>40</a:t>
            </a:fld>
            <a:endParaRPr lang="en-US" sz="1200"/>
          </a:p>
        </p:txBody>
      </p:sp>
      <p:sp>
        <p:nvSpPr>
          <p:cNvPr id="130050" name="Rectangle 2"/>
          <p:cNvSpPr>
            <a:spLocks noGrp="1" noRot="1" noChangeAspect="1" noChangeArrowheads="1" noTextEdit="1"/>
          </p:cNvSpPr>
          <p:nvPr>
            <p:ph type="sldImg"/>
          </p:nvPr>
        </p:nvSpPr>
        <p:spPr>
          <a:solidFill>
            <a:srgbClr val="FFFFFF"/>
          </a:solidFill>
          <a:ln/>
        </p:spPr>
      </p:sp>
      <p:sp>
        <p:nvSpPr>
          <p:cNvPr id="130051"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pt-BR"/>
          </a:p>
        </p:txBody>
      </p:sp>
    </p:spTree>
    <p:extLst>
      <p:ext uri="{BB962C8B-B14F-4D97-AF65-F5344CB8AC3E}">
        <p14:creationId xmlns:p14="http://schemas.microsoft.com/office/powerpoint/2010/main" val="8259268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Arial" charset="0"/>
                <a:ea typeface="ＭＳ Ｐゴシック" charset="0"/>
                <a:cs typeface="ＭＳ Ｐゴシック" charset="0"/>
              </a:defRPr>
            </a:lvl1pPr>
            <a:lvl2pPr marL="702756" indent="-270291" defTabSz="914485" eaLnBrk="0" hangingPunct="0">
              <a:defRPr sz="2300">
                <a:solidFill>
                  <a:schemeClr val="tx1"/>
                </a:solidFill>
                <a:latin typeface="Arial" charset="0"/>
                <a:ea typeface="ＭＳ Ｐゴシック" charset="0"/>
              </a:defRPr>
            </a:lvl2pPr>
            <a:lvl3pPr marL="1081164" indent="-216233" defTabSz="914485" eaLnBrk="0" hangingPunct="0">
              <a:defRPr sz="2300">
                <a:solidFill>
                  <a:schemeClr val="tx1"/>
                </a:solidFill>
                <a:latin typeface="Arial" charset="0"/>
                <a:ea typeface="ＭＳ Ｐゴシック" charset="0"/>
              </a:defRPr>
            </a:lvl3pPr>
            <a:lvl4pPr marL="1513629" indent="-216233" defTabSz="914485" eaLnBrk="0" hangingPunct="0">
              <a:defRPr sz="2300">
                <a:solidFill>
                  <a:schemeClr val="tx1"/>
                </a:solidFill>
                <a:latin typeface="Arial" charset="0"/>
                <a:ea typeface="ＭＳ Ｐゴシック" charset="0"/>
              </a:defRPr>
            </a:lvl4pPr>
            <a:lvl5pPr marL="1946095" indent="-216233" defTabSz="914485" eaLnBrk="0" hangingPunct="0">
              <a:defRPr sz="2300">
                <a:solidFill>
                  <a:schemeClr val="tx1"/>
                </a:solidFill>
                <a:latin typeface="Arial" charset="0"/>
                <a:ea typeface="ＭＳ Ｐゴシック" charset="0"/>
              </a:defRPr>
            </a:lvl5pPr>
            <a:lvl6pPr marL="2378560" indent="-216233" defTabSz="914485" eaLnBrk="0" fontAlgn="base" hangingPunct="0">
              <a:spcBef>
                <a:spcPct val="0"/>
              </a:spcBef>
              <a:spcAft>
                <a:spcPct val="0"/>
              </a:spcAft>
              <a:defRPr sz="2300">
                <a:solidFill>
                  <a:schemeClr val="tx1"/>
                </a:solidFill>
                <a:latin typeface="Arial" charset="0"/>
                <a:ea typeface="ＭＳ Ｐゴシック" charset="0"/>
              </a:defRPr>
            </a:lvl6pPr>
            <a:lvl7pPr marL="2811026" indent="-216233" defTabSz="914485" eaLnBrk="0" fontAlgn="base" hangingPunct="0">
              <a:spcBef>
                <a:spcPct val="0"/>
              </a:spcBef>
              <a:spcAft>
                <a:spcPct val="0"/>
              </a:spcAft>
              <a:defRPr sz="2300">
                <a:solidFill>
                  <a:schemeClr val="tx1"/>
                </a:solidFill>
                <a:latin typeface="Arial" charset="0"/>
                <a:ea typeface="ＭＳ Ｐゴシック" charset="0"/>
              </a:defRPr>
            </a:lvl7pPr>
            <a:lvl8pPr marL="3243491" indent="-216233" defTabSz="914485" eaLnBrk="0" fontAlgn="base" hangingPunct="0">
              <a:spcBef>
                <a:spcPct val="0"/>
              </a:spcBef>
              <a:spcAft>
                <a:spcPct val="0"/>
              </a:spcAft>
              <a:defRPr sz="2300">
                <a:solidFill>
                  <a:schemeClr val="tx1"/>
                </a:solidFill>
                <a:latin typeface="Arial" charset="0"/>
                <a:ea typeface="ＭＳ Ｐゴシック" charset="0"/>
              </a:defRPr>
            </a:lvl8pPr>
            <a:lvl9pPr marL="3675957" indent="-216233" defTabSz="914485"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E613FC18-39DE-3246-8EFA-05E9C5894721}" type="slidenum">
              <a:rPr lang="en-US" sz="1200"/>
              <a:pPr eaLnBrk="1" hangingPunct="1"/>
              <a:t>41</a:t>
            </a:fld>
            <a:endParaRPr lang="en-US" sz="1200"/>
          </a:p>
        </p:txBody>
      </p:sp>
      <p:sp>
        <p:nvSpPr>
          <p:cNvPr id="128002" name="Rectangle 2"/>
          <p:cNvSpPr>
            <a:spLocks noGrp="1" noRot="1" noChangeAspect="1" noChangeArrowheads="1" noTextEdit="1"/>
          </p:cNvSpPr>
          <p:nvPr>
            <p:ph type="sldImg"/>
          </p:nvPr>
        </p:nvSpPr>
        <p:spPr>
          <a:solidFill>
            <a:srgbClr val="FFFFFF"/>
          </a:solidFill>
          <a:ln/>
        </p:spPr>
      </p:sp>
      <p:sp>
        <p:nvSpPr>
          <p:cNvPr id="128003"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pt-BR"/>
          </a:p>
        </p:txBody>
      </p:sp>
    </p:spTree>
    <p:extLst>
      <p:ext uri="{BB962C8B-B14F-4D97-AF65-F5344CB8AC3E}">
        <p14:creationId xmlns:p14="http://schemas.microsoft.com/office/powerpoint/2010/main" val="4347345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Arial" charset="0"/>
                <a:ea typeface="ＭＳ Ｐゴシック" charset="0"/>
                <a:cs typeface="ＭＳ Ｐゴシック" charset="0"/>
              </a:defRPr>
            </a:lvl1pPr>
            <a:lvl2pPr marL="702756" indent="-270291" defTabSz="914485" eaLnBrk="0" hangingPunct="0">
              <a:defRPr sz="2300">
                <a:solidFill>
                  <a:schemeClr val="tx1"/>
                </a:solidFill>
                <a:latin typeface="Arial" charset="0"/>
                <a:ea typeface="ＭＳ Ｐゴシック" charset="0"/>
              </a:defRPr>
            </a:lvl2pPr>
            <a:lvl3pPr marL="1081164" indent="-216233" defTabSz="914485" eaLnBrk="0" hangingPunct="0">
              <a:defRPr sz="2300">
                <a:solidFill>
                  <a:schemeClr val="tx1"/>
                </a:solidFill>
                <a:latin typeface="Arial" charset="0"/>
                <a:ea typeface="ＭＳ Ｐゴシック" charset="0"/>
              </a:defRPr>
            </a:lvl3pPr>
            <a:lvl4pPr marL="1513629" indent="-216233" defTabSz="914485" eaLnBrk="0" hangingPunct="0">
              <a:defRPr sz="2300">
                <a:solidFill>
                  <a:schemeClr val="tx1"/>
                </a:solidFill>
                <a:latin typeface="Arial" charset="0"/>
                <a:ea typeface="ＭＳ Ｐゴシック" charset="0"/>
              </a:defRPr>
            </a:lvl4pPr>
            <a:lvl5pPr marL="1946095" indent="-216233" defTabSz="914485" eaLnBrk="0" hangingPunct="0">
              <a:defRPr sz="2300">
                <a:solidFill>
                  <a:schemeClr val="tx1"/>
                </a:solidFill>
                <a:latin typeface="Arial" charset="0"/>
                <a:ea typeface="ＭＳ Ｐゴシック" charset="0"/>
              </a:defRPr>
            </a:lvl5pPr>
            <a:lvl6pPr marL="2378560" indent="-216233" defTabSz="914485" eaLnBrk="0" fontAlgn="base" hangingPunct="0">
              <a:spcBef>
                <a:spcPct val="0"/>
              </a:spcBef>
              <a:spcAft>
                <a:spcPct val="0"/>
              </a:spcAft>
              <a:defRPr sz="2300">
                <a:solidFill>
                  <a:schemeClr val="tx1"/>
                </a:solidFill>
                <a:latin typeface="Arial" charset="0"/>
                <a:ea typeface="ＭＳ Ｐゴシック" charset="0"/>
              </a:defRPr>
            </a:lvl6pPr>
            <a:lvl7pPr marL="2811026" indent="-216233" defTabSz="914485" eaLnBrk="0" fontAlgn="base" hangingPunct="0">
              <a:spcBef>
                <a:spcPct val="0"/>
              </a:spcBef>
              <a:spcAft>
                <a:spcPct val="0"/>
              </a:spcAft>
              <a:defRPr sz="2300">
                <a:solidFill>
                  <a:schemeClr val="tx1"/>
                </a:solidFill>
                <a:latin typeface="Arial" charset="0"/>
                <a:ea typeface="ＭＳ Ｐゴシック" charset="0"/>
              </a:defRPr>
            </a:lvl7pPr>
            <a:lvl8pPr marL="3243491" indent="-216233" defTabSz="914485" eaLnBrk="0" fontAlgn="base" hangingPunct="0">
              <a:spcBef>
                <a:spcPct val="0"/>
              </a:spcBef>
              <a:spcAft>
                <a:spcPct val="0"/>
              </a:spcAft>
              <a:defRPr sz="2300">
                <a:solidFill>
                  <a:schemeClr val="tx1"/>
                </a:solidFill>
                <a:latin typeface="Arial" charset="0"/>
                <a:ea typeface="ＭＳ Ｐゴシック" charset="0"/>
              </a:defRPr>
            </a:lvl8pPr>
            <a:lvl9pPr marL="3675957" indent="-216233" defTabSz="914485"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90F7DDF1-5C11-0A44-B41D-92D8C2D4373F}" type="slidenum">
              <a:rPr lang="en-US" sz="1200"/>
              <a:pPr eaLnBrk="1" hangingPunct="1"/>
              <a:t>42</a:t>
            </a:fld>
            <a:endParaRPr lang="en-US" sz="1200"/>
          </a:p>
        </p:txBody>
      </p:sp>
      <p:sp>
        <p:nvSpPr>
          <p:cNvPr id="130050" name="Rectangle 2"/>
          <p:cNvSpPr>
            <a:spLocks noGrp="1" noRot="1" noChangeAspect="1" noChangeArrowheads="1" noTextEdit="1"/>
          </p:cNvSpPr>
          <p:nvPr>
            <p:ph type="sldImg"/>
          </p:nvPr>
        </p:nvSpPr>
        <p:spPr>
          <a:solidFill>
            <a:srgbClr val="FFFFFF"/>
          </a:solidFill>
          <a:ln/>
        </p:spPr>
      </p:sp>
      <p:sp>
        <p:nvSpPr>
          <p:cNvPr id="130051"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pt-BR"/>
          </a:p>
        </p:txBody>
      </p:sp>
    </p:spTree>
    <p:extLst>
      <p:ext uri="{BB962C8B-B14F-4D97-AF65-F5344CB8AC3E}">
        <p14:creationId xmlns:p14="http://schemas.microsoft.com/office/powerpoint/2010/main" val="7573479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Arial" charset="0"/>
                <a:ea typeface="ＭＳ Ｐゴシック" charset="0"/>
                <a:cs typeface="ＭＳ Ｐゴシック" charset="0"/>
              </a:defRPr>
            </a:lvl1pPr>
            <a:lvl2pPr marL="702756" indent="-270291" defTabSz="914485" eaLnBrk="0" hangingPunct="0">
              <a:defRPr sz="2300">
                <a:solidFill>
                  <a:schemeClr val="tx1"/>
                </a:solidFill>
                <a:latin typeface="Arial" charset="0"/>
                <a:ea typeface="ＭＳ Ｐゴシック" charset="0"/>
              </a:defRPr>
            </a:lvl2pPr>
            <a:lvl3pPr marL="1081164" indent="-216233" defTabSz="914485" eaLnBrk="0" hangingPunct="0">
              <a:defRPr sz="2300">
                <a:solidFill>
                  <a:schemeClr val="tx1"/>
                </a:solidFill>
                <a:latin typeface="Arial" charset="0"/>
                <a:ea typeface="ＭＳ Ｐゴシック" charset="0"/>
              </a:defRPr>
            </a:lvl3pPr>
            <a:lvl4pPr marL="1513629" indent="-216233" defTabSz="914485" eaLnBrk="0" hangingPunct="0">
              <a:defRPr sz="2300">
                <a:solidFill>
                  <a:schemeClr val="tx1"/>
                </a:solidFill>
                <a:latin typeface="Arial" charset="0"/>
                <a:ea typeface="ＭＳ Ｐゴシック" charset="0"/>
              </a:defRPr>
            </a:lvl4pPr>
            <a:lvl5pPr marL="1946095" indent="-216233" defTabSz="914485" eaLnBrk="0" hangingPunct="0">
              <a:defRPr sz="2300">
                <a:solidFill>
                  <a:schemeClr val="tx1"/>
                </a:solidFill>
                <a:latin typeface="Arial" charset="0"/>
                <a:ea typeface="ＭＳ Ｐゴシック" charset="0"/>
              </a:defRPr>
            </a:lvl5pPr>
            <a:lvl6pPr marL="2378560" indent="-216233" defTabSz="914485" eaLnBrk="0" fontAlgn="base" hangingPunct="0">
              <a:spcBef>
                <a:spcPct val="0"/>
              </a:spcBef>
              <a:spcAft>
                <a:spcPct val="0"/>
              </a:spcAft>
              <a:defRPr sz="2300">
                <a:solidFill>
                  <a:schemeClr val="tx1"/>
                </a:solidFill>
                <a:latin typeface="Arial" charset="0"/>
                <a:ea typeface="ＭＳ Ｐゴシック" charset="0"/>
              </a:defRPr>
            </a:lvl6pPr>
            <a:lvl7pPr marL="2811026" indent="-216233" defTabSz="914485" eaLnBrk="0" fontAlgn="base" hangingPunct="0">
              <a:spcBef>
                <a:spcPct val="0"/>
              </a:spcBef>
              <a:spcAft>
                <a:spcPct val="0"/>
              </a:spcAft>
              <a:defRPr sz="2300">
                <a:solidFill>
                  <a:schemeClr val="tx1"/>
                </a:solidFill>
                <a:latin typeface="Arial" charset="0"/>
                <a:ea typeface="ＭＳ Ｐゴシック" charset="0"/>
              </a:defRPr>
            </a:lvl7pPr>
            <a:lvl8pPr marL="3243491" indent="-216233" defTabSz="914485" eaLnBrk="0" fontAlgn="base" hangingPunct="0">
              <a:spcBef>
                <a:spcPct val="0"/>
              </a:spcBef>
              <a:spcAft>
                <a:spcPct val="0"/>
              </a:spcAft>
              <a:defRPr sz="2300">
                <a:solidFill>
                  <a:schemeClr val="tx1"/>
                </a:solidFill>
                <a:latin typeface="Arial" charset="0"/>
                <a:ea typeface="ＭＳ Ｐゴシック" charset="0"/>
              </a:defRPr>
            </a:lvl8pPr>
            <a:lvl9pPr marL="3675957" indent="-216233" defTabSz="914485"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90F7DDF1-5C11-0A44-B41D-92D8C2D4373F}" type="slidenum">
              <a:rPr lang="en-US" sz="1200"/>
              <a:pPr eaLnBrk="1" hangingPunct="1"/>
              <a:t>43</a:t>
            </a:fld>
            <a:endParaRPr lang="en-US" sz="1200"/>
          </a:p>
        </p:txBody>
      </p:sp>
      <p:sp>
        <p:nvSpPr>
          <p:cNvPr id="130050" name="Rectangle 2"/>
          <p:cNvSpPr>
            <a:spLocks noGrp="1" noRot="1" noChangeAspect="1" noChangeArrowheads="1" noTextEdit="1"/>
          </p:cNvSpPr>
          <p:nvPr>
            <p:ph type="sldImg"/>
          </p:nvPr>
        </p:nvSpPr>
        <p:spPr>
          <a:solidFill>
            <a:srgbClr val="FFFFFF"/>
          </a:solidFill>
          <a:ln/>
        </p:spPr>
      </p:sp>
      <p:sp>
        <p:nvSpPr>
          <p:cNvPr id="130051"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pt-BR"/>
          </a:p>
        </p:txBody>
      </p:sp>
    </p:spTree>
    <p:extLst>
      <p:ext uri="{BB962C8B-B14F-4D97-AF65-F5344CB8AC3E}">
        <p14:creationId xmlns:p14="http://schemas.microsoft.com/office/powerpoint/2010/main" val="4160262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Arial" charset="0"/>
                <a:ea typeface="ＭＳ Ｐゴシック" charset="0"/>
                <a:cs typeface="ＭＳ Ｐゴシック" charset="0"/>
              </a:defRPr>
            </a:lvl1pPr>
            <a:lvl2pPr marL="702756" indent="-270291" defTabSz="914485" eaLnBrk="0" hangingPunct="0">
              <a:defRPr sz="2300">
                <a:solidFill>
                  <a:schemeClr val="tx1"/>
                </a:solidFill>
                <a:latin typeface="Arial" charset="0"/>
                <a:ea typeface="ＭＳ Ｐゴシック" charset="0"/>
              </a:defRPr>
            </a:lvl2pPr>
            <a:lvl3pPr marL="1081164" indent="-216233" defTabSz="914485" eaLnBrk="0" hangingPunct="0">
              <a:defRPr sz="2300">
                <a:solidFill>
                  <a:schemeClr val="tx1"/>
                </a:solidFill>
                <a:latin typeface="Arial" charset="0"/>
                <a:ea typeface="ＭＳ Ｐゴシック" charset="0"/>
              </a:defRPr>
            </a:lvl3pPr>
            <a:lvl4pPr marL="1513629" indent="-216233" defTabSz="914485" eaLnBrk="0" hangingPunct="0">
              <a:defRPr sz="2300">
                <a:solidFill>
                  <a:schemeClr val="tx1"/>
                </a:solidFill>
                <a:latin typeface="Arial" charset="0"/>
                <a:ea typeface="ＭＳ Ｐゴシック" charset="0"/>
              </a:defRPr>
            </a:lvl4pPr>
            <a:lvl5pPr marL="1946095" indent="-216233" defTabSz="914485" eaLnBrk="0" hangingPunct="0">
              <a:defRPr sz="2300">
                <a:solidFill>
                  <a:schemeClr val="tx1"/>
                </a:solidFill>
                <a:latin typeface="Arial" charset="0"/>
                <a:ea typeface="ＭＳ Ｐゴシック" charset="0"/>
              </a:defRPr>
            </a:lvl5pPr>
            <a:lvl6pPr marL="2378560" indent="-216233" defTabSz="914485" eaLnBrk="0" fontAlgn="base" hangingPunct="0">
              <a:spcBef>
                <a:spcPct val="0"/>
              </a:spcBef>
              <a:spcAft>
                <a:spcPct val="0"/>
              </a:spcAft>
              <a:defRPr sz="2300">
                <a:solidFill>
                  <a:schemeClr val="tx1"/>
                </a:solidFill>
                <a:latin typeface="Arial" charset="0"/>
                <a:ea typeface="ＭＳ Ｐゴシック" charset="0"/>
              </a:defRPr>
            </a:lvl6pPr>
            <a:lvl7pPr marL="2811026" indent="-216233" defTabSz="914485" eaLnBrk="0" fontAlgn="base" hangingPunct="0">
              <a:spcBef>
                <a:spcPct val="0"/>
              </a:spcBef>
              <a:spcAft>
                <a:spcPct val="0"/>
              </a:spcAft>
              <a:defRPr sz="2300">
                <a:solidFill>
                  <a:schemeClr val="tx1"/>
                </a:solidFill>
                <a:latin typeface="Arial" charset="0"/>
                <a:ea typeface="ＭＳ Ｐゴシック" charset="0"/>
              </a:defRPr>
            </a:lvl7pPr>
            <a:lvl8pPr marL="3243491" indent="-216233" defTabSz="914485" eaLnBrk="0" fontAlgn="base" hangingPunct="0">
              <a:spcBef>
                <a:spcPct val="0"/>
              </a:spcBef>
              <a:spcAft>
                <a:spcPct val="0"/>
              </a:spcAft>
              <a:defRPr sz="2300">
                <a:solidFill>
                  <a:schemeClr val="tx1"/>
                </a:solidFill>
                <a:latin typeface="Arial" charset="0"/>
                <a:ea typeface="ＭＳ Ｐゴシック" charset="0"/>
              </a:defRPr>
            </a:lvl8pPr>
            <a:lvl9pPr marL="3675957" indent="-216233" defTabSz="914485"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2E9CCDDF-01E7-C942-97F3-A4E127DF1151}" type="slidenum">
              <a:rPr lang="en-US" sz="1200"/>
              <a:pPr eaLnBrk="1" hangingPunct="1"/>
              <a:t>2</a:t>
            </a:fld>
            <a:endParaRPr lang="en-US" sz="1200"/>
          </a:p>
        </p:txBody>
      </p:sp>
      <p:sp>
        <p:nvSpPr>
          <p:cNvPr id="136194" name="Rectangle 2"/>
          <p:cNvSpPr>
            <a:spLocks noGrp="1" noRot="1" noChangeAspect="1" noChangeArrowheads="1" noTextEdit="1"/>
          </p:cNvSpPr>
          <p:nvPr>
            <p:ph type="sldImg"/>
          </p:nvPr>
        </p:nvSpPr>
        <p:spPr>
          <a:solidFill>
            <a:srgbClr val="FFFFFF"/>
          </a:solidFill>
          <a:ln/>
        </p:spPr>
      </p:sp>
      <p:sp>
        <p:nvSpPr>
          <p:cNvPr id="136195"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pt-BR"/>
          </a:p>
        </p:txBody>
      </p:sp>
    </p:spTree>
    <p:extLst>
      <p:ext uri="{BB962C8B-B14F-4D97-AF65-F5344CB8AC3E}">
        <p14:creationId xmlns:p14="http://schemas.microsoft.com/office/powerpoint/2010/main" val="3266176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Arial" charset="0"/>
                <a:ea typeface="ＭＳ Ｐゴシック" charset="0"/>
                <a:cs typeface="ＭＳ Ｐゴシック" charset="0"/>
              </a:defRPr>
            </a:lvl1pPr>
            <a:lvl2pPr marL="702756" indent="-270291" defTabSz="914485" eaLnBrk="0" hangingPunct="0">
              <a:defRPr sz="2300">
                <a:solidFill>
                  <a:schemeClr val="tx1"/>
                </a:solidFill>
                <a:latin typeface="Arial" charset="0"/>
                <a:ea typeface="ＭＳ Ｐゴシック" charset="0"/>
              </a:defRPr>
            </a:lvl2pPr>
            <a:lvl3pPr marL="1081164" indent="-216233" defTabSz="914485" eaLnBrk="0" hangingPunct="0">
              <a:defRPr sz="2300">
                <a:solidFill>
                  <a:schemeClr val="tx1"/>
                </a:solidFill>
                <a:latin typeface="Arial" charset="0"/>
                <a:ea typeface="ＭＳ Ｐゴシック" charset="0"/>
              </a:defRPr>
            </a:lvl3pPr>
            <a:lvl4pPr marL="1513629" indent="-216233" defTabSz="914485" eaLnBrk="0" hangingPunct="0">
              <a:defRPr sz="2300">
                <a:solidFill>
                  <a:schemeClr val="tx1"/>
                </a:solidFill>
                <a:latin typeface="Arial" charset="0"/>
                <a:ea typeface="ＭＳ Ｐゴシック" charset="0"/>
              </a:defRPr>
            </a:lvl4pPr>
            <a:lvl5pPr marL="1946095" indent="-216233" defTabSz="914485" eaLnBrk="0" hangingPunct="0">
              <a:defRPr sz="2300">
                <a:solidFill>
                  <a:schemeClr val="tx1"/>
                </a:solidFill>
                <a:latin typeface="Arial" charset="0"/>
                <a:ea typeface="ＭＳ Ｐゴシック" charset="0"/>
              </a:defRPr>
            </a:lvl5pPr>
            <a:lvl6pPr marL="2378560" indent="-216233" defTabSz="914485" eaLnBrk="0" fontAlgn="base" hangingPunct="0">
              <a:spcBef>
                <a:spcPct val="0"/>
              </a:spcBef>
              <a:spcAft>
                <a:spcPct val="0"/>
              </a:spcAft>
              <a:defRPr sz="2300">
                <a:solidFill>
                  <a:schemeClr val="tx1"/>
                </a:solidFill>
                <a:latin typeface="Arial" charset="0"/>
                <a:ea typeface="ＭＳ Ｐゴシック" charset="0"/>
              </a:defRPr>
            </a:lvl6pPr>
            <a:lvl7pPr marL="2811026" indent="-216233" defTabSz="914485" eaLnBrk="0" fontAlgn="base" hangingPunct="0">
              <a:spcBef>
                <a:spcPct val="0"/>
              </a:spcBef>
              <a:spcAft>
                <a:spcPct val="0"/>
              </a:spcAft>
              <a:defRPr sz="2300">
                <a:solidFill>
                  <a:schemeClr val="tx1"/>
                </a:solidFill>
                <a:latin typeface="Arial" charset="0"/>
                <a:ea typeface="ＭＳ Ｐゴシック" charset="0"/>
              </a:defRPr>
            </a:lvl7pPr>
            <a:lvl8pPr marL="3243491" indent="-216233" defTabSz="914485" eaLnBrk="0" fontAlgn="base" hangingPunct="0">
              <a:spcBef>
                <a:spcPct val="0"/>
              </a:spcBef>
              <a:spcAft>
                <a:spcPct val="0"/>
              </a:spcAft>
              <a:defRPr sz="2300">
                <a:solidFill>
                  <a:schemeClr val="tx1"/>
                </a:solidFill>
                <a:latin typeface="Arial" charset="0"/>
                <a:ea typeface="ＭＳ Ｐゴシック" charset="0"/>
              </a:defRPr>
            </a:lvl8pPr>
            <a:lvl9pPr marL="3675957" indent="-216233" defTabSz="914485"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0F67238D-655D-7348-A72F-13391F83F5E5}" type="slidenum">
              <a:rPr lang="en-US" sz="1200"/>
              <a:pPr eaLnBrk="1" hangingPunct="1"/>
              <a:t>3</a:t>
            </a:fld>
            <a:endParaRPr lang="en-US" sz="120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pt-BR"/>
          </a:p>
        </p:txBody>
      </p:sp>
    </p:spTree>
    <p:extLst>
      <p:ext uri="{BB962C8B-B14F-4D97-AF65-F5344CB8AC3E}">
        <p14:creationId xmlns:p14="http://schemas.microsoft.com/office/powerpoint/2010/main" val="2290928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Arial" charset="0"/>
                <a:ea typeface="ＭＳ Ｐゴシック" charset="0"/>
                <a:cs typeface="ＭＳ Ｐゴシック" charset="0"/>
              </a:defRPr>
            </a:lvl1pPr>
            <a:lvl2pPr marL="702756" indent="-270291" defTabSz="914485" eaLnBrk="0" hangingPunct="0">
              <a:defRPr sz="2300">
                <a:solidFill>
                  <a:schemeClr val="tx1"/>
                </a:solidFill>
                <a:latin typeface="Arial" charset="0"/>
                <a:ea typeface="ＭＳ Ｐゴシック" charset="0"/>
              </a:defRPr>
            </a:lvl2pPr>
            <a:lvl3pPr marL="1081164" indent="-216233" defTabSz="914485" eaLnBrk="0" hangingPunct="0">
              <a:defRPr sz="2300">
                <a:solidFill>
                  <a:schemeClr val="tx1"/>
                </a:solidFill>
                <a:latin typeface="Arial" charset="0"/>
                <a:ea typeface="ＭＳ Ｐゴシック" charset="0"/>
              </a:defRPr>
            </a:lvl3pPr>
            <a:lvl4pPr marL="1513629" indent="-216233" defTabSz="914485" eaLnBrk="0" hangingPunct="0">
              <a:defRPr sz="2300">
                <a:solidFill>
                  <a:schemeClr val="tx1"/>
                </a:solidFill>
                <a:latin typeface="Arial" charset="0"/>
                <a:ea typeface="ＭＳ Ｐゴシック" charset="0"/>
              </a:defRPr>
            </a:lvl4pPr>
            <a:lvl5pPr marL="1946095" indent="-216233" defTabSz="914485" eaLnBrk="0" hangingPunct="0">
              <a:defRPr sz="2300">
                <a:solidFill>
                  <a:schemeClr val="tx1"/>
                </a:solidFill>
                <a:latin typeface="Arial" charset="0"/>
                <a:ea typeface="ＭＳ Ｐゴシック" charset="0"/>
              </a:defRPr>
            </a:lvl5pPr>
            <a:lvl6pPr marL="2378560" indent="-216233" defTabSz="914485" eaLnBrk="0" fontAlgn="base" hangingPunct="0">
              <a:spcBef>
                <a:spcPct val="0"/>
              </a:spcBef>
              <a:spcAft>
                <a:spcPct val="0"/>
              </a:spcAft>
              <a:defRPr sz="2300">
                <a:solidFill>
                  <a:schemeClr val="tx1"/>
                </a:solidFill>
                <a:latin typeface="Arial" charset="0"/>
                <a:ea typeface="ＭＳ Ｐゴシック" charset="0"/>
              </a:defRPr>
            </a:lvl6pPr>
            <a:lvl7pPr marL="2811026" indent="-216233" defTabSz="914485" eaLnBrk="0" fontAlgn="base" hangingPunct="0">
              <a:spcBef>
                <a:spcPct val="0"/>
              </a:spcBef>
              <a:spcAft>
                <a:spcPct val="0"/>
              </a:spcAft>
              <a:defRPr sz="2300">
                <a:solidFill>
                  <a:schemeClr val="tx1"/>
                </a:solidFill>
                <a:latin typeface="Arial" charset="0"/>
                <a:ea typeface="ＭＳ Ｐゴシック" charset="0"/>
              </a:defRPr>
            </a:lvl7pPr>
            <a:lvl8pPr marL="3243491" indent="-216233" defTabSz="914485" eaLnBrk="0" fontAlgn="base" hangingPunct="0">
              <a:spcBef>
                <a:spcPct val="0"/>
              </a:spcBef>
              <a:spcAft>
                <a:spcPct val="0"/>
              </a:spcAft>
              <a:defRPr sz="2300">
                <a:solidFill>
                  <a:schemeClr val="tx1"/>
                </a:solidFill>
                <a:latin typeface="Arial" charset="0"/>
                <a:ea typeface="ＭＳ Ｐゴシック" charset="0"/>
              </a:defRPr>
            </a:lvl8pPr>
            <a:lvl9pPr marL="3675957" indent="-216233" defTabSz="914485"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2E9CCDDF-01E7-C942-97F3-A4E127DF1151}" type="slidenum">
              <a:rPr lang="en-US" sz="1200"/>
              <a:pPr eaLnBrk="1" hangingPunct="1"/>
              <a:t>6</a:t>
            </a:fld>
            <a:endParaRPr lang="en-US" sz="1200"/>
          </a:p>
        </p:txBody>
      </p:sp>
      <p:sp>
        <p:nvSpPr>
          <p:cNvPr id="136194" name="Rectangle 2"/>
          <p:cNvSpPr>
            <a:spLocks noGrp="1" noRot="1" noChangeAspect="1" noChangeArrowheads="1" noTextEdit="1"/>
          </p:cNvSpPr>
          <p:nvPr>
            <p:ph type="sldImg"/>
          </p:nvPr>
        </p:nvSpPr>
        <p:spPr>
          <a:solidFill>
            <a:srgbClr val="FFFFFF"/>
          </a:solidFill>
          <a:ln/>
        </p:spPr>
      </p:sp>
      <p:sp>
        <p:nvSpPr>
          <p:cNvPr id="136195"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pt-BR"/>
          </a:p>
        </p:txBody>
      </p:sp>
    </p:spTree>
    <p:extLst>
      <p:ext uri="{BB962C8B-B14F-4D97-AF65-F5344CB8AC3E}">
        <p14:creationId xmlns:p14="http://schemas.microsoft.com/office/powerpoint/2010/main" val="821699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Arial" charset="0"/>
                <a:ea typeface="ＭＳ Ｐゴシック" charset="0"/>
                <a:cs typeface="ＭＳ Ｐゴシック" charset="0"/>
              </a:defRPr>
            </a:lvl1pPr>
            <a:lvl2pPr marL="702756" indent="-270291" defTabSz="914485" eaLnBrk="0" hangingPunct="0">
              <a:defRPr sz="2300">
                <a:solidFill>
                  <a:schemeClr val="tx1"/>
                </a:solidFill>
                <a:latin typeface="Arial" charset="0"/>
                <a:ea typeface="ＭＳ Ｐゴシック" charset="0"/>
              </a:defRPr>
            </a:lvl2pPr>
            <a:lvl3pPr marL="1081164" indent="-216233" defTabSz="914485" eaLnBrk="0" hangingPunct="0">
              <a:defRPr sz="2300">
                <a:solidFill>
                  <a:schemeClr val="tx1"/>
                </a:solidFill>
                <a:latin typeface="Arial" charset="0"/>
                <a:ea typeface="ＭＳ Ｐゴシック" charset="0"/>
              </a:defRPr>
            </a:lvl3pPr>
            <a:lvl4pPr marL="1513629" indent="-216233" defTabSz="914485" eaLnBrk="0" hangingPunct="0">
              <a:defRPr sz="2300">
                <a:solidFill>
                  <a:schemeClr val="tx1"/>
                </a:solidFill>
                <a:latin typeface="Arial" charset="0"/>
                <a:ea typeface="ＭＳ Ｐゴシック" charset="0"/>
              </a:defRPr>
            </a:lvl4pPr>
            <a:lvl5pPr marL="1946095" indent="-216233" defTabSz="914485" eaLnBrk="0" hangingPunct="0">
              <a:defRPr sz="2300">
                <a:solidFill>
                  <a:schemeClr val="tx1"/>
                </a:solidFill>
                <a:latin typeface="Arial" charset="0"/>
                <a:ea typeface="ＭＳ Ｐゴシック" charset="0"/>
              </a:defRPr>
            </a:lvl5pPr>
            <a:lvl6pPr marL="2378560" indent="-216233" defTabSz="914485" eaLnBrk="0" fontAlgn="base" hangingPunct="0">
              <a:spcBef>
                <a:spcPct val="0"/>
              </a:spcBef>
              <a:spcAft>
                <a:spcPct val="0"/>
              </a:spcAft>
              <a:defRPr sz="2300">
                <a:solidFill>
                  <a:schemeClr val="tx1"/>
                </a:solidFill>
                <a:latin typeface="Arial" charset="0"/>
                <a:ea typeface="ＭＳ Ｐゴシック" charset="0"/>
              </a:defRPr>
            </a:lvl6pPr>
            <a:lvl7pPr marL="2811026" indent="-216233" defTabSz="914485" eaLnBrk="0" fontAlgn="base" hangingPunct="0">
              <a:spcBef>
                <a:spcPct val="0"/>
              </a:spcBef>
              <a:spcAft>
                <a:spcPct val="0"/>
              </a:spcAft>
              <a:defRPr sz="2300">
                <a:solidFill>
                  <a:schemeClr val="tx1"/>
                </a:solidFill>
                <a:latin typeface="Arial" charset="0"/>
                <a:ea typeface="ＭＳ Ｐゴシック" charset="0"/>
              </a:defRPr>
            </a:lvl7pPr>
            <a:lvl8pPr marL="3243491" indent="-216233" defTabSz="914485" eaLnBrk="0" fontAlgn="base" hangingPunct="0">
              <a:spcBef>
                <a:spcPct val="0"/>
              </a:spcBef>
              <a:spcAft>
                <a:spcPct val="0"/>
              </a:spcAft>
              <a:defRPr sz="2300">
                <a:solidFill>
                  <a:schemeClr val="tx1"/>
                </a:solidFill>
                <a:latin typeface="Arial" charset="0"/>
                <a:ea typeface="ＭＳ Ｐゴシック" charset="0"/>
              </a:defRPr>
            </a:lvl8pPr>
            <a:lvl9pPr marL="3675957" indent="-216233" defTabSz="914485"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2E9CCDDF-01E7-C942-97F3-A4E127DF1151}" type="slidenum">
              <a:rPr lang="en-US" sz="1200"/>
              <a:pPr eaLnBrk="1" hangingPunct="1"/>
              <a:t>8</a:t>
            </a:fld>
            <a:endParaRPr lang="en-US" sz="1200"/>
          </a:p>
        </p:txBody>
      </p:sp>
      <p:sp>
        <p:nvSpPr>
          <p:cNvPr id="136194" name="Rectangle 2"/>
          <p:cNvSpPr>
            <a:spLocks noGrp="1" noRot="1" noChangeAspect="1" noChangeArrowheads="1" noTextEdit="1"/>
          </p:cNvSpPr>
          <p:nvPr>
            <p:ph type="sldImg"/>
          </p:nvPr>
        </p:nvSpPr>
        <p:spPr>
          <a:solidFill>
            <a:srgbClr val="FFFFFF"/>
          </a:solidFill>
          <a:ln/>
        </p:spPr>
      </p:sp>
      <p:sp>
        <p:nvSpPr>
          <p:cNvPr id="136195"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pt-BR"/>
          </a:p>
        </p:txBody>
      </p:sp>
    </p:spTree>
    <p:extLst>
      <p:ext uri="{BB962C8B-B14F-4D97-AF65-F5344CB8AC3E}">
        <p14:creationId xmlns:p14="http://schemas.microsoft.com/office/powerpoint/2010/main" val="847272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Arial" charset="0"/>
                <a:ea typeface="ＭＳ Ｐゴシック" charset="0"/>
                <a:cs typeface="ＭＳ Ｐゴシック" charset="0"/>
              </a:defRPr>
            </a:lvl1pPr>
            <a:lvl2pPr marL="702756" indent="-270291" defTabSz="914485" eaLnBrk="0" hangingPunct="0">
              <a:defRPr sz="2300">
                <a:solidFill>
                  <a:schemeClr val="tx1"/>
                </a:solidFill>
                <a:latin typeface="Arial" charset="0"/>
                <a:ea typeface="ＭＳ Ｐゴシック" charset="0"/>
              </a:defRPr>
            </a:lvl2pPr>
            <a:lvl3pPr marL="1081164" indent="-216233" defTabSz="914485" eaLnBrk="0" hangingPunct="0">
              <a:defRPr sz="2300">
                <a:solidFill>
                  <a:schemeClr val="tx1"/>
                </a:solidFill>
                <a:latin typeface="Arial" charset="0"/>
                <a:ea typeface="ＭＳ Ｐゴシック" charset="0"/>
              </a:defRPr>
            </a:lvl3pPr>
            <a:lvl4pPr marL="1513629" indent="-216233" defTabSz="914485" eaLnBrk="0" hangingPunct="0">
              <a:defRPr sz="2300">
                <a:solidFill>
                  <a:schemeClr val="tx1"/>
                </a:solidFill>
                <a:latin typeface="Arial" charset="0"/>
                <a:ea typeface="ＭＳ Ｐゴシック" charset="0"/>
              </a:defRPr>
            </a:lvl4pPr>
            <a:lvl5pPr marL="1946095" indent="-216233" defTabSz="914485" eaLnBrk="0" hangingPunct="0">
              <a:defRPr sz="2300">
                <a:solidFill>
                  <a:schemeClr val="tx1"/>
                </a:solidFill>
                <a:latin typeface="Arial" charset="0"/>
                <a:ea typeface="ＭＳ Ｐゴシック" charset="0"/>
              </a:defRPr>
            </a:lvl5pPr>
            <a:lvl6pPr marL="2378560" indent="-216233" defTabSz="914485" eaLnBrk="0" fontAlgn="base" hangingPunct="0">
              <a:spcBef>
                <a:spcPct val="0"/>
              </a:spcBef>
              <a:spcAft>
                <a:spcPct val="0"/>
              </a:spcAft>
              <a:defRPr sz="2300">
                <a:solidFill>
                  <a:schemeClr val="tx1"/>
                </a:solidFill>
                <a:latin typeface="Arial" charset="0"/>
                <a:ea typeface="ＭＳ Ｐゴシック" charset="0"/>
              </a:defRPr>
            </a:lvl6pPr>
            <a:lvl7pPr marL="2811026" indent="-216233" defTabSz="914485" eaLnBrk="0" fontAlgn="base" hangingPunct="0">
              <a:spcBef>
                <a:spcPct val="0"/>
              </a:spcBef>
              <a:spcAft>
                <a:spcPct val="0"/>
              </a:spcAft>
              <a:defRPr sz="2300">
                <a:solidFill>
                  <a:schemeClr val="tx1"/>
                </a:solidFill>
                <a:latin typeface="Arial" charset="0"/>
                <a:ea typeface="ＭＳ Ｐゴシック" charset="0"/>
              </a:defRPr>
            </a:lvl7pPr>
            <a:lvl8pPr marL="3243491" indent="-216233" defTabSz="914485" eaLnBrk="0" fontAlgn="base" hangingPunct="0">
              <a:spcBef>
                <a:spcPct val="0"/>
              </a:spcBef>
              <a:spcAft>
                <a:spcPct val="0"/>
              </a:spcAft>
              <a:defRPr sz="2300">
                <a:solidFill>
                  <a:schemeClr val="tx1"/>
                </a:solidFill>
                <a:latin typeface="Arial" charset="0"/>
                <a:ea typeface="ＭＳ Ｐゴシック" charset="0"/>
              </a:defRPr>
            </a:lvl8pPr>
            <a:lvl9pPr marL="3675957" indent="-216233" defTabSz="914485"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D623AF7F-5C96-834B-A680-C8FEC5E747D4}" type="slidenum">
              <a:rPr lang="en-US" sz="1200"/>
              <a:pPr eaLnBrk="1" hangingPunct="1"/>
              <a:t>16</a:t>
            </a:fld>
            <a:endParaRPr lang="en-US" sz="1200"/>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pt-BR"/>
          </a:p>
        </p:txBody>
      </p:sp>
    </p:spTree>
    <p:extLst>
      <p:ext uri="{BB962C8B-B14F-4D97-AF65-F5344CB8AC3E}">
        <p14:creationId xmlns:p14="http://schemas.microsoft.com/office/powerpoint/2010/main" val="50540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Arial" charset="0"/>
                <a:ea typeface="ＭＳ Ｐゴシック" charset="0"/>
                <a:cs typeface="ＭＳ Ｐゴシック" charset="0"/>
              </a:defRPr>
            </a:lvl1pPr>
            <a:lvl2pPr marL="702756" indent="-270291" defTabSz="914485" eaLnBrk="0" hangingPunct="0">
              <a:defRPr sz="2300">
                <a:solidFill>
                  <a:schemeClr val="tx1"/>
                </a:solidFill>
                <a:latin typeface="Arial" charset="0"/>
                <a:ea typeface="ＭＳ Ｐゴシック" charset="0"/>
              </a:defRPr>
            </a:lvl2pPr>
            <a:lvl3pPr marL="1081164" indent="-216233" defTabSz="914485" eaLnBrk="0" hangingPunct="0">
              <a:defRPr sz="2300">
                <a:solidFill>
                  <a:schemeClr val="tx1"/>
                </a:solidFill>
                <a:latin typeface="Arial" charset="0"/>
                <a:ea typeface="ＭＳ Ｐゴシック" charset="0"/>
              </a:defRPr>
            </a:lvl3pPr>
            <a:lvl4pPr marL="1513629" indent="-216233" defTabSz="914485" eaLnBrk="0" hangingPunct="0">
              <a:defRPr sz="2300">
                <a:solidFill>
                  <a:schemeClr val="tx1"/>
                </a:solidFill>
                <a:latin typeface="Arial" charset="0"/>
                <a:ea typeface="ＭＳ Ｐゴシック" charset="0"/>
              </a:defRPr>
            </a:lvl4pPr>
            <a:lvl5pPr marL="1946095" indent="-216233" defTabSz="914485" eaLnBrk="0" hangingPunct="0">
              <a:defRPr sz="2300">
                <a:solidFill>
                  <a:schemeClr val="tx1"/>
                </a:solidFill>
                <a:latin typeface="Arial" charset="0"/>
                <a:ea typeface="ＭＳ Ｐゴシック" charset="0"/>
              </a:defRPr>
            </a:lvl5pPr>
            <a:lvl6pPr marL="2378560" indent="-216233" defTabSz="914485" eaLnBrk="0" fontAlgn="base" hangingPunct="0">
              <a:spcBef>
                <a:spcPct val="0"/>
              </a:spcBef>
              <a:spcAft>
                <a:spcPct val="0"/>
              </a:spcAft>
              <a:defRPr sz="2300">
                <a:solidFill>
                  <a:schemeClr val="tx1"/>
                </a:solidFill>
                <a:latin typeface="Arial" charset="0"/>
                <a:ea typeface="ＭＳ Ｐゴシック" charset="0"/>
              </a:defRPr>
            </a:lvl6pPr>
            <a:lvl7pPr marL="2811026" indent="-216233" defTabSz="914485" eaLnBrk="0" fontAlgn="base" hangingPunct="0">
              <a:spcBef>
                <a:spcPct val="0"/>
              </a:spcBef>
              <a:spcAft>
                <a:spcPct val="0"/>
              </a:spcAft>
              <a:defRPr sz="2300">
                <a:solidFill>
                  <a:schemeClr val="tx1"/>
                </a:solidFill>
                <a:latin typeface="Arial" charset="0"/>
                <a:ea typeface="ＭＳ Ｐゴシック" charset="0"/>
              </a:defRPr>
            </a:lvl7pPr>
            <a:lvl8pPr marL="3243491" indent="-216233" defTabSz="914485" eaLnBrk="0" fontAlgn="base" hangingPunct="0">
              <a:spcBef>
                <a:spcPct val="0"/>
              </a:spcBef>
              <a:spcAft>
                <a:spcPct val="0"/>
              </a:spcAft>
              <a:defRPr sz="2300">
                <a:solidFill>
                  <a:schemeClr val="tx1"/>
                </a:solidFill>
                <a:latin typeface="Arial" charset="0"/>
                <a:ea typeface="ＭＳ Ｐゴシック" charset="0"/>
              </a:defRPr>
            </a:lvl8pPr>
            <a:lvl9pPr marL="3675957" indent="-216233" defTabSz="914485"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D623AF7F-5C96-834B-A680-C8FEC5E747D4}" type="slidenum">
              <a:rPr lang="en-US" sz="1200"/>
              <a:pPr eaLnBrk="1" hangingPunct="1"/>
              <a:t>17</a:t>
            </a:fld>
            <a:endParaRPr lang="en-US" sz="1200"/>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pt-BR"/>
          </a:p>
        </p:txBody>
      </p:sp>
    </p:spTree>
    <p:extLst>
      <p:ext uri="{BB962C8B-B14F-4D97-AF65-F5344CB8AC3E}">
        <p14:creationId xmlns:p14="http://schemas.microsoft.com/office/powerpoint/2010/main" val="735353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Arial" charset="0"/>
                <a:ea typeface="ＭＳ Ｐゴシック" charset="0"/>
                <a:cs typeface="ＭＳ Ｐゴシック" charset="0"/>
              </a:defRPr>
            </a:lvl1pPr>
            <a:lvl2pPr marL="702756" indent="-270291" defTabSz="914485" eaLnBrk="0" hangingPunct="0">
              <a:defRPr sz="2300">
                <a:solidFill>
                  <a:schemeClr val="tx1"/>
                </a:solidFill>
                <a:latin typeface="Arial" charset="0"/>
                <a:ea typeface="ＭＳ Ｐゴシック" charset="0"/>
              </a:defRPr>
            </a:lvl2pPr>
            <a:lvl3pPr marL="1081164" indent="-216233" defTabSz="914485" eaLnBrk="0" hangingPunct="0">
              <a:defRPr sz="2300">
                <a:solidFill>
                  <a:schemeClr val="tx1"/>
                </a:solidFill>
                <a:latin typeface="Arial" charset="0"/>
                <a:ea typeface="ＭＳ Ｐゴシック" charset="0"/>
              </a:defRPr>
            </a:lvl3pPr>
            <a:lvl4pPr marL="1513629" indent="-216233" defTabSz="914485" eaLnBrk="0" hangingPunct="0">
              <a:defRPr sz="2300">
                <a:solidFill>
                  <a:schemeClr val="tx1"/>
                </a:solidFill>
                <a:latin typeface="Arial" charset="0"/>
                <a:ea typeface="ＭＳ Ｐゴシック" charset="0"/>
              </a:defRPr>
            </a:lvl4pPr>
            <a:lvl5pPr marL="1946095" indent="-216233" defTabSz="914485" eaLnBrk="0" hangingPunct="0">
              <a:defRPr sz="2300">
                <a:solidFill>
                  <a:schemeClr val="tx1"/>
                </a:solidFill>
                <a:latin typeface="Arial" charset="0"/>
                <a:ea typeface="ＭＳ Ｐゴシック" charset="0"/>
              </a:defRPr>
            </a:lvl5pPr>
            <a:lvl6pPr marL="2378560" indent="-216233" defTabSz="914485" eaLnBrk="0" fontAlgn="base" hangingPunct="0">
              <a:spcBef>
                <a:spcPct val="0"/>
              </a:spcBef>
              <a:spcAft>
                <a:spcPct val="0"/>
              </a:spcAft>
              <a:defRPr sz="2300">
                <a:solidFill>
                  <a:schemeClr val="tx1"/>
                </a:solidFill>
                <a:latin typeface="Arial" charset="0"/>
                <a:ea typeface="ＭＳ Ｐゴシック" charset="0"/>
              </a:defRPr>
            </a:lvl6pPr>
            <a:lvl7pPr marL="2811026" indent="-216233" defTabSz="914485" eaLnBrk="0" fontAlgn="base" hangingPunct="0">
              <a:spcBef>
                <a:spcPct val="0"/>
              </a:spcBef>
              <a:spcAft>
                <a:spcPct val="0"/>
              </a:spcAft>
              <a:defRPr sz="2300">
                <a:solidFill>
                  <a:schemeClr val="tx1"/>
                </a:solidFill>
                <a:latin typeface="Arial" charset="0"/>
                <a:ea typeface="ＭＳ Ｐゴシック" charset="0"/>
              </a:defRPr>
            </a:lvl7pPr>
            <a:lvl8pPr marL="3243491" indent="-216233" defTabSz="914485" eaLnBrk="0" fontAlgn="base" hangingPunct="0">
              <a:spcBef>
                <a:spcPct val="0"/>
              </a:spcBef>
              <a:spcAft>
                <a:spcPct val="0"/>
              </a:spcAft>
              <a:defRPr sz="2300">
                <a:solidFill>
                  <a:schemeClr val="tx1"/>
                </a:solidFill>
                <a:latin typeface="Arial" charset="0"/>
                <a:ea typeface="ＭＳ Ｐゴシック" charset="0"/>
              </a:defRPr>
            </a:lvl8pPr>
            <a:lvl9pPr marL="3675957" indent="-216233" defTabSz="914485"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4ABE1EB0-736F-9F44-8F77-19B9A32D75A7}" type="slidenum">
              <a:rPr lang="en-US" sz="1200"/>
              <a:pPr eaLnBrk="1" hangingPunct="1"/>
              <a:t>18</a:t>
            </a:fld>
            <a:endParaRPr lang="en-US" sz="1200"/>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pt-BR"/>
          </a:p>
        </p:txBody>
      </p:sp>
    </p:spTree>
    <p:extLst>
      <p:ext uri="{BB962C8B-B14F-4D97-AF65-F5344CB8AC3E}">
        <p14:creationId xmlns:p14="http://schemas.microsoft.com/office/powerpoint/2010/main" val="1865607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Arial" charset="0"/>
                <a:ea typeface="ＭＳ Ｐゴシック" charset="0"/>
                <a:cs typeface="ＭＳ Ｐゴシック" charset="0"/>
              </a:defRPr>
            </a:lvl1pPr>
            <a:lvl2pPr marL="702756" indent="-270291" defTabSz="914485" eaLnBrk="0" hangingPunct="0">
              <a:defRPr sz="2300">
                <a:solidFill>
                  <a:schemeClr val="tx1"/>
                </a:solidFill>
                <a:latin typeface="Arial" charset="0"/>
                <a:ea typeface="ＭＳ Ｐゴシック" charset="0"/>
              </a:defRPr>
            </a:lvl2pPr>
            <a:lvl3pPr marL="1081164" indent="-216233" defTabSz="914485" eaLnBrk="0" hangingPunct="0">
              <a:defRPr sz="2300">
                <a:solidFill>
                  <a:schemeClr val="tx1"/>
                </a:solidFill>
                <a:latin typeface="Arial" charset="0"/>
                <a:ea typeface="ＭＳ Ｐゴシック" charset="0"/>
              </a:defRPr>
            </a:lvl3pPr>
            <a:lvl4pPr marL="1513629" indent="-216233" defTabSz="914485" eaLnBrk="0" hangingPunct="0">
              <a:defRPr sz="2300">
                <a:solidFill>
                  <a:schemeClr val="tx1"/>
                </a:solidFill>
                <a:latin typeface="Arial" charset="0"/>
                <a:ea typeface="ＭＳ Ｐゴシック" charset="0"/>
              </a:defRPr>
            </a:lvl4pPr>
            <a:lvl5pPr marL="1946095" indent="-216233" defTabSz="914485" eaLnBrk="0" hangingPunct="0">
              <a:defRPr sz="2300">
                <a:solidFill>
                  <a:schemeClr val="tx1"/>
                </a:solidFill>
                <a:latin typeface="Arial" charset="0"/>
                <a:ea typeface="ＭＳ Ｐゴシック" charset="0"/>
              </a:defRPr>
            </a:lvl5pPr>
            <a:lvl6pPr marL="2378560" indent="-216233" defTabSz="914485" eaLnBrk="0" fontAlgn="base" hangingPunct="0">
              <a:spcBef>
                <a:spcPct val="0"/>
              </a:spcBef>
              <a:spcAft>
                <a:spcPct val="0"/>
              </a:spcAft>
              <a:defRPr sz="2300">
                <a:solidFill>
                  <a:schemeClr val="tx1"/>
                </a:solidFill>
                <a:latin typeface="Arial" charset="0"/>
                <a:ea typeface="ＭＳ Ｐゴシック" charset="0"/>
              </a:defRPr>
            </a:lvl6pPr>
            <a:lvl7pPr marL="2811026" indent="-216233" defTabSz="914485" eaLnBrk="0" fontAlgn="base" hangingPunct="0">
              <a:spcBef>
                <a:spcPct val="0"/>
              </a:spcBef>
              <a:spcAft>
                <a:spcPct val="0"/>
              </a:spcAft>
              <a:defRPr sz="2300">
                <a:solidFill>
                  <a:schemeClr val="tx1"/>
                </a:solidFill>
                <a:latin typeface="Arial" charset="0"/>
                <a:ea typeface="ＭＳ Ｐゴシック" charset="0"/>
              </a:defRPr>
            </a:lvl7pPr>
            <a:lvl8pPr marL="3243491" indent="-216233" defTabSz="914485" eaLnBrk="0" fontAlgn="base" hangingPunct="0">
              <a:spcBef>
                <a:spcPct val="0"/>
              </a:spcBef>
              <a:spcAft>
                <a:spcPct val="0"/>
              </a:spcAft>
              <a:defRPr sz="2300">
                <a:solidFill>
                  <a:schemeClr val="tx1"/>
                </a:solidFill>
                <a:latin typeface="Arial" charset="0"/>
                <a:ea typeface="ＭＳ Ｐゴシック" charset="0"/>
              </a:defRPr>
            </a:lvl8pPr>
            <a:lvl9pPr marL="3675957" indent="-216233" defTabSz="914485"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D623AF7F-5C96-834B-A680-C8FEC5E747D4}" type="slidenum">
              <a:rPr lang="en-US" sz="1200"/>
              <a:pPr eaLnBrk="1" hangingPunct="1"/>
              <a:t>20</a:t>
            </a:fld>
            <a:endParaRPr lang="en-US" sz="1200"/>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pt-BR"/>
          </a:p>
        </p:txBody>
      </p:sp>
    </p:spTree>
    <p:extLst>
      <p:ext uri="{BB962C8B-B14F-4D97-AF65-F5344CB8AC3E}">
        <p14:creationId xmlns:p14="http://schemas.microsoft.com/office/powerpoint/2010/main" val="1338656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32FBEBD-B206-FF4D-9629-6BE7D45159E6}" type="datetimeFigureOut">
              <a:rPr lang="en-US" smtClean="0"/>
              <a:t>3/12/24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A0AD6-051B-6148-BC58-7EFBA407C385}" type="slidenum">
              <a:rPr lang="en-US" smtClean="0"/>
              <a:t>‹nº›</a:t>
            </a:fld>
            <a:endParaRPr lang="en-US"/>
          </a:p>
        </p:txBody>
      </p:sp>
    </p:spTree>
    <p:extLst>
      <p:ext uri="{BB962C8B-B14F-4D97-AF65-F5344CB8AC3E}">
        <p14:creationId xmlns:p14="http://schemas.microsoft.com/office/powerpoint/2010/main" val="2010122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2FBEBD-B206-FF4D-9629-6BE7D45159E6}" type="datetimeFigureOut">
              <a:rPr lang="en-US" smtClean="0"/>
              <a:t>3/12/24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A0AD6-051B-6148-BC58-7EFBA407C385}" type="slidenum">
              <a:rPr lang="en-US" smtClean="0"/>
              <a:t>‹nº›</a:t>
            </a:fld>
            <a:endParaRPr lang="en-US"/>
          </a:p>
        </p:txBody>
      </p:sp>
    </p:spTree>
    <p:extLst>
      <p:ext uri="{BB962C8B-B14F-4D97-AF65-F5344CB8AC3E}">
        <p14:creationId xmlns:p14="http://schemas.microsoft.com/office/powerpoint/2010/main" val="404009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2FBEBD-B206-FF4D-9629-6BE7D45159E6}" type="datetimeFigureOut">
              <a:rPr lang="en-US" smtClean="0"/>
              <a:t>3/12/24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A0AD6-051B-6148-BC58-7EFBA407C385}" type="slidenum">
              <a:rPr lang="en-US" smtClean="0"/>
              <a:t>‹nº›</a:t>
            </a:fld>
            <a:endParaRPr lang="en-US"/>
          </a:p>
        </p:txBody>
      </p:sp>
    </p:spTree>
    <p:extLst>
      <p:ext uri="{BB962C8B-B14F-4D97-AF65-F5344CB8AC3E}">
        <p14:creationId xmlns:p14="http://schemas.microsoft.com/office/powerpoint/2010/main" val="1994749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2FBEBD-B206-FF4D-9629-6BE7D45159E6}" type="datetimeFigureOut">
              <a:rPr lang="en-US" smtClean="0"/>
              <a:t>3/12/24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A0AD6-051B-6148-BC58-7EFBA407C385}" type="slidenum">
              <a:rPr lang="en-US" smtClean="0"/>
              <a:t>‹nº›</a:t>
            </a:fld>
            <a:endParaRPr lang="en-US"/>
          </a:p>
        </p:txBody>
      </p:sp>
    </p:spTree>
    <p:extLst>
      <p:ext uri="{BB962C8B-B14F-4D97-AF65-F5344CB8AC3E}">
        <p14:creationId xmlns:p14="http://schemas.microsoft.com/office/powerpoint/2010/main" val="2065354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2FBEBD-B206-FF4D-9629-6BE7D45159E6}" type="datetimeFigureOut">
              <a:rPr lang="en-US" smtClean="0"/>
              <a:t>3/12/24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A0AD6-051B-6148-BC58-7EFBA407C385}" type="slidenum">
              <a:rPr lang="en-US" smtClean="0"/>
              <a:t>‹nº›</a:t>
            </a:fld>
            <a:endParaRPr lang="en-US"/>
          </a:p>
        </p:txBody>
      </p:sp>
    </p:spTree>
    <p:extLst>
      <p:ext uri="{BB962C8B-B14F-4D97-AF65-F5344CB8AC3E}">
        <p14:creationId xmlns:p14="http://schemas.microsoft.com/office/powerpoint/2010/main" val="486923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2FBEBD-B206-FF4D-9629-6BE7D45159E6}" type="datetimeFigureOut">
              <a:rPr lang="en-US" smtClean="0"/>
              <a:t>3/12/24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A0AD6-051B-6148-BC58-7EFBA407C385}" type="slidenum">
              <a:rPr lang="en-US" smtClean="0"/>
              <a:t>‹nº›</a:t>
            </a:fld>
            <a:endParaRPr lang="en-US"/>
          </a:p>
        </p:txBody>
      </p:sp>
    </p:spTree>
    <p:extLst>
      <p:ext uri="{BB962C8B-B14F-4D97-AF65-F5344CB8AC3E}">
        <p14:creationId xmlns:p14="http://schemas.microsoft.com/office/powerpoint/2010/main" val="1818788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2FBEBD-B206-FF4D-9629-6BE7D45159E6}" type="datetimeFigureOut">
              <a:rPr lang="en-US" smtClean="0"/>
              <a:t>3/12/24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A0AD6-051B-6148-BC58-7EFBA407C385}" type="slidenum">
              <a:rPr lang="en-US" smtClean="0"/>
              <a:t>‹nº›</a:t>
            </a:fld>
            <a:endParaRPr lang="en-US"/>
          </a:p>
        </p:txBody>
      </p:sp>
    </p:spTree>
    <p:extLst>
      <p:ext uri="{BB962C8B-B14F-4D97-AF65-F5344CB8AC3E}">
        <p14:creationId xmlns:p14="http://schemas.microsoft.com/office/powerpoint/2010/main" val="1088575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2FBEBD-B206-FF4D-9629-6BE7D45159E6}" type="datetimeFigureOut">
              <a:rPr lang="en-US" smtClean="0"/>
              <a:t>3/12/24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A0AD6-051B-6148-BC58-7EFBA407C385}" type="slidenum">
              <a:rPr lang="en-US" smtClean="0"/>
              <a:t>‹nº›</a:t>
            </a:fld>
            <a:endParaRPr lang="en-US"/>
          </a:p>
        </p:txBody>
      </p:sp>
    </p:spTree>
    <p:extLst>
      <p:ext uri="{BB962C8B-B14F-4D97-AF65-F5344CB8AC3E}">
        <p14:creationId xmlns:p14="http://schemas.microsoft.com/office/powerpoint/2010/main" val="1273105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FBEBD-B206-FF4D-9629-6BE7D45159E6}" type="datetimeFigureOut">
              <a:rPr lang="en-US" smtClean="0"/>
              <a:t>3/12/24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A0AD6-051B-6148-BC58-7EFBA407C385}" type="slidenum">
              <a:rPr lang="en-US" smtClean="0"/>
              <a:t>‹nº›</a:t>
            </a:fld>
            <a:endParaRPr lang="en-US"/>
          </a:p>
        </p:txBody>
      </p:sp>
    </p:spTree>
    <p:extLst>
      <p:ext uri="{BB962C8B-B14F-4D97-AF65-F5344CB8AC3E}">
        <p14:creationId xmlns:p14="http://schemas.microsoft.com/office/powerpoint/2010/main" val="1699823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32FBEBD-B206-FF4D-9629-6BE7D45159E6}" type="datetimeFigureOut">
              <a:rPr lang="en-US" smtClean="0"/>
              <a:t>3/12/24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A0AD6-051B-6148-BC58-7EFBA407C385}" type="slidenum">
              <a:rPr lang="en-US" smtClean="0"/>
              <a:t>‹nº›</a:t>
            </a:fld>
            <a:endParaRPr lang="en-US"/>
          </a:p>
        </p:txBody>
      </p:sp>
    </p:spTree>
    <p:extLst>
      <p:ext uri="{BB962C8B-B14F-4D97-AF65-F5344CB8AC3E}">
        <p14:creationId xmlns:p14="http://schemas.microsoft.com/office/powerpoint/2010/main" val="964743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32FBEBD-B206-FF4D-9629-6BE7D45159E6}" type="datetimeFigureOut">
              <a:rPr lang="en-US" smtClean="0"/>
              <a:t>3/12/24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A0AD6-051B-6148-BC58-7EFBA407C385}" type="slidenum">
              <a:rPr lang="en-US" smtClean="0"/>
              <a:t>‹nº›</a:t>
            </a:fld>
            <a:endParaRPr lang="en-US"/>
          </a:p>
        </p:txBody>
      </p:sp>
    </p:spTree>
    <p:extLst>
      <p:ext uri="{BB962C8B-B14F-4D97-AF65-F5344CB8AC3E}">
        <p14:creationId xmlns:p14="http://schemas.microsoft.com/office/powerpoint/2010/main" val="93430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2FBEBD-B206-FF4D-9629-6BE7D45159E6}" type="datetimeFigureOut">
              <a:rPr lang="en-US" smtClean="0"/>
              <a:t>3/12/24</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EA0AD6-051B-6148-BC58-7EFBA407C385}" type="slidenum">
              <a:rPr lang="en-US" smtClean="0"/>
              <a:t>‹nº›</a:t>
            </a:fld>
            <a:endParaRPr lang="en-US"/>
          </a:p>
        </p:txBody>
      </p:sp>
    </p:spTree>
    <p:extLst>
      <p:ext uri="{BB962C8B-B14F-4D97-AF65-F5344CB8AC3E}">
        <p14:creationId xmlns:p14="http://schemas.microsoft.com/office/powerpoint/2010/main" val="699549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reviewecon.com/externaliti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4" name="Rectangle 7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Rectangle 8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585" name="Rectangle 2"/>
          <p:cNvSpPr>
            <a:spLocks noGrp="1" noChangeArrowheads="1"/>
          </p:cNvSpPr>
          <p:nvPr>
            <p:ph type="title"/>
          </p:nvPr>
        </p:nvSpPr>
        <p:spPr>
          <a:xfrm>
            <a:off x="466722" y="586855"/>
            <a:ext cx="3201366" cy="3387497"/>
          </a:xfrm>
        </p:spPr>
        <p:txBody>
          <a:bodyPr anchor="b">
            <a:normAutofit/>
          </a:bodyPr>
          <a:lstStyle/>
          <a:p>
            <a:pPr algn="r" eaLnBrk="1" hangingPunct="1"/>
            <a:r>
              <a:rPr lang="pt-BR" altLang="x-none" sz="4000" dirty="0">
                <a:solidFill>
                  <a:srgbClr val="FFFFFF"/>
                </a:solidFill>
                <a:latin typeface="Calibri" charset="0"/>
                <a:ea typeface="MS PGothic" charset="-128"/>
              </a:rPr>
              <a:t>Semana 2 - Estrutura </a:t>
            </a:r>
            <a:br>
              <a:rPr lang="pt-BR" altLang="x-none" sz="4000" dirty="0">
                <a:solidFill>
                  <a:srgbClr val="FFFFFF"/>
                </a:solidFill>
                <a:latin typeface="Calibri" charset="0"/>
                <a:ea typeface="MS PGothic" charset="-128"/>
              </a:rPr>
            </a:br>
            <a:endParaRPr lang="pt-BR" altLang="x-none" sz="4000" dirty="0">
              <a:solidFill>
                <a:srgbClr val="FFFFFF"/>
              </a:solidFill>
              <a:latin typeface="Calibri" charset="0"/>
              <a:ea typeface="MS PGothic" charset="-128"/>
            </a:endParaRPr>
          </a:p>
        </p:txBody>
      </p:sp>
      <p:sp>
        <p:nvSpPr>
          <p:cNvPr id="67586" name="Rectangle 3"/>
          <p:cNvSpPr>
            <a:spLocks noGrp="1" noChangeArrowheads="1"/>
          </p:cNvSpPr>
          <p:nvPr>
            <p:ph idx="1"/>
          </p:nvPr>
        </p:nvSpPr>
        <p:spPr>
          <a:xfrm>
            <a:off x="4810261" y="649482"/>
            <a:ext cx="6555347" cy="5546047"/>
          </a:xfrm>
        </p:spPr>
        <p:txBody>
          <a:bodyPr anchor="ctr">
            <a:noAutofit/>
          </a:bodyPr>
          <a:lstStyle/>
          <a:p>
            <a:pPr eaLnBrk="1" hangingPunct="1"/>
            <a:endParaRPr lang="pt-BR" altLang="x-none" sz="2400" dirty="0">
              <a:ea typeface="MS PGothic" charset="-128"/>
            </a:endParaRPr>
          </a:p>
          <a:p>
            <a:pPr eaLnBrk="1" hangingPunct="1"/>
            <a:r>
              <a:rPr lang="pt-BR" altLang="x-none" sz="2400" dirty="0">
                <a:ea typeface="MS PGothic" charset="-128"/>
              </a:rPr>
              <a:t>Teoria das Finanças Públicas – Principais Conceitos</a:t>
            </a:r>
          </a:p>
          <a:p>
            <a:pPr eaLnBrk="1" hangingPunct="1">
              <a:buFontTx/>
              <a:buNone/>
            </a:pPr>
            <a:r>
              <a:rPr lang="pt-BR" altLang="x-none" sz="2400" dirty="0">
                <a:ea typeface="MS PGothic" charset="-128"/>
              </a:rPr>
              <a:t>Leituras:</a:t>
            </a:r>
          </a:p>
          <a:p>
            <a:pPr eaLnBrk="1" hangingPunct="1">
              <a:buFontTx/>
              <a:buNone/>
            </a:pPr>
            <a:r>
              <a:rPr lang="pt-BR" altLang="x-none" sz="2400" dirty="0">
                <a:ea typeface="MS PGothic" charset="-128"/>
              </a:rPr>
              <a:t>Capítulo 1 do livro texto – Giambiagi e Além </a:t>
            </a:r>
          </a:p>
          <a:p>
            <a:pPr eaLnBrk="1" hangingPunct="1">
              <a:buFontTx/>
              <a:buNone/>
            </a:pPr>
            <a:r>
              <a:rPr lang="pt-BR" altLang="x-none" sz="2400" dirty="0">
                <a:ea typeface="MS PGothic" charset="-128"/>
              </a:rPr>
              <a:t>Módulo 3 ENAP: Razões da Intervenção do Estado (Governo) na Economia</a:t>
            </a:r>
          </a:p>
          <a:p>
            <a:pPr eaLnBrk="1" hangingPunct="1">
              <a:buFontTx/>
              <a:buNone/>
            </a:pPr>
            <a:r>
              <a:rPr lang="pt-BR" altLang="x-none" sz="2400" dirty="0">
                <a:ea typeface="MS PGothic" charset="-128"/>
              </a:rPr>
              <a:t>(ambos disponíveis no site: </a:t>
            </a:r>
            <a:r>
              <a:rPr lang="pt-BR" altLang="x-none" sz="2400" dirty="0" err="1">
                <a:ea typeface="MS PGothic" charset="-128"/>
              </a:rPr>
              <a:t>edisciplinas</a:t>
            </a:r>
            <a:r>
              <a:rPr lang="pt-BR" altLang="x-none" sz="2400" dirty="0">
                <a:ea typeface="MS PGothic" charset="-128"/>
              </a:rPr>
              <a:t> LES 559)</a:t>
            </a:r>
          </a:p>
          <a:p>
            <a:pPr eaLnBrk="1" hangingPunct="1">
              <a:buFontTx/>
              <a:buNone/>
            </a:pPr>
            <a:endParaRPr lang="pt-BR" altLang="x-none" sz="2400" dirty="0">
              <a:ea typeface="MS PGothic" charset="-128"/>
            </a:endParaRPr>
          </a:p>
          <a:p>
            <a:pPr eaLnBrk="1" hangingPunct="1">
              <a:buFontTx/>
              <a:buNone/>
            </a:pPr>
            <a:endParaRPr lang="pt-BR" altLang="x-none" sz="2400" dirty="0">
              <a:ea typeface="MS PGothic" charset="-128"/>
            </a:endParaRPr>
          </a:p>
          <a:p>
            <a:pPr eaLnBrk="1" hangingPunct="1">
              <a:buFontTx/>
              <a:buNone/>
            </a:pPr>
            <a:r>
              <a:rPr lang="pt-BR" altLang="x-none" sz="2400" dirty="0">
                <a:ea typeface="MS PGothic" charset="-128"/>
              </a:rPr>
              <a:t>Tópicos:</a:t>
            </a:r>
          </a:p>
          <a:p>
            <a:pPr lvl="1" eaLnBrk="1" hangingPunct="1">
              <a:buFontTx/>
              <a:buNone/>
            </a:pPr>
            <a:r>
              <a:rPr lang="pt-BR" altLang="x-none" dirty="0">
                <a:ea typeface="MS PGothic" charset="-128"/>
              </a:rPr>
              <a:t>.Falhas de Mercado  - definições relacionadas </a:t>
            </a:r>
          </a:p>
          <a:p>
            <a:pPr lvl="1" eaLnBrk="1" hangingPunct="1">
              <a:buFontTx/>
              <a:buNone/>
            </a:pPr>
            <a:r>
              <a:rPr lang="pt-BR" altLang="x-none" dirty="0">
                <a:ea typeface="MS PGothic" charset="-128"/>
              </a:rPr>
              <a:t> (Externalidades, Monopólio Natural, Informação Incompleta)</a:t>
            </a:r>
          </a:p>
          <a:p>
            <a:pPr lvl="1" eaLnBrk="1" hangingPunct="1">
              <a:buFontTx/>
              <a:buNone/>
            </a:pPr>
            <a:r>
              <a:rPr lang="pt-BR" altLang="x-none" dirty="0">
                <a:ea typeface="MS PGothic" charset="-128"/>
              </a:rPr>
              <a:t> </a:t>
            </a:r>
          </a:p>
        </p:txBody>
      </p:sp>
      <p:sp>
        <p:nvSpPr>
          <p:cNvPr id="67587" name="Espaço Reservado para Número de Slide 5"/>
          <p:cNvSpPr>
            <a:spLocks noGrp="1"/>
          </p:cNvSpPr>
          <p:nvPr>
            <p:ph type="sldNum" sz="quarter" idx="12"/>
          </p:nvPr>
        </p:nvSpPr>
        <p:spPr bwMode="auto">
          <a:xfrm>
            <a:off x="11704320" y="6455664"/>
            <a:ext cx="448056"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a:defRPr>
                <a:solidFill>
                  <a:schemeClr val="tx1"/>
                </a:solidFill>
                <a:latin typeface="Arial" charset="0"/>
                <a:ea typeface="MS PGothic" charset="-128"/>
              </a:defRPr>
            </a:lvl1pPr>
            <a:lvl2pPr marL="742950" indent="-285750">
              <a:defRPr>
                <a:solidFill>
                  <a:schemeClr val="tx1"/>
                </a:solidFill>
                <a:latin typeface="Arial" charset="0"/>
                <a:ea typeface="MS PGothic" charset="-128"/>
              </a:defRPr>
            </a:lvl2pPr>
            <a:lvl3pPr marL="1143000" indent="-228600">
              <a:defRPr>
                <a:solidFill>
                  <a:schemeClr val="tx1"/>
                </a:solidFill>
                <a:latin typeface="Arial" charset="0"/>
                <a:ea typeface="MS PGothic" charset="-128"/>
              </a:defRPr>
            </a:lvl3pPr>
            <a:lvl4pPr marL="1600200" indent="-228600">
              <a:defRPr>
                <a:solidFill>
                  <a:schemeClr val="tx1"/>
                </a:solidFill>
                <a:latin typeface="Arial" charset="0"/>
                <a:ea typeface="MS PGothic" charset="-128"/>
              </a:defRPr>
            </a:lvl4pPr>
            <a:lvl5pPr marL="2057400" indent="-228600">
              <a:defRPr>
                <a:solidFill>
                  <a:schemeClr val="tx1"/>
                </a:solidFill>
                <a:latin typeface="Arial" charset="0"/>
                <a:ea typeface="MS PGothic" charset="-128"/>
              </a:defRPr>
            </a:lvl5pPr>
            <a:lvl6pPr marL="2514600" indent="-228600" eaLnBrk="0" fontAlgn="base" hangingPunct="0">
              <a:spcBef>
                <a:spcPct val="0"/>
              </a:spcBef>
              <a:spcAft>
                <a:spcPct val="0"/>
              </a:spcAft>
              <a:defRPr>
                <a:solidFill>
                  <a:schemeClr val="tx1"/>
                </a:solidFill>
                <a:latin typeface="Arial" charset="0"/>
                <a:ea typeface="MS PGothic" charset="-128"/>
              </a:defRPr>
            </a:lvl6pPr>
            <a:lvl7pPr marL="2971800" indent="-228600" eaLnBrk="0" fontAlgn="base" hangingPunct="0">
              <a:spcBef>
                <a:spcPct val="0"/>
              </a:spcBef>
              <a:spcAft>
                <a:spcPct val="0"/>
              </a:spcAft>
              <a:defRPr>
                <a:solidFill>
                  <a:schemeClr val="tx1"/>
                </a:solidFill>
                <a:latin typeface="Arial" charset="0"/>
                <a:ea typeface="MS PGothic" charset="-128"/>
              </a:defRPr>
            </a:lvl7pPr>
            <a:lvl8pPr marL="3429000" indent="-228600" eaLnBrk="0" fontAlgn="base" hangingPunct="0">
              <a:spcBef>
                <a:spcPct val="0"/>
              </a:spcBef>
              <a:spcAft>
                <a:spcPct val="0"/>
              </a:spcAft>
              <a:defRPr>
                <a:solidFill>
                  <a:schemeClr val="tx1"/>
                </a:solidFill>
                <a:latin typeface="Arial" charset="0"/>
                <a:ea typeface="MS PGothic" charset="-128"/>
              </a:defRPr>
            </a:lvl8pPr>
            <a:lvl9pPr marL="3886200" indent="-228600" eaLnBrk="0" fontAlgn="base" hangingPunct="0">
              <a:spcBef>
                <a:spcPct val="0"/>
              </a:spcBef>
              <a:spcAft>
                <a:spcPct val="0"/>
              </a:spcAft>
              <a:defRPr>
                <a:solidFill>
                  <a:schemeClr val="tx1"/>
                </a:solidFill>
                <a:latin typeface="Arial" charset="0"/>
                <a:ea typeface="MS PGothic" charset="-128"/>
              </a:defRPr>
            </a:lvl9pPr>
          </a:lstStyle>
          <a:p>
            <a:pPr>
              <a:spcAft>
                <a:spcPts val="600"/>
              </a:spcAft>
            </a:pPr>
            <a:fld id="{0A11DC5D-6A4C-204A-A34B-3F6400814C50}" type="slidenum">
              <a:rPr lang="en-US" altLang="x-none" sz="1100">
                <a:solidFill>
                  <a:schemeClr val="tx1">
                    <a:lumMod val="50000"/>
                    <a:lumOff val="50000"/>
                  </a:schemeClr>
                </a:solidFill>
              </a:rPr>
              <a:pPr>
                <a:spcAft>
                  <a:spcPts val="600"/>
                </a:spcAft>
              </a:pPr>
              <a:t>1</a:t>
            </a:fld>
            <a:endParaRPr lang="en-US" altLang="x-none" sz="1100">
              <a:solidFill>
                <a:schemeClr val="tx1">
                  <a:lumMod val="50000"/>
                  <a:lumOff val="50000"/>
                </a:schemeClr>
              </a:solidFill>
            </a:endParaRPr>
          </a:p>
        </p:txBody>
      </p:sp>
    </p:spTree>
    <p:extLst>
      <p:ext uri="{BB962C8B-B14F-4D97-AF65-F5344CB8AC3E}">
        <p14:creationId xmlns:p14="http://schemas.microsoft.com/office/powerpoint/2010/main" val="819199930"/>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D8E098B-DCFE-9F4A-89EC-67666FBFB8EB}"/>
              </a:ext>
            </a:extLst>
          </p:cNvPr>
          <p:cNvSpPr>
            <a:spLocks noGrp="1"/>
          </p:cNvSpPr>
          <p:nvPr>
            <p:ph type="title"/>
          </p:nvPr>
        </p:nvSpPr>
        <p:spPr>
          <a:xfrm>
            <a:off x="1371599" y="294538"/>
            <a:ext cx="9895951" cy="1033669"/>
          </a:xfrm>
        </p:spPr>
        <p:txBody>
          <a:bodyPr>
            <a:normAutofit/>
          </a:bodyPr>
          <a:lstStyle/>
          <a:p>
            <a:r>
              <a:rPr lang="pt-BR" sz="3400">
                <a:solidFill>
                  <a:srgbClr val="FFFFFF"/>
                </a:solidFill>
                <a:latin typeface="+mn-lt"/>
              </a:rPr>
              <a:t>EXEMPLOS DE EXTERNALIDADE NEGATIVA NO CONSUMO</a:t>
            </a:r>
          </a:p>
        </p:txBody>
      </p:sp>
      <p:sp>
        <p:nvSpPr>
          <p:cNvPr id="3" name="Espaço Reservado para Conteúdo 2">
            <a:extLst>
              <a:ext uri="{FF2B5EF4-FFF2-40B4-BE49-F238E27FC236}">
                <a16:creationId xmlns:a16="http://schemas.microsoft.com/office/drawing/2014/main" id="{1F42A438-D580-F8E3-C1C0-051677943674}"/>
              </a:ext>
            </a:extLst>
          </p:cNvPr>
          <p:cNvSpPr>
            <a:spLocks noGrp="1"/>
          </p:cNvSpPr>
          <p:nvPr>
            <p:ph idx="1"/>
          </p:nvPr>
        </p:nvSpPr>
        <p:spPr>
          <a:xfrm>
            <a:off x="699247" y="1885278"/>
            <a:ext cx="10721788" cy="3690769"/>
          </a:xfrm>
        </p:spPr>
        <p:txBody>
          <a:bodyPr anchor="ctr">
            <a:normAutofit/>
          </a:bodyPr>
          <a:lstStyle/>
          <a:p>
            <a:endParaRPr lang="pt-BR" sz="2400" b="1" dirty="0"/>
          </a:p>
          <a:p>
            <a:r>
              <a:rPr lang="pt-BR" sz="2400" b="1" dirty="0"/>
              <a:t>Resistência aos Antibióticos: </a:t>
            </a:r>
          </a:p>
          <a:p>
            <a:r>
              <a:rPr lang="pt-BR" sz="2400" dirty="0"/>
              <a:t>O uso excessivo de antibióticos na agricultura para promover um crescimento mais rápido na pecuária está criando bactérias resistentes aos antibióticos. </a:t>
            </a:r>
          </a:p>
          <a:p>
            <a:endParaRPr lang="pt-BR" sz="2400" dirty="0"/>
          </a:p>
          <a:p>
            <a:r>
              <a:rPr lang="pt-BR" sz="2400" dirty="0"/>
              <a:t>Isto representa uma séria ameaça à saúde humana, pois torna mais difícil o tratamento de infecções comuns. Os custos econômicos e de saúde da resistência aos antibióticos são uma externalidade negativa da produção de carne a menores custos.</a:t>
            </a:r>
          </a:p>
        </p:txBody>
      </p:sp>
    </p:spTree>
    <p:extLst>
      <p:ext uri="{BB962C8B-B14F-4D97-AF65-F5344CB8AC3E}">
        <p14:creationId xmlns:p14="http://schemas.microsoft.com/office/powerpoint/2010/main" val="192501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1DFD6E9-D6DA-FABF-BCDE-B37070FA2C82}"/>
              </a:ext>
            </a:extLst>
          </p:cNvPr>
          <p:cNvSpPr>
            <a:spLocks noGrp="1"/>
          </p:cNvSpPr>
          <p:nvPr>
            <p:ph type="title"/>
          </p:nvPr>
        </p:nvSpPr>
        <p:spPr>
          <a:xfrm>
            <a:off x="2100648" y="273311"/>
            <a:ext cx="7537623" cy="1033669"/>
          </a:xfrm>
        </p:spPr>
        <p:txBody>
          <a:bodyPr>
            <a:normAutofit/>
          </a:bodyPr>
          <a:lstStyle/>
          <a:p>
            <a:r>
              <a:rPr lang="pt-BR" sz="3200" dirty="0">
                <a:solidFill>
                  <a:srgbClr val="FFFFFF"/>
                </a:solidFill>
                <a:latin typeface="+mn-lt"/>
              </a:rPr>
              <a:t>EXEMPLOS DE EXTERNALIDADE NEGATIVA</a:t>
            </a:r>
            <a:endParaRPr lang="pt-BR" sz="3200" dirty="0">
              <a:solidFill>
                <a:srgbClr val="FFFFFF"/>
              </a:solidFill>
            </a:endParaRPr>
          </a:p>
        </p:txBody>
      </p:sp>
      <p:sp>
        <p:nvSpPr>
          <p:cNvPr id="3" name="Espaço Reservado para Conteúdo 2">
            <a:extLst>
              <a:ext uri="{FF2B5EF4-FFF2-40B4-BE49-F238E27FC236}">
                <a16:creationId xmlns:a16="http://schemas.microsoft.com/office/drawing/2014/main" id="{79388FA3-777D-8BAF-15C6-3E3719991377}"/>
              </a:ext>
            </a:extLst>
          </p:cNvPr>
          <p:cNvSpPr>
            <a:spLocks noGrp="1"/>
          </p:cNvSpPr>
          <p:nvPr>
            <p:ph idx="1"/>
          </p:nvPr>
        </p:nvSpPr>
        <p:spPr>
          <a:xfrm>
            <a:off x="1035909" y="1864052"/>
            <a:ext cx="10120182" cy="4411363"/>
          </a:xfrm>
        </p:spPr>
        <p:txBody>
          <a:bodyPr anchor="ctr">
            <a:normAutofit/>
          </a:bodyPr>
          <a:lstStyle/>
          <a:p>
            <a:r>
              <a:rPr lang="pt-BR" sz="2000" b="1" kern="100" dirty="0">
                <a:effectLst/>
                <a:latin typeface="Calibri" panose="020F0502020204030204" pitchFamily="34" charset="0"/>
                <a:ea typeface="Aptos" panose="020B0004020202020204" pitchFamily="34" charset="0"/>
                <a:cs typeface="Calibri" panose="020F0502020204030204" pitchFamily="34" charset="0"/>
              </a:rPr>
              <a:t>Fast Fashion e cadeias de abastecimento globais:</a:t>
            </a:r>
          </a:p>
          <a:p>
            <a:r>
              <a:rPr lang="pt-BR" sz="2000" kern="100" dirty="0">
                <a:effectLst/>
                <a:latin typeface="Calibri" panose="020F0502020204030204" pitchFamily="34" charset="0"/>
                <a:ea typeface="Aptos" panose="020B0004020202020204" pitchFamily="34" charset="0"/>
                <a:cs typeface="Calibri" panose="020F0502020204030204" pitchFamily="34" charset="0"/>
              </a:rPr>
              <a:t> A indústria da fast </a:t>
            </a:r>
            <a:r>
              <a:rPr lang="pt-BR" sz="2000" kern="100" dirty="0" err="1">
                <a:effectLst/>
                <a:latin typeface="Calibri" panose="020F0502020204030204" pitchFamily="34" charset="0"/>
                <a:ea typeface="Aptos" panose="020B0004020202020204" pitchFamily="34" charset="0"/>
                <a:cs typeface="Calibri" panose="020F0502020204030204" pitchFamily="34" charset="0"/>
              </a:rPr>
              <a:t>fashion</a:t>
            </a:r>
            <a:r>
              <a:rPr lang="pt-BR" sz="2000" kern="100" dirty="0">
                <a:effectLst/>
                <a:latin typeface="Calibri" panose="020F0502020204030204" pitchFamily="34" charset="0"/>
                <a:ea typeface="Aptos" panose="020B0004020202020204" pitchFamily="34" charset="0"/>
                <a:cs typeface="Calibri" panose="020F0502020204030204" pitchFamily="34" charset="0"/>
              </a:rPr>
              <a:t> produz roupas da moda a uma velocidade vertiginosa, muitas vezes dependendo de mão-de-obra barata e de práticas pouco amigas do ambiente nos países em desenvolvimento. Os abusos dos direitos humanos e os danos ambientais associados à moda rápida são um custo oculto que não se reflete no preço baixo de tops da moda.</a:t>
            </a:r>
          </a:p>
          <a:p>
            <a:pPr marL="0" indent="0">
              <a:buNone/>
            </a:pPr>
            <a:r>
              <a:rPr lang="pt-BR" sz="2000" kern="100" dirty="0">
                <a:effectLst/>
                <a:latin typeface="Calibri" panose="020F0502020204030204" pitchFamily="34" charset="0"/>
                <a:ea typeface="Aptos" panose="020B0004020202020204" pitchFamily="34" charset="0"/>
                <a:cs typeface="Calibri" panose="020F0502020204030204" pitchFamily="34" charset="0"/>
              </a:rPr>
              <a:t> </a:t>
            </a:r>
          </a:p>
          <a:p>
            <a:r>
              <a:rPr lang="pt-BR" sz="2000" kern="100" dirty="0">
                <a:effectLst/>
                <a:latin typeface="Calibri" panose="020F0502020204030204" pitchFamily="34" charset="0"/>
                <a:ea typeface="Aptos" panose="020B0004020202020204" pitchFamily="34" charset="0"/>
                <a:cs typeface="Calibri" panose="020F0502020204030204" pitchFamily="34" charset="0"/>
              </a:rPr>
              <a:t>Estes são apenas alguns exemplos de como o nosso mundo moderno cria externalidades negativas associadas ao consumo e à produção. </a:t>
            </a:r>
          </a:p>
          <a:p>
            <a:r>
              <a:rPr lang="pt-BR" sz="2000" kern="100" dirty="0">
                <a:effectLst/>
                <a:latin typeface="Calibri" panose="020F0502020204030204" pitchFamily="34" charset="0"/>
                <a:ea typeface="Aptos" panose="020B0004020202020204" pitchFamily="34" charset="0"/>
                <a:cs typeface="Calibri" panose="020F0502020204030204" pitchFamily="34" charset="0"/>
              </a:rPr>
              <a:t>Ao compreender estas externalidades negativas no consumo, podemos tomar decisões mais informadas sobre o consumo e defender políticas que incentivem as indivíduos a internalizar estes “custos”, reduzindo </a:t>
            </a:r>
            <a:r>
              <a:rPr lang="pt-BR" sz="2000" kern="100" dirty="0">
                <a:latin typeface="Calibri" panose="020F0502020204030204" pitchFamily="34" charset="0"/>
                <a:ea typeface="Aptos" panose="020B0004020202020204" pitchFamily="34" charset="0"/>
                <a:cs typeface="Calibri" panose="020F0502020204030204" pitchFamily="34" charset="0"/>
              </a:rPr>
              <a:t>o consumo, produção </a:t>
            </a:r>
            <a:r>
              <a:rPr lang="pt-BR" sz="2000" kern="100" dirty="0">
                <a:effectLst/>
                <a:latin typeface="Calibri" panose="020F0502020204030204" pitchFamily="34" charset="0"/>
                <a:ea typeface="Aptos" panose="020B0004020202020204" pitchFamily="34" charset="0"/>
                <a:cs typeface="Calibri" panose="020F0502020204030204" pitchFamily="34" charset="0"/>
              </a:rPr>
              <a:t>e conduzindo a um futuro mais sustentável e equitativo.</a:t>
            </a:r>
          </a:p>
          <a:p>
            <a:endParaRPr lang="pt-BR" sz="2000" dirty="0"/>
          </a:p>
        </p:txBody>
      </p:sp>
    </p:spTree>
    <p:extLst>
      <p:ext uri="{BB962C8B-B14F-4D97-AF65-F5344CB8AC3E}">
        <p14:creationId xmlns:p14="http://schemas.microsoft.com/office/powerpoint/2010/main" val="40662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B48D52B-9512-1D5F-1BC1-7B2C94E559A3}"/>
              </a:ext>
            </a:extLst>
          </p:cNvPr>
          <p:cNvSpPr>
            <a:spLocks noGrp="1"/>
          </p:cNvSpPr>
          <p:nvPr>
            <p:ph type="title"/>
          </p:nvPr>
        </p:nvSpPr>
        <p:spPr>
          <a:xfrm>
            <a:off x="1470454" y="256102"/>
            <a:ext cx="8031893" cy="1033669"/>
          </a:xfrm>
        </p:spPr>
        <p:txBody>
          <a:bodyPr>
            <a:normAutofit fontScale="90000"/>
          </a:bodyPr>
          <a:lstStyle/>
          <a:p>
            <a:r>
              <a:rPr lang="pt-BR" sz="4000" dirty="0">
                <a:solidFill>
                  <a:srgbClr val="FFFFFF"/>
                </a:solidFill>
              </a:rPr>
              <a:t>Externalidades e Intervenção do Governo</a:t>
            </a:r>
          </a:p>
        </p:txBody>
      </p:sp>
      <p:sp>
        <p:nvSpPr>
          <p:cNvPr id="3" name="Espaço Reservado para Conteúdo 2">
            <a:extLst>
              <a:ext uri="{FF2B5EF4-FFF2-40B4-BE49-F238E27FC236}">
                <a16:creationId xmlns:a16="http://schemas.microsoft.com/office/drawing/2014/main" id="{1EEFAE2F-4DF9-FB4A-A21E-5BC99E5C25EE}"/>
              </a:ext>
            </a:extLst>
          </p:cNvPr>
          <p:cNvSpPr>
            <a:spLocks noGrp="1"/>
          </p:cNvSpPr>
          <p:nvPr>
            <p:ph idx="1"/>
          </p:nvPr>
        </p:nvSpPr>
        <p:spPr>
          <a:xfrm>
            <a:off x="654907" y="2014151"/>
            <a:ext cx="11121081" cy="4386649"/>
          </a:xfrm>
        </p:spPr>
        <p:txBody>
          <a:bodyPr anchor="ctr">
            <a:noAutofit/>
          </a:bodyPr>
          <a:lstStyle/>
          <a:p>
            <a:pPr marL="0" indent="0">
              <a:lnSpc>
                <a:spcPct val="100000"/>
              </a:lnSpc>
              <a:buNone/>
            </a:pPr>
            <a:r>
              <a:rPr lang="pt-BR" sz="2400" b="0" i="0" dirty="0">
                <a:solidFill>
                  <a:srgbClr val="353740"/>
                </a:solidFill>
                <a:effectLst/>
                <a:latin typeface="Calibri" panose="020F0502020204030204" pitchFamily="34" charset="0"/>
                <a:cs typeface="Calibri" panose="020F0502020204030204" pitchFamily="34" charset="0"/>
              </a:rPr>
              <a:t>Governos frequentemente intervêm para corrigir externalidades.</a:t>
            </a:r>
          </a:p>
          <a:p>
            <a:pPr marL="0" indent="0">
              <a:lnSpc>
                <a:spcPct val="100000"/>
              </a:lnSpc>
              <a:buNone/>
            </a:pPr>
            <a:r>
              <a:rPr lang="pt-BR" sz="2400" dirty="0">
                <a:solidFill>
                  <a:srgbClr val="353740"/>
                </a:solidFill>
                <a:latin typeface="Calibri" panose="020F0502020204030204" pitchFamily="34" charset="0"/>
                <a:cs typeface="Calibri" panose="020F0502020204030204" pitchFamily="34" charset="0"/>
              </a:rPr>
              <a:t>As formas mais usuais pelas quais o governo atua compreendem:</a:t>
            </a:r>
          </a:p>
          <a:p>
            <a:pPr>
              <a:lnSpc>
                <a:spcPct val="100000"/>
              </a:lnSpc>
              <a:buFontTx/>
              <a:buChar char="-"/>
            </a:pPr>
            <a:r>
              <a:rPr lang="pt-BR" sz="2400" b="0" i="0" dirty="0">
                <a:solidFill>
                  <a:srgbClr val="353740"/>
                </a:solidFill>
                <a:effectLst/>
                <a:latin typeface="Calibri" panose="020F0502020204030204" pitchFamily="34" charset="0"/>
                <a:cs typeface="Calibri" panose="020F0502020204030204" pitchFamily="34" charset="0"/>
              </a:rPr>
              <a:t>taxando atividades que geram externalidades negativas, seja pelo consumo ou pela produção (como impostos sobre emissão de carbono), </a:t>
            </a:r>
          </a:p>
          <a:p>
            <a:pPr>
              <a:lnSpc>
                <a:spcPct val="100000"/>
              </a:lnSpc>
              <a:buFontTx/>
              <a:buChar char="-"/>
            </a:pPr>
            <a:r>
              <a:rPr lang="pt-BR" sz="2400" b="0" i="0" dirty="0">
                <a:solidFill>
                  <a:srgbClr val="353740"/>
                </a:solidFill>
                <a:effectLst/>
                <a:latin typeface="Calibri" panose="020F0502020204030204" pitchFamily="34" charset="0"/>
                <a:cs typeface="Calibri" panose="020F0502020204030204" pitchFamily="34" charset="0"/>
              </a:rPr>
              <a:t>subsidiando aquelas que produzem externalidades positivas (como bolsas de estudo), na tentativa de alinhar os custos e benefícios privados com os custos e benefícios sociais.</a:t>
            </a:r>
          </a:p>
          <a:p>
            <a:pPr>
              <a:lnSpc>
                <a:spcPct val="100000"/>
              </a:lnSpc>
              <a:buFontTx/>
              <a:buChar char="-"/>
            </a:pPr>
            <a:r>
              <a:rPr lang="pt-BR" sz="2400" dirty="0">
                <a:latin typeface="Calibri" panose="020F0502020204030204" pitchFamily="34" charset="0"/>
                <a:cs typeface="Calibri" panose="020F0502020204030204" pitchFamily="34" charset="0"/>
              </a:rPr>
              <a:t>Restringir acesso a financiamentos para quem não segue a regulamentação contra desmatamento. (Imagens de satélite e acesso a crédito rural)</a:t>
            </a:r>
          </a:p>
          <a:p>
            <a:pPr>
              <a:lnSpc>
                <a:spcPct val="100000"/>
              </a:lnSpc>
              <a:buFontTx/>
              <a:buChar char="-"/>
            </a:pPr>
            <a:endParaRPr lang="pt-B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32202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8BD26B8-1971-B0FE-18CD-5106E1206F78}"/>
              </a:ext>
            </a:extLst>
          </p:cNvPr>
          <p:cNvSpPr>
            <a:spLocks noGrp="1"/>
          </p:cNvSpPr>
          <p:nvPr>
            <p:ph type="title"/>
          </p:nvPr>
        </p:nvSpPr>
        <p:spPr>
          <a:xfrm>
            <a:off x="2680479" y="278535"/>
            <a:ext cx="5894174" cy="1033669"/>
          </a:xfrm>
        </p:spPr>
        <p:txBody>
          <a:bodyPr>
            <a:normAutofit/>
          </a:bodyPr>
          <a:lstStyle/>
          <a:p>
            <a:r>
              <a:rPr lang="pt-BR" sz="4000" dirty="0">
                <a:solidFill>
                  <a:srgbClr val="FFFFFF"/>
                </a:solidFill>
              </a:rPr>
              <a:t>Externalidades e Governo</a:t>
            </a:r>
          </a:p>
        </p:txBody>
      </p:sp>
      <p:sp>
        <p:nvSpPr>
          <p:cNvPr id="3" name="Espaço Reservado para Conteúdo 2">
            <a:extLst>
              <a:ext uri="{FF2B5EF4-FFF2-40B4-BE49-F238E27FC236}">
                <a16:creationId xmlns:a16="http://schemas.microsoft.com/office/drawing/2014/main" id="{DCFA54A6-B6FC-0967-0C58-8FF233D7C752}"/>
              </a:ext>
            </a:extLst>
          </p:cNvPr>
          <p:cNvSpPr>
            <a:spLocks noGrp="1"/>
          </p:cNvSpPr>
          <p:nvPr>
            <p:ph idx="1"/>
          </p:nvPr>
        </p:nvSpPr>
        <p:spPr>
          <a:xfrm>
            <a:off x="932329" y="1869276"/>
            <a:ext cx="10744806" cy="4392319"/>
          </a:xfrm>
        </p:spPr>
        <p:txBody>
          <a:bodyPr anchor="ctr">
            <a:normAutofit fontScale="92500"/>
          </a:bodyPr>
          <a:lstStyle/>
          <a:p>
            <a:pPr marL="0" indent="0">
              <a:buNone/>
            </a:pPr>
            <a:endParaRPr lang="pt-BR" sz="2400" dirty="0">
              <a:latin typeface="Calibri" panose="020F0502020204030204" pitchFamily="34" charset="0"/>
              <a:cs typeface="Calibri" panose="020F0502020204030204" pitchFamily="34" charset="0"/>
            </a:endParaRPr>
          </a:p>
          <a:p>
            <a:pPr marL="0" indent="0">
              <a:buNone/>
            </a:pPr>
            <a:r>
              <a:rPr lang="pt-BR" sz="2400" b="0" i="0" dirty="0">
                <a:effectLst/>
                <a:latin typeface="Calibri" panose="020F0502020204030204" pitchFamily="34" charset="0"/>
                <a:cs typeface="Calibri" panose="020F0502020204030204" pitchFamily="34" charset="0"/>
              </a:rPr>
              <a:t>Introduzir descontos no imposto de renda para quem investe em conservação ambiental; </a:t>
            </a:r>
          </a:p>
          <a:p>
            <a:pPr marL="0" indent="0">
              <a:buNone/>
            </a:pPr>
            <a:endParaRPr lang="pt-BR" sz="2400" b="0" i="0" dirty="0">
              <a:effectLst/>
              <a:latin typeface="Calibri" panose="020F0502020204030204" pitchFamily="34" charset="0"/>
              <a:cs typeface="Calibri" panose="020F0502020204030204" pitchFamily="34" charset="0"/>
            </a:endParaRPr>
          </a:p>
          <a:p>
            <a:pPr marL="0" indent="0">
              <a:buNone/>
            </a:pPr>
            <a:r>
              <a:rPr lang="pt-BR" sz="2400" b="0" i="0" dirty="0">
                <a:effectLst/>
                <a:latin typeface="Calibri" panose="020F0502020204030204" pitchFamily="34" charset="0"/>
                <a:cs typeface="Calibri" panose="020F0502020204030204" pitchFamily="34" charset="0"/>
              </a:rPr>
              <a:t>Reduzir impostos na importação de vacinas; </a:t>
            </a:r>
          </a:p>
          <a:p>
            <a:pPr marL="0" indent="0">
              <a:buNone/>
            </a:pPr>
            <a:endParaRPr lang="pt-BR" sz="2400" b="0" i="0" dirty="0">
              <a:effectLst/>
              <a:latin typeface="Calibri" panose="020F0502020204030204" pitchFamily="34" charset="0"/>
              <a:cs typeface="Calibri" panose="020F0502020204030204" pitchFamily="34" charset="0"/>
            </a:endParaRPr>
          </a:p>
          <a:p>
            <a:pPr marL="0" indent="0">
              <a:buNone/>
            </a:pPr>
            <a:r>
              <a:rPr lang="pt-BR" sz="2400" dirty="0">
                <a:latin typeface="Calibri" panose="020F0502020204030204" pitchFamily="34" charset="0"/>
                <a:cs typeface="Calibri" panose="020F0502020204030204" pitchFamily="34" charset="0"/>
              </a:rPr>
              <a:t>Alocar </a:t>
            </a:r>
            <a:r>
              <a:rPr lang="pt-BR" sz="2400" b="0" i="0" dirty="0">
                <a:effectLst/>
                <a:latin typeface="Calibri" panose="020F0502020204030204" pitchFamily="34" charset="0"/>
                <a:cs typeface="Calibri" panose="020F0502020204030204" pitchFamily="34" charset="0"/>
              </a:rPr>
              <a:t>verbas públicas para subsidiar pesquisas que geram conhecimento e inovações;</a:t>
            </a:r>
          </a:p>
          <a:p>
            <a:pPr marL="0" indent="0">
              <a:buNone/>
            </a:pPr>
            <a:endParaRPr lang="pt-BR" sz="2400" dirty="0">
              <a:latin typeface="Calibri" panose="020F0502020204030204" pitchFamily="34" charset="0"/>
              <a:cs typeface="Calibri" panose="020F0502020204030204" pitchFamily="34" charset="0"/>
            </a:endParaRPr>
          </a:p>
          <a:p>
            <a:pPr marL="0" indent="0">
              <a:buNone/>
            </a:pPr>
            <a:r>
              <a:rPr lang="pt-BR" sz="2400" b="0" i="0" dirty="0">
                <a:effectLst/>
                <a:latin typeface="Calibri" panose="020F0502020204030204" pitchFamily="34" charset="0"/>
                <a:cs typeface="Calibri" panose="020F0502020204030204" pitchFamily="34" charset="0"/>
              </a:rPr>
              <a:t>Promov</a:t>
            </a:r>
            <a:r>
              <a:rPr lang="pt-BR" sz="2400" dirty="0">
                <a:latin typeface="Calibri" panose="020F0502020204030204" pitchFamily="34" charset="0"/>
                <a:cs typeface="Calibri" panose="020F0502020204030204" pitchFamily="34" charset="0"/>
              </a:rPr>
              <a:t>endo </a:t>
            </a:r>
            <a:r>
              <a:rPr lang="pt-BR" sz="2400" b="0" i="0" dirty="0">
                <a:effectLst/>
                <a:latin typeface="Calibri" panose="020F0502020204030204" pitchFamily="34" charset="0"/>
                <a:cs typeface="Calibri" panose="020F0502020204030204" pitchFamily="34" charset="0"/>
              </a:rPr>
              <a:t>programas educativos (música e arte em comunidades) adequados para o treinamento e desenvolvimento de jovens que deverão, por sua vez, contribuir para a organização social em bases positivas e </a:t>
            </a:r>
            <a:r>
              <a:rPr lang="pt-BR" sz="2400" dirty="0">
                <a:latin typeface="Calibri" panose="020F0502020204030204" pitchFamily="34" charset="0"/>
                <a:cs typeface="Calibri" panose="020F0502020204030204" pitchFamily="34" charset="0"/>
              </a:rPr>
              <a:t>estimular o desenvolvimento dos países.</a:t>
            </a:r>
            <a:endParaRPr lang="pt-BR" sz="2400" b="0" i="0" dirty="0">
              <a:effectLst/>
              <a:latin typeface="Calibri" panose="020F0502020204030204" pitchFamily="34" charset="0"/>
              <a:cs typeface="Calibri" panose="020F0502020204030204" pitchFamily="34" charset="0"/>
            </a:endParaRPr>
          </a:p>
          <a:p>
            <a:endParaRPr lang="pt-BR" sz="2000" dirty="0"/>
          </a:p>
        </p:txBody>
      </p:sp>
    </p:spTree>
    <p:extLst>
      <p:ext uri="{BB962C8B-B14F-4D97-AF65-F5344CB8AC3E}">
        <p14:creationId xmlns:p14="http://schemas.microsoft.com/office/powerpoint/2010/main" val="1497402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4AB38C1-F5EE-6224-7D2B-90148043251F}"/>
              </a:ext>
            </a:extLst>
          </p:cNvPr>
          <p:cNvSpPr>
            <a:spLocks noGrp="1"/>
          </p:cNvSpPr>
          <p:nvPr>
            <p:ph type="title"/>
          </p:nvPr>
        </p:nvSpPr>
        <p:spPr>
          <a:xfrm>
            <a:off x="1371599" y="294538"/>
            <a:ext cx="9895951" cy="1033669"/>
          </a:xfrm>
        </p:spPr>
        <p:txBody>
          <a:bodyPr>
            <a:normAutofit/>
          </a:bodyPr>
          <a:lstStyle/>
          <a:p>
            <a:r>
              <a:rPr lang="pt-BR" sz="4000" dirty="0">
                <a:solidFill>
                  <a:srgbClr val="FFFFFF"/>
                </a:solidFill>
              </a:rPr>
              <a:t>CUSTOS E BENEFÍCIOS PRIVADOS E SOCIAIS</a:t>
            </a:r>
          </a:p>
        </p:txBody>
      </p:sp>
      <p:sp>
        <p:nvSpPr>
          <p:cNvPr id="3" name="Espaço Reservado para Conteúdo 2">
            <a:extLst>
              <a:ext uri="{FF2B5EF4-FFF2-40B4-BE49-F238E27FC236}">
                <a16:creationId xmlns:a16="http://schemas.microsoft.com/office/drawing/2014/main" id="{3EF381BA-A35E-8770-195F-F9392997B263}"/>
              </a:ext>
            </a:extLst>
          </p:cNvPr>
          <p:cNvSpPr>
            <a:spLocks noGrp="1"/>
          </p:cNvSpPr>
          <p:nvPr>
            <p:ph idx="1"/>
          </p:nvPr>
        </p:nvSpPr>
        <p:spPr>
          <a:xfrm>
            <a:off x="703322" y="2310714"/>
            <a:ext cx="10785355" cy="4042683"/>
          </a:xfrm>
        </p:spPr>
        <p:txBody>
          <a:bodyPr anchor="ctr">
            <a:normAutofit fontScale="92500" lnSpcReduction="10000"/>
          </a:bodyPr>
          <a:lstStyle/>
          <a:p>
            <a:pPr marL="0" indent="0">
              <a:buNone/>
            </a:pPr>
            <a:endParaRPr lang="pt-BR" b="0" i="0" dirty="0">
              <a:effectLst/>
              <a:latin typeface="Calibri" panose="020F0502020204030204" pitchFamily="34" charset="0"/>
              <a:cs typeface="Calibri" panose="020F0502020204030204" pitchFamily="34" charset="0"/>
            </a:endParaRPr>
          </a:p>
          <a:p>
            <a:r>
              <a:rPr lang="pt-BR" b="0" i="0" dirty="0">
                <a:effectLst/>
                <a:latin typeface="Calibri" panose="020F0502020204030204" pitchFamily="34" charset="0"/>
                <a:cs typeface="Calibri" panose="020F0502020204030204" pitchFamily="34" charset="0"/>
              </a:rPr>
              <a:t>A discrepância entre custos e benefícios privados e sociais pode levar a uma alocação </a:t>
            </a:r>
            <a:r>
              <a:rPr lang="pt-BR" b="0" i="0" dirty="0" err="1">
                <a:effectLst/>
                <a:latin typeface="Calibri" panose="020F0502020204030204" pitchFamily="34" charset="0"/>
                <a:cs typeface="Calibri" panose="020F0502020204030204" pitchFamily="34" charset="0"/>
              </a:rPr>
              <a:t>sub-ótima</a:t>
            </a:r>
            <a:r>
              <a:rPr lang="pt-BR" b="0" i="0" dirty="0">
                <a:effectLst/>
                <a:latin typeface="Calibri" panose="020F0502020204030204" pitchFamily="34" charset="0"/>
                <a:cs typeface="Calibri" panose="020F0502020204030204" pitchFamily="34" charset="0"/>
              </a:rPr>
              <a:t> de recursos – gerando uma outra forma de falha de mercado. </a:t>
            </a:r>
          </a:p>
          <a:p>
            <a:endParaRPr lang="pt-BR" dirty="0">
              <a:latin typeface="Calibri" panose="020F0502020204030204" pitchFamily="34" charset="0"/>
              <a:cs typeface="Calibri" panose="020F0502020204030204" pitchFamily="34" charset="0"/>
            </a:endParaRPr>
          </a:p>
          <a:p>
            <a:r>
              <a:rPr lang="pt-BR" b="0" i="0" dirty="0">
                <a:effectLst/>
                <a:latin typeface="Calibri" panose="020F0502020204030204" pitchFamily="34" charset="0"/>
                <a:cs typeface="Calibri" panose="020F0502020204030204" pitchFamily="34" charset="0"/>
              </a:rPr>
              <a:t>Quando os custos sociais são ignorados, pode ocorrer uma superprodução e excesso de consumo de bens nocivos. </a:t>
            </a:r>
          </a:p>
          <a:p>
            <a:endParaRPr lang="pt-BR" b="0" i="0" dirty="0">
              <a:effectLst/>
              <a:latin typeface="Calibri" panose="020F0502020204030204" pitchFamily="34" charset="0"/>
              <a:cs typeface="Calibri" panose="020F0502020204030204" pitchFamily="34" charset="0"/>
            </a:endParaRPr>
          </a:p>
          <a:p>
            <a:r>
              <a:rPr lang="pt-BR" b="0" i="0" dirty="0">
                <a:effectLst/>
                <a:latin typeface="Calibri" panose="020F0502020204030204" pitchFamily="34" charset="0"/>
                <a:cs typeface="Calibri" panose="020F0502020204030204" pitchFamily="34" charset="0"/>
              </a:rPr>
              <a:t>De </a:t>
            </a:r>
            <a:r>
              <a:rPr lang="pt-BR" dirty="0">
                <a:latin typeface="Calibri" panose="020F0502020204030204" pitchFamily="34" charset="0"/>
                <a:cs typeface="Calibri" panose="020F0502020204030204" pitchFamily="34" charset="0"/>
              </a:rPr>
              <a:t>forma semelhante,</a:t>
            </a:r>
            <a:r>
              <a:rPr lang="pt-BR" b="0" i="0" dirty="0">
                <a:effectLst/>
                <a:latin typeface="Calibri" panose="020F0502020204030204" pitchFamily="34" charset="0"/>
                <a:cs typeface="Calibri" panose="020F0502020204030204" pitchFamily="34" charset="0"/>
              </a:rPr>
              <a:t> pode ocorrer uma </a:t>
            </a:r>
            <a:r>
              <a:rPr lang="pt-BR" b="0" i="0" dirty="0" err="1">
                <a:effectLst/>
                <a:latin typeface="Calibri" panose="020F0502020204030204" pitchFamily="34" charset="0"/>
                <a:cs typeface="Calibri" panose="020F0502020204030204" pitchFamily="34" charset="0"/>
              </a:rPr>
              <a:t>sub-produção</a:t>
            </a:r>
            <a:r>
              <a:rPr lang="pt-BR" b="0" i="0" dirty="0">
                <a:effectLst/>
                <a:latin typeface="Calibri" panose="020F0502020204030204" pitchFamily="34" charset="0"/>
                <a:cs typeface="Calibri" panose="020F0502020204030204" pitchFamily="34" charset="0"/>
              </a:rPr>
              <a:t> de bens </a:t>
            </a:r>
            <a:r>
              <a:rPr lang="pt-BR" dirty="0">
                <a:latin typeface="Calibri" panose="020F0502020204030204" pitchFamily="34" charset="0"/>
                <a:cs typeface="Calibri" panose="020F0502020204030204" pitchFamily="34" charset="0"/>
              </a:rPr>
              <a:t>benéficos quando os benefícios sociais não são internalizados.</a:t>
            </a:r>
            <a:endParaRPr lang="pt-BR" b="0" i="0" dirty="0">
              <a:effectLst/>
              <a:latin typeface="Calibri" panose="020F0502020204030204" pitchFamily="34" charset="0"/>
              <a:cs typeface="Calibri" panose="020F0502020204030204" pitchFamily="34" charset="0"/>
            </a:endParaRPr>
          </a:p>
          <a:p>
            <a:endParaRPr lang="pt-BR" sz="2400" dirty="0"/>
          </a:p>
          <a:p>
            <a:endParaRPr lang="pt-BR" sz="2400" dirty="0"/>
          </a:p>
          <a:p>
            <a:endParaRPr lang="pt-BR" sz="2400" dirty="0"/>
          </a:p>
          <a:p>
            <a:endParaRPr lang="pt-BR" sz="2400" dirty="0"/>
          </a:p>
          <a:p>
            <a:endParaRPr lang="pt-BR" sz="1700" dirty="0"/>
          </a:p>
        </p:txBody>
      </p:sp>
    </p:spTree>
    <p:extLst>
      <p:ext uri="{BB962C8B-B14F-4D97-AF65-F5344CB8AC3E}">
        <p14:creationId xmlns:p14="http://schemas.microsoft.com/office/powerpoint/2010/main" val="1830918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B2B437F-679B-0A94-51D5-E25D05AD53FD}"/>
              </a:ext>
            </a:extLst>
          </p:cNvPr>
          <p:cNvSpPr>
            <a:spLocks noGrp="1"/>
          </p:cNvSpPr>
          <p:nvPr>
            <p:ph idx="1"/>
          </p:nvPr>
        </p:nvSpPr>
        <p:spPr>
          <a:xfrm>
            <a:off x="838200" y="1072590"/>
            <a:ext cx="10515600" cy="4351338"/>
          </a:xfrm>
        </p:spPr>
        <p:txBody>
          <a:bodyPr/>
          <a:lstStyle/>
          <a:p>
            <a:r>
              <a:rPr lang="pt-BR" dirty="0"/>
              <a:t>Tarefa para a próxima aula:</a:t>
            </a:r>
          </a:p>
          <a:p>
            <a:endParaRPr lang="pt-BR" dirty="0"/>
          </a:p>
          <a:p>
            <a:r>
              <a:rPr lang="pt-BR" dirty="0">
                <a:hlinkClick r:id="rId2"/>
              </a:rPr>
              <a:t>https://www.reviewecon.com/externalities</a:t>
            </a:r>
            <a:r>
              <a:rPr lang="pt-BR" dirty="0"/>
              <a:t>.  </a:t>
            </a:r>
          </a:p>
          <a:p>
            <a:endParaRPr lang="pt-BR" dirty="0"/>
          </a:p>
          <a:p>
            <a:r>
              <a:rPr lang="pt-BR" dirty="0"/>
              <a:t>Explicar os gráficos – sorteio aleatório</a:t>
            </a:r>
          </a:p>
        </p:txBody>
      </p:sp>
    </p:spTree>
    <p:extLst>
      <p:ext uri="{BB962C8B-B14F-4D97-AF65-F5344CB8AC3E}">
        <p14:creationId xmlns:p14="http://schemas.microsoft.com/office/powerpoint/2010/main" val="2626747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25929" y="214795"/>
            <a:ext cx="11444010" cy="1061935"/>
          </a:xfrm>
          <a:solidFill>
            <a:schemeClr val="accent1">
              <a:lumMod val="75000"/>
            </a:schemeClr>
          </a:solidFill>
        </p:spPr>
        <p:txBody>
          <a:bodyPr>
            <a:normAutofit/>
          </a:bodyPr>
          <a:lstStyle/>
          <a:p>
            <a:pPr>
              <a:defRPr/>
            </a:pPr>
            <a:r>
              <a:rPr lang="pt-BR" sz="2800" dirty="0">
                <a:solidFill>
                  <a:schemeClr val="bg1"/>
                </a:solidFill>
                <a:latin typeface="Calibri" panose="020F0502020204030204" pitchFamily="34" charset="0"/>
                <a:cs typeface="Calibri" panose="020F0502020204030204" pitchFamily="34" charset="0"/>
              </a:rPr>
              <a:t>Curvas de Oferta de um dado bem ou serviço por empresas e </a:t>
            </a:r>
            <a:br>
              <a:rPr lang="pt-BR" sz="2800" dirty="0">
                <a:solidFill>
                  <a:schemeClr val="bg1"/>
                </a:solidFill>
                <a:latin typeface="Calibri" panose="020F0502020204030204" pitchFamily="34" charset="0"/>
                <a:cs typeface="Calibri" panose="020F0502020204030204" pitchFamily="34" charset="0"/>
              </a:rPr>
            </a:br>
            <a:r>
              <a:rPr lang="pt-BR" sz="2800" dirty="0">
                <a:solidFill>
                  <a:schemeClr val="bg1"/>
                </a:solidFill>
                <a:latin typeface="Calibri" panose="020F0502020204030204" pitchFamily="34" charset="0"/>
                <a:cs typeface="Calibri" panose="020F0502020204030204" pitchFamily="34" charset="0"/>
              </a:rPr>
              <a:t>de Demanda em um mercado sem externalidades</a:t>
            </a:r>
            <a:endParaRPr lang="en-US" sz="2800" dirty="0">
              <a:solidFill>
                <a:schemeClr val="bg1"/>
              </a:solidFill>
              <a:latin typeface="Calibri" panose="020F0502020204030204" pitchFamily="34" charset="0"/>
              <a:cs typeface="Calibri" panose="020F0502020204030204" pitchFamily="34" charset="0"/>
            </a:endParaRPr>
          </a:p>
        </p:txBody>
      </p:sp>
      <p:grpSp>
        <p:nvGrpSpPr>
          <p:cNvPr id="147458" name="Group 3"/>
          <p:cNvGrpSpPr>
            <a:grpSpLocks noChangeAspect="1"/>
          </p:cNvGrpSpPr>
          <p:nvPr/>
        </p:nvGrpSpPr>
        <p:grpSpPr bwMode="auto">
          <a:xfrm>
            <a:off x="444371" y="1109663"/>
            <a:ext cx="11540142" cy="5518982"/>
            <a:chOff x="2527" y="669"/>
            <a:chExt cx="8160" cy="5053"/>
          </a:xfrm>
          <a:solidFill>
            <a:schemeClr val="bg1">
              <a:lumMod val="85000"/>
            </a:schemeClr>
          </a:solidFill>
        </p:grpSpPr>
        <p:sp>
          <p:nvSpPr>
            <p:cNvPr id="147467" name="AutoShape 4"/>
            <p:cNvSpPr>
              <a:spLocks noChangeAspect="1" noChangeArrowheads="1"/>
            </p:cNvSpPr>
            <p:nvPr/>
          </p:nvSpPr>
          <p:spPr bwMode="auto">
            <a:xfrm>
              <a:off x="2527" y="840"/>
              <a:ext cx="8136" cy="4882"/>
            </a:xfrm>
            <a:prstGeom prst="rect">
              <a:avLst/>
            </a:prstGeom>
            <a:grpFill/>
            <a:ln>
              <a:solidFill>
                <a:schemeClr val="tx1">
                  <a:lumMod val="75000"/>
                  <a:lumOff val="25000"/>
                </a:schemeClr>
              </a:solid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pt-BR" sz="2400" dirty="0"/>
            </a:p>
          </p:txBody>
        </p:sp>
        <p:sp>
          <p:nvSpPr>
            <p:cNvPr id="147468" name="Line 5"/>
            <p:cNvSpPr>
              <a:spLocks noChangeShapeType="1"/>
            </p:cNvSpPr>
            <p:nvPr/>
          </p:nvSpPr>
          <p:spPr bwMode="auto">
            <a:xfrm>
              <a:off x="3577" y="4851"/>
              <a:ext cx="4800" cy="0"/>
            </a:xfrm>
            <a:prstGeom prst="line">
              <a:avLst/>
            </a:prstGeom>
            <a:grpFill/>
            <a:ln w="28575">
              <a:solidFill>
                <a:schemeClr val="tx1">
                  <a:lumMod val="75000"/>
                  <a:lumOff val="25000"/>
                </a:schemeClr>
              </a:solidFill>
              <a:round/>
              <a:headEnd/>
              <a:tailEnd type="triangle" w="med" len="med"/>
            </a:ln>
            <a:extLst>
              <a:ext uri="{909E8E84-426E-40dd-AFC4-6F175D3DCCD1}">
                <a14:hiddenFill xmlns="" xmlns:a14="http://schemas.microsoft.com/office/drawing/2010/main">
                  <a:noFill/>
                </a14:hiddenFill>
              </a:ext>
            </a:extLst>
          </p:spPr>
          <p:txBody>
            <a:bodyPr/>
            <a:lstStyle/>
            <a:p>
              <a:endParaRPr lang="pt-BR" sz="2400"/>
            </a:p>
          </p:txBody>
        </p:sp>
        <p:sp>
          <p:nvSpPr>
            <p:cNvPr id="147469" name="Line 6"/>
            <p:cNvSpPr>
              <a:spLocks noChangeShapeType="1"/>
            </p:cNvSpPr>
            <p:nvPr/>
          </p:nvSpPr>
          <p:spPr bwMode="auto">
            <a:xfrm flipH="1" flipV="1">
              <a:off x="3539" y="669"/>
              <a:ext cx="38" cy="4182"/>
            </a:xfrm>
            <a:prstGeom prst="line">
              <a:avLst/>
            </a:prstGeom>
            <a:grpFill/>
            <a:ln w="28575">
              <a:solidFill>
                <a:schemeClr val="tx1">
                  <a:lumMod val="75000"/>
                  <a:lumOff val="25000"/>
                </a:schemeClr>
              </a:solidFill>
              <a:round/>
              <a:headEnd/>
              <a:tailEnd type="triangle" w="med" len="med"/>
            </a:ln>
            <a:extLst>
              <a:ext uri="{909E8E84-426E-40dd-AFC4-6F175D3DCCD1}">
                <a14:hiddenFill xmlns="" xmlns:a14="http://schemas.microsoft.com/office/drawing/2010/main">
                  <a:noFill/>
                </a14:hiddenFill>
              </a:ext>
            </a:extLst>
          </p:spPr>
          <p:txBody>
            <a:bodyPr/>
            <a:lstStyle/>
            <a:p>
              <a:endParaRPr lang="pt-BR" sz="2400"/>
            </a:p>
          </p:txBody>
        </p:sp>
        <p:sp>
          <p:nvSpPr>
            <p:cNvPr id="147471" name="Line 8"/>
            <p:cNvSpPr>
              <a:spLocks noChangeShapeType="1"/>
            </p:cNvSpPr>
            <p:nvPr/>
          </p:nvSpPr>
          <p:spPr bwMode="auto">
            <a:xfrm flipV="1">
              <a:off x="3569" y="2003"/>
              <a:ext cx="3616" cy="2848"/>
            </a:xfrm>
            <a:prstGeom prst="line">
              <a:avLst/>
            </a:prstGeom>
            <a:grpFill/>
            <a:ln w="38100">
              <a:solidFill>
                <a:schemeClr val="tx1">
                  <a:lumMod val="75000"/>
                  <a:lumOff val="25000"/>
                </a:schemeClr>
              </a:solidFill>
              <a:round/>
              <a:headEnd/>
              <a:tailEnd/>
            </a:ln>
            <a:extLst>
              <a:ext uri="{909E8E84-426E-40dd-AFC4-6F175D3DCCD1}">
                <a14:hiddenFill xmlns="" xmlns:a14="http://schemas.microsoft.com/office/drawing/2010/main">
                  <a:noFill/>
                </a14:hiddenFill>
              </a:ext>
            </a:extLst>
          </p:spPr>
          <p:txBody>
            <a:bodyPr/>
            <a:lstStyle/>
            <a:p>
              <a:endParaRPr lang="pt-BR" sz="2400"/>
            </a:p>
          </p:txBody>
        </p:sp>
        <p:sp>
          <p:nvSpPr>
            <p:cNvPr id="55313" name="Text Box 11"/>
            <p:cNvSpPr txBox="1">
              <a:spLocks noChangeArrowheads="1"/>
            </p:cNvSpPr>
            <p:nvPr/>
          </p:nvSpPr>
          <p:spPr bwMode="auto">
            <a:xfrm>
              <a:off x="3096" y="1001"/>
              <a:ext cx="449" cy="462"/>
            </a:xfrm>
            <a:prstGeom prst="rect">
              <a:avLst/>
            </a:prstGeom>
            <a:grpFill/>
            <a:ln w="9525">
              <a:noFill/>
              <a:miter lim="800000"/>
              <a:headEnd/>
              <a:tailEnd/>
            </a:ln>
          </p:spPr>
          <p:txBody>
            <a:bodyPr/>
            <a:lstStyle/>
            <a:p>
              <a:pPr>
                <a:defRPr/>
              </a:pPr>
              <a:r>
                <a:rPr lang="en-US" sz="2800" i="1" dirty="0">
                  <a:cs typeface="Arial" charset="0"/>
                </a:rPr>
                <a:t>P</a:t>
              </a:r>
              <a:endParaRPr lang="en-US" sz="2800" dirty="0">
                <a:cs typeface="Arial" charset="0"/>
              </a:endParaRPr>
            </a:p>
          </p:txBody>
        </p:sp>
        <p:sp>
          <p:nvSpPr>
            <p:cNvPr id="147473" name="Text Box 13"/>
            <p:cNvSpPr txBox="1">
              <a:spLocks noChangeArrowheads="1"/>
            </p:cNvSpPr>
            <p:nvPr/>
          </p:nvSpPr>
          <p:spPr bwMode="auto">
            <a:xfrm>
              <a:off x="7071" y="1463"/>
              <a:ext cx="3616" cy="772"/>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b="1" i="1" dirty="0" err="1"/>
                <a:t>Oferta</a:t>
              </a:r>
              <a:r>
                <a:rPr lang="en-US" b="1" i="1" dirty="0"/>
                <a:t> de </a:t>
              </a:r>
              <a:r>
                <a:rPr lang="en-US" b="1" i="1" dirty="0" err="1"/>
                <a:t>produto</a:t>
              </a:r>
              <a:r>
                <a:rPr lang="en-US" b="1" i="1" dirty="0"/>
                <a:t> pela  </a:t>
              </a:r>
              <a:r>
                <a:rPr lang="en-US" b="1" i="1" dirty="0" err="1"/>
                <a:t>firma</a:t>
              </a:r>
              <a:endParaRPr lang="en-US" b="1" dirty="0"/>
            </a:p>
          </p:txBody>
        </p:sp>
        <p:sp>
          <p:nvSpPr>
            <p:cNvPr id="147474" name="Line 14"/>
            <p:cNvSpPr>
              <a:spLocks noChangeShapeType="1"/>
            </p:cNvSpPr>
            <p:nvPr/>
          </p:nvSpPr>
          <p:spPr bwMode="auto">
            <a:xfrm>
              <a:off x="3569" y="1321"/>
              <a:ext cx="3616" cy="3284"/>
            </a:xfrm>
            <a:prstGeom prst="line">
              <a:avLst/>
            </a:prstGeom>
            <a:grpFill/>
            <a:ln w="38100">
              <a:solidFill>
                <a:schemeClr val="tx1">
                  <a:lumMod val="75000"/>
                  <a:lumOff val="25000"/>
                </a:schemeClr>
              </a:solidFill>
              <a:round/>
              <a:headEnd/>
              <a:tailEnd/>
            </a:ln>
            <a:extLst>
              <a:ext uri="{909E8E84-426E-40dd-AFC4-6F175D3DCCD1}">
                <a14:hiddenFill xmlns="" xmlns:a14="http://schemas.microsoft.com/office/drawing/2010/main">
                  <a:noFill/>
                </a14:hiddenFill>
              </a:ext>
            </a:extLst>
          </p:spPr>
          <p:txBody>
            <a:bodyPr/>
            <a:lstStyle/>
            <a:p>
              <a:endParaRPr lang="pt-BR" sz="2400"/>
            </a:p>
          </p:txBody>
        </p:sp>
      </p:grpSp>
      <p:sp>
        <p:nvSpPr>
          <p:cNvPr id="147459" name="Text Box 16"/>
          <p:cNvSpPr txBox="1">
            <a:spLocks noChangeArrowheads="1"/>
          </p:cNvSpPr>
          <p:nvPr/>
        </p:nvSpPr>
        <p:spPr bwMode="auto">
          <a:xfrm>
            <a:off x="6752204" y="2540027"/>
            <a:ext cx="4648919"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pt-BR" sz="2000" dirty="0"/>
              <a:t>Trabalha com o Custo Marginal Privado Oferta = </a:t>
            </a:r>
            <a:r>
              <a:rPr lang="pt-BR" sz="2000" dirty="0" err="1"/>
              <a:t>CMg</a:t>
            </a:r>
            <a:r>
              <a:rPr lang="pt-BR" sz="2000" dirty="0"/>
              <a:t> = </a:t>
            </a:r>
            <a:r>
              <a:rPr lang="pt-BR" sz="2000" dirty="0" err="1"/>
              <a:t>CMgP</a:t>
            </a:r>
            <a:r>
              <a:rPr lang="pt-BR" sz="2000" dirty="0"/>
              <a:t> = </a:t>
            </a:r>
            <a:r>
              <a:rPr lang="pt-BR" sz="2000" dirty="0" err="1"/>
              <a:t>CMgS</a:t>
            </a:r>
            <a:endParaRPr lang="en-US" sz="2000" dirty="0"/>
          </a:p>
        </p:txBody>
      </p:sp>
      <p:cxnSp>
        <p:nvCxnSpPr>
          <p:cNvPr id="21" name="Conector reto 20"/>
          <p:cNvCxnSpPr>
            <a:cxnSpLocks/>
          </p:cNvCxnSpPr>
          <p:nvPr/>
        </p:nvCxnSpPr>
        <p:spPr>
          <a:xfrm>
            <a:off x="4746778" y="4037859"/>
            <a:ext cx="53124" cy="1578853"/>
          </a:xfrm>
          <a:prstGeom prst="line">
            <a:avLst/>
          </a:prstGeom>
          <a:ln w="38100">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sp>
        <p:nvSpPr>
          <p:cNvPr id="147465" name="CaixaDeTexto 18"/>
          <p:cNvSpPr txBox="1">
            <a:spLocks noChangeArrowheads="1"/>
          </p:cNvSpPr>
          <p:nvPr/>
        </p:nvSpPr>
        <p:spPr bwMode="auto">
          <a:xfrm>
            <a:off x="4724362" y="5789789"/>
            <a:ext cx="1371638"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pt-BR" b="1" dirty="0" err="1"/>
              <a:t>Q</a:t>
            </a:r>
            <a:r>
              <a:rPr lang="pt-BR" b="1" baseline="30000" dirty="0" err="1"/>
              <a:t>equilíbrio</a:t>
            </a:r>
            <a:endParaRPr lang="pt-BR" b="1" baseline="30000" dirty="0"/>
          </a:p>
        </p:txBody>
      </p:sp>
      <p:sp>
        <p:nvSpPr>
          <p:cNvPr id="2" name="CaixaDeTexto 1"/>
          <p:cNvSpPr txBox="1"/>
          <p:nvPr/>
        </p:nvSpPr>
        <p:spPr>
          <a:xfrm>
            <a:off x="6848335" y="4355774"/>
            <a:ext cx="4921604" cy="1200329"/>
          </a:xfrm>
          <a:prstGeom prst="rect">
            <a:avLst/>
          </a:prstGeom>
          <a:noFill/>
        </p:spPr>
        <p:txBody>
          <a:bodyPr wrap="none" rtlCol="0">
            <a:spAutoFit/>
          </a:bodyPr>
          <a:lstStyle/>
          <a:p>
            <a:r>
              <a:rPr lang="pt-BR" sz="2400" b="1" dirty="0"/>
              <a:t>Demanda pelo produto da firma</a:t>
            </a:r>
          </a:p>
          <a:p>
            <a:r>
              <a:rPr lang="pt-BR" sz="2400" dirty="0"/>
              <a:t>Trabalha </a:t>
            </a:r>
            <a:r>
              <a:rPr lang="pt-BR" sz="2400" dirty="0" err="1"/>
              <a:t>c</a:t>
            </a:r>
            <a:r>
              <a:rPr lang="pt-BR" sz="2400" dirty="0"/>
              <a:t>/Benefício Marginal Privado</a:t>
            </a:r>
          </a:p>
          <a:p>
            <a:r>
              <a:rPr lang="pt-BR" sz="2400" dirty="0" err="1"/>
              <a:t>D</a:t>
            </a:r>
            <a:r>
              <a:rPr lang="pt-BR" sz="2400" dirty="0"/>
              <a:t> = </a:t>
            </a:r>
            <a:r>
              <a:rPr lang="pt-BR" sz="2400" dirty="0" err="1"/>
              <a:t>BMg</a:t>
            </a:r>
            <a:r>
              <a:rPr lang="pt-BR" sz="2400" dirty="0"/>
              <a:t> = </a:t>
            </a:r>
            <a:r>
              <a:rPr lang="pt-BR" sz="2400" dirty="0" err="1"/>
              <a:t>BMgP</a:t>
            </a:r>
            <a:r>
              <a:rPr lang="pt-BR" sz="2400" dirty="0"/>
              <a:t> = </a:t>
            </a:r>
            <a:r>
              <a:rPr lang="pt-BR" sz="2400" dirty="0" err="1"/>
              <a:t>BMgS</a:t>
            </a:r>
            <a:endParaRPr lang="pt-BR" sz="2400" dirty="0"/>
          </a:p>
        </p:txBody>
      </p:sp>
      <p:sp>
        <p:nvSpPr>
          <p:cNvPr id="3" name="Text Box 11">
            <a:extLst>
              <a:ext uri="{FF2B5EF4-FFF2-40B4-BE49-F238E27FC236}">
                <a16:creationId xmlns:a16="http://schemas.microsoft.com/office/drawing/2014/main" id="{07A57552-2AF7-0184-C424-940C0FD10C59}"/>
              </a:ext>
            </a:extLst>
          </p:cNvPr>
          <p:cNvSpPr txBox="1">
            <a:spLocks noChangeArrowheads="1"/>
          </p:cNvSpPr>
          <p:nvPr/>
        </p:nvSpPr>
        <p:spPr bwMode="auto">
          <a:xfrm>
            <a:off x="8616340" y="5677322"/>
            <a:ext cx="597144" cy="951323"/>
          </a:xfrm>
          <a:prstGeom prst="rect">
            <a:avLst/>
          </a:prstGeom>
          <a:solidFill>
            <a:schemeClr val="bg1">
              <a:lumMod val="85000"/>
            </a:schemeClr>
          </a:solidFill>
          <a:ln w="9525">
            <a:noFill/>
            <a:miter lim="800000"/>
            <a:headEnd/>
            <a:tailEnd/>
          </a:ln>
        </p:spPr>
        <p:txBody>
          <a:bodyPr/>
          <a:lstStyle/>
          <a:p>
            <a:pPr>
              <a:defRPr/>
            </a:pPr>
            <a:r>
              <a:rPr lang="en-US" sz="2800" i="1" dirty="0">
                <a:cs typeface="Arial" charset="0"/>
              </a:rPr>
              <a:t>Q</a:t>
            </a:r>
            <a:endParaRPr lang="en-US" sz="2800" dirty="0">
              <a:cs typeface="Arial" charset="0"/>
            </a:endParaRPr>
          </a:p>
        </p:txBody>
      </p:sp>
    </p:spTree>
    <p:extLst>
      <p:ext uri="{BB962C8B-B14F-4D97-AF65-F5344CB8AC3E}">
        <p14:creationId xmlns:p14="http://schemas.microsoft.com/office/powerpoint/2010/main" val="2891362489"/>
      </p:ext>
    </p:extLst>
  </p:cSld>
  <p:clrMapOvr>
    <a:masterClrMapping/>
  </p:clrMapOvr>
  <p:transition>
    <p:pull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49029" y="40106"/>
            <a:ext cx="11085028" cy="1143000"/>
          </a:xfrm>
          <a:solidFill>
            <a:schemeClr val="accent1">
              <a:lumMod val="75000"/>
            </a:schemeClr>
          </a:solidFill>
        </p:spPr>
        <p:txBody>
          <a:bodyPr>
            <a:normAutofit/>
          </a:bodyPr>
          <a:lstStyle/>
          <a:p>
            <a:pPr algn="l" eaLnBrk="1" hangingPunct="1">
              <a:defRPr/>
            </a:pPr>
            <a:r>
              <a:rPr lang="pt-BR" sz="2800" dirty="0">
                <a:solidFill>
                  <a:schemeClr val="bg1"/>
                </a:solidFill>
                <a:latin typeface="+mn-lt"/>
              </a:rPr>
              <a:t>Exemplo em que o processo produtivo gera poluição Curva de oferta com </a:t>
            </a:r>
            <a:r>
              <a:rPr lang="pt-BR" sz="2800" u="sng" dirty="0">
                <a:solidFill>
                  <a:schemeClr val="bg1"/>
                </a:solidFill>
                <a:latin typeface="+mn-lt"/>
              </a:rPr>
              <a:t>Externalidade Negativa </a:t>
            </a:r>
            <a:r>
              <a:rPr lang="pt-BR" sz="2800" dirty="0">
                <a:solidFill>
                  <a:schemeClr val="bg1"/>
                </a:solidFill>
                <a:latin typeface="+mn-lt"/>
              </a:rPr>
              <a:t>na Produção, sujeita a imposto</a:t>
            </a:r>
            <a:endParaRPr lang="en-US" sz="2800" dirty="0">
              <a:solidFill>
                <a:schemeClr val="bg1"/>
              </a:solidFill>
              <a:latin typeface="+mn-lt"/>
            </a:endParaRPr>
          </a:p>
        </p:txBody>
      </p:sp>
      <p:grpSp>
        <p:nvGrpSpPr>
          <p:cNvPr id="147458" name="Group 3"/>
          <p:cNvGrpSpPr>
            <a:grpSpLocks noChangeAspect="1"/>
          </p:cNvGrpSpPr>
          <p:nvPr/>
        </p:nvGrpSpPr>
        <p:grpSpPr bwMode="auto">
          <a:xfrm>
            <a:off x="2168642" y="1488700"/>
            <a:ext cx="9065415" cy="4645895"/>
            <a:chOff x="2527" y="566"/>
            <a:chExt cx="8266" cy="4594"/>
          </a:xfrm>
        </p:grpSpPr>
        <p:sp>
          <p:nvSpPr>
            <p:cNvPr id="147467" name="AutoShape 4"/>
            <p:cNvSpPr>
              <a:spLocks noChangeAspect="1" noChangeArrowheads="1"/>
            </p:cNvSpPr>
            <p:nvPr/>
          </p:nvSpPr>
          <p:spPr bwMode="auto">
            <a:xfrm>
              <a:off x="2527" y="840"/>
              <a:ext cx="7200" cy="43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pt-BR"/>
            </a:p>
          </p:txBody>
        </p:sp>
        <p:sp>
          <p:nvSpPr>
            <p:cNvPr id="147468" name="Line 5"/>
            <p:cNvSpPr>
              <a:spLocks noChangeShapeType="1"/>
            </p:cNvSpPr>
            <p:nvPr/>
          </p:nvSpPr>
          <p:spPr bwMode="auto">
            <a:xfrm>
              <a:off x="3577" y="4851"/>
              <a:ext cx="48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pt-BR"/>
            </a:p>
          </p:txBody>
        </p:sp>
        <p:sp>
          <p:nvSpPr>
            <p:cNvPr id="147469" name="Line 6"/>
            <p:cNvSpPr>
              <a:spLocks noChangeShapeType="1"/>
            </p:cNvSpPr>
            <p:nvPr/>
          </p:nvSpPr>
          <p:spPr bwMode="auto">
            <a:xfrm flipV="1">
              <a:off x="3577" y="1303"/>
              <a:ext cx="0" cy="3548"/>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pt-BR"/>
            </a:p>
          </p:txBody>
        </p:sp>
        <p:sp>
          <p:nvSpPr>
            <p:cNvPr id="147470" name="Line 7"/>
            <p:cNvSpPr>
              <a:spLocks noChangeShapeType="1"/>
            </p:cNvSpPr>
            <p:nvPr/>
          </p:nvSpPr>
          <p:spPr bwMode="auto">
            <a:xfrm flipV="1">
              <a:off x="3585" y="2227"/>
              <a:ext cx="4018" cy="2562"/>
            </a:xfrm>
            <a:prstGeom prst="line">
              <a:avLst/>
            </a:prstGeom>
            <a:noFill/>
            <a:ln w="38100">
              <a:solidFill>
                <a:srgbClr val="FF0000"/>
              </a:solidFill>
              <a:round/>
              <a:headEnd/>
              <a:tailEnd/>
            </a:ln>
            <a:extLst>
              <a:ext uri="{909E8E84-426E-40dd-AFC4-6F175D3DCCD1}">
                <a14:hiddenFill xmlns="" xmlns:a14="http://schemas.microsoft.com/office/drawing/2010/main">
                  <a:noFill/>
                </a14:hiddenFill>
              </a:ext>
            </a:extLst>
          </p:spPr>
          <p:txBody>
            <a:bodyPr/>
            <a:lstStyle/>
            <a:p>
              <a:endParaRPr lang="pt-BR"/>
            </a:p>
          </p:txBody>
        </p:sp>
        <p:sp>
          <p:nvSpPr>
            <p:cNvPr id="147471" name="Line 8"/>
            <p:cNvSpPr>
              <a:spLocks noChangeShapeType="1"/>
            </p:cNvSpPr>
            <p:nvPr/>
          </p:nvSpPr>
          <p:spPr bwMode="auto">
            <a:xfrm flipV="1">
              <a:off x="3569" y="3103"/>
              <a:ext cx="4255" cy="1738"/>
            </a:xfrm>
            <a:prstGeom prst="line">
              <a:avLst/>
            </a:prstGeom>
            <a:noFill/>
            <a:ln w="38100">
              <a:solidFill>
                <a:srgbClr val="000000"/>
              </a:solidFill>
              <a:round/>
              <a:headEnd/>
              <a:tailEnd/>
            </a:ln>
            <a:extLst>
              <a:ext uri="{909E8E84-426E-40dd-AFC4-6F175D3DCCD1}">
                <a14:hiddenFill xmlns="" xmlns:a14="http://schemas.microsoft.com/office/drawing/2010/main">
                  <a:noFill/>
                </a14:hiddenFill>
              </a:ext>
            </a:extLst>
          </p:spPr>
          <p:txBody>
            <a:bodyPr/>
            <a:lstStyle/>
            <a:p>
              <a:endParaRPr lang="pt-BR"/>
            </a:p>
          </p:txBody>
        </p:sp>
        <p:sp>
          <p:nvSpPr>
            <p:cNvPr id="55313" name="Text Box 11"/>
            <p:cNvSpPr txBox="1">
              <a:spLocks noChangeArrowheads="1"/>
            </p:cNvSpPr>
            <p:nvPr/>
          </p:nvSpPr>
          <p:spPr bwMode="auto">
            <a:xfrm>
              <a:off x="3547" y="566"/>
              <a:ext cx="449" cy="462"/>
            </a:xfrm>
            <a:prstGeom prst="rect">
              <a:avLst/>
            </a:prstGeom>
            <a:solidFill>
              <a:schemeClr val="bg2">
                <a:lumMod val="20000"/>
                <a:lumOff val="80000"/>
              </a:schemeClr>
            </a:solidFill>
            <a:ln w="9525">
              <a:noFill/>
              <a:miter lim="800000"/>
              <a:headEnd/>
              <a:tailEnd/>
            </a:ln>
          </p:spPr>
          <p:txBody>
            <a:bodyPr/>
            <a:lstStyle/>
            <a:p>
              <a:pPr>
                <a:defRPr/>
              </a:pPr>
              <a:r>
                <a:rPr lang="en-US" sz="2400" i="1" dirty="0">
                  <a:cs typeface="Arial" charset="0"/>
                </a:rPr>
                <a:t>P</a:t>
              </a:r>
              <a:endParaRPr lang="en-US" sz="2400" dirty="0">
                <a:cs typeface="Arial" charset="0"/>
              </a:endParaRPr>
            </a:p>
          </p:txBody>
        </p:sp>
        <p:sp>
          <p:nvSpPr>
            <p:cNvPr id="147473" name="Text Box 13"/>
            <p:cNvSpPr txBox="1">
              <a:spLocks noChangeArrowheads="1"/>
            </p:cNvSpPr>
            <p:nvPr/>
          </p:nvSpPr>
          <p:spPr bwMode="auto">
            <a:xfrm>
              <a:off x="8045" y="2992"/>
              <a:ext cx="2748" cy="772"/>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dirty="0"/>
                <a:t>S = </a:t>
              </a:r>
              <a:r>
                <a:rPr lang="en-US" sz="2000" dirty="0" err="1"/>
                <a:t>CMgP</a:t>
              </a:r>
              <a:endParaRPr lang="en-US" sz="2000" dirty="0"/>
            </a:p>
          </p:txBody>
        </p:sp>
        <p:sp>
          <p:nvSpPr>
            <p:cNvPr id="147474" name="Line 14"/>
            <p:cNvSpPr>
              <a:spLocks noChangeShapeType="1"/>
            </p:cNvSpPr>
            <p:nvPr/>
          </p:nvSpPr>
          <p:spPr bwMode="auto">
            <a:xfrm>
              <a:off x="3591" y="2089"/>
              <a:ext cx="4097" cy="2603"/>
            </a:xfrm>
            <a:prstGeom prst="line">
              <a:avLst/>
            </a:prstGeom>
            <a:noFill/>
            <a:ln w="38100">
              <a:solidFill>
                <a:schemeClr val="accent6">
                  <a:lumMod val="75000"/>
                </a:schemeClr>
              </a:solidFill>
              <a:round/>
              <a:headEnd/>
              <a:tailEnd/>
            </a:ln>
            <a:extLst>
              <a:ext uri="{909E8E84-426E-40dd-AFC4-6F175D3DCCD1}">
                <a14:hiddenFill xmlns="" xmlns:a14="http://schemas.microsoft.com/office/drawing/2010/main">
                  <a:noFill/>
                </a14:hiddenFill>
              </a:ext>
            </a:extLst>
          </p:spPr>
          <p:txBody>
            <a:bodyPr/>
            <a:lstStyle/>
            <a:p>
              <a:endParaRPr lang="pt-BR"/>
            </a:p>
          </p:txBody>
        </p:sp>
      </p:grpSp>
      <p:cxnSp>
        <p:nvCxnSpPr>
          <p:cNvPr id="20" name="Conector reto 19"/>
          <p:cNvCxnSpPr>
            <a:cxnSpLocks/>
          </p:cNvCxnSpPr>
          <p:nvPr/>
        </p:nvCxnSpPr>
        <p:spPr>
          <a:xfrm>
            <a:off x="5634467" y="4322121"/>
            <a:ext cx="5297" cy="1475712"/>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1" name="Conector reto 20"/>
          <p:cNvCxnSpPr>
            <a:cxnSpLocks/>
          </p:cNvCxnSpPr>
          <p:nvPr/>
        </p:nvCxnSpPr>
        <p:spPr>
          <a:xfrm>
            <a:off x="6135399" y="4030413"/>
            <a:ext cx="36722" cy="1753052"/>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47463" name="Text Box 16"/>
          <p:cNvSpPr txBox="1">
            <a:spLocks noChangeArrowheads="1"/>
          </p:cNvSpPr>
          <p:nvPr/>
        </p:nvSpPr>
        <p:spPr bwMode="auto">
          <a:xfrm>
            <a:off x="7525670" y="2347056"/>
            <a:ext cx="5075781"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pt-BR" sz="1400" b="1" dirty="0"/>
              <a:t>Considera o Custo Marginal Social          </a:t>
            </a:r>
            <a:r>
              <a:rPr lang="pt-BR" sz="1400" dirty="0"/>
              <a:t>	</a:t>
            </a:r>
          </a:p>
          <a:p>
            <a:pPr eaLnBrk="1" hangingPunct="1">
              <a:spcBef>
                <a:spcPct val="50000"/>
              </a:spcBef>
            </a:pPr>
            <a:r>
              <a:rPr lang="pt-BR" sz="1400" dirty="0"/>
              <a:t>      </a:t>
            </a:r>
            <a:r>
              <a:rPr lang="pt-BR" sz="1400" dirty="0" err="1"/>
              <a:t>CMgS</a:t>
            </a:r>
            <a:r>
              <a:rPr lang="pt-BR" sz="1400" dirty="0"/>
              <a:t> = </a:t>
            </a:r>
            <a:r>
              <a:rPr lang="pt-BR" sz="1400" dirty="0" err="1"/>
              <a:t>CMgPrivado</a:t>
            </a:r>
            <a:r>
              <a:rPr lang="pt-BR" sz="1400" dirty="0"/>
              <a:t> + </a:t>
            </a:r>
            <a:r>
              <a:rPr lang="pt-BR" sz="1400" dirty="0">
                <a:solidFill>
                  <a:srgbClr val="FF0000"/>
                </a:solidFill>
              </a:rPr>
              <a:t>Externalidade (-)</a:t>
            </a:r>
          </a:p>
          <a:p>
            <a:pPr eaLnBrk="1" hangingPunct="1">
              <a:spcBef>
                <a:spcPct val="50000"/>
              </a:spcBef>
            </a:pPr>
            <a:r>
              <a:rPr lang="pt-BR" sz="1400" dirty="0"/>
              <a:t> </a:t>
            </a:r>
            <a:endParaRPr lang="en-US" sz="1400" dirty="0"/>
          </a:p>
        </p:txBody>
      </p:sp>
      <p:cxnSp>
        <p:nvCxnSpPr>
          <p:cNvPr id="18" name="Conector de seta reta 17"/>
          <p:cNvCxnSpPr>
            <a:cxnSpLocks/>
          </p:cNvCxnSpPr>
          <p:nvPr/>
        </p:nvCxnSpPr>
        <p:spPr>
          <a:xfrm flipH="1">
            <a:off x="5611827" y="5974187"/>
            <a:ext cx="616910" cy="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47465" name="CaixaDeTexto 18"/>
          <p:cNvSpPr txBox="1">
            <a:spLocks noChangeArrowheads="1"/>
          </p:cNvSpPr>
          <p:nvPr/>
        </p:nvSpPr>
        <p:spPr bwMode="auto">
          <a:xfrm>
            <a:off x="6163348" y="5911486"/>
            <a:ext cx="1308231"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pt-BR" dirty="0" err="1">
                <a:latin typeface="+mn-lt"/>
              </a:rPr>
              <a:t>Q</a:t>
            </a:r>
            <a:r>
              <a:rPr lang="pt-BR" baseline="30000" dirty="0" err="1">
                <a:latin typeface="+mn-lt"/>
              </a:rPr>
              <a:t>equilíbrio</a:t>
            </a:r>
            <a:endParaRPr lang="pt-BR" baseline="30000" dirty="0">
              <a:latin typeface="+mn-lt"/>
            </a:endParaRPr>
          </a:p>
          <a:p>
            <a:pPr eaLnBrk="1" hangingPunct="1"/>
            <a:r>
              <a:rPr lang="pt-BR" baseline="30000" dirty="0">
                <a:latin typeface="+mn-lt"/>
              </a:rPr>
              <a:t>  </a:t>
            </a:r>
          </a:p>
        </p:txBody>
      </p:sp>
      <p:sp>
        <p:nvSpPr>
          <p:cNvPr id="6" name="Text Box 11">
            <a:extLst>
              <a:ext uri="{FF2B5EF4-FFF2-40B4-BE49-F238E27FC236}">
                <a16:creationId xmlns:a16="http://schemas.microsoft.com/office/drawing/2014/main" id="{1B9076F8-E63E-327B-90C6-05F9934B54C8}"/>
              </a:ext>
            </a:extLst>
          </p:cNvPr>
          <p:cNvSpPr txBox="1">
            <a:spLocks noChangeArrowheads="1"/>
          </p:cNvSpPr>
          <p:nvPr/>
        </p:nvSpPr>
        <p:spPr bwMode="auto">
          <a:xfrm>
            <a:off x="8481376" y="5974187"/>
            <a:ext cx="492423" cy="467219"/>
          </a:xfrm>
          <a:prstGeom prst="rect">
            <a:avLst/>
          </a:prstGeom>
          <a:solidFill>
            <a:schemeClr val="bg2">
              <a:lumMod val="20000"/>
              <a:lumOff val="80000"/>
            </a:schemeClr>
          </a:solidFill>
          <a:ln w="9525">
            <a:noFill/>
            <a:miter lim="800000"/>
            <a:headEnd/>
            <a:tailEnd/>
          </a:ln>
        </p:spPr>
        <p:txBody>
          <a:bodyPr/>
          <a:lstStyle/>
          <a:p>
            <a:pPr>
              <a:defRPr/>
            </a:pPr>
            <a:r>
              <a:rPr lang="en-US" sz="2400" i="1" dirty="0">
                <a:cs typeface="Arial" charset="0"/>
              </a:rPr>
              <a:t>Q</a:t>
            </a:r>
            <a:endParaRPr lang="en-US" sz="2400" dirty="0">
              <a:cs typeface="Arial" charset="0"/>
            </a:endParaRPr>
          </a:p>
        </p:txBody>
      </p:sp>
      <p:sp>
        <p:nvSpPr>
          <p:cNvPr id="9" name="CaixaDeTexto 2">
            <a:extLst>
              <a:ext uri="{FF2B5EF4-FFF2-40B4-BE49-F238E27FC236}">
                <a16:creationId xmlns:a16="http://schemas.microsoft.com/office/drawing/2014/main" id="{F7BA7251-5AE0-72AB-B378-1FF529ACC6C0}"/>
              </a:ext>
            </a:extLst>
          </p:cNvPr>
          <p:cNvSpPr txBox="1"/>
          <p:nvPr/>
        </p:nvSpPr>
        <p:spPr>
          <a:xfrm>
            <a:off x="104732" y="1488700"/>
            <a:ext cx="2833391" cy="4247317"/>
          </a:xfrm>
          <a:prstGeom prst="rect">
            <a:avLst/>
          </a:prstGeom>
          <a:noFill/>
        </p:spPr>
        <p:txBody>
          <a:bodyPr wrap="square" rtlCol="0">
            <a:spAutoFit/>
          </a:bodyPr>
          <a:lstStyle/>
          <a:p>
            <a:r>
              <a:rPr lang="pt-BR" dirty="0"/>
              <a:t>Perda</a:t>
            </a:r>
          </a:p>
          <a:p>
            <a:r>
              <a:rPr lang="pt-BR" dirty="0"/>
              <a:t>Líquida: devido ao nível de produção além do desejado</a:t>
            </a:r>
          </a:p>
          <a:p>
            <a:r>
              <a:rPr lang="pt-BR" dirty="0"/>
              <a:t>Pode ser reduzido mediante a imposição de um imposto ou quota, segundo a regulamentação. </a:t>
            </a:r>
          </a:p>
          <a:p>
            <a:endParaRPr lang="pt-BR" dirty="0"/>
          </a:p>
          <a:p>
            <a:r>
              <a:rPr lang="pt-BR" sz="1800" i="1" dirty="0"/>
              <a:t>O </a:t>
            </a:r>
            <a:r>
              <a:rPr lang="pt-BR" sz="1800" i="1" dirty="0" err="1"/>
              <a:t>CMgSocial</a:t>
            </a:r>
            <a:r>
              <a:rPr lang="pt-BR" sz="1800" i="1" dirty="0"/>
              <a:t> representa a oferta a ser considerada pelo gestor público no planejamento de tarifas ou outras formas de estimular ou desestimular a produção.</a:t>
            </a:r>
            <a:endParaRPr lang="pt-BR" sz="1800" dirty="0"/>
          </a:p>
          <a:p>
            <a:endParaRPr lang="pt-BR" dirty="0"/>
          </a:p>
        </p:txBody>
      </p:sp>
      <p:sp>
        <p:nvSpPr>
          <p:cNvPr id="12" name="Text Box 13">
            <a:extLst>
              <a:ext uri="{FF2B5EF4-FFF2-40B4-BE49-F238E27FC236}">
                <a16:creationId xmlns:a16="http://schemas.microsoft.com/office/drawing/2014/main" id="{D33F65D7-0E60-4D49-DE1E-F3FC2CEEB9AE}"/>
              </a:ext>
            </a:extLst>
          </p:cNvPr>
          <p:cNvSpPr txBox="1">
            <a:spLocks noChangeArrowheads="1"/>
          </p:cNvSpPr>
          <p:nvPr/>
        </p:nvSpPr>
        <p:spPr bwMode="auto">
          <a:xfrm>
            <a:off x="7954782" y="4835392"/>
            <a:ext cx="1470403" cy="780721"/>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dirty="0"/>
              <a:t>D = </a:t>
            </a:r>
            <a:r>
              <a:rPr lang="en-US" sz="2000" dirty="0" err="1"/>
              <a:t>BMgP</a:t>
            </a:r>
            <a:endParaRPr lang="en-US" sz="2000" dirty="0"/>
          </a:p>
        </p:txBody>
      </p:sp>
      <p:cxnSp>
        <p:nvCxnSpPr>
          <p:cNvPr id="15" name="Conector de Seta Reta 14">
            <a:extLst>
              <a:ext uri="{FF2B5EF4-FFF2-40B4-BE49-F238E27FC236}">
                <a16:creationId xmlns:a16="http://schemas.microsoft.com/office/drawing/2014/main" id="{873B5D8F-72C1-C901-7D9D-297410185EBE}"/>
              </a:ext>
            </a:extLst>
          </p:cNvPr>
          <p:cNvCxnSpPr>
            <a:cxnSpLocks/>
          </p:cNvCxnSpPr>
          <p:nvPr/>
        </p:nvCxnSpPr>
        <p:spPr>
          <a:xfrm flipH="1" flipV="1">
            <a:off x="6096000" y="3245172"/>
            <a:ext cx="27294" cy="755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CaixaDeTexto 15">
            <a:extLst>
              <a:ext uri="{FF2B5EF4-FFF2-40B4-BE49-F238E27FC236}">
                <a16:creationId xmlns:a16="http://schemas.microsoft.com/office/drawing/2014/main" id="{7BDA30E3-3167-B5C9-296F-31105BA40000}"/>
              </a:ext>
            </a:extLst>
          </p:cNvPr>
          <p:cNvSpPr txBox="1"/>
          <p:nvPr/>
        </p:nvSpPr>
        <p:spPr>
          <a:xfrm>
            <a:off x="5530640" y="2599878"/>
            <a:ext cx="1987363" cy="923330"/>
          </a:xfrm>
          <a:prstGeom prst="rect">
            <a:avLst/>
          </a:prstGeom>
          <a:noFill/>
        </p:spPr>
        <p:txBody>
          <a:bodyPr wrap="square" rtlCol="0">
            <a:spAutoFit/>
          </a:bodyPr>
          <a:lstStyle/>
          <a:p>
            <a:r>
              <a:rPr lang="pt-BR" dirty="0"/>
              <a:t>Verdadeiro custo de </a:t>
            </a:r>
            <a:r>
              <a:rPr lang="pt-BR" dirty="0" err="1">
                <a:latin typeface="+mn-lt"/>
              </a:rPr>
              <a:t>Q</a:t>
            </a:r>
            <a:r>
              <a:rPr lang="pt-BR" baseline="30000" dirty="0" err="1">
                <a:latin typeface="+mn-lt"/>
              </a:rPr>
              <a:t>equilíbrio</a:t>
            </a:r>
            <a:endParaRPr lang="pt-BR" baseline="30000" dirty="0">
              <a:latin typeface="+mn-lt"/>
            </a:endParaRPr>
          </a:p>
          <a:p>
            <a:endParaRPr lang="pt-BR" dirty="0"/>
          </a:p>
        </p:txBody>
      </p:sp>
      <p:sp>
        <p:nvSpPr>
          <p:cNvPr id="22" name="CaixaDeTexto 21">
            <a:extLst>
              <a:ext uri="{FF2B5EF4-FFF2-40B4-BE49-F238E27FC236}">
                <a16:creationId xmlns:a16="http://schemas.microsoft.com/office/drawing/2014/main" id="{BE690B0F-5003-56AB-CBA3-620CBD10671F}"/>
              </a:ext>
            </a:extLst>
          </p:cNvPr>
          <p:cNvSpPr txBox="1"/>
          <p:nvPr/>
        </p:nvSpPr>
        <p:spPr>
          <a:xfrm>
            <a:off x="4035375" y="2159606"/>
            <a:ext cx="3152903" cy="307777"/>
          </a:xfrm>
          <a:prstGeom prst="rect">
            <a:avLst/>
          </a:prstGeom>
          <a:noFill/>
        </p:spPr>
        <p:txBody>
          <a:bodyPr wrap="square">
            <a:spAutoFit/>
          </a:bodyPr>
          <a:lstStyle/>
          <a:p>
            <a:pPr eaLnBrk="1" hangingPunct="1"/>
            <a:r>
              <a:rPr lang="pt-BR" sz="1400" dirty="0">
                <a:latin typeface="+mn-lt"/>
              </a:rPr>
              <a:t>PONTO DE ALOCAÇÃO EFICIENTE</a:t>
            </a:r>
            <a:endParaRPr lang="pt-BR" sz="1400" baseline="30000" dirty="0">
              <a:latin typeface="+mn-lt"/>
            </a:endParaRPr>
          </a:p>
        </p:txBody>
      </p:sp>
      <p:sp>
        <p:nvSpPr>
          <p:cNvPr id="23" name="CaixaDeTexto 18">
            <a:extLst>
              <a:ext uri="{FF2B5EF4-FFF2-40B4-BE49-F238E27FC236}">
                <a16:creationId xmlns:a16="http://schemas.microsoft.com/office/drawing/2014/main" id="{B430EACA-5604-891B-1A8C-54ACC672CFA2}"/>
              </a:ext>
            </a:extLst>
          </p:cNvPr>
          <p:cNvSpPr txBox="1">
            <a:spLocks noChangeArrowheads="1"/>
          </p:cNvSpPr>
          <p:nvPr/>
        </p:nvSpPr>
        <p:spPr bwMode="auto">
          <a:xfrm>
            <a:off x="4845310" y="6051045"/>
            <a:ext cx="1308231"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pt-BR" dirty="0" err="1">
                <a:latin typeface="+mn-lt"/>
              </a:rPr>
              <a:t>Q</a:t>
            </a:r>
            <a:r>
              <a:rPr lang="pt-BR" baseline="30000" dirty="0" err="1">
                <a:latin typeface="+mn-lt"/>
              </a:rPr>
              <a:t>eficiente</a:t>
            </a:r>
            <a:endParaRPr lang="pt-BR" baseline="30000" dirty="0">
              <a:latin typeface="+mn-lt"/>
            </a:endParaRPr>
          </a:p>
          <a:p>
            <a:pPr eaLnBrk="1" hangingPunct="1"/>
            <a:endParaRPr lang="pt-BR" baseline="30000" dirty="0">
              <a:latin typeface="+mn-lt"/>
            </a:endParaRPr>
          </a:p>
        </p:txBody>
      </p:sp>
      <p:cxnSp>
        <p:nvCxnSpPr>
          <p:cNvPr id="24" name="Conector de Seta Reta 23">
            <a:extLst>
              <a:ext uri="{FF2B5EF4-FFF2-40B4-BE49-F238E27FC236}">
                <a16:creationId xmlns:a16="http://schemas.microsoft.com/office/drawing/2014/main" id="{3DEC1AC0-20BA-91C8-E6FD-0BE6F0EA1092}"/>
              </a:ext>
            </a:extLst>
          </p:cNvPr>
          <p:cNvCxnSpPr>
            <a:cxnSpLocks/>
          </p:cNvCxnSpPr>
          <p:nvPr/>
        </p:nvCxnSpPr>
        <p:spPr>
          <a:xfrm flipH="1">
            <a:off x="5582156" y="3869849"/>
            <a:ext cx="338126" cy="1582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6813310"/>
      </p:ext>
    </p:extLst>
  </p:cSld>
  <p:clrMapOvr>
    <a:masterClrMapping/>
  </p:clrMapOvr>
  <p:transition>
    <p:pull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ChangeArrowheads="1"/>
          </p:cNvSpPr>
          <p:nvPr>
            <p:ph type="title"/>
          </p:nvPr>
        </p:nvSpPr>
        <p:spPr>
          <a:xfrm>
            <a:off x="1783843" y="16817"/>
            <a:ext cx="9589211" cy="1143000"/>
          </a:xfrm>
          <a:solidFill>
            <a:schemeClr val="accent1">
              <a:lumMod val="75000"/>
            </a:schemeClr>
          </a:solidFill>
        </p:spPr>
        <p:txBody>
          <a:bodyPr>
            <a:normAutofit/>
          </a:bodyPr>
          <a:lstStyle/>
          <a:p>
            <a:pPr eaLnBrk="1" hangingPunct="1"/>
            <a:r>
              <a:rPr lang="pt-BR" sz="2800" b="1" dirty="0">
                <a:solidFill>
                  <a:schemeClr val="bg1"/>
                </a:solidFill>
                <a:latin typeface="Calibri" panose="020F0502020204030204" pitchFamily="34" charset="0"/>
                <a:cs typeface="Calibri" panose="020F0502020204030204" pitchFamily="34" charset="0"/>
              </a:rPr>
              <a:t>Curva de Demanda e Externalidades Negativa no Consumo </a:t>
            </a:r>
            <a:br>
              <a:rPr lang="pt-BR" sz="2800" dirty="0">
                <a:solidFill>
                  <a:schemeClr val="bg1"/>
                </a:solidFill>
                <a:latin typeface="Calibri" panose="020F0502020204030204" pitchFamily="34" charset="0"/>
                <a:cs typeface="Calibri" panose="020F0502020204030204" pitchFamily="34" charset="0"/>
              </a:rPr>
            </a:br>
            <a:r>
              <a:rPr lang="pt-BR" sz="2800" dirty="0">
                <a:solidFill>
                  <a:schemeClr val="bg1"/>
                </a:solidFill>
                <a:latin typeface="Calibri" panose="020F0502020204030204" pitchFamily="34" charset="0"/>
                <a:cs typeface="Calibri" panose="020F0502020204030204" pitchFamily="34" charset="0"/>
              </a:rPr>
              <a:t>(consumo privado deveria ser desestimulado pelo planejador) </a:t>
            </a:r>
            <a:endParaRPr lang="en-US" sz="2800" dirty="0">
              <a:solidFill>
                <a:schemeClr val="bg1"/>
              </a:solidFill>
              <a:latin typeface="Calibri" panose="020F0502020204030204" pitchFamily="34" charset="0"/>
              <a:cs typeface="Calibri" panose="020F0502020204030204" pitchFamily="34" charset="0"/>
            </a:endParaRPr>
          </a:p>
        </p:txBody>
      </p:sp>
      <p:sp>
        <p:nvSpPr>
          <p:cNvPr id="151554" name="Espaço Reservado para Número de Slide 4"/>
          <p:cNvSpPr>
            <a:spLocks noGrp="1"/>
          </p:cNvSpPr>
          <p:nvPr>
            <p:ph type="sldNum" sz="quarter" idx="12"/>
          </p:nvPr>
        </p:nvSpPr>
        <p:spPr>
          <a:xfrm>
            <a:off x="8534400" y="6381750"/>
            <a:ext cx="2133600" cy="4762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3C68F73-1634-2D44-A5C3-8B306BE4413F}" type="slidenum">
              <a:rPr lang="en-US" sz="1400"/>
              <a:pPr eaLnBrk="1" hangingPunct="1"/>
              <a:t>18</a:t>
            </a:fld>
            <a:endParaRPr lang="en-US" sz="1400" dirty="0"/>
          </a:p>
        </p:txBody>
      </p:sp>
      <p:sp>
        <p:nvSpPr>
          <p:cNvPr id="151555" name="Text Box 5"/>
          <p:cNvSpPr txBox="1">
            <a:spLocks noChangeArrowheads="1"/>
          </p:cNvSpPr>
          <p:nvPr/>
        </p:nvSpPr>
        <p:spPr bwMode="auto">
          <a:xfrm>
            <a:off x="8989718" y="5244663"/>
            <a:ext cx="451165" cy="47625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i="1" dirty="0">
                <a:latin typeface="Calibri" panose="020F0502020204030204" pitchFamily="34" charset="0"/>
                <a:cs typeface="Calibri" panose="020F0502020204030204" pitchFamily="34" charset="0"/>
              </a:rPr>
              <a:t>Q </a:t>
            </a:r>
            <a:endParaRPr lang="en-US" sz="2800" dirty="0">
              <a:latin typeface="Calibri" panose="020F0502020204030204" pitchFamily="34" charset="0"/>
              <a:cs typeface="Calibri" panose="020F0502020204030204" pitchFamily="34" charset="0"/>
            </a:endParaRPr>
          </a:p>
        </p:txBody>
      </p:sp>
      <p:sp>
        <p:nvSpPr>
          <p:cNvPr id="151556" name="Line 6"/>
          <p:cNvSpPr>
            <a:spLocks noChangeShapeType="1"/>
          </p:cNvSpPr>
          <p:nvPr/>
        </p:nvSpPr>
        <p:spPr bwMode="auto">
          <a:xfrm>
            <a:off x="3935414" y="5157788"/>
            <a:ext cx="5322352" cy="16772"/>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pt-BR"/>
          </a:p>
        </p:txBody>
      </p:sp>
      <p:sp>
        <p:nvSpPr>
          <p:cNvPr id="151557" name="Line 7"/>
          <p:cNvSpPr>
            <a:spLocks noChangeShapeType="1"/>
          </p:cNvSpPr>
          <p:nvPr/>
        </p:nvSpPr>
        <p:spPr bwMode="auto">
          <a:xfrm flipH="1" flipV="1">
            <a:off x="3917955" y="1571625"/>
            <a:ext cx="17458" cy="3586164"/>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pt-BR"/>
          </a:p>
        </p:txBody>
      </p:sp>
      <p:sp>
        <p:nvSpPr>
          <p:cNvPr id="151558" name="Line 8"/>
          <p:cNvSpPr>
            <a:spLocks noChangeShapeType="1"/>
          </p:cNvSpPr>
          <p:nvPr/>
        </p:nvSpPr>
        <p:spPr bwMode="auto">
          <a:xfrm flipV="1">
            <a:off x="3877646" y="2676371"/>
            <a:ext cx="3151188" cy="200660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endParaRPr lang="pt-BR"/>
          </a:p>
        </p:txBody>
      </p:sp>
      <p:sp>
        <p:nvSpPr>
          <p:cNvPr id="151559" name="Line 9"/>
          <p:cNvSpPr>
            <a:spLocks noChangeShapeType="1"/>
          </p:cNvSpPr>
          <p:nvPr/>
        </p:nvSpPr>
        <p:spPr bwMode="auto">
          <a:xfrm>
            <a:off x="4559291" y="2165954"/>
            <a:ext cx="2763146" cy="2475113"/>
          </a:xfrm>
          <a:prstGeom prst="line">
            <a:avLst/>
          </a:prstGeom>
          <a:noFill/>
          <a:ln w="38100">
            <a:solidFill>
              <a:schemeClr val="accent6">
                <a:lumMod val="75000"/>
              </a:schemeClr>
            </a:solidFill>
            <a:round/>
            <a:headEnd/>
            <a:tailEnd/>
          </a:ln>
          <a:extLst>
            <a:ext uri="{909E8E84-426E-40dd-AFC4-6F175D3DCCD1}">
              <a14:hiddenFill xmlns="" xmlns:a14="http://schemas.microsoft.com/office/drawing/2010/main">
                <a:noFill/>
              </a14:hiddenFill>
            </a:ext>
          </a:extLst>
        </p:spPr>
        <p:txBody>
          <a:bodyPr/>
          <a:lstStyle/>
          <a:p>
            <a:endParaRPr lang="pt-BR" dirty="0">
              <a:highlight>
                <a:srgbClr val="000000"/>
              </a:highlight>
            </a:endParaRPr>
          </a:p>
        </p:txBody>
      </p:sp>
      <p:sp>
        <p:nvSpPr>
          <p:cNvPr id="151560" name="Line 10"/>
          <p:cNvSpPr>
            <a:spLocks noChangeShapeType="1"/>
          </p:cNvSpPr>
          <p:nvPr/>
        </p:nvSpPr>
        <p:spPr bwMode="auto">
          <a:xfrm>
            <a:off x="4274755" y="3129875"/>
            <a:ext cx="2197314" cy="1846218"/>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pt-BR" dirty="0"/>
          </a:p>
        </p:txBody>
      </p:sp>
      <p:sp>
        <p:nvSpPr>
          <p:cNvPr id="151561" name="Text Box 11"/>
          <p:cNvSpPr txBox="1">
            <a:spLocks noChangeArrowheads="1"/>
          </p:cNvSpPr>
          <p:nvPr/>
        </p:nvSpPr>
        <p:spPr bwMode="auto">
          <a:xfrm>
            <a:off x="36483" y="3406653"/>
            <a:ext cx="3785945"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pt-BR" sz="1800" dirty="0"/>
              <a:t>Demanda do planejador </a:t>
            </a:r>
          </a:p>
          <a:p>
            <a:pPr eaLnBrk="1" hangingPunct="1"/>
            <a:r>
              <a:rPr lang="pt-BR" sz="1800" dirty="0"/>
              <a:t> </a:t>
            </a:r>
            <a:r>
              <a:rPr lang="pt-BR" sz="1800" dirty="0" err="1"/>
              <a:t>BMgS</a:t>
            </a:r>
            <a:r>
              <a:rPr lang="pt-BR" sz="1800" dirty="0"/>
              <a:t> =  </a:t>
            </a:r>
            <a:r>
              <a:rPr lang="pt-BR" sz="1800" dirty="0" err="1"/>
              <a:t>BMgP</a:t>
            </a:r>
            <a:r>
              <a:rPr lang="pt-BR" sz="1800" dirty="0"/>
              <a:t> + Externalidade (-)</a:t>
            </a:r>
            <a:endParaRPr lang="en-US" sz="1800" dirty="0"/>
          </a:p>
        </p:txBody>
      </p:sp>
      <p:sp>
        <p:nvSpPr>
          <p:cNvPr id="151562" name="Text Box 12"/>
          <p:cNvSpPr txBox="1">
            <a:spLocks noChangeArrowheads="1"/>
          </p:cNvSpPr>
          <p:nvPr/>
        </p:nvSpPr>
        <p:spPr bwMode="auto">
          <a:xfrm>
            <a:off x="4291750" y="1526216"/>
            <a:ext cx="2286699"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pt-BR" sz="1800" dirty="0"/>
              <a:t>Demanda privada</a:t>
            </a:r>
          </a:p>
          <a:p>
            <a:pPr eaLnBrk="1" hangingPunct="1"/>
            <a:r>
              <a:rPr lang="pt-BR" sz="1800" dirty="0" err="1"/>
              <a:t>BMgP</a:t>
            </a:r>
            <a:r>
              <a:rPr lang="pt-BR" sz="1800" dirty="0"/>
              <a:t> </a:t>
            </a:r>
          </a:p>
        </p:txBody>
      </p:sp>
      <p:sp>
        <p:nvSpPr>
          <p:cNvPr id="151564" name="Line 14"/>
          <p:cNvSpPr>
            <a:spLocks noChangeShapeType="1"/>
          </p:cNvSpPr>
          <p:nvPr/>
        </p:nvSpPr>
        <p:spPr bwMode="auto">
          <a:xfrm>
            <a:off x="5176232" y="3741888"/>
            <a:ext cx="50673" cy="1399128"/>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txBody>
          <a:bodyPr/>
          <a:lstStyle/>
          <a:p>
            <a:endParaRPr lang="pt-BR"/>
          </a:p>
        </p:txBody>
      </p:sp>
      <p:sp>
        <p:nvSpPr>
          <p:cNvPr id="151565" name="Line 15"/>
          <p:cNvSpPr>
            <a:spLocks noChangeShapeType="1"/>
          </p:cNvSpPr>
          <p:nvPr/>
        </p:nvSpPr>
        <p:spPr bwMode="auto">
          <a:xfrm flipH="1" flipV="1">
            <a:off x="3900156" y="3344506"/>
            <a:ext cx="2096573" cy="1"/>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txBody>
          <a:bodyPr/>
          <a:lstStyle/>
          <a:p>
            <a:endParaRPr lang="pt-BR"/>
          </a:p>
        </p:txBody>
      </p:sp>
      <p:sp>
        <p:nvSpPr>
          <p:cNvPr id="151566" name="CaixaDeTexto 16"/>
          <p:cNvSpPr txBox="1">
            <a:spLocks noChangeArrowheads="1"/>
          </p:cNvSpPr>
          <p:nvPr/>
        </p:nvSpPr>
        <p:spPr bwMode="auto">
          <a:xfrm>
            <a:off x="4376943" y="5328918"/>
            <a:ext cx="1143000"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pt-BR" dirty="0" err="1">
                <a:latin typeface="Calibri" panose="020F0502020204030204" pitchFamily="34" charset="0"/>
                <a:cs typeface="Calibri" panose="020F0502020204030204" pitchFamily="34" charset="0"/>
              </a:rPr>
              <a:t>Q</a:t>
            </a:r>
            <a:r>
              <a:rPr lang="pt-BR" baseline="30000" dirty="0" err="1">
                <a:latin typeface="Calibri" panose="020F0502020204030204" pitchFamily="34" charset="0"/>
                <a:cs typeface="Calibri" panose="020F0502020204030204" pitchFamily="34" charset="0"/>
              </a:rPr>
              <a:t>social</a:t>
            </a:r>
            <a:r>
              <a:rPr lang="pt-BR" baseline="30000" dirty="0">
                <a:latin typeface="Calibri" panose="020F0502020204030204" pitchFamily="34" charset="0"/>
                <a:cs typeface="Calibri" panose="020F0502020204030204" pitchFamily="34" charset="0"/>
              </a:rPr>
              <a:t> eficiente</a:t>
            </a:r>
          </a:p>
        </p:txBody>
      </p:sp>
      <p:sp>
        <p:nvSpPr>
          <p:cNvPr id="151567" name="CaixaDeTexto 17"/>
          <p:cNvSpPr txBox="1">
            <a:spLocks noChangeArrowheads="1"/>
          </p:cNvSpPr>
          <p:nvPr/>
        </p:nvSpPr>
        <p:spPr bwMode="auto">
          <a:xfrm>
            <a:off x="5696387" y="5370011"/>
            <a:ext cx="11430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pt-BR" dirty="0" err="1">
                <a:latin typeface="Calibri" panose="020F0502020204030204" pitchFamily="34" charset="0"/>
                <a:cs typeface="Calibri" panose="020F0502020204030204" pitchFamily="34" charset="0"/>
              </a:rPr>
              <a:t>q</a:t>
            </a:r>
            <a:r>
              <a:rPr lang="pt-BR" baseline="30000" dirty="0" err="1">
                <a:latin typeface="Calibri" panose="020F0502020204030204" pitchFamily="34" charset="0"/>
                <a:cs typeface="Calibri" panose="020F0502020204030204" pitchFamily="34" charset="0"/>
              </a:rPr>
              <a:t>equilíbrio</a:t>
            </a:r>
            <a:endParaRPr lang="pt-BR" baseline="30000" dirty="0">
              <a:latin typeface="Calibri" panose="020F0502020204030204" pitchFamily="34" charset="0"/>
              <a:cs typeface="Calibri" panose="020F0502020204030204" pitchFamily="34" charset="0"/>
            </a:endParaRPr>
          </a:p>
        </p:txBody>
      </p:sp>
      <p:sp>
        <p:nvSpPr>
          <p:cNvPr id="3" name="Text Box 5">
            <a:extLst>
              <a:ext uri="{FF2B5EF4-FFF2-40B4-BE49-F238E27FC236}">
                <a16:creationId xmlns:a16="http://schemas.microsoft.com/office/drawing/2014/main" id="{2F062C54-7E2E-1F5B-05C5-79F23AB7EEFF}"/>
              </a:ext>
            </a:extLst>
          </p:cNvPr>
          <p:cNvSpPr txBox="1">
            <a:spLocks noChangeArrowheads="1"/>
          </p:cNvSpPr>
          <p:nvPr/>
        </p:nvSpPr>
        <p:spPr bwMode="auto">
          <a:xfrm>
            <a:off x="3231898" y="1446212"/>
            <a:ext cx="457200" cy="3429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i="1" dirty="0">
                <a:latin typeface="Calibri" panose="020F0502020204030204" pitchFamily="34" charset="0"/>
                <a:cs typeface="Calibri" panose="020F0502020204030204" pitchFamily="34" charset="0"/>
              </a:rPr>
              <a:t>P</a:t>
            </a:r>
            <a:endParaRPr lang="en-US" sz="2800" dirty="0">
              <a:latin typeface="Calibri" panose="020F0502020204030204" pitchFamily="34" charset="0"/>
              <a:cs typeface="Calibri" panose="020F0502020204030204" pitchFamily="34" charset="0"/>
            </a:endParaRPr>
          </a:p>
        </p:txBody>
      </p:sp>
      <p:cxnSp>
        <p:nvCxnSpPr>
          <p:cNvPr id="6" name="Straight Arrow Connector 5">
            <a:extLst>
              <a:ext uri="{FF2B5EF4-FFF2-40B4-BE49-F238E27FC236}">
                <a16:creationId xmlns:a16="http://schemas.microsoft.com/office/drawing/2014/main" id="{556AE522-EAAD-CAEF-22CC-F56B087C65AF}"/>
              </a:ext>
            </a:extLst>
          </p:cNvPr>
          <p:cNvCxnSpPr>
            <a:cxnSpLocks/>
          </p:cNvCxnSpPr>
          <p:nvPr/>
        </p:nvCxnSpPr>
        <p:spPr>
          <a:xfrm>
            <a:off x="6097217" y="4682971"/>
            <a:ext cx="19002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 name="CaixaDeTexto 3">
            <a:extLst>
              <a:ext uri="{FF2B5EF4-FFF2-40B4-BE49-F238E27FC236}">
                <a16:creationId xmlns:a16="http://schemas.microsoft.com/office/drawing/2014/main" id="{9FD5DA98-A3C0-D134-C214-D8317AB3BA49}"/>
              </a:ext>
            </a:extLst>
          </p:cNvPr>
          <p:cNvSpPr txBox="1"/>
          <p:nvPr/>
        </p:nvSpPr>
        <p:spPr>
          <a:xfrm>
            <a:off x="7039580" y="2291612"/>
            <a:ext cx="1915674" cy="369332"/>
          </a:xfrm>
          <a:prstGeom prst="rect">
            <a:avLst/>
          </a:prstGeom>
          <a:noFill/>
        </p:spPr>
        <p:txBody>
          <a:bodyPr wrap="square">
            <a:spAutoFit/>
          </a:bodyPr>
          <a:lstStyle/>
          <a:p>
            <a:r>
              <a:rPr lang="pt-BR" sz="1800" dirty="0" err="1"/>
              <a:t>S</a:t>
            </a:r>
            <a:r>
              <a:rPr lang="pt-BR" sz="1800" dirty="0"/>
              <a:t> = </a:t>
            </a:r>
            <a:r>
              <a:rPr lang="pt-BR" sz="1800" dirty="0" err="1"/>
              <a:t>BMgS</a:t>
            </a:r>
            <a:r>
              <a:rPr lang="pt-BR" sz="1800" dirty="0"/>
              <a:t> =  </a:t>
            </a:r>
            <a:r>
              <a:rPr lang="pt-BR" sz="1800" dirty="0" err="1"/>
              <a:t>BMgP</a:t>
            </a:r>
            <a:r>
              <a:rPr lang="pt-BR" sz="1800" dirty="0"/>
              <a:t> </a:t>
            </a:r>
            <a:endParaRPr lang="pt-BR" dirty="0"/>
          </a:p>
        </p:txBody>
      </p:sp>
      <p:sp>
        <p:nvSpPr>
          <p:cNvPr id="5" name="Line 14">
            <a:extLst>
              <a:ext uri="{FF2B5EF4-FFF2-40B4-BE49-F238E27FC236}">
                <a16:creationId xmlns:a16="http://schemas.microsoft.com/office/drawing/2014/main" id="{EF8B4839-C664-63DC-9EC2-1F34E4A0728B}"/>
              </a:ext>
            </a:extLst>
          </p:cNvPr>
          <p:cNvSpPr>
            <a:spLocks noChangeShapeType="1"/>
          </p:cNvSpPr>
          <p:nvPr/>
        </p:nvSpPr>
        <p:spPr bwMode="auto">
          <a:xfrm>
            <a:off x="5923911" y="3364707"/>
            <a:ext cx="73158" cy="1809853"/>
          </a:xfrm>
          <a:prstGeom prst="line">
            <a:avLst/>
          </a:prstGeom>
          <a:noFill/>
          <a:ln w="28575">
            <a:solidFill>
              <a:srgbClr val="C00000"/>
            </a:solidFill>
            <a:prstDash val="dash"/>
            <a:round/>
            <a:headEnd/>
            <a:tailEnd/>
          </a:ln>
          <a:extLst>
            <a:ext uri="{909E8E84-426E-40dd-AFC4-6F175D3DCCD1}">
              <a14:hiddenFill xmlns="" xmlns:a14="http://schemas.microsoft.com/office/drawing/2010/main">
                <a:noFill/>
              </a14:hiddenFill>
            </a:ext>
          </a:extLst>
        </p:spPr>
        <p:txBody>
          <a:bodyPr/>
          <a:lstStyle/>
          <a:p>
            <a:endParaRPr lang="pt-BR"/>
          </a:p>
        </p:txBody>
      </p:sp>
      <p:sp>
        <p:nvSpPr>
          <p:cNvPr id="7" name="Line 14">
            <a:extLst>
              <a:ext uri="{FF2B5EF4-FFF2-40B4-BE49-F238E27FC236}">
                <a16:creationId xmlns:a16="http://schemas.microsoft.com/office/drawing/2014/main" id="{8F4B9F93-F4B7-068A-E9BA-5D323FAF0777}"/>
              </a:ext>
            </a:extLst>
          </p:cNvPr>
          <p:cNvSpPr>
            <a:spLocks noChangeShapeType="1"/>
          </p:cNvSpPr>
          <p:nvPr/>
        </p:nvSpPr>
        <p:spPr bwMode="auto">
          <a:xfrm>
            <a:off x="5136289" y="2646032"/>
            <a:ext cx="50673" cy="1198039"/>
          </a:xfrm>
          <a:prstGeom prst="line">
            <a:avLst/>
          </a:prstGeom>
          <a:noFill/>
          <a:ln w="28575">
            <a:solidFill>
              <a:srgbClr val="C00000"/>
            </a:solidFill>
            <a:prstDash val="dash"/>
            <a:round/>
            <a:headEnd/>
            <a:tailEnd/>
          </a:ln>
          <a:extLst>
            <a:ext uri="{909E8E84-426E-40dd-AFC4-6F175D3DCCD1}">
              <a14:hiddenFill xmlns="" xmlns:a14="http://schemas.microsoft.com/office/drawing/2010/main">
                <a:noFill/>
              </a14:hiddenFill>
            </a:ext>
          </a:extLst>
        </p:spPr>
        <p:txBody>
          <a:bodyPr/>
          <a:lstStyle/>
          <a:p>
            <a:endParaRPr lang="pt-BR"/>
          </a:p>
        </p:txBody>
      </p:sp>
      <p:sp>
        <p:nvSpPr>
          <p:cNvPr id="9" name="Chave Esquerda 8">
            <a:extLst>
              <a:ext uri="{FF2B5EF4-FFF2-40B4-BE49-F238E27FC236}">
                <a16:creationId xmlns:a16="http://schemas.microsoft.com/office/drawing/2014/main" id="{0480B0C6-3A4C-718E-9E1E-5DDB25B39066}"/>
              </a:ext>
            </a:extLst>
          </p:cNvPr>
          <p:cNvSpPr/>
          <p:nvPr/>
        </p:nvSpPr>
        <p:spPr>
          <a:xfrm>
            <a:off x="4948444" y="2606268"/>
            <a:ext cx="224322" cy="1262501"/>
          </a:xfrm>
          <a:prstGeom prst="lef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11" name="Conector de Seta Reta 10">
            <a:extLst>
              <a:ext uri="{FF2B5EF4-FFF2-40B4-BE49-F238E27FC236}">
                <a16:creationId xmlns:a16="http://schemas.microsoft.com/office/drawing/2014/main" id="{31A16C57-381B-657E-05C6-70E7396935A7}"/>
              </a:ext>
            </a:extLst>
          </p:cNvPr>
          <p:cNvCxnSpPr/>
          <p:nvPr/>
        </p:nvCxnSpPr>
        <p:spPr>
          <a:xfrm flipH="1" flipV="1">
            <a:off x="2296061" y="2099545"/>
            <a:ext cx="2652382" cy="11121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 Box 12">
            <a:extLst>
              <a:ext uri="{FF2B5EF4-FFF2-40B4-BE49-F238E27FC236}">
                <a16:creationId xmlns:a16="http://schemas.microsoft.com/office/drawing/2014/main" id="{8B615874-F3FA-014A-612F-E5D87DF9909B}"/>
              </a:ext>
            </a:extLst>
          </p:cNvPr>
          <p:cNvSpPr txBox="1">
            <a:spLocks noChangeArrowheads="1"/>
          </p:cNvSpPr>
          <p:nvPr/>
        </p:nvSpPr>
        <p:spPr bwMode="auto">
          <a:xfrm>
            <a:off x="437218" y="1419637"/>
            <a:ext cx="2286699"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pt-BR" sz="1800" dirty="0"/>
              <a:t>Custo da EXTERNALIDADE</a:t>
            </a:r>
          </a:p>
        </p:txBody>
      </p:sp>
    </p:spTree>
    <p:extLst>
      <p:ext uri="{BB962C8B-B14F-4D97-AF65-F5344CB8AC3E}">
        <p14:creationId xmlns:p14="http://schemas.microsoft.com/office/powerpoint/2010/main" val="4008254341"/>
      </p:ext>
    </p:extLst>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51560"/>
                                        </p:tgtEl>
                                        <p:attrNameLst>
                                          <p:attrName>style.visibility</p:attrName>
                                        </p:attrNameLst>
                                      </p:cBhvr>
                                      <p:to>
                                        <p:strVal val="visible"/>
                                      </p:to>
                                    </p:set>
                                    <p:anim calcmode="lin" valueType="num">
                                      <p:cBhvr additive="base">
                                        <p:cTn id="19" dur="500" fill="hold"/>
                                        <p:tgtEl>
                                          <p:spTgt spid="151560"/>
                                        </p:tgtEl>
                                        <p:attrNameLst>
                                          <p:attrName>ppt_x</p:attrName>
                                        </p:attrNameLst>
                                      </p:cBhvr>
                                      <p:tavLst>
                                        <p:tav tm="0">
                                          <p:val>
                                            <p:strVal val="#ppt_x"/>
                                          </p:val>
                                        </p:tav>
                                        <p:tav tm="100000">
                                          <p:val>
                                            <p:strVal val="#ppt_x"/>
                                          </p:val>
                                        </p:tav>
                                      </p:tavLst>
                                    </p:anim>
                                    <p:anim calcmode="lin" valueType="num">
                                      <p:cBhvr additive="base">
                                        <p:cTn id="20" dur="500" fill="hold"/>
                                        <p:tgtEl>
                                          <p:spTgt spid="151560"/>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51561"/>
                                        </p:tgtEl>
                                        <p:attrNameLst>
                                          <p:attrName>style.visibility</p:attrName>
                                        </p:attrNameLst>
                                      </p:cBhvr>
                                      <p:to>
                                        <p:strVal val="visible"/>
                                      </p:to>
                                    </p:set>
                                    <p:anim calcmode="lin" valueType="num">
                                      <p:cBhvr additive="base">
                                        <p:cTn id="27" dur="500" fill="hold"/>
                                        <p:tgtEl>
                                          <p:spTgt spid="151561"/>
                                        </p:tgtEl>
                                        <p:attrNameLst>
                                          <p:attrName>ppt_x</p:attrName>
                                        </p:attrNameLst>
                                      </p:cBhvr>
                                      <p:tavLst>
                                        <p:tav tm="0">
                                          <p:val>
                                            <p:strVal val="#ppt_x"/>
                                          </p:val>
                                        </p:tav>
                                        <p:tav tm="100000">
                                          <p:val>
                                            <p:strVal val="#ppt_x"/>
                                          </p:val>
                                        </p:tav>
                                      </p:tavLst>
                                    </p:anim>
                                    <p:anim calcmode="lin" valueType="num">
                                      <p:cBhvr additive="base">
                                        <p:cTn id="28" dur="500" fill="hold"/>
                                        <p:tgtEl>
                                          <p:spTgt spid="15156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51566"/>
                                        </p:tgtEl>
                                        <p:attrNameLst>
                                          <p:attrName>style.visibility</p:attrName>
                                        </p:attrNameLst>
                                      </p:cBhvr>
                                      <p:to>
                                        <p:strVal val="visible"/>
                                      </p:to>
                                    </p:set>
                                    <p:anim calcmode="lin" valueType="num">
                                      <p:cBhvr additive="base">
                                        <p:cTn id="31" dur="500" fill="hold"/>
                                        <p:tgtEl>
                                          <p:spTgt spid="151566"/>
                                        </p:tgtEl>
                                        <p:attrNameLst>
                                          <p:attrName>ppt_x</p:attrName>
                                        </p:attrNameLst>
                                      </p:cBhvr>
                                      <p:tavLst>
                                        <p:tav tm="0">
                                          <p:val>
                                            <p:strVal val="#ppt_x"/>
                                          </p:val>
                                        </p:tav>
                                        <p:tav tm="100000">
                                          <p:val>
                                            <p:strVal val="#ppt_x"/>
                                          </p:val>
                                        </p:tav>
                                      </p:tavLst>
                                    </p:anim>
                                    <p:anim calcmode="lin" valueType="num">
                                      <p:cBhvr additive="base">
                                        <p:cTn id="32" dur="500" fill="hold"/>
                                        <p:tgtEl>
                                          <p:spTgt spid="15156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60" grpId="0" animBg="1"/>
      <p:bldP spid="151561" grpId="0"/>
      <p:bldP spid="151566" grpId="0"/>
      <p:bldP spid="7" grpId="0" animBg="1"/>
      <p:bldP spid="9" grpId="0" animBg="1"/>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E01D1E-86C7-9B98-E61D-7FFC11E53997}"/>
              </a:ext>
            </a:extLst>
          </p:cNvPr>
          <p:cNvSpPr>
            <a:spLocks noGrp="1"/>
          </p:cNvSpPr>
          <p:nvPr>
            <p:ph type="title"/>
          </p:nvPr>
        </p:nvSpPr>
        <p:spPr>
          <a:xfrm>
            <a:off x="1371599" y="294538"/>
            <a:ext cx="9895951" cy="1033669"/>
          </a:xfrm>
        </p:spPr>
        <p:txBody>
          <a:bodyPr>
            <a:normAutofit/>
          </a:bodyPr>
          <a:lstStyle/>
          <a:p>
            <a:r>
              <a:rPr lang="en-BR" sz="3400" dirty="0">
                <a:solidFill>
                  <a:srgbClr val="FFFFFF"/>
                </a:solidFill>
              </a:rPr>
              <a:t>Caso em que o Consumo gera externalidades negativas</a:t>
            </a:r>
          </a:p>
        </p:txBody>
      </p:sp>
      <p:sp>
        <p:nvSpPr>
          <p:cNvPr id="3" name="Content Placeholder 2">
            <a:extLst>
              <a:ext uri="{FF2B5EF4-FFF2-40B4-BE49-F238E27FC236}">
                <a16:creationId xmlns:a16="http://schemas.microsoft.com/office/drawing/2014/main" id="{3883428A-1F77-53CD-01CD-184CADAF43E8}"/>
              </a:ext>
            </a:extLst>
          </p:cNvPr>
          <p:cNvSpPr>
            <a:spLocks noGrp="1"/>
          </p:cNvSpPr>
          <p:nvPr>
            <p:ph idx="1"/>
          </p:nvPr>
        </p:nvSpPr>
        <p:spPr>
          <a:xfrm>
            <a:off x="459350" y="1590742"/>
            <a:ext cx="11273300" cy="4576976"/>
          </a:xfrm>
        </p:spPr>
        <p:txBody>
          <a:bodyPr anchor="ctr">
            <a:normAutofit fontScale="92500" lnSpcReduction="20000"/>
          </a:bodyPr>
          <a:lstStyle/>
          <a:p>
            <a:pPr>
              <a:lnSpc>
                <a:spcPct val="150000"/>
              </a:lnSpc>
            </a:pPr>
            <a:endParaRPr lang="pt-BR" sz="2400" b="0" i="0" dirty="0">
              <a:effectLst/>
              <a:latin typeface="Calibri" panose="020F0502020204030204" pitchFamily="34" charset="0"/>
              <a:cs typeface="Calibri" panose="020F0502020204030204" pitchFamily="34" charset="0"/>
            </a:endParaRPr>
          </a:p>
          <a:p>
            <a:pPr marL="0" indent="0">
              <a:lnSpc>
                <a:spcPct val="150000"/>
              </a:lnSpc>
              <a:buNone/>
            </a:pPr>
            <a:endParaRPr lang="pt-BR" sz="2400" b="0" i="0" dirty="0">
              <a:effectLst/>
              <a:latin typeface="Calibri" panose="020F0502020204030204" pitchFamily="34" charset="0"/>
              <a:cs typeface="Calibri" panose="020F0502020204030204" pitchFamily="34" charset="0"/>
            </a:endParaRPr>
          </a:p>
          <a:p>
            <a:pPr>
              <a:lnSpc>
                <a:spcPct val="150000"/>
              </a:lnSpc>
            </a:pPr>
            <a:r>
              <a:rPr lang="pt-BR" sz="2400" dirty="0">
                <a:latin typeface="Calibri" panose="020F0502020204030204" pitchFamily="34" charset="0"/>
                <a:cs typeface="Calibri" panose="020F0502020204030204" pitchFamily="34" charset="0"/>
              </a:rPr>
              <a:t>Quando </a:t>
            </a:r>
            <a:r>
              <a:rPr lang="pt-BR" sz="2400" b="1" i="1" dirty="0">
                <a:latin typeface="Calibri" panose="020F0502020204030204" pitchFamily="34" charset="0"/>
                <a:cs typeface="Calibri" panose="020F0502020204030204" pitchFamily="34" charset="0"/>
              </a:rPr>
              <a:t>um agente </a:t>
            </a:r>
            <a:r>
              <a:rPr lang="pt-BR" sz="2400" b="1" i="1" dirty="0">
                <a:highlight>
                  <a:srgbClr val="FFFF00"/>
                </a:highlight>
                <a:latin typeface="Calibri" panose="020F0502020204030204" pitchFamily="34" charset="0"/>
                <a:cs typeface="Calibri" panose="020F0502020204030204" pitchFamily="34" charset="0"/>
              </a:rPr>
              <a:t>internaliza um benefício social </a:t>
            </a:r>
            <a:r>
              <a:rPr lang="pt-BR" sz="2400" dirty="0">
                <a:latin typeface="Calibri" panose="020F0502020204030204" pitchFamily="34" charset="0"/>
                <a:cs typeface="Calibri" panose="020F0502020204030204" pitchFamily="34" charset="0"/>
              </a:rPr>
              <a:t>(ou seja, se ele não compartilha o benefício privado que incorre no consumo com toda a sociedade), </a:t>
            </a:r>
            <a:r>
              <a:rPr lang="pt-BR" sz="2400" b="1" i="1" dirty="0">
                <a:latin typeface="Calibri" panose="020F0502020204030204" pitchFamily="34" charset="0"/>
                <a:cs typeface="Calibri" panose="020F0502020204030204" pitchFamily="34" charset="0"/>
              </a:rPr>
              <a:t>teremos externalidade negativa no consumo.</a:t>
            </a:r>
            <a:endParaRPr lang="pt-BR" sz="2400" i="1" dirty="0">
              <a:latin typeface="Calibri" panose="020F0502020204030204" pitchFamily="34" charset="0"/>
              <a:cs typeface="Calibri" panose="020F0502020204030204" pitchFamily="34" charset="0"/>
            </a:endParaRPr>
          </a:p>
          <a:p>
            <a:pPr>
              <a:lnSpc>
                <a:spcPct val="150000"/>
              </a:lnSpc>
            </a:pPr>
            <a:r>
              <a:rPr lang="pt-BR" sz="2400" b="0" i="0" dirty="0">
                <a:effectLst/>
                <a:latin typeface="Calibri" panose="020F0502020204030204" pitchFamily="34" charset="0"/>
                <a:cs typeface="Calibri" panose="020F0502020204030204" pitchFamily="34" charset="0"/>
              </a:rPr>
              <a:t>A devastação das florestas nativas, analisada sob o enfoque econômico, tem como consequências falhas de mercado onde concorrem externalidades positivas e negativas:</a:t>
            </a:r>
          </a:p>
          <a:p>
            <a:pPr>
              <a:lnSpc>
                <a:spcPct val="150000"/>
              </a:lnSpc>
            </a:pPr>
            <a:r>
              <a:rPr lang="pt-BR" sz="2400" b="0" i="0" dirty="0">
                <a:effectLst/>
                <a:latin typeface="Calibri" panose="020F0502020204030204" pitchFamily="34" charset="0"/>
                <a:cs typeface="Calibri" panose="020F0502020204030204" pitchFamily="34" charset="0"/>
              </a:rPr>
              <a:t>Quando um proprietário de terra suporta individualmente os custos e a redução de seus rendimentos para a preservação da floresta – está gerando externalidade positiva.</a:t>
            </a:r>
          </a:p>
          <a:p>
            <a:pPr marL="0" indent="0">
              <a:lnSpc>
                <a:spcPct val="150000"/>
              </a:lnSpc>
              <a:buNone/>
            </a:pPr>
            <a:endParaRPr lang="pt-BR" sz="2000" dirty="0">
              <a:latin typeface="Calibri" panose="020F0502020204030204" pitchFamily="34" charset="0"/>
              <a:cs typeface="Calibri" panose="020F0502020204030204" pitchFamily="34" charset="0"/>
            </a:endParaRPr>
          </a:p>
          <a:p>
            <a:pPr>
              <a:lnSpc>
                <a:spcPct val="150000"/>
              </a:lnSpc>
            </a:pPr>
            <a:endParaRPr lang="pt-BR" sz="2000" dirty="0">
              <a:latin typeface="Calibri" panose="020F0502020204030204" pitchFamily="34" charset="0"/>
              <a:cs typeface="Calibri" panose="020F0502020204030204" pitchFamily="34" charset="0"/>
            </a:endParaRPr>
          </a:p>
          <a:p>
            <a:pPr>
              <a:lnSpc>
                <a:spcPct val="150000"/>
              </a:lnSpc>
            </a:pPr>
            <a:endParaRPr lang="pt-B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6159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237" name="Rectangle 13523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239" name="Rectangle 13523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241" name="Rectangle 13524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243" name="Rectangle 13524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245" name="Rectangle 13524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169" name="Rectangle 2"/>
          <p:cNvSpPr>
            <a:spLocks noGrp="1" noChangeArrowheads="1"/>
          </p:cNvSpPr>
          <p:nvPr>
            <p:ph type="title"/>
          </p:nvPr>
        </p:nvSpPr>
        <p:spPr>
          <a:xfrm>
            <a:off x="1039030" y="278535"/>
            <a:ext cx="9895951" cy="1033669"/>
          </a:xfrm>
        </p:spPr>
        <p:txBody>
          <a:bodyPr>
            <a:noAutofit/>
          </a:bodyPr>
          <a:lstStyle/>
          <a:p>
            <a:br>
              <a:rPr lang="pt-BR" sz="3200" dirty="0">
                <a:solidFill>
                  <a:srgbClr val="FFFFFF"/>
                </a:solidFill>
                <a:latin typeface="Calibri" charset="0"/>
              </a:rPr>
            </a:br>
            <a:r>
              <a:rPr lang="pt-BR" sz="3200" i="1" dirty="0">
                <a:solidFill>
                  <a:srgbClr val="FFFFFF"/>
                </a:solidFill>
                <a:latin typeface="Calibri" panose="020F0502020204030204" pitchFamily="34" charset="0"/>
                <a:cs typeface="Calibri" panose="020F0502020204030204" pitchFamily="34" charset="0"/>
              </a:rPr>
              <a:t>DEFINIÇÃO DE EXTERNALIDADES:</a:t>
            </a:r>
            <a:br>
              <a:rPr lang="pt-BR" sz="3200" i="1" dirty="0">
                <a:solidFill>
                  <a:srgbClr val="FFFFFF"/>
                </a:solidFill>
              </a:rPr>
            </a:br>
            <a:endParaRPr lang="en-US" sz="3200" dirty="0">
              <a:solidFill>
                <a:srgbClr val="FFFFFF"/>
              </a:solidFill>
              <a:latin typeface="Calibri" charset="0"/>
            </a:endParaRPr>
          </a:p>
        </p:txBody>
      </p:sp>
      <p:sp>
        <p:nvSpPr>
          <p:cNvPr id="135170" name="Rectangle 3"/>
          <p:cNvSpPr>
            <a:spLocks noGrp="1" noChangeArrowheads="1"/>
          </p:cNvSpPr>
          <p:nvPr>
            <p:ph idx="1"/>
          </p:nvPr>
        </p:nvSpPr>
        <p:spPr>
          <a:xfrm>
            <a:off x="482228" y="1754659"/>
            <a:ext cx="11009556" cy="4102442"/>
          </a:xfrm>
        </p:spPr>
        <p:txBody>
          <a:bodyPr anchor="ctr">
            <a:normAutofit lnSpcReduction="10000"/>
          </a:bodyPr>
          <a:lstStyle/>
          <a:p>
            <a:pPr eaLnBrk="1" hangingPunct="1">
              <a:lnSpc>
                <a:spcPct val="150000"/>
              </a:lnSpc>
              <a:buFontTx/>
              <a:buNone/>
            </a:pPr>
            <a:endParaRPr lang="pt-BR" sz="2400" i="1" dirty="0"/>
          </a:p>
          <a:p>
            <a:pPr>
              <a:lnSpc>
                <a:spcPct val="150000"/>
              </a:lnSpc>
            </a:pPr>
            <a:r>
              <a:rPr lang="pt-BR" sz="2400" dirty="0"/>
              <a:t> Externalidades são efeitos secundários ou consequências de atividades econômicas que afetam terceiros e que </a:t>
            </a:r>
            <a:r>
              <a:rPr lang="pt-BR" sz="2400" b="1" dirty="0"/>
              <a:t>não são refletidos nos custos ou benefícios das transações entre as partes diretamente envolvidas.</a:t>
            </a:r>
          </a:p>
          <a:p>
            <a:pPr marL="0" indent="0">
              <a:lnSpc>
                <a:spcPct val="150000"/>
              </a:lnSpc>
              <a:buNone/>
            </a:pPr>
            <a:endParaRPr lang="pt-BR" sz="2400" dirty="0"/>
          </a:p>
          <a:p>
            <a:pPr>
              <a:lnSpc>
                <a:spcPct val="150000"/>
              </a:lnSpc>
            </a:pPr>
            <a:r>
              <a:rPr lang="pt-BR" sz="2400" dirty="0"/>
              <a:t> Elas podem ser tanto positivas quanto negativas, dependendo do tipo de impacto gerado sobre terceiros ou sobre a sociedade em geral.</a:t>
            </a:r>
          </a:p>
          <a:p>
            <a:endParaRPr lang="pt-BR" sz="2400" dirty="0">
              <a:latin typeface="Calibri" charset="0"/>
            </a:endParaRPr>
          </a:p>
        </p:txBody>
      </p:sp>
    </p:spTree>
    <p:extLst>
      <p:ext uri="{BB962C8B-B14F-4D97-AF65-F5344CB8AC3E}">
        <p14:creationId xmlns:p14="http://schemas.microsoft.com/office/powerpoint/2010/main" val="2209986152"/>
      </p:ext>
    </p:extLst>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5170">
                                            <p:txEl>
                                              <p:pRg st="1" end="1"/>
                                            </p:txEl>
                                          </p:spTgt>
                                        </p:tgtEl>
                                        <p:attrNameLst>
                                          <p:attrName>style.visibility</p:attrName>
                                        </p:attrNameLst>
                                      </p:cBhvr>
                                      <p:to>
                                        <p:strVal val="visible"/>
                                      </p:to>
                                    </p:set>
                                    <p:anim calcmode="lin" valueType="num">
                                      <p:cBhvr additive="base">
                                        <p:cTn id="7" dur="500" fill="hold"/>
                                        <p:tgtEl>
                                          <p:spTgt spid="13517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517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5170">
                                            <p:txEl>
                                              <p:pRg st="3" end="3"/>
                                            </p:txEl>
                                          </p:spTgt>
                                        </p:tgtEl>
                                        <p:attrNameLst>
                                          <p:attrName>style.visibility</p:attrName>
                                        </p:attrNameLst>
                                      </p:cBhvr>
                                      <p:to>
                                        <p:strVal val="visible"/>
                                      </p:to>
                                    </p:set>
                                    <p:anim calcmode="lin" valueType="num">
                                      <p:cBhvr additive="base">
                                        <p:cTn id="13" dur="500" fill="hold"/>
                                        <p:tgtEl>
                                          <p:spTgt spid="135170">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517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71318" y="22117"/>
            <a:ext cx="12002149" cy="673429"/>
          </a:xfrm>
          <a:solidFill>
            <a:schemeClr val="accent1">
              <a:lumMod val="75000"/>
            </a:schemeClr>
          </a:solidFill>
        </p:spPr>
        <p:txBody>
          <a:bodyPr/>
          <a:lstStyle/>
          <a:p>
            <a:pPr algn="l" eaLnBrk="1" hangingPunct="1">
              <a:defRPr/>
            </a:pPr>
            <a:r>
              <a:rPr lang="en-US" sz="2400" b="1" dirty="0" err="1">
                <a:solidFill>
                  <a:schemeClr val="bg1"/>
                </a:solidFill>
                <a:latin typeface="Arial" charset="0"/>
              </a:rPr>
              <a:t>Externalidade</a:t>
            </a:r>
            <a:r>
              <a:rPr lang="en-US" sz="2400" b="1" dirty="0">
                <a:solidFill>
                  <a:schemeClr val="bg1"/>
                </a:solidFill>
                <a:latin typeface="Arial" charset="0"/>
              </a:rPr>
              <a:t> </a:t>
            </a:r>
            <a:r>
              <a:rPr lang="en-US" sz="2400" b="1" dirty="0" err="1">
                <a:solidFill>
                  <a:schemeClr val="bg1"/>
                </a:solidFill>
                <a:latin typeface="Arial" charset="0"/>
              </a:rPr>
              <a:t>Positiva</a:t>
            </a:r>
            <a:r>
              <a:rPr lang="en-US" sz="2400" b="1" dirty="0">
                <a:solidFill>
                  <a:schemeClr val="bg1"/>
                </a:solidFill>
                <a:latin typeface="Arial" charset="0"/>
              </a:rPr>
              <a:t> </a:t>
            </a:r>
            <a:r>
              <a:rPr lang="en-US" sz="2400" b="1" dirty="0" err="1">
                <a:solidFill>
                  <a:schemeClr val="bg1"/>
                </a:solidFill>
                <a:latin typeface="Arial" charset="0"/>
              </a:rPr>
              <a:t>na</a:t>
            </a:r>
            <a:r>
              <a:rPr lang="en-US" sz="2400" b="1" dirty="0">
                <a:solidFill>
                  <a:schemeClr val="bg1"/>
                </a:solidFill>
                <a:latin typeface="Arial" charset="0"/>
              </a:rPr>
              <a:t> </a:t>
            </a:r>
            <a:r>
              <a:rPr lang="en-US" sz="2400" b="1" dirty="0" err="1">
                <a:solidFill>
                  <a:schemeClr val="bg1"/>
                </a:solidFill>
                <a:latin typeface="Arial" charset="0"/>
              </a:rPr>
              <a:t>Produção</a:t>
            </a:r>
            <a:endParaRPr lang="en-US" sz="2400" b="1" dirty="0">
              <a:solidFill>
                <a:schemeClr val="bg1"/>
              </a:solidFill>
              <a:latin typeface="Arial" charset="0"/>
            </a:endParaRPr>
          </a:p>
        </p:txBody>
      </p:sp>
      <p:grpSp>
        <p:nvGrpSpPr>
          <p:cNvPr id="147458" name="Group 3"/>
          <p:cNvGrpSpPr>
            <a:grpSpLocks noChangeAspect="1"/>
          </p:cNvGrpSpPr>
          <p:nvPr/>
        </p:nvGrpSpPr>
        <p:grpSpPr bwMode="auto">
          <a:xfrm>
            <a:off x="2034255" y="1979830"/>
            <a:ext cx="7896321" cy="4368800"/>
            <a:chOff x="2527" y="840"/>
            <a:chExt cx="7200" cy="4320"/>
          </a:xfrm>
        </p:grpSpPr>
        <p:sp>
          <p:nvSpPr>
            <p:cNvPr id="147467" name="AutoShape 4"/>
            <p:cNvSpPr>
              <a:spLocks noChangeAspect="1" noChangeArrowheads="1"/>
            </p:cNvSpPr>
            <p:nvPr/>
          </p:nvSpPr>
          <p:spPr bwMode="auto">
            <a:xfrm>
              <a:off x="2527" y="840"/>
              <a:ext cx="7200" cy="43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pt-BR"/>
            </a:p>
          </p:txBody>
        </p:sp>
        <p:sp>
          <p:nvSpPr>
            <p:cNvPr id="147468" name="Line 5"/>
            <p:cNvSpPr>
              <a:spLocks noChangeShapeType="1"/>
            </p:cNvSpPr>
            <p:nvPr/>
          </p:nvSpPr>
          <p:spPr bwMode="auto">
            <a:xfrm>
              <a:off x="3577" y="4851"/>
              <a:ext cx="4800" cy="0"/>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pt-BR"/>
            </a:p>
          </p:txBody>
        </p:sp>
        <p:sp>
          <p:nvSpPr>
            <p:cNvPr id="147469" name="Line 6"/>
            <p:cNvSpPr>
              <a:spLocks noChangeShapeType="1"/>
            </p:cNvSpPr>
            <p:nvPr/>
          </p:nvSpPr>
          <p:spPr bwMode="auto">
            <a:xfrm flipV="1">
              <a:off x="3577" y="1303"/>
              <a:ext cx="0" cy="3548"/>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pt-BR"/>
            </a:p>
          </p:txBody>
        </p:sp>
        <p:sp>
          <p:nvSpPr>
            <p:cNvPr id="147470" name="Line 7"/>
            <p:cNvSpPr>
              <a:spLocks noChangeShapeType="1"/>
            </p:cNvSpPr>
            <p:nvPr/>
          </p:nvSpPr>
          <p:spPr bwMode="auto">
            <a:xfrm flipV="1">
              <a:off x="3585" y="1712"/>
              <a:ext cx="2539" cy="3121"/>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pt-BR"/>
            </a:p>
          </p:txBody>
        </p:sp>
        <p:sp>
          <p:nvSpPr>
            <p:cNvPr id="147471" name="Line 8"/>
            <p:cNvSpPr>
              <a:spLocks noChangeShapeType="1"/>
            </p:cNvSpPr>
            <p:nvPr/>
          </p:nvSpPr>
          <p:spPr bwMode="auto">
            <a:xfrm flipV="1">
              <a:off x="3585" y="3189"/>
              <a:ext cx="3877" cy="1680"/>
            </a:xfrm>
            <a:prstGeom prst="line">
              <a:avLst/>
            </a:prstGeom>
            <a:noFill/>
            <a:ln w="38100">
              <a:solidFill>
                <a:srgbClr val="FF0000"/>
              </a:solidFill>
              <a:round/>
              <a:headEnd/>
              <a:tailEnd/>
            </a:ln>
            <a:extLst>
              <a:ext uri="{909E8E84-426E-40dd-AFC4-6F175D3DCCD1}">
                <a14:hiddenFill xmlns="" xmlns:a14="http://schemas.microsoft.com/office/drawing/2010/main">
                  <a:noFill/>
                </a14:hiddenFill>
              </a:ext>
            </a:extLst>
          </p:spPr>
          <p:txBody>
            <a:bodyPr/>
            <a:lstStyle/>
            <a:p>
              <a:endParaRPr lang="pt-BR"/>
            </a:p>
          </p:txBody>
        </p:sp>
        <p:sp>
          <p:nvSpPr>
            <p:cNvPr id="55313" name="Text Box 11"/>
            <p:cNvSpPr txBox="1">
              <a:spLocks noChangeArrowheads="1"/>
            </p:cNvSpPr>
            <p:nvPr/>
          </p:nvSpPr>
          <p:spPr bwMode="auto">
            <a:xfrm>
              <a:off x="3128" y="1149"/>
              <a:ext cx="449" cy="462"/>
            </a:xfrm>
            <a:prstGeom prst="rect">
              <a:avLst/>
            </a:prstGeom>
            <a:solidFill>
              <a:schemeClr val="bg2">
                <a:lumMod val="20000"/>
                <a:lumOff val="80000"/>
              </a:schemeClr>
            </a:solidFill>
            <a:ln w="9525">
              <a:noFill/>
              <a:miter lim="800000"/>
              <a:headEnd/>
              <a:tailEnd/>
            </a:ln>
          </p:spPr>
          <p:txBody>
            <a:bodyPr/>
            <a:lstStyle/>
            <a:p>
              <a:pPr>
                <a:defRPr/>
              </a:pPr>
              <a:r>
                <a:rPr lang="en-US" b="1" i="1">
                  <a:cs typeface="Arial" charset="0"/>
                </a:rPr>
                <a:t>P</a:t>
              </a:r>
              <a:endParaRPr lang="en-US" b="1">
                <a:cs typeface="Arial" charset="0"/>
              </a:endParaRPr>
            </a:p>
          </p:txBody>
        </p:sp>
        <p:sp>
          <p:nvSpPr>
            <p:cNvPr id="147474" name="Line 14"/>
            <p:cNvSpPr>
              <a:spLocks noChangeShapeType="1"/>
            </p:cNvSpPr>
            <p:nvPr/>
          </p:nvSpPr>
          <p:spPr bwMode="auto">
            <a:xfrm>
              <a:off x="3569" y="1829"/>
              <a:ext cx="3919" cy="3040"/>
            </a:xfrm>
            <a:prstGeom prst="line">
              <a:avLst/>
            </a:prstGeom>
            <a:noFill/>
            <a:ln w="28575">
              <a:solidFill>
                <a:schemeClr val="accent6">
                  <a:lumMod val="75000"/>
                </a:schemeClr>
              </a:solidFill>
              <a:round/>
              <a:headEnd/>
              <a:tailEnd/>
            </a:ln>
            <a:extLst>
              <a:ext uri="{909E8E84-426E-40dd-AFC4-6F175D3DCCD1}">
                <a14:hiddenFill xmlns="" xmlns:a14="http://schemas.microsoft.com/office/drawing/2010/main">
                  <a:noFill/>
                </a14:hiddenFill>
              </a:ext>
            </a:extLst>
          </p:spPr>
          <p:txBody>
            <a:bodyPr/>
            <a:lstStyle/>
            <a:p>
              <a:endParaRPr lang="pt-BR"/>
            </a:p>
          </p:txBody>
        </p:sp>
      </p:grpSp>
      <p:sp>
        <p:nvSpPr>
          <p:cNvPr id="147459" name="Text Box 16"/>
          <p:cNvSpPr txBox="1">
            <a:spLocks noChangeArrowheads="1"/>
          </p:cNvSpPr>
          <p:nvPr/>
        </p:nvSpPr>
        <p:spPr bwMode="auto">
          <a:xfrm>
            <a:off x="4328574" y="2389429"/>
            <a:ext cx="5518068" cy="7848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pt-BR" sz="1800" dirty="0"/>
              <a:t>Trabalha com o Custo Marginal Privado </a:t>
            </a:r>
          </a:p>
          <a:p>
            <a:pPr eaLnBrk="1" hangingPunct="1">
              <a:spcBef>
                <a:spcPct val="50000"/>
              </a:spcBef>
            </a:pPr>
            <a:r>
              <a:rPr lang="pt-BR" sz="1800" b="1" dirty="0" err="1"/>
              <a:t>CMg</a:t>
            </a:r>
            <a:endParaRPr lang="en-US" sz="1800" dirty="0"/>
          </a:p>
        </p:txBody>
      </p:sp>
      <p:sp>
        <p:nvSpPr>
          <p:cNvPr id="147460" name="Text Box 13"/>
          <p:cNvSpPr txBox="1">
            <a:spLocks noChangeArrowheads="1"/>
          </p:cNvSpPr>
          <p:nvPr/>
        </p:nvSpPr>
        <p:spPr bwMode="auto">
          <a:xfrm>
            <a:off x="71318" y="771854"/>
            <a:ext cx="11871659" cy="1363716"/>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pt-BR" sz="2000" b="1" i="1" dirty="0">
                <a:latin typeface="+mn-lt"/>
              </a:rPr>
              <a:t>Se o agente internaliza o custo social </a:t>
            </a:r>
            <a:r>
              <a:rPr lang="pt-BR" sz="2000" dirty="0">
                <a:latin typeface="+mn-lt"/>
              </a:rPr>
              <a:t>(ou seja, se o ele assume o custo sozinho o custo que seria de toda a sociedade,, </a:t>
            </a:r>
            <a:r>
              <a:rPr lang="pt-BR" sz="2000" b="1" i="1" dirty="0">
                <a:latin typeface="+mn-lt"/>
              </a:rPr>
              <a:t>teremos uma externalidade positiva gerada pelo agente e não internalizada.</a:t>
            </a:r>
          </a:p>
          <a:p>
            <a:pPr eaLnBrk="1" hangingPunct="1"/>
            <a:r>
              <a:rPr lang="pt-BR" sz="2000" i="1" dirty="0">
                <a:latin typeface="+mn-lt"/>
              </a:rPr>
              <a:t>O </a:t>
            </a:r>
            <a:r>
              <a:rPr lang="pt-BR" sz="2000" i="1" dirty="0" err="1">
                <a:latin typeface="+mn-lt"/>
              </a:rPr>
              <a:t>CMgSocial</a:t>
            </a:r>
            <a:r>
              <a:rPr lang="pt-BR" sz="2000" i="1" dirty="0">
                <a:latin typeface="+mn-lt"/>
              </a:rPr>
              <a:t> representa a oferta a ser considerada pelo gestor público no planejamento de subsídio ou outras formas de estimular a produção, descontando o valor do custo externo, pois no caso este é positivo.</a:t>
            </a:r>
            <a:endParaRPr lang="pt-BR" sz="2000" dirty="0">
              <a:latin typeface="+mn-lt"/>
            </a:endParaRPr>
          </a:p>
        </p:txBody>
      </p:sp>
      <p:cxnSp>
        <p:nvCxnSpPr>
          <p:cNvPr id="21" name="Conector reto 20"/>
          <p:cNvCxnSpPr>
            <a:cxnSpLocks/>
          </p:cNvCxnSpPr>
          <p:nvPr/>
        </p:nvCxnSpPr>
        <p:spPr>
          <a:xfrm>
            <a:off x="5979126" y="4928728"/>
            <a:ext cx="0" cy="110214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7463" name="Text Box 16"/>
          <p:cNvSpPr txBox="1">
            <a:spLocks noChangeArrowheads="1"/>
          </p:cNvSpPr>
          <p:nvPr/>
        </p:nvSpPr>
        <p:spPr bwMode="auto">
          <a:xfrm>
            <a:off x="7378276" y="2782908"/>
            <a:ext cx="4695188" cy="35548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pt-BR" sz="1800" dirty="0"/>
              <a:t> </a:t>
            </a:r>
          </a:p>
          <a:p>
            <a:pPr eaLnBrk="1" hangingPunct="1">
              <a:spcBef>
                <a:spcPct val="50000"/>
              </a:spcBef>
            </a:pPr>
            <a:r>
              <a:rPr lang="pt-BR" sz="1800" dirty="0"/>
              <a:t> </a:t>
            </a:r>
          </a:p>
          <a:p>
            <a:pPr eaLnBrk="1" hangingPunct="1">
              <a:spcBef>
                <a:spcPct val="50000"/>
              </a:spcBef>
            </a:pPr>
            <a:r>
              <a:rPr lang="pt-BR" sz="1800" dirty="0" err="1"/>
              <a:t>CMgPrivado</a:t>
            </a:r>
            <a:r>
              <a:rPr lang="pt-BR" sz="1800" dirty="0"/>
              <a:t>  = </a:t>
            </a:r>
            <a:r>
              <a:rPr lang="pt-BR" sz="1800" b="1" dirty="0" err="1"/>
              <a:t>CMgS</a:t>
            </a:r>
            <a:r>
              <a:rPr lang="pt-BR" sz="1800" b="1" dirty="0"/>
              <a:t> </a:t>
            </a:r>
            <a:r>
              <a:rPr lang="pt-BR" sz="1800" dirty="0"/>
              <a:t>+Externalidade Positiva</a:t>
            </a:r>
          </a:p>
          <a:p>
            <a:pPr eaLnBrk="1" hangingPunct="1">
              <a:spcBef>
                <a:spcPct val="50000"/>
              </a:spcBef>
            </a:pPr>
            <a:r>
              <a:rPr lang="pt-BR" sz="1800" b="1" dirty="0"/>
              <a:t>Considera o Custo Marginal Social</a:t>
            </a:r>
            <a:endParaRPr lang="pt-BR" sz="1800" dirty="0"/>
          </a:p>
          <a:p>
            <a:pPr eaLnBrk="1" hangingPunct="1">
              <a:spcBef>
                <a:spcPct val="50000"/>
              </a:spcBef>
            </a:pPr>
            <a:r>
              <a:rPr lang="pt-BR" sz="1800" b="1" dirty="0" err="1"/>
              <a:t>CMgS</a:t>
            </a:r>
            <a:r>
              <a:rPr lang="pt-BR" sz="1800" b="1" dirty="0"/>
              <a:t> </a:t>
            </a:r>
            <a:r>
              <a:rPr lang="pt-BR" sz="1800" dirty="0"/>
              <a:t>= </a:t>
            </a:r>
            <a:r>
              <a:rPr lang="pt-BR" sz="1800" dirty="0" err="1"/>
              <a:t>CMgPrivado</a:t>
            </a:r>
            <a:r>
              <a:rPr lang="pt-BR" sz="1800" dirty="0"/>
              <a:t> – Externalidade (+)</a:t>
            </a:r>
          </a:p>
          <a:p>
            <a:pPr eaLnBrk="1" hangingPunct="1">
              <a:spcBef>
                <a:spcPct val="50000"/>
              </a:spcBef>
            </a:pPr>
            <a:endParaRPr lang="en-US" sz="1800" dirty="0"/>
          </a:p>
          <a:p>
            <a:pPr eaLnBrk="1" hangingPunct="1">
              <a:spcBef>
                <a:spcPct val="50000"/>
              </a:spcBef>
            </a:pPr>
            <a:endParaRPr lang="pt-BR" sz="1800" dirty="0"/>
          </a:p>
          <a:p>
            <a:pPr eaLnBrk="1" hangingPunct="1">
              <a:spcBef>
                <a:spcPct val="50000"/>
              </a:spcBef>
            </a:pPr>
            <a:r>
              <a:rPr lang="pt-BR" sz="1800" dirty="0"/>
              <a:t> </a:t>
            </a:r>
            <a:endParaRPr lang="en-US" sz="1800" dirty="0"/>
          </a:p>
        </p:txBody>
      </p:sp>
      <p:cxnSp>
        <p:nvCxnSpPr>
          <p:cNvPr id="18" name="Conector de seta reta 17"/>
          <p:cNvCxnSpPr/>
          <p:nvPr/>
        </p:nvCxnSpPr>
        <p:spPr>
          <a:xfrm>
            <a:off x="4866182" y="6445521"/>
            <a:ext cx="880003" cy="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47465" name="CaixaDeTexto 18"/>
          <p:cNvSpPr txBox="1">
            <a:spLocks noChangeArrowheads="1"/>
          </p:cNvSpPr>
          <p:nvPr/>
        </p:nvSpPr>
        <p:spPr bwMode="auto">
          <a:xfrm>
            <a:off x="4184446" y="6054483"/>
            <a:ext cx="11430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pt-BR" sz="1800" b="1" err="1"/>
              <a:t>Q</a:t>
            </a:r>
            <a:r>
              <a:rPr lang="pt-BR" sz="1800" b="1" baseline="30000" err="1"/>
              <a:t>equilíbrio</a:t>
            </a:r>
            <a:endParaRPr lang="pt-BR" sz="1800" b="1" baseline="30000"/>
          </a:p>
        </p:txBody>
      </p:sp>
      <p:sp>
        <p:nvSpPr>
          <p:cNvPr id="147466" name="CaixaDeTexto 21"/>
          <p:cNvSpPr txBox="1">
            <a:spLocks noChangeArrowheads="1"/>
          </p:cNvSpPr>
          <p:nvPr/>
        </p:nvSpPr>
        <p:spPr bwMode="auto">
          <a:xfrm>
            <a:off x="5609074" y="6055039"/>
            <a:ext cx="1947035"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pt-BR" sz="1800" b="1" dirty="0" err="1"/>
              <a:t>Q</a:t>
            </a:r>
            <a:r>
              <a:rPr lang="pt-BR" sz="1800" b="1" baseline="30000" dirty="0" err="1"/>
              <a:t>socialmente</a:t>
            </a:r>
            <a:r>
              <a:rPr lang="pt-BR" sz="1800" b="1" baseline="30000" dirty="0"/>
              <a:t> eficiente</a:t>
            </a:r>
          </a:p>
        </p:txBody>
      </p:sp>
      <p:cxnSp>
        <p:nvCxnSpPr>
          <p:cNvPr id="20" name="Conector reto 19"/>
          <p:cNvCxnSpPr>
            <a:cxnSpLocks/>
          </p:cNvCxnSpPr>
          <p:nvPr/>
        </p:nvCxnSpPr>
        <p:spPr>
          <a:xfrm>
            <a:off x="4866182" y="4196699"/>
            <a:ext cx="0" cy="18666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 Box 12"/>
          <p:cNvSpPr txBox="1">
            <a:spLocks noChangeArrowheads="1"/>
          </p:cNvSpPr>
          <p:nvPr/>
        </p:nvSpPr>
        <p:spPr bwMode="auto">
          <a:xfrm>
            <a:off x="7308602" y="5440344"/>
            <a:ext cx="287020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pt-BR" sz="1800" dirty="0"/>
              <a:t>Demanda privada = </a:t>
            </a:r>
            <a:r>
              <a:rPr lang="pt-BR" sz="1800" dirty="0" err="1"/>
              <a:t>BMgP</a:t>
            </a:r>
            <a:endParaRPr lang="en-US" sz="1800" dirty="0"/>
          </a:p>
        </p:txBody>
      </p:sp>
      <p:sp>
        <p:nvSpPr>
          <p:cNvPr id="2" name="Text Box 11">
            <a:extLst>
              <a:ext uri="{FF2B5EF4-FFF2-40B4-BE49-F238E27FC236}">
                <a16:creationId xmlns:a16="http://schemas.microsoft.com/office/drawing/2014/main" id="{E038F2D5-7E7B-C70E-8030-DB97E4CF8E98}"/>
              </a:ext>
            </a:extLst>
          </p:cNvPr>
          <p:cNvSpPr txBox="1">
            <a:spLocks noChangeArrowheads="1"/>
          </p:cNvSpPr>
          <p:nvPr/>
        </p:nvSpPr>
        <p:spPr bwMode="auto">
          <a:xfrm>
            <a:off x="8367995" y="6018458"/>
            <a:ext cx="669325" cy="535739"/>
          </a:xfrm>
          <a:prstGeom prst="rect">
            <a:avLst/>
          </a:prstGeom>
          <a:solidFill>
            <a:schemeClr val="bg2">
              <a:lumMod val="20000"/>
              <a:lumOff val="80000"/>
            </a:schemeClr>
          </a:solidFill>
          <a:ln w="9525">
            <a:noFill/>
            <a:miter lim="800000"/>
            <a:headEnd/>
            <a:tailEnd/>
          </a:ln>
        </p:spPr>
        <p:txBody>
          <a:bodyPr/>
          <a:lstStyle/>
          <a:p>
            <a:pPr>
              <a:defRPr/>
            </a:pPr>
            <a:r>
              <a:rPr lang="en-US" b="1" i="1">
                <a:cs typeface="Arial" charset="0"/>
              </a:rPr>
              <a:t>Q</a:t>
            </a:r>
            <a:endParaRPr lang="en-US" b="1">
              <a:cs typeface="Arial" charset="0"/>
            </a:endParaRPr>
          </a:p>
        </p:txBody>
      </p:sp>
      <p:cxnSp>
        <p:nvCxnSpPr>
          <p:cNvPr id="3" name="Conector de seta reta 17">
            <a:extLst>
              <a:ext uri="{FF2B5EF4-FFF2-40B4-BE49-F238E27FC236}">
                <a16:creationId xmlns:a16="http://schemas.microsoft.com/office/drawing/2014/main" id="{4E79FF92-5D6F-9D8D-4921-4B4DE8A2243B}"/>
              </a:ext>
            </a:extLst>
          </p:cNvPr>
          <p:cNvCxnSpPr>
            <a:cxnSpLocks/>
          </p:cNvCxnSpPr>
          <p:nvPr/>
        </p:nvCxnSpPr>
        <p:spPr>
          <a:xfrm>
            <a:off x="5327446" y="3874430"/>
            <a:ext cx="937887" cy="68063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6457739"/>
      </p:ext>
    </p:extLst>
  </p:cSld>
  <p:clrMapOvr>
    <a:masterClrMapping/>
  </p:clrMapOvr>
  <p:transition>
    <p:pull dir="u"/>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4312BE-2C31-26E7-A3A4-274F9EF15A9B}"/>
              </a:ext>
            </a:extLst>
          </p:cNvPr>
          <p:cNvSpPr>
            <a:spLocks noGrp="1"/>
          </p:cNvSpPr>
          <p:nvPr>
            <p:ph type="title"/>
          </p:nvPr>
        </p:nvSpPr>
        <p:spPr>
          <a:xfrm>
            <a:off x="1371599" y="294538"/>
            <a:ext cx="9895951" cy="1033669"/>
          </a:xfrm>
        </p:spPr>
        <p:txBody>
          <a:bodyPr>
            <a:normAutofit/>
          </a:bodyPr>
          <a:lstStyle/>
          <a:p>
            <a:r>
              <a:rPr lang="pt-BR" sz="3400" dirty="0">
                <a:solidFill>
                  <a:srgbClr val="FFFFFF"/>
                </a:solidFill>
                <a:latin typeface="Calibri" panose="020F0502020204030204" pitchFamily="34" charset="0"/>
                <a:cs typeface="Calibri" panose="020F0502020204030204" pitchFamily="34" charset="0"/>
              </a:rPr>
              <a:t>Curva de Oferta e </a:t>
            </a:r>
            <a:r>
              <a:rPr lang="pt-BR" sz="3400" u="sng" dirty="0">
                <a:solidFill>
                  <a:srgbClr val="FFFFFF"/>
                </a:solidFill>
                <a:latin typeface="Calibri" panose="020F0502020204030204" pitchFamily="34" charset="0"/>
                <a:cs typeface="Calibri" panose="020F0502020204030204" pitchFamily="34" charset="0"/>
              </a:rPr>
              <a:t>Externalidade Positiva</a:t>
            </a:r>
            <a:r>
              <a:rPr lang="pt-BR" sz="3400" dirty="0">
                <a:solidFill>
                  <a:srgbClr val="FFFFFF"/>
                </a:solidFill>
                <a:latin typeface="Calibri" panose="020F0502020204030204" pitchFamily="34" charset="0"/>
                <a:cs typeface="Calibri" panose="020F0502020204030204" pitchFamily="34" charset="0"/>
              </a:rPr>
              <a:t> na Produção </a:t>
            </a:r>
            <a:endParaRPr lang="en-BR" sz="3400" dirty="0">
              <a:solidFill>
                <a:srgbClr val="FFFFFF"/>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417BEF7A-481E-FEDB-26B0-091C5B9AB2C0}"/>
              </a:ext>
            </a:extLst>
          </p:cNvPr>
          <p:cNvSpPr>
            <a:spLocks noGrp="1"/>
          </p:cNvSpPr>
          <p:nvPr>
            <p:ph idx="1"/>
          </p:nvPr>
        </p:nvSpPr>
        <p:spPr>
          <a:xfrm>
            <a:off x="275755" y="1590741"/>
            <a:ext cx="11456895" cy="5110016"/>
          </a:xfrm>
        </p:spPr>
        <p:txBody>
          <a:bodyPr anchor="ctr">
            <a:normAutofit/>
          </a:bodyPr>
          <a:lstStyle/>
          <a:p>
            <a:pPr>
              <a:spcBef>
                <a:spcPts val="0"/>
              </a:spcBef>
            </a:pPr>
            <a:r>
              <a:rPr lang="pt-BR" sz="2400" dirty="0">
                <a:effectLst/>
                <a:latin typeface="Calibri" panose="020F0502020204030204" pitchFamily="34" charset="0"/>
                <a:ea typeface="Calibri" panose="020F0502020204030204" pitchFamily="34" charset="0"/>
                <a:cs typeface="Calibri" panose="020F0502020204030204" pitchFamily="34" charset="0"/>
              </a:rPr>
              <a:t>Um apicultor mora nas proximidades de uma plantação de maçãs. O dono da plantação se beneficia da presença das abelhas, pois cada colmeia possibilita a polinização de um hectare de sua plantação.</a:t>
            </a:r>
          </a:p>
          <a:p>
            <a:pPr>
              <a:spcBef>
                <a:spcPts val="0"/>
              </a:spcBef>
            </a:pPr>
            <a:endParaRPr lang="pt-BR" sz="2400" dirty="0">
              <a:effectLst/>
              <a:latin typeface="Calibri" panose="020F0502020204030204" pitchFamily="34" charset="0"/>
              <a:ea typeface="Calibri" panose="020F0502020204030204" pitchFamily="34" charset="0"/>
              <a:cs typeface="Calibri" panose="020F0502020204030204" pitchFamily="34" charset="0"/>
            </a:endParaRPr>
          </a:p>
          <a:p>
            <a:pPr>
              <a:spcBef>
                <a:spcPts val="0"/>
              </a:spcBef>
            </a:pPr>
            <a:r>
              <a:rPr lang="pt-BR" sz="2400" dirty="0">
                <a:effectLst/>
                <a:latin typeface="Calibri" panose="020F0502020204030204" pitchFamily="34" charset="0"/>
                <a:ea typeface="Calibri" panose="020F0502020204030204" pitchFamily="34" charset="0"/>
                <a:cs typeface="Calibri" panose="020F0502020204030204" pitchFamily="34" charset="0"/>
              </a:rPr>
              <a:t> Entretanto, ele nada paga ao proprietário do apiário pelo serviço prestado pelas abelhas, que se dirigem à sua plantação sem que ele precise fazer coisa alguma. </a:t>
            </a:r>
          </a:p>
          <a:p>
            <a:pPr>
              <a:spcBef>
                <a:spcPts val="0"/>
              </a:spcBef>
            </a:pPr>
            <a:endParaRPr lang="pt-BR" sz="2400" dirty="0">
              <a:effectLst/>
              <a:latin typeface="Calibri" panose="020F0502020204030204" pitchFamily="34" charset="0"/>
              <a:ea typeface="Calibri" panose="020F0502020204030204" pitchFamily="34" charset="0"/>
              <a:cs typeface="Calibri" panose="020F0502020204030204" pitchFamily="34" charset="0"/>
            </a:endParaRPr>
          </a:p>
          <a:p>
            <a:pPr>
              <a:spcBef>
                <a:spcPts val="0"/>
              </a:spcBef>
            </a:pPr>
            <a:r>
              <a:rPr lang="pt-BR" sz="2400" dirty="0">
                <a:effectLst/>
                <a:latin typeface="Calibri" panose="020F0502020204030204" pitchFamily="34" charset="0"/>
                <a:ea typeface="Calibri" panose="020F0502020204030204" pitchFamily="34" charset="0"/>
                <a:cs typeface="Calibri" panose="020F0502020204030204" pitchFamily="34" charset="0"/>
              </a:rPr>
              <a:t>A partir de um certo nível de produção de maçãs, o produtor observou que o número de abelhas no era suficiente para polinizar toda a sua plantação.</a:t>
            </a:r>
          </a:p>
          <a:p>
            <a:pPr marL="0" indent="0">
              <a:buNone/>
            </a:pPr>
            <a:endParaRPr lang="en-BR"/>
          </a:p>
        </p:txBody>
      </p:sp>
    </p:spTree>
    <p:extLst>
      <p:ext uri="{BB962C8B-B14F-4D97-AF65-F5344CB8AC3E}">
        <p14:creationId xmlns:p14="http://schemas.microsoft.com/office/powerpoint/2010/main" val="931805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4312BE-2C31-26E7-A3A4-274F9EF15A9B}"/>
              </a:ext>
            </a:extLst>
          </p:cNvPr>
          <p:cNvSpPr>
            <a:spLocks noGrp="1"/>
          </p:cNvSpPr>
          <p:nvPr>
            <p:ph type="title"/>
          </p:nvPr>
        </p:nvSpPr>
        <p:spPr>
          <a:xfrm>
            <a:off x="1371599" y="294538"/>
            <a:ext cx="9895951" cy="1033669"/>
          </a:xfrm>
        </p:spPr>
        <p:txBody>
          <a:bodyPr>
            <a:normAutofit/>
          </a:bodyPr>
          <a:lstStyle/>
          <a:p>
            <a:r>
              <a:rPr lang="pt-BR" sz="3400" dirty="0">
                <a:solidFill>
                  <a:srgbClr val="FFFFFF"/>
                </a:solidFill>
                <a:latin typeface="Calibri" panose="020F0502020204030204" pitchFamily="34" charset="0"/>
                <a:cs typeface="Calibri" panose="020F0502020204030204" pitchFamily="34" charset="0"/>
              </a:rPr>
              <a:t>Curva de Oferta e </a:t>
            </a:r>
            <a:r>
              <a:rPr lang="pt-BR" sz="3400" u="sng" dirty="0">
                <a:solidFill>
                  <a:srgbClr val="FFFFFF"/>
                </a:solidFill>
                <a:latin typeface="Calibri" panose="020F0502020204030204" pitchFamily="34" charset="0"/>
                <a:cs typeface="Calibri" panose="020F0502020204030204" pitchFamily="34" charset="0"/>
              </a:rPr>
              <a:t>Externalidade Positiva</a:t>
            </a:r>
            <a:r>
              <a:rPr lang="pt-BR" sz="3400" dirty="0">
                <a:solidFill>
                  <a:srgbClr val="FFFFFF"/>
                </a:solidFill>
                <a:latin typeface="Calibri" panose="020F0502020204030204" pitchFamily="34" charset="0"/>
                <a:cs typeface="Calibri" panose="020F0502020204030204" pitchFamily="34" charset="0"/>
              </a:rPr>
              <a:t> na Produção </a:t>
            </a:r>
            <a:endParaRPr lang="en-BR" sz="3400" dirty="0">
              <a:solidFill>
                <a:srgbClr val="FFFFFF"/>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417BEF7A-481E-FEDB-26B0-091C5B9AB2C0}"/>
              </a:ext>
            </a:extLst>
          </p:cNvPr>
          <p:cNvSpPr>
            <a:spLocks noGrp="1"/>
          </p:cNvSpPr>
          <p:nvPr>
            <p:ph idx="1"/>
          </p:nvPr>
        </p:nvSpPr>
        <p:spPr>
          <a:xfrm>
            <a:off x="735106" y="1891970"/>
            <a:ext cx="10721788" cy="4813914"/>
          </a:xfrm>
        </p:spPr>
        <p:txBody>
          <a:bodyPr anchor="ctr">
            <a:normAutofit/>
          </a:bodyPr>
          <a:lstStyle/>
          <a:p>
            <a:pPr>
              <a:spcBef>
                <a:spcPts val="0"/>
              </a:spcBef>
            </a:pPr>
            <a:r>
              <a:rPr lang="pt-BR" sz="2400" dirty="0">
                <a:effectLst/>
                <a:latin typeface="Calibri" panose="020F0502020204030204" pitchFamily="34" charset="0"/>
                <a:ea typeface="Calibri" panose="020F0502020204030204" pitchFamily="34" charset="0"/>
                <a:cs typeface="Calibri" panose="020F0502020204030204" pitchFamily="34" charset="0"/>
              </a:rPr>
              <a:t>Se o dono da plantação tem que completar o processo artificialmente, o custo seria de de $10 por hectare. (valor da externalidade positiva gerado pelas abelhas e não internalizado no preço recebido pelo apicultor)</a:t>
            </a:r>
          </a:p>
          <a:p>
            <a:pPr>
              <a:spcBef>
                <a:spcPts val="0"/>
              </a:spcBef>
            </a:pPr>
            <a:endParaRPr lang="pt-BR" sz="2400" dirty="0">
              <a:effectLst/>
              <a:latin typeface="Calibri" panose="020F0502020204030204" pitchFamily="34" charset="0"/>
              <a:ea typeface="Calibri" panose="020F0502020204030204" pitchFamily="34" charset="0"/>
              <a:cs typeface="Calibri" panose="020F0502020204030204" pitchFamily="34" charset="0"/>
            </a:endParaRPr>
          </a:p>
          <a:p>
            <a:pPr>
              <a:spcBef>
                <a:spcPts val="0"/>
              </a:spcBef>
            </a:pPr>
            <a:r>
              <a:rPr lang="pt-BR" sz="2400" dirty="0">
                <a:effectLst/>
                <a:latin typeface="Calibri" panose="020F0502020204030204" pitchFamily="34" charset="0"/>
                <a:ea typeface="Calibri" panose="020F0502020204030204" pitchFamily="34" charset="0"/>
                <a:cs typeface="Calibri" panose="020F0502020204030204" pitchFamily="34" charset="0"/>
              </a:rPr>
              <a:t> A atividade do apiário tem um custo marginal dado por: </a:t>
            </a:r>
          </a:p>
          <a:p>
            <a:pPr>
              <a:spcBef>
                <a:spcPts val="0"/>
              </a:spcBef>
            </a:pPr>
            <a:r>
              <a:rPr lang="pt-BR" sz="2400" dirty="0" err="1">
                <a:effectLst/>
                <a:latin typeface="Calibri" panose="020F0502020204030204" pitchFamily="34" charset="0"/>
                <a:ea typeface="Calibri" panose="020F0502020204030204" pitchFamily="34" charset="0"/>
                <a:cs typeface="Calibri" panose="020F0502020204030204" pitchFamily="34" charset="0"/>
              </a:rPr>
              <a:t>CMg</a:t>
            </a:r>
            <a:r>
              <a:rPr lang="pt-BR" sz="2400" dirty="0">
                <a:effectLst/>
                <a:latin typeface="Calibri" panose="020F0502020204030204" pitchFamily="34" charset="0"/>
                <a:ea typeface="Calibri" panose="020F0502020204030204" pitchFamily="34" charset="0"/>
                <a:cs typeface="Calibri" panose="020F0502020204030204" pitchFamily="34" charset="0"/>
              </a:rPr>
              <a:t> = 10+2Q, onde </a:t>
            </a:r>
            <a:r>
              <a:rPr lang="pt-BR" sz="2400" dirty="0" err="1">
                <a:effectLst/>
                <a:latin typeface="Calibri" panose="020F0502020204030204" pitchFamily="34" charset="0"/>
                <a:ea typeface="Calibri" panose="020F0502020204030204" pitchFamily="34" charset="0"/>
                <a:cs typeface="Calibri" panose="020F0502020204030204" pitchFamily="34" charset="0"/>
              </a:rPr>
              <a:t>Q</a:t>
            </a:r>
            <a:r>
              <a:rPr lang="pt-BR" sz="2400" dirty="0">
                <a:effectLst/>
                <a:latin typeface="Calibri" panose="020F0502020204030204" pitchFamily="34" charset="0"/>
                <a:ea typeface="Calibri" panose="020F0502020204030204" pitchFamily="34" charset="0"/>
                <a:cs typeface="Calibri" panose="020F0502020204030204" pitchFamily="34" charset="0"/>
              </a:rPr>
              <a:t> é o número de colmeias. </a:t>
            </a:r>
          </a:p>
          <a:p>
            <a:pPr>
              <a:spcBef>
                <a:spcPts val="0"/>
              </a:spcBef>
            </a:pPr>
            <a:endParaRPr lang="pt-BR" sz="2400" dirty="0">
              <a:effectLst/>
              <a:latin typeface="Calibri" panose="020F0502020204030204" pitchFamily="34" charset="0"/>
              <a:ea typeface="Calibri" panose="020F0502020204030204" pitchFamily="34" charset="0"/>
              <a:cs typeface="Calibri" panose="020F0502020204030204" pitchFamily="34" charset="0"/>
            </a:endParaRPr>
          </a:p>
          <a:p>
            <a:pPr>
              <a:spcBef>
                <a:spcPts val="0"/>
              </a:spcBef>
            </a:pPr>
            <a:r>
              <a:rPr lang="pt-BR" sz="2400" dirty="0">
                <a:effectLst/>
                <a:latin typeface="Calibri" panose="020F0502020204030204" pitchFamily="34" charset="0"/>
                <a:ea typeface="Calibri" panose="020F0502020204030204" pitchFamily="34" charset="0"/>
                <a:cs typeface="Calibri" panose="020F0502020204030204" pitchFamily="34" charset="0"/>
              </a:rPr>
              <a:t>Cada colmeia produz $20 de mel (= </a:t>
            </a:r>
            <a:r>
              <a:rPr lang="pt-BR" sz="2400" dirty="0" err="1">
                <a:effectLst/>
                <a:latin typeface="Calibri" panose="020F0502020204030204" pitchFamily="34" charset="0"/>
                <a:ea typeface="Calibri" panose="020F0502020204030204" pitchFamily="34" charset="0"/>
                <a:cs typeface="Calibri" panose="020F0502020204030204" pitchFamily="34" charset="0"/>
              </a:rPr>
              <a:t>RMg</a:t>
            </a:r>
            <a:r>
              <a:rPr lang="pt-BR" sz="2400" dirty="0">
                <a:effectLst/>
                <a:latin typeface="Calibri" panose="020F0502020204030204" pitchFamily="34" charset="0"/>
                <a:ea typeface="Calibri" panose="020F0502020204030204" pitchFamily="34" charset="0"/>
                <a:cs typeface="Calibri" panose="020F0502020204030204" pitchFamily="34" charset="0"/>
              </a:rPr>
              <a:t> do apicultor).                        </a:t>
            </a:r>
          </a:p>
          <a:p>
            <a:pPr>
              <a:spcBef>
                <a:spcPts val="0"/>
              </a:spcBef>
            </a:pPr>
            <a:endParaRPr lang="pt-BR" sz="2400" dirty="0">
              <a:latin typeface="Calibri" panose="020F0502020204030204" pitchFamily="34" charset="0"/>
              <a:ea typeface="Calibri" panose="020F0502020204030204" pitchFamily="34" charset="0"/>
              <a:cs typeface="Calibri" panose="020F0502020204030204" pitchFamily="34" charset="0"/>
            </a:endParaRPr>
          </a:p>
          <a:p>
            <a:pPr>
              <a:spcBef>
                <a:spcPts val="0"/>
              </a:spcBef>
            </a:pPr>
            <a:r>
              <a:rPr lang="pt-BR" sz="2400" dirty="0">
                <a:effectLst/>
                <a:latin typeface="Calibri" panose="020F0502020204030204" pitchFamily="34" charset="0"/>
                <a:ea typeface="Calibri" panose="020F0502020204030204" pitchFamily="34" charset="0"/>
                <a:cs typeface="Calibri" panose="020F0502020204030204" pitchFamily="34" charset="0"/>
              </a:rPr>
              <a:t> Condição de </a:t>
            </a:r>
            <a:r>
              <a:rPr lang="pt-BR" sz="2400" dirty="0">
                <a:latin typeface="Calibri" panose="020F0502020204030204" pitchFamily="34" charset="0"/>
                <a:ea typeface="Calibri" panose="020F0502020204030204" pitchFamily="34" charset="0"/>
                <a:cs typeface="Calibri" panose="020F0502020204030204" pitchFamily="34" charset="0"/>
              </a:rPr>
              <a:t>equilíbrio sob condições competitivas: </a:t>
            </a:r>
            <a:r>
              <a:rPr lang="pt-BR" sz="2400" dirty="0" err="1">
                <a:effectLst/>
                <a:latin typeface="Calibri" panose="020F0502020204030204" pitchFamily="34" charset="0"/>
                <a:ea typeface="Calibri" panose="020F0502020204030204" pitchFamily="34" charset="0"/>
                <a:cs typeface="Calibri" panose="020F0502020204030204" pitchFamily="34" charset="0"/>
              </a:rPr>
              <a:t>CMg</a:t>
            </a:r>
            <a:r>
              <a:rPr lang="pt-BR" sz="2400" dirty="0">
                <a:effectLst/>
                <a:latin typeface="Calibri" panose="020F0502020204030204" pitchFamily="34" charset="0"/>
                <a:ea typeface="Calibri" panose="020F0502020204030204" pitchFamily="34" charset="0"/>
                <a:cs typeface="Calibri" panose="020F0502020204030204" pitchFamily="34" charset="0"/>
              </a:rPr>
              <a:t> = </a:t>
            </a:r>
            <a:r>
              <a:rPr lang="pt-BR" sz="2400" dirty="0" err="1">
                <a:effectLst/>
                <a:latin typeface="Calibri" panose="020F0502020204030204" pitchFamily="34" charset="0"/>
                <a:ea typeface="Calibri" panose="020F0502020204030204" pitchFamily="34" charset="0"/>
                <a:cs typeface="Calibri" panose="020F0502020204030204" pitchFamily="34" charset="0"/>
              </a:rPr>
              <a:t>RMg</a:t>
            </a:r>
            <a:endParaRPr lang="pt-BR" sz="2400" dirty="0">
              <a:effectLst/>
              <a:latin typeface="Calibri" panose="020F0502020204030204" pitchFamily="34" charset="0"/>
              <a:ea typeface="Calibri" panose="020F0502020204030204" pitchFamily="34" charset="0"/>
              <a:cs typeface="Calibri" panose="020F0502020204030204" pitchFamily="34" charset="0"/>
            </a:endParaRPr>
          </a:p>
          <a:p>
            <a:pPr>
              <a:spcBef>
                <a:spcPts val="0"/>
              </a:spcBef>
            </a:pPr>
            <a:endParaRPr lang="pt-BR" sz="24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spcBef>
                <a:spcPts val="0"/>
              </a:spcBef>
              <a:buFont typeface="+mj-lt"/>
              <a:buAutoNum type="alphaLcParenR"/>
            </a:pPr>
            <a:r>
              <a:rPr lang="pt-BR" sz="2400" dirty="0">
                <a:effectLst/>
                <a:latin typeface="Calibri" panose="020F0502020204030204" pitchFamily="34" charset="0"/>
                <a:ea typeface="Calibri" panose="020F0502020204030204" pitchFamily="34" charset="0"/>
                <a:cs typeface="Calibri" panose="020F0502020204030204" pitchFamily="34" charset="0"/>
              </a:rPr>
              <a:t>Quantas colmeias o apicultor está disposto a manter se </a:t>
            </a:r>
            <a:r>
              <a:rPr lang="pt-BR" sz="2400" dirty="0">
                <a:latin typeface="Calibri" panose="020F0502020204030204" pitchFamily="34" charset="0"/>
                <a:ea typeface="Calibri" panose="020F0502020204030204" pitchFamily="34" charset="0"/>
                <a:cs typeface="Calibri" panose="020F0502020204030204" pitchFamily="34" charset="0"/>
              </a:rPr>
              <a:t>não for pago pela polinização</a:t>
            </a:r>
            <a:r>
              <a:rPr lang="pt-BR" sz="2400" dirty="0">
                <a:effectLst/>
                <a:latin typeface="Calibri" panose="020F0502020204030204" pitchFamily="34" charset="0"/>
                <a:ea typeface="Calibri" panose="020F0502020204030204" pitchFamily="34" charset="0"/>
                <a:cs typeface="Calibri" panose="020F0502020204030204" pitchFamily="34" charset="0"/>
              </a:rPr>
              <a:t>?</a:t>
            </a:r>
          </a:p>
          <a:p>
            <a:pPr>
              <a:spcBef>
                <a:spcPts val="0"/>
              </a:spcBef>
            </a:pPr>
            <a:r>
              <a:rPr lang="pt-BR" sz="2400" dirty="0" err="1">
                <a:effectLst/>
                <a:latin typeface="Calibri" panose="020F0502020204030204" pitchFamily="34" charset="0"/>
                <a:ea typeface="Calibri" panose="020F0502020204030204" pitchFamily="34" charset="0"/>
                <a:cs typeface="Calibri" panose="020F0502020204030204" pitchFamily="34" charset="0"/>
              </a:rPr>
              <a:t>RMg</a:t>
            </a:r>
            <a:r>
              <a:rPr lang="pt-BR" sz="2400" dirty="0">
                <a:effectLst/>
                <a:latin typeface="Calibri" panose="020F0502020204030204" pitchFamily="34" charset="0"/>
                <a:ea typeface="Calibri" panose="020F0502020204030204" pitchFamily="34" charset="0"/>
                <a:cs typeface="Calibri" panose="020F0502020204030204" pitchFamily="34" charset="0"/>
              </a:rPr>
              <a:t> = </a:t>
            </a:r>
            <a:r>
              <a:rPr lang="pt-BR" sz="2400" dirty="0" err="1">
                <a:effectLst/>
                <a:latin typeface="Calibri" panose="020F0502020204030204" pitchFamily="34" charset="0"/>
                <a:ea typeface="Calibri" panose="020F0502020204030204" pitchFamily="34" charset="0"/>
                <a:cs typeface="Calibri" panose="020F0502020204030204" pitchFamily="34" charset="0"/>
              </a:rPr>
              <a:t>CMg</a:t>
            </a:r>
            <a:r>
              <a:rPr lang="pt-BR" sz="2400" dirty="0">
                <a:effectLst/>
                <a:latin typeface="Calibri" panose="020F0502020204030204" pitchFamily="34" charset="0"/>
                <a:ea typeface="Calibri" panose="020F0502020204030204" pitchFamily="34" charset="0"/>
                <a:cs typeface="Calibri" panose="020F0502020204030204" pitchFamily="34" charset="0"/>
              </a:rPr>
              <a:t>;   20 = 10+2Q   ou  </a:t>
            </a:r>
            <a:r>
              <a:rPr lang="pt-BR" sz="2400" dirty="0" err="1">
                <a:effectLst/>
                <a:latin typeface="Calibri" panose="020F0502020204030204" pitchFamily="34" charset="0"/>
                <a:ea typeface="Calibri" panose="020F0502020204030204" pitchFamily="34" charset="0"/>
                <a:cs typeface="Calibri" panose="020F0502020204030204" pitchFamily="34" charset="0"/>
              </a:rPr>
              <a:t>Q</a:t>
            </a:r>
            <a:r>
              <a:rPr lang="pt-BR" sz="2400" dirty="0">
                <a:effectLst/>
                <a:latin typeface="Calibri" panose="020F0502020204030204" pitchFamily="34" charset="0"/>
                <a:ea typeface="Calibri" panose="020F0502020204030204" pitchFamily="34" charset="0"/>
                <a:cs typeface="Calibri" panose="020F0502020204030204" pitchFamily="34" charset="0"/>
              </a:rPr>
              <a:t>=5</a:t>
            </a:r>
          </a:p>
          <a:p>
            <a:pPr marL="0" indent="0">
              <a:buNone/>
            </a:pPr>
            <a:endParaRPr lang="en-BR" sz="2400"/>
          </a:p>
        </p:txBody>
      </p:sp>
    </p:spTree>
    <p:extLst>
      <p:ext uri="{BB962C8B-B14F-4D97-AF65-F5344CB8AC3E}">
        <p14:creationId xmlns:p14="http://schemas.microsoft.com/office/powerpoint/2010/main" val="133675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4312BE-2C31-26E7-A3A4-274F9EF15A9B}"/>
              </a:ext>
            </a:extLst>
          </p:cNvPr>
          <p:cNvSpPr>
            <a:spLocks noGrp="1"/>
          </p:cNvSpPr>
          <p:nvPr>
            <p:ph type="title"/>
          </p:nvPr>
        </p:nvSpPr>
        <p:spPr>
          <a:xfrm>
            <a:off x="1371599" y="294538"/>
            <a:ext cx="9895951" cy="1033669"/>
          </a:xfrm>
        </p:spPr>
        <p:txBody>
          <a:bodyPr>
            <a:normAutofit/>
          </a:bodyPr>
          <a:lstStyle/>
          <a:p>
            <a:r>
              <a:rPr lang="pt-BR" sz="3400" dirty="0">
                <a:solidFill>
                  <a:srgbClr val="FFFFFF"/>
                </a:solidFill>
                <a:latin typeface="Calibri" panose="020F0502020204030204" pitchFamily="34" charset="0"/>
                <a:cs typeface="Calibri" panose="020F0502020204030204" pitchFamily="34" charset="0"/>
              </a:rPr>
              <a:t>Curva de Oferta e </a:t>
            </a:r>
            <a:r>
              <a:rPr lang="pt-BR" sz="3400" u="sng" dirty="0">
                <a:solidFill>
                  <a:srgbClr val="FFFFFF"/>
                </a:solidFill>
                <a:latin typeface="Calibri" panose="020F0502020204030204" pitchFamily="34" charset="0"/>
                <a:cs typeface="Calibri" panose="020F0502020204030204" pitchFamily="34" charset="0"/>
              </a:rPr>
              <a:t>Externalidade Positiva</a:t>
            </a:r>
            <a:r>
              <a:rPr lang="pt-BR" sz="3400" dirty="0">
                <a:solidFill>
                  <a:srgbClr val="FFFFFF"/>
                </a:solidFill>
                <a:latin typeface="Calibri" panose="020F0502020204030204" pitchFamily="34" charset="0"/>
                <a:cs typeface="Calibri" panose="020F0502020204030204" pitchFamily="34" charset="0"/>
              </a:rPr>
              <a:t> na Produção </a:t>
            </a:r>
            <a:endParaRPr lang="en-BR" sz="3400" dirty="0">
              <a:solidFill>
                <a:srgbClr val="FFFFFF"/>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417BEF7A-481E-FEDB-26B0-091C5B9AB2C0}"/>
              </a:ext>
            </a:extLst>
          </p:cNvPr>
          <p:cNvSpPr>
            <a:spLocks noGrp="1"/>
          </p:cNvSpPr>
          <p:nvPr>
            <p:ph idx="1"/>
          </p:nvPr>
        </p:nvSpPr>
        <p:spPr>
          <a:xfrm>
            <a:off x="304801" y="1590740"/>
            <a:ext cx="11732646" cy="4972721"/>
          </a:xfrm>
        </p:spPr>
        <p:txBody>
          <a:bodyPr anchor="ctr">
            <a:normAutofit lnSpcReduction="10000"/>
          </a:bodyPr>
          <a:lstStyle/>
          <a:p>
            <a:pPr marL="0" indent="0">
              <a:buNone/>
            </a:pPr>
            <a:r>
              <a:rPr lang="pt-BR" sz="2400" dirty="0">
                <a:effectLst/>
                <a:latin typeface="Calibri" panose="020F0502020204030204" pitchFamily="34" charset="0"/>
                <a:ea typeface="Calibri" panose="020F0502020204030204" pitchFamily="34" charset="0"/>
                <a:cs typeface="Calibri" panose="020F0502020204030204" pitchFamily="34" charset="0"/>
              </a:rPr>
              <a:t>Caso o dono da plantação de maçãs pague ao apicultor o custo da polinização de de $10 por hectare,</a:t>
            </a:r>
            <a:r>
              <a:rPr lang="pt-BR" sz="2400" dirty="0">
                <a:latin typeface="Calibri" panose="020F0502020204030204" pitchFamily="34" charset="0"/>
                <a:ea typeface="Calibri" panose="020F0502020204030204" pitchFamily="34" charset="0"/>
                <a:cs typeface="Calibri" panose="020F0502020204030204" pitchFamily="34" charset="0"/>
              </a:rPr>
              <a:t> </a:t>
            </a:r>
            <a:r>
              <a:rPr lang="pt-BR" sz="2400" dirty="0">
                <a:effectLst/>
                <a:latin typeface="Calibri" panose="020F0502020204030204" pitchFamily="34" charset="0"/>
                <a:ea typeface="Calibri" panose="020F0502020204030204" pitchFamily="34" charset="0"/>
                <a:cs typeface="Calibri" panose="020F0502020204030204" pitchFamily="34" charset="0"/>
              </a:rPr>
              <a:t>quantas colmeias o apicultor passa a ter?</a:t>
            </a:r>
          </a:p>
          <a:p>
            <a:pPr marL="0" indent="0">
              <a:buNone/>
            </a:pPr>
            <a:endParaRPr lang="pt-BR" sz="2400" dirty="0">
              <a:effectLst/>
              <a:latin typeface="Calibri" panose="020F0502020204030204" pitchFamily="34" charset="0"/>
              <a:ea typeface="Calibri" panose="020F0502020204030204" pitchFamily="34" charset="0"/>
              <a:cs typeface="Calibri" panose="020F0502020204030204" pitchFamily="34" charset="0"/>
            </a:endParaRPr>
          </a:p>
          <a:p>
            <a:r>
              <a:rPr lang="pt-BR" sz="2400" dirty="0" err="1">
                <a:effectLst/>
                <a:latin typeface="Calibri" panose="020F0502020204030204" pitchFamily="34" charset="0"/>
                <a:ea typeface="Calibri" panose="020F0502020204030204" pitchFamily="34" charset="0"/>
                <a:cs typeface="Calibri" panose="020F0502020204030204" pitchFamily="34" charset="0"/>
              </a:rPr>
              <a:t>RMg</a:t>
            </a:r>
            <a:r>
              <a:rPr lang="pt-BR" sz="2400" dirty="0">
                <a:effectLst/>
                <a:latin typeface="Calibri" panose="020F0502020204030204" pitchFamily="34" charset="0"/>
                <a:ea typeface="Calibri" panose="020F0502020204030204" pitchFamily="34" charset="0"/>
                <a:cs typeface="Calibri" panose="020F0502020204030204" pitchFamily="34" charset="0"/>
              </a:rPr>
              <a:t> = $ </a:t>
            </a:r>
            <a:r>
              <a:rPr lang="pt-BR" sz="2400" dirty="0">
                <a:latin typeface="Calibri" panose="020F0502020204030204" pitchFamily="34" charset="0"/>
                <a:ea typeface="Calibri" panose="020F0502020204030204" pitchFamily="34" charset="0"/>
                <a:cs typeface="Calibri" panose="020F0502020204030204" pitchFamily="34" charset="0"/>
              </a:rPr>
              <a:t>20+ $10</a:t>
            </a:r>
            <a:r>
              <a:rPr lang="pt-BR" sz="2400" dirty="0">
                <a:effectLst/>
                <a:latin typeface="Calibri" panose="020F0502020204030204" pitchFamily="34" charset="0"/>
                <a:ea typeface="Calibri" panose="020F0502020204030204" pitchFamily="34" charset="0"/>
                <a:cs typeface="Calibri" panose="020F0502020204030204" pitchFamily="34" charset="0"/>
              </a:rPr>
              <a:t>;  </a:t>
            </a:r>
          </a:p>
          <a:p>
            <a:r>
              <a:rPr lang="pt-BR" sz="2400" dirty="0">
                <a:latin typeface="Calibri" panose="020F0502020204030204" pitchFamily="34" charset="0"/>
                <a:ea typeface="Calibri" panose="020F0502020204030204" pitchFamily="34" charset="0"/>
                <a:cs typeface="Calibri" panose="020F0502020204030204" pitchFamily="34" charset="0"/>
              </a:rPr>
              <a:t>Considerando novamente </a:t>
            </a:r>
            <a:r>
              <a:rPr lang="pt-BR" sz="2400" dirty="0" err="1">
                <a:latin typeface="Calibri" panose="020F0502020204030204" pitchFamily="34" charset="0"/>
                <a:ea typeface="Calibri" panose="020F0502020204030204" pitchFamily="34" charset="0"/>
                <a:cs typeface="Calibri" panose="020F0502020204030204" pitchFamily="34" charset="0"/>
              </a:rPr>
              <a:t>RMg</a:t>
            </a:r>
            <a:r>
              <a:rPr lang="pt-BR" sz="2400" dirty="0">
                <a:latin typeface="Calibri" panose="020F0502020204030204" pitchFamily="34" charset="0"/>
                <a:ea typeface="Calibri" panose="020F0502020204030204" pitchFamily="34" charset="0"/>
                <a:cs typeface="Calibri" panose="020F0502020204030204" pitchFamily="34" charset="0"/>
              </a:rPr>
              <a:t> = </a:t>
            </a:r>
            <a:r>
              <a:rPr lang="pt-BR" sz="2400" dirty="0" err="1">
                <a:latin typeface="Calibri" panose="020F0502020204030204" pitchFamily="34" charset="0"/>
                <a:ea typeface="Calibri" panose="020F0502020204030204" pitchFamily="34" charset="0"/>
                <a:cs typeface="Calibri" panose="020F0502020204030204" pitchFamily="34" charset="0"/>
              </a:rPr>
              <a:t>CMg</a:t>
            </a:r>
            <a:r>
              <a:rPr lang="pt-BR" sz="2400" dirty="0">
                <a:latin typeface="Calibri" panose="020F0502020204030204" pitchFamily="34" charset="0"/>
                <a:ea typeface="Calibri" panose="020F0502020204030204" pitchFamily="34" charset="0"/>
                <a:cs typeface="Calibri" panose="020F0502020204030204" pitchFamily="34" charset="0"/>
              </a:rPr>
              <a:t> obtém-se:</a:t>
            </a:r>
          </a:p>
          <a:p>
            <a:endParaRPr lang="pt-BR" sz="2400" dirty="0">
              <a:effectLst/>
              <a:latin typeface="Calibri" panose="020F0502020204030204" pitchFamily="34" charset="0"/>
              <a:ea typeface="Calibri" panose="020F0502020204030204" pitchFamily="34" charset="0"/>
              <a:cs typeface="Calibri" panose="020F0502020204030204" pitchFamily="34" charset="0"/>
            </a:endParaRPr>
          </a:p>
          <a:p>
            <a:r>
              <a:rPr lang="pt-BR" sz="2400" dirty="0">
                <a:effectLst/>
                <a:latin typeface="Calibri" panose="020F0502020204030204" pitchFamily="34" charset="0"/>
                <a:ea typeface="Calibri" panose="020F0502020204030204" pitchFamily="34" charset="0"/>
                <a:cs typeface="Calibri" panose="020F0502020204030204" pitchFamily="34" charset="0"/>
              </a:rPr>
              <a:t> 30 = 10+2Q   ou  </a:t>
            </a:r>
            <a:r>
              <a:rPr lang="pt-BR" sz="2400" dirty="0" err="1">
                <a:effectLst/>
                <a:latin typeface="Calibri" panose="020F0502020204030204" pitchFamily="34" charset="0"/>
                <a:ea typeface="Calibri" panose="020F0502020204030204" pitchFamily="34" charset="0"/>
                <a:cs typeface="Calibri" panose="020F0502020204030204" pitchFamily="34" charset="0"/>
              </a:rPr>
              <a:t>Q</a:t>
            </a:r>
            <a:r>
              <a:rPr lang="pt-BR" sz="2400" dirty="0">
                <a:effectLst/>
                <a:latin typeface="Calibri" panose="020F0502020204030204" pitchFamily="34" charset="0"/>
                <a:ea typeface="Calibri" panose="020F0502020204030204" pitchFamily="34" charset="0"/>
                <a:cs typeface="Calibri" panose="020F0502020204030204" pitchFamily="34" charset="0"/>
              </a:rPr>
              <a:t>=10</a:t>
            </a:r>
          </a:p>
          <a:p>
            <a:pPr marL="0" indent="0">
              <a:buNone/>
            </a:pPr>
            <a:endParaRPr lang="pt-BR" sz="2400" dirty="0"/>
          </a:p>
          <a:p>
            <a:pPr marL="0" indent="0">
              <a:buNone/>
            </a:pPr>
            <a:r>
              <a:rPr lang="pt-BR" sz="2400" dirty="0"/>
              <a:t>Interpretação: O valor da externalidade positiva da polinização não estava sendo internalizada no valor recebido pelo que a “produzia”.</a:t>
            </a:r>
          </a:p>
          <a:p>
            <a:pPr marL="0" indent="0">
              <a:buNone/>
            </a:pPr>
            <a:r>
              <a:rPr lang="pt-BR" sz="2400" dirty="0"/>
              <a:t>Uma vez que o apicultor passou a receber pela polinização que proporcionava, aumentou o número de colmeias, alcançando o nível de 10 colmeias.</a:t>
            </a:r>
            <a:endParaRPr lang="en-BR" sz="2400"/>
          </a:p>
        </p:txBody>
      </p:sp>
    </p:spTree>
    <p:extLst>
      <p:ext uri="{BB962C8B-B14F-4D97-AF65-F5344CB8AC3E}">
        <p14:creationId xmlns:p14="http://schemas.microsoft.com/office/powerpoint/2010/main" val="304471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E01D1E-86C7-9B98-E61D-7FFC11E53997}"/>
              </a:ext>
            </a:extLst>
          </p:cNvPr>
          <p:cNvSpPr>
            <a:spLocks noGrp="1"/>
          </p:cNvSpPr>
          <p:nvPr>
            <p:ph type="title"/>
          </p:nvPr>
        </p:nvSpPr>
        <p:spPr>
          <a:xfrm>
            <a:off x="699247" y="294538"/>
            <a:ext cx="10568303" cy="1033669"/>
          </a:xfrm>
        </p:spPr>
        <p:txBody>
          <a:bodyPr>
            <a:normAutofit/>
          </a:bodyPr>
          <a:lstStyle/>
          <a:p>
            <a:r>
              <a:rPr lang="pt-BR" sz="3400" dirty="0">
                <a:solidFill>
                  <a:srgbClr val="FFFFFF"/>
                </a:solidFill>
              </a:rPr>
              <a:t>Exemplos</a:t>
            </a:r>
            <a:r>
              <a:rPr lang="en-BR" sz="3400">
                <a:solidFill>
                  <a:srgbClr val="FFFFFF"/>
                </a:solidFill>
              </a:rPr>
              <a:t> em que o Consumo gera </a:t>
            </a:r>
            <a:r>
              <a:rPr lang="pt-BR" sz="3400" dirty="0">
                <a:solidFill>
                  <a:srgbClr val="FFFFFF"/>
                </a:solidFill>
              </a:rPr>
              <a:t>E</a:t>
            </a:r>
            <a:r>
              <a:rPr lang="en-BR" sz="3400">
                <a:solidFill>
                  <a:srgbClr val="FFFFFF"/>
                </a:solidFill>
              </a:rPr>
              <a:t>xternalidades </a:t>
            </a:r>
            <a:r>
              <a:rPr lang="pt-BR" sz="3400" dirty="0" err="1">
                <a:solidFill>
                  <a:srgbClr val="FFFFFF"/>
                </a:solidFill>
              </a:rPr>
              <a:t>P</a:t>
            </a:r>
            <a:r>
              <a:rPr lang="en-BR" sz="3400">
                <a:solidFill>
                  <a:srgbClr val="FFFFFF"/>
                </a:solidFill>
              </a:rPr>
              <a:t>ositivas</a:t>
            </a:r>
          </a:p>
        </p:txBody>
      </p:sp>
      <p:sp>
        <p:nvSpPr>
          <p:cNvPr id="3" name="Content Placeholder 2">
            <a:extLst>
              <a:ext uri="{FF2B5EF4-FFF2-40B4-BE49-F238E27FC236}">
                <a16:creationId xmlns:a16="http://schemas.microsoft.com/office/drawing/2014/main" id="{3883428A-1F77-53CD-01CD-184CADAF43E8}"/>
              </a:ext>
            </a:extLst>
          </p:cNvPr>
          <p:cNvSpPr>
            <a:spLocks noGrp="1"/>
          </p:cNvSpPr>
          <p:nvPr>
            <p:ph idx="1"/>
          </p:nvPr>
        </p:nvSpPr>
        <p:spPr>
          <a:xfrm>
            <a:off x="459350" y="1891970"/>
            <a:ext cx="10808200" cy="4329536"/>
          </a:xfrm>
        </p:spPr>
        <p:txBody>
          <a:bodyPr anchor="ctr">
            <a:normAutofit/>
          </a:bodyPr>
          <a:lstStyle/>
          <a:p>
            <a:endParaRPr lang="pt-BR" sz="2400" dirty="0"/>
          </a:p>
          <a:p>
            <a:r>
              <a:rPr lang="pt-BR" sz="2400" b="0" i="0" dirty="0">
                <a:effectLst/>
                <a:cs typeface="Calibri" panose="020F0502020204030204" pitchFamily="34" charset="0"/>
              </a:rPr>
              <a:t>Um exemplo clássico é o da vacina, pois socialmente beneficia não apenas a produção daquele que aplica a vacina, mas também de outros produtores vizinhos (e do país por não prejudicar as exportações).</a:t>
            </a:r>
          </a:p>
          <a:p>
            <a:endParaRPr lang="pt-BR" sz="2400" b="0" i="0" dirty="0">
              <a:effectLst/>
              <a:cs typeface="Calibri" panose="020F0502020204030204" pitchFamily="34" charset="0"/>
            </a:endParaRPr>
          </a:p>
          <a:p>
            <a:r>
              <a:rPr lang="pt-BR" sz="2400" dirty="0">
                <a:cs typeface="Calibri" panose="020F0502020204030204" pitchFamily="34" charset="0"/>
              </a:rPr>
              <a:t>O </a:t>
            </a:r>
            <a:r>
              <a:rPr lang="pt-BR" sz="2400" b="0" i="0" dirty="0">
                <a:effectLst/>
                <a:cs typeface="Calibri" panose="020F0502020204030204" pitchFamily="34" charset="0"/>
              </a:rPr>
              <a:t>indivíduo que toma a vacina ou aplica vacina no seu rebanho está contribuindo para a “imunidade de rebanho”</a:t>
            </a:r>
            <a:r>
              <a:rPr lang="pt-BR" sz="2400" b="0" i="0" dirty="0">
                <a:effectLst/>
                <a:latin typeface="Calibri" panose="020F0502020204030204" pitchFamily="34" charset="0"/>
                <a:cs typeface="Calibri" panose="020F0502020204030204" pitchFamily="34" charset="0"/>
              </a:rPr>
              <a:t>.</a:t>
            </a:r>
            <a:endParaRPr lang="pt-BR" sz="2400" dirty="0">
              <a:latin typeface="Calibri" panose="020F0502020204030204" pitchFamily="34" charset="0"/>
              <a:cs typeface="Calibri" panose="020F0502020204030204" pitchFamily="34" charset="0"/>
            </a:endParaRPr>
          </a:p>
          <a:p>
            <a:pPr marL="0" indent="0">
              <a:buNone/>
            </a:pPr>
            <a:endParaRPr lang="pt-BR" sz="2400" dirty="0">
              <a:latin typeface="Calibri" panose="020F0502020204030204" pitchFamily="34" charset="0"/>
              <a:cs typeface="Calibri" panose="020F0502020204030204" pitchFamily="34" charset="0"/>
            </a:endParaRPr>
          </a:p>
          <a:p>
            <a:endParaRPr lang="pt-BR" sz="2400" dirty="0">
              <a:latin typeface="Calibri" panose="020F0502020204030204" pitchFamily="34" charset="0"/>
              <a:cs typeface="Calibri" panose="020F0502020204030204" pitchFamily="34" charset="0"/>
            </a:endParaRPr>
          </a:p>
          <a:p>
            <a:endParaRPr lang="pt-B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92791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ChangeArrowheads="1"/>
          </p:cNvSpPr>
          <p:nvPr>
            <p:ph type="title"/>
          </p:nvPr>
        </p:nvSpPr>
        <p:spPr>
          <a:xfrm>
            <a:off x="340994" y="360640"/>
            <a:ext cx="11012803" cy="1143000"/>
          </a:xfrm>
        </p:spPr>
        <p:txBody>
          <a:bodyPr>
            <a:normAutofit/>
          </a:bodyPr>
          <a:lstStyle/>
          <a:p>
            <a:pPr eaLnBrk="1" hangingPunct="1"/>
            <a:r>
              <a:rPr lang="pt-BR" sz="2800" b="1" dirty="0">
                <a:latin typeface="Calibri" panose="020F0502020204030204" pitchFamily="34" charset="0"/>
                <a:cs typeface="Calibri" panose="020F0502020204030204" pitchFamily="34" charset="0"/>
              </a:rPr>
              <a:t>Curva de Demanda e </a:t>
            </a:r>
            <a:r>
              <a:rPr lang="pt-BR" sz="2800" b="1" dirty="0">
                <a:solidFill>
                  <a:srgbClr val="FF0000"/>
                </a:solidFill>
                <a:latin typeface="Calibri" panose="020F0502020204030204" pitchFamily="34" charset="0"/>
                <a:cs typeface="Calibri" panose="020F0502020204030204" pitchFamily="34" charset="0"/>
              </a:rPr>
              <a:t>Externalidades Positivas no Consumo </a:t>
            </a:r>
            <a:br>
              <a:rPr lang="pt-BR" sz="2800" dirty="0">
                <a:latin typeface="Calibri" panose="020F0502020204030204" pitchFamily="34" charset="0"/>
                <a:cs typeface="Calibri" panose="020F0502020204030204" pitchFamily="34" charset="0"/>
              </a:rPr>
            </a:br>
            <a:r>
              <a:rPr lang="pt-BR" sz="2800" dirty="0">
                <a:latin typeface="Calibri" panose="020F0502020204030204" pitchFamily="34" charset="0"/>
                <a:cs typeface="Calibri" panose="020F0502020204030204" pitchFamily="34" charset="0"/>
              </a:rPr>
              <a:t>(consumo privado deveria ser estimulado pelo planejador) </a:t>
            </a:r>
            <a:endParaRPr lang="en-US" sz="2800" dirty="0">
              <a:latin typeface="Calibri" panose="020F0502020204030204" pitchFamily="34" charset="0"/>
              <a:cs typeface="Calibri" panose="020F0502020204030204" pitchFamily="34" charset="0"/>
            </a:endParaRPr>
          </a:p>
        </p:txBody>
      </p:sp>
      <p:sp>
        <p:nvSpPr>
          <p:cNvPr id="151554" name="Espaço Reservado para Número de Slide 4"/>
          <p:cNvSpPr>
            <a:spLocks noGrp="1"/>
          </p:cNvSpPr>
          <p:nvPr>
            <p:ph type="sldNum" sz="quarter" idx="12"/>
          </p:nvPr>
        </p:nvSpPr>
        <p:spPr>
          <a:xfrm>
            <a:off x="8534400" y="6381750"/>
            <a:ext cx="2133600" cy="4762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3C68F73-1634-2D44-A5C3-8B306BE4413F}" type="slidenum">
              <a:rPr lang="en-US" sz="1400"/>
              <a:pPr eaLnBrk="1" hangingPunct="1"/>
              <a:t>25</a:t>
            </a:fld>
            <a:endParaRPr lang="en-US" sz="1400"/>
          </a:p>
        </p:txBody>
      </p:sp>
      <p:sp>
        <p:nvSpPr>
          <p:cNvPr id="151555" name="Text Box 5"/>
          <p:cNvSpPr txBox="1">
            <a:spLocks noChangeArrowheads="1"/>
          </p:cNvSpPr>
          <p:nvPr/>
        </p:nvSpPr>
        <p:spPr bwMode="auto">
          <a:xfrm>
            <a:off x="8112125" y="5300663"/>
            <a:ext cx="457200" cy="3429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i="1"/>
              <a:t>Q </a:t>
            </a:r>
            <a:endParaRPr lang="en-US"/>
          </a:p>
        </p:txBody>
      </p:sp>
      <p:sp>
        <p:nvSpPr>
          <p:cNvPr id="151556" name="Line 6"/>
          <p:cNvSpPr>
            <a:spLocks noChangeShapeType="1"/>
          </p:cNvSpPr>
          <p:nvPr/>
        </p:nvSpPr>
        <p:spPr bwMode="auto">
          <a:xfrm>
            <a:off x="3935414" y="5157788"/>
            <a:ext cx="4321175"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pt-BR"/>
          </a:p>
        </p:txBody>
      </p:sp>
      <p:sp>
        <p:nvSpPr>
          <p:cNvPr id="151557" name="Line 7"/>
          <p:cNvSpPr>
            <a:spLocks noChangeShapeType="1"/>
          </p:cNvSpPr>
          <p:nvPr/>
        </p:nvSpPr>
        <p:spPr bwMode="auto">
          <a:xfrm flipV="1">
            <a:off x="3935413" y="1916114"/>
            <a:ext cx="0" cy="3241675"/>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pt-BR"/>
          </a:p>
        </p:txBody>
      </p:sp>
      <p:sp>
        <p:nvSpPr>
          <p:cNvPr id="151558" name="Line 8"/>
          <p:cNvSpPr>
            <a:spLocks noChangeShapeType="1"/>
          </p:cNvSpPr>
          <p:nvPr/>
        </p:nvSpPr>
        <p:spPr bwMode="auto">
          <a:xfrm flipV="1">
            <a:off x="3935412" y="2565399"/>
            <a:ext cx="3168651" cy="2592373"/>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endParaRPr lang="pt-BR"/>
          </a:p>
        </p:txBody>
      </p:sp>
      <p:sp>
        <p:nvSpPr>
          <p:cNvPr id="151560" name="Line 10"/>
          <p:cNvSpPr>
            <a:spLocks noChangeShapeType="1"/>
          </p:cNvSpPr>
          <p:nvPr/>
        </p:nvSpPr>
        <p:spPr bwMode="auto">
          <a:xfrm>
            <a:off x="4245400" y="2740385"/>
            <a:ext cx="3168651" cy="1979885"/>
          </a:xfrm>
          <a:prstGeom prst="line">
            <a:avLst/>
          </a:prstGeom>
          <a:noFill/>
          <a:ln w="38100">
            <a:solidFill>
              <a:schemeClr val="accent6">
                <a:lumMod val="75000"/>
              </a:schemeClr>
            </a:solidFill>
            <a:round/>
            <a:headEnd/>
            <a:tailEnd/>
          </a:ln>
          <a:extLst>
            <a:ext uri="{909E8E84-426E-40dd-AFC4-6F175D3DCCD1}">
              <a14:hiddenFill xmlns="" xmlns:a14="http://schemas.microsoft.com/office/drawing/2010/main">
                <a:noFill/>
              </a14:hiddenFill>
            </a:ext>
          </a:extLst>
        </p:spPr>
        <p:txBody>
          <a:bodyPr/>
          <a:lstStyle/>
          <a:p>
            <a:endParaRPr lang="pt-BR"/>
          </a:p>
        </p:txBody>
      </p:sp>
      <p:sp>
        <p:nvSpPr>
          <p:cNvPr id="151562" name="Text Box 12"/>
          <p:cNvSpPr txBox="1">
            <a:spLocks noChangeArrowheads="1"/>
          </p:cNvSpPr>
          <p:nvPr/>
        </p:nvSpPr>
        <p:spPr bwMode="auto">
          <a:xfrm>
            <a:off x="7228691" y="3730327"/>
            <a:ext cx="4745017"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pt-BR" dirty="0">
                <a:latin typeface="+mn-lt"/>
              </a:rPr>
              <a:t>Demanda</a:t>
            </a:r>
          </a:p>
          <a:p>
            <a:pPr eaLnBrk="1" hangingPunct="1"/>
            <a:r>
              <a:rPr lang="pt-BR" dirty="0">
                <a:latin typeface="+mn-lt"/>
              </a:rPr>
              <a:t>= Benefício Marginal Privado (</a:t>
            </a:r>
            <a:r>
              <a:rPr lang="pt-BR" dirty="0" err="1">
                <a:latin typeface="+mn-lt"/>
              </a:rPr>
              <a:t>BMgP</a:t>
            </a:r>
            <a:r>
              <a:rPr lang="pt-BR" dirty="0">
                <a:latin typeface="+mn-lt"/>
              </a:rPr>
              <a:t>)</a:t>
            </a:r>
            <a:endParaRPr lang="en-US" dirty="0">
              <a:latin typeface="+mn-lt"/>
            </a:endParaRPr>
          </a:p>
        </p:txBody>
      </p:sp>
      <p:sp>
        <p:nvSpPr>
          <p:cNvPr id="151564" name="Line 14"/>
          <p:cNvSpPr>
            <a:spLocks noChangeShapeType="1"/>
          </p:cNvSpPr>
          <p:nvPr/>
        </p:nvSpPr>
        <p:spPr bwMode="auto">
          <a:xfrm flipH="1">
            <a:off x="5798023" y="3778978"/>
            <a:ext cx="0" cy="1304245"/>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txBody>
          <a:bodyPr/>
          <a:lstStyle/>
          <a:p>
            <a:endParaRPr lang="pt-BR"/>
          </a:p>
        </p:txBody>
      </p:sp>
      <p:sp>
        <p:nvSpPr>
          <p:cNvPr id="151566" name="CaixaDeTexto 16"/>
          <p:cNvSpPr txBox="1">
            <a:spLocks noChangeArrowheads="1"/>
          </p:cNvSpPr>
          <p:nvPr/>
        </p:nvSpPr>
        <p:spPr bwMode="auto">
          <a:xfrm>
            <a:off x="5361260" y="5241280"/>
            <a:ext cx="1781856"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pt-BR" dirty="0" err="1"/>
              <a:t>Q</a:t>
            </a:r>
            <a:r>
              <a:rPr lang="pt-BR" baseline="30000" dirty="0" err="1"/>
              <a:t>equilíbrio</a:t>
            </a:r>
            <a:endParaRPr lang="pt-BR" baseline="30000" dirty="0"/>
          </a:p>
        </p:txBody>
      </p:sp>
      <p:sp>
        <p:nvSpPr>
          <p:cNvPr id="3" name="Retângulo 2"/>
          <p:cNvSpPr/>
          <p:nvPr/>
        </p:nvSpPr>
        <p:spPr>
          <a:xfrm>
            <a:off x="7104063" y="2150528"/>
            <a:ext cx="2788007" cy="461665"/>
          </a:xfrm>
          <a:prstGeom prst="rect">
            <a:avLst/>
          </a:prstGeom>
        </p:spPr>
        <p:txBody>
          <a:bodyPr wrap="none">
            <a:spAutoFit/>
          </a:bodyPr>
          <a:lstStyle/>
          <a:p>
            <a:r>
              <a:rPr lang="pt-BR" sz="2400" dirty="0"/>
              <a:t>Oferta = </a:t>
            </a:r>
            <a:r>
              <a:rPr lang="pt-BR" sz="2400" dirty="0" err="1"/>
              <a:t>CMgPrivado</a:t>
            </a:r>
            <a:endParaRPr lang="pt-BR" sz="2400" dirty="0"/>
          </a:p>
        </p:txBody>
      </p:sp>
      <p:sp>
        <p:nvSpPr>
          <p:cNvPr id="2" name="Text Box 5">
            <a:extLst>
              <a:ext uri="{FF2B5EF4-FFF2-40B4-BE49-F238E27FC236}">
                <a16:creationId xmlns:a16="http://schemas.microsoft.com/office/drawing/2014/main" id="{F775ECB3-7194-DA63-9D80-5E52ABC5BB87}"/>
              </a:ext>
            </a:extLst>
          </p:cNvPr>
          <p:cNvSpPr txBox="1">
            <a:spLocks noChangeArrowheads="1"/>
          </p:cNvSpPr>
          <p:nvPr/>
        </p:nvSpPr>
        <p:spPr bwMode="auto">
          <a:xfrm>
            <a:off x="3439160" y="1744664"/>
            <a:ext cx="457200" cy="3429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i="1"/>
              <a:t>P</a:t>
            </a:r>
            <a:endParaRPr lang="en-US"/>
          </a:p>
        </p:txBody>
      </p:sp>
    </p:spTree>
    <p:extLst>
      <p:ext uri="{BB962C8B-B14F-4D97-AF65-F5344CB8AC3E}">
        <p14:creationId xmlns:p14="http://schemas.microsoft.com/office/powerpoint/2010/main" val="896457811"/>
      </p:ext>
    </p:extLst>
  </p:cSld>
  <p:clrMapOvr>
    <a:masterClrMapping/>
  </p:clrMapOvr>
  <p:transition>
    <p:pull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ChangeArrowheads="1"/>
          </p:cNvSpPr>
          <p:nvPr>
            <p:ph type="title"/>
          </p:nvPr>
        </p:nvSpPr>
        <p:spPr>
          <a:xfrm>
            <a:off x="29209" y="264770"/>
            <a:ext cx="10410187" cy="1143000"/>
          </a:xfrm>
        </p:spPr>
        <p:txBody>
          <a:bodyPr>
            <a:normAutofit/>
          </a:bodyPr>
          <a:lstStyle/>
          <a:p>
            <a:pPr eaLnBrk="1" hangingPunct="1"/>
            <a:r>
              <a:rPr lang="pt-BR" sz="2800" b="1">
                <a:latin typeface="Calibri" panose="020F0502020204030204" pitchFamily="34" charset="0"/>
                <a:cs typeface="Calibri" panose="020F0502020204030204" pitchFamily="34" charset="0"/>
              </a:rPr>
              <a:t>Curva de demanda e </a:t>
            </a:r>
            <a:r>
              <a:rPr lang="pt-BR" sz="2800" b="1">
                <a:solidFill>
                  <a:srgbClr val="FF0000"/>
                </a:solidFill>
                <a:latin typeface="Calibri" panose="020F0502020204030204" pitchFamily="34" charset="0"/>
                <a:cs typeface="Calibri" panose="020F0502020204030204" pitchFamily="34" charset="0"/>
              </a:rPr>
              <a:t>Externalidades Positivas no Consumo </a:t>
            </a:r>
            <a:br>
              <a:rPr lang="pt-BR" sz="2800">
                <a:latin typeface="Calibri" panose="020F0502020204030204" pitchFamily="34" charset="0"/>
                <a:cs typeface="Calibri" panose="020F0502020204030204" pitchFamily="34" charset="0"/>
              </a:rPr>
            </a:br>
            <a:r>
              <a:rPr lang="pt-BR" sz="2800">
                <a:latin typeface="Calibri" panose="020F0502020204030204" pitchFamily="34" charset="0"/>
                <a:cs typeface="Calibri" panose="020F0502020204030204" pitchFamily="34" charset="0"/>
              </a:rPr>
              <a:t>(consumo privado deveria ser estimulado pelo planejador) </a:t>
            </a:r>
            <a:endParaRPr lang="en-US" sz="2800">
              <a:latin typeface="Calibri" panose="020F0502020204030204" pitchFamily="34" charset="0"/>
              <a:cs typeface="Calibri" panose="020F0502020204030204" pitchFamily="34" charset="0"/>
            </a:endParaRPr>
          </a:p>
        </p:txBody>
      </p:sp>
      <p:sp>
        <p:nvSpPr>
          <p:cNvPr id="151555" name="Text Box 5"/>
          <p:cNvSpPr txBox="1">
            <a:spLocks noChangeArrowheads="1"/>
          </p:cNvSpPr>
          <p:nvPr/>
        </p:nvSpPr>
        <p:spPr bwMode="auto">
          <a:xfrm>
            <a:off x="8112125" y="5300663"/>
            <a:ext cx="457200" cy="3429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i="1"/>
              <a:t>Q </a:t>
            </a:r>
            <a:endParaRPr lang="en-US"/>
          </a:p>
        </p:txBody>
      </p:sp>
      <p:sp>
        <p:nvSpPr>
          <p:cNvPr id="151556" name="Line 6"/>
          <p:cNvSpPr>
            <a:spLocks noChangeShapeType="1"/>
          </p:cNvSpPr>
          <p:nvPr/>
        </p:nvSpPr>
        <p:spPr bwMode="auto">
          <a:xfrm flipV="1">
            <a:off x="3935414" y="5147006"/>
            <a:ext cx="6732586" cy="10782"/>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pt-BR"/>
          </a:p>
        </p:txBody>
      </p:sp>
      <p:sp>
        <p:nvSpPr>
          <p:cNvPr id="151557" name="Line 7"/>
          <p:cNvSpPr>
            <a:spLocks noChangeShapeType="1"/>
          </p:cNvSpPr>
          <p:nvPr/>
        </p:nvSpPr>
        <p:spPr bwMode="auto">
          <a:xfrm flipV="1">
            <a:off x="3900491" y="1147490"/>
            <a:ext cx="66683" cy="4007845"/>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pt-BR"/>
          </a:p>
        </p:txBody>
      </p:sp>
      <p:sp>
        <p:nvSpPr>
          <p:cNvPr id="151558" name="Line 8"/>
          <p:cNvSpPr>
            <a:spLocks noChangeShapeType="1"/>
          </p:cNvSpPr>
          <p:nvPr/>
        </p:nvSpPr>
        <p:spPr bwMode="auto">
          <a:xfrm flipV="1">
            <a:off x="3917951" y="2307812"/>
            <a:ext cx="2438403" cy="2816383"/>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a:lstStyle/>
          <a:p>
            <a:endParaRPr lang="pt-BR"/>
          </a:p>
        </p:txBody>
      </p:sp>
      <p:sp>
        <p:nvSpPr>
          <p:cNvPr id="151559" name="Line 9"/>
          <p:cNvSpPr>
            <a:spLocks noChangeShapeType="1"/>
          </p:cNvSpPr>
          <p:nvPr/>
        </p:nvSpPr>
        <p:spPr bwMode="auto">
          <a:xfrm>
            <a:off x="4000515" y="1305341"/>
            <a:ext cx="2438403" cy="3051947"/>
          </a:xfrm>
          <a:prstGeom prst="line">
            <a:avLst/>
          </a:prstGeom>
          <a:noFill/>
          <a:ln w="38100">
            <a:solidFill>
              <a:srgbClr val="FF0000"/>
            </a:solidFill>
            <a:round/>
            <a:headEnd/>
            <a:tailEnd/>
          </a:ln>
          <a:extLst>
            <a:ext uri="{909E8E84-426E-40dd-AFC4-6F175D3DCCD1}">
              <a14:hiddenFill xmlns="" xmlns:a14="http://schemas.microsoft.com/office/drawing/2010/main">
                <a:noFill/>
              </a14:hiddenFill>
            </a:ext>
          </a:extLst>
        </p:spPr>
        <p:txBody>
          <a:bodyPr/>
          <a:lstStyle/>
          <a:p>
            <a:endParaRPr lang="pt-BR"/>
          </a:p>
        </p:txBody>
      </p:sp>
      <p:sp>
        <p:nvSpPr>
          <p:cNvPr id="151560" name="Line 10"/>
          <p:cNvSpPr>
            <a:spLocks noChangeShapeType="1"/>
          </p:cNvSpPr>
          <p:nvPr/>
        </p:nvSpPr>
        <p:spPr bwMode="auto">
          <a:xfrm>
            <a:off x="3967175" y="2593384"/>
            <a:ext cx="1611698" cy="2072716"/>
          </a:xfrm>
          <a:prstGeom prst="line">
            <a:avLst/>
          </a:prstGeom>
          <a:noFill/>
          <a:ln w="38100">
            <a:solidFill>
              <a:schemeClr val="accent6">
                <a:lumMod val="75000"/>
              </a:schemeClr>
            </a:solidFill>
            <a:round/>
            <a:headEnd/>
            <a:tailEnd/>
          </a:ln>
          <a:extLst>
            <a:ext uri="{909E8E84-426E-40dd-AFC4-6F175D3DCCD1}">
              <a14:hiddenFill xmlns="" xmlns:a14="http://schemas.microsoft.com/office/drawing/2010/main">
                <a:noFill/>
              </a14:hiddenFill>
            </a:ext>
          </a:extLst>
        </p:spPr>
        <p:txBody>
          <a:bodyPr/>
          <a:lstStyle/>
          <a:p>
            <a:endParaRPr lang="pt-BR"/>
          </a:p>
        </p:txBody>
      </p:sp>
      <p:sp>
        <p:nvSpPr>
          <p:cNvPr id="151561" name="Text Box 11"/>
          <p:cNvSpPr txBox="1">
            <a:spLocks noChangeArrowheads="1"/>
          </p:cNvSpPr>
          <p:nvPr/>
        </p:nvSpPr>
        <p:spPr bwMode="auto">
          <a:xfrm>
            <a:off x="6356354" y="1426248"/>
            <a:ext cx="4311646"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pt-BR" sz="1800" dirty="0"/>
              <a:t>Demanda do planejador </a:t>
            </a:r>
          </a:p>
          <a:p>
            <a:pPr eaLnBrk="1" hangingPunct="1"/>
            <a:r>
              <a:rPr lang="pt-BR" sz="1800" dirty="0"/>
              <a:t> </a:t>
            </a:r>
            <a:r>
              <a:rPr lang="pt-BR" sz="1800" dirty="0" err="1"/>
              <a:t>BMgS</a:t>
            </a:r>
            <a:r>
              <a:rPr lang="pt-BR" sz="1800" dirty="0"/>
              <a:t> =  </a:t>
            </a:r>
            <a:r>
              <a:rPr lang="pt-BR" sz="1800" dirty="0" err="1"/>
              <a:t>BMgP</a:t>
            </a:r>
            <a:r>
              <a:rPr lang="pt-BR" sz="1800" dirty="0"/>
              <a:t> + Externalidade (+) </a:t>
            </a:r>
            <a:endParaRPr lang="en-US" sz="1800" dirty="0"/>
          </a:p>
        </p:txBody>
      </p:sp>
      <p:sp>
        <p:nvSpPr>
          <p:cNvPr id="151564" name="Line 14"/>
          <p:cNvSpPr>
            <a:spLocks noChangeShapeType="1"/>
          </p:cNvSpPr>
          <p:nvPr/>
        </p:nvSpPr>
        <p:spPr bwMode="auto">
          <a:xfrm flipH="1">
            <a:off x="5005907" y="2497866"/>
            <a:ext cx="0" cy="2627580"/>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txBody>
          <a:bodyPr/>
          <a:lstStyle/>
          <a:p>
            <a:endParaRPr lang="pt-BR"/>
          </a:p>
        </p:txBody>
      </p:sp>
      <p:sp>
        <p:nvSpPr>
          <p:cNvPr id="151565" name="Line 15"/>
          <p:cNvSpPr>
            <a:spLocks noChangeShapeType="1"/>
          </p:cNvSpPr>
          <p:nvPr/>
        </p:nvSpPr>
        <p:spPr bwMode="auto">
          <a:xfrm>
            <a:off x="5578873" y="3310063"/>
            <a:ext cx="84299" cy="1835691"/>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txBody>
          <a:bodyPr/>
          <a:lstStyle/>
          <a:p>
            <a:endParaRPr lang="pt-BR"/>
          </a:p>
        </p:txBody>
      </p:sp>
      <p:sp>
        <p:nvSpPr>
          <p:cNvPr id="151566" name="CaixaDeTexto 16"/>
          <p:cNvSpPr txBox="1">
            <a:spLocks noChangeArrowheads="1"/>
          </p:cNvSpPr>
          <p:nvPr/>
        </p:nvSpPr>
        <p:spPr bwMode="auto">
          <a:xfrm>
            <a:off x="4479539" y="5253306"/>
            <a:ext cx="1485900"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pt-BR" dirty="0" err="1">
                <a:latin typeface="+mn-lt"/>
              </a:rPr>
              <a:t>Q</a:t>
            </a:r>
            <a:endParaRPr lang="pt-BR" dirty="0">
              <a:latin typeface="+mn-lt"/>
            </a:endParaRPr>
          </a:p>
          <a:p>
            <a:pPr eaLnBrk="1" hangingPunct="1"/>
            <a:r>
              <a:rPr lang="pt-BR" baseline="30000" dirty="0">
                <a:latin typeface="+mn-lt"/>
              </a:rPr>
              <a:t>equilíbrio</a:t>
            </a:r>
          </a:p>
        </p:txBody>
      </p:sp>
      <p:sp>
        <p:nvSpPr>
          <p:cNvPr id="151567" name="CaixaDeTexto 17"/>
          <p:cNvSpPr txBox="1">
            <a:spLocks noChangeArrowheads="1"/>
          </p:cNvSpPr>
          <p:nvPr/>
        </p:nvSpPr>
        <p:spPr bwMode="auto">
          <a:xfrm>
            <a:off x="5663172" y="5274952"/>
            <a:ext cx="2021343"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pt-BR" dirty="0" err="1">
                <a:latin typeface="+mn-lt"/>
              </a:rPr>
              <a:t>Q</a:t>
            </a:r>
            <a:endParaRPr lang="pt-BR" dirty="0">
              <a:latin typeface="+mn-lt"/>
            </a:endParaRPr>
          </a:p>
          <a:p>
            <a:pPr eaLnBrk="1" hangingPunct="1"/>
            <a:r>
              <a:rPr lang="pt-BR" baseline="30000" dirty="0">
                <a:latin typeface="+mn-lt"/>
              </a:rPr>
              <a:t>Socialmente eficiente</a:t>
            </a:r>
          </a:p>
        </p:txBody>
      </p:sp>
      <p:sp>
        <p:nvSpPr>
          <p:cNvPr id="3" name="Text Box 5">
            <a:extLst>
              <a:ext uri="{FF2B5EF4-FFF2-40B4-BE49-F238E27FC236}">
                <a16:creationId xmlns:a16="http://schemas.microsoft.com/office/drawing/2014/main" id="{6A9C5031-6CB3-7943-8BDB-CD1A53064B54}"/>
              </a:ext>
            </a:extLst>
          </p:cNvPr>
          <p:cNvSpPr txBox="1">
            <a:spLocks noChangeArrowheads="1"/>
          </p:cNvSpPr>
          <p:nvPr/>
        </p:nvSpPr>
        <p:spPr bwMode="auto">
          <a:xfrm>
            <a:off x="3409950" y="1381402"/>
            <a:ext cx="457200" cy="3429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i="1"/>
              <a:t>P</a:t>
            </a:r>
            <a:endParaRPr lang="en-US"/>
          </a:p>
        </p:txBody>
      </p:sp>
      <p:sp>
        <p:nvSpPr>
          <p:cNvPr id="4" name="CaixaDeTexto 2">
            <a:extLst>
              <a:ext uri="{FF2B5EF4-FFF2-40B4-BE49-F238E27FC236}">
                <a16:creationId xmlns:a16="http://schemas.microsoft.com/office/drawing/2014/main" id="{75146903-56B3-B1A6-0C85-CFCFE7897536}"/>
              </a:ext>
            </a:extLst>
          </p:cNvPr>
          <p:cNvSpPr txBox="1"/>
          <p:nvPr/>
        </p:nvSpPr>
        <p:spPr>
          <a:xfrm>
            <a:off x="129830" y="1305341"/>
            <a:ext cx="2833391" cy="646331"/>
          </a:xfrm>
          <a:prstGeom prst="rect">
            <a:avLst/>
          </a:prstGeom>
          <a:noFill/>
        </p:spPr>
        <p:txBody>
          <a:bodyPr wrap="square" rtlCol="0">
            <a:spAutoFit/>
          </a:bodyPr>
          <a:lstStyle/>
          <a:p>
            <a:endParaRPr lang="pt-BR" dirty="0"/>
          </a:p>
          <a:p>
            <a:endParaRPr lang="pt-BR" dirty="0"/>
          </a:p>
        </p:txBody>
      </p:sp>
      <p:sp>
        <p:nvSpPr>
          <p:cNvPr id="5" name="Text Box 11">
            <a:extLst>
              <a:ext uri="{FF2B5EF4-FFF2-40B4-BE49-F238E27FC236}">
                <a16:creationId xmlns:a16="http://schemas.microsoft.com/office/drawing/2014/main" id="{ECB904E8-992C-58E1-A426-9A8A7A84AA06}"/>
              </a:ext>
            </a:extLst>
          </p:cNvPr>
          <p:cNvSpPr txBox="1">
            <a:spLocks noChangeArrowheads="1"/>
          </p:cNvSpPr>
          <p:nvPr/>
        </p:nvSpPr>
        <p:spPr bwMode="auto">
          <a:xfrm>
            <a:off x="1726558" y="3001252"/>
            <a:ext cx="2473325"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pt-BR" sz="1800" dirty="0"/>
              <a:t>Demanda privada</a:t>
            </a:r>
          </a:p>
          <a:p>
            <a:pPr eaLnBrk="1" hangingPunct="1"/>
            <a:r>
              <a:rPr lang="pt-BR" sz="1800" dirty="0"/>
              <a:t>  </a:t>
            </a:r>
            <a:r>
              <a:rPr lang="pt-BR" sz="1800" dirty="0" err="1"/>
              <a:t>BMgP</a:t>
            </a:r>
            <a:r>
              <a:rPr lang="pt-BR" sz="1800" dirty="0"/>
              <a:t>  </a:t>
            </a:r>
            <a:endParaRPr lang="en-US" sz="1800" dirty="0"/>
          </a:p>
        </p:txBody>
      </p:sp>
      <p:cxnSp>
        <p:nvCxnSpPr>
          <p:cNvPr id="7" name="Straight Arrow Connector 6">
            <a:extLst>
              <a:ext uri="{FF2B5EF4-FFF2-40B4-BE49-F238E27FC236}">
                <a16:creationId xmlns:a16="http://schemas.microsoft.com/office/drawing/2014/main" id="{76A470CE-F76F-2E59-5BF4-2187E71DC9B8}"/>
              </a:ext>
            </a:extLst>
          </p:cNvPr>
          <p:cNvCxnSpPr>
            <a:cxnSpLocks/>
          </p:cNvCxnSpPr>
          <p:nvPr/>
        </p:nvCxnSpPr>
        <p:spPr>
          <a:xfrm flipH="1">
            <a:off x="3436194" y="3427601"/>
            <a:ext cx="930173" cy="109024"/>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FEDDB035-D3A5-8CAA-080C-93C567C9CD53}"/>
              </a:ext>
            </a:extLst>
          </p:cNvPr>
          <p:cNvCxnSpPr>
            <a:cxnSpLocks/>
          </p:cNvCxnSpPr>
          <p:nvPr/>
        </p:nvCxnSpPr>
        <p:spPr>
          <a:xfrm flipV="1">
            <a:off x="5119667" y="1824679"/>
            <a:ext cx="1021440" cy="8922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983466F-C1B7-9A87-054A-4140785F3702}"/>
              </a:ext>
            </a:extLst>
          </p:cNvPr>
          <p:cNvCxnSpPr>
            <a:cxnSpLocks/>
          </p:cNvCxnSpPr>
          <p:nvPr/>
        </p:nvCxnSpPr>
        <p:spPr>
          <a:xfrm>
            <a:off x="4870631" y="5279292"/>
            <a:ext cx="546794"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0766805"/>
      </p:ext>
    </p:extLst>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1559"/>
                                        </p:tgtEl>
                                        <p:attrNameLst>
                                          <p:attrName>style.visibility</p:attrName>
                                        </p:attrNameLst>
                                      </p:cBhvr>
                                      <p:to>
                                        <p:strVal val="visible"/>
                                      </p:to>
                                    </p:set>
                                    <p:anim calcmode="lin" valueType="num">
                                      <p:cBhvr additive="base">
                                        <p:cTn id="7" dur="500" fill="hold"/>
                                        <p:tgtEl>
                                          <p:spTgt spid="151559"/>
                                        </p:tgtEl>
                                        <p:attrNameLst>
                                          <p:attrName>ppt_x</p:attrName>
                                        </p:attrNameLst>
                                      </p:cBhvr>
                                      <p:tavLst>
                                        <p:tav tm="0">
                                          <p:val>
                                            <p:strVal val="#ppt_x"/>
                                          </p:val>
                                        </p:tav>
                                        <p:tav tm="100000">
                                          <p:val>
                                            <p:strVal val="#ppt_x"/>
                                          </p:val>
                                        </p:tav>
                                      </p:tavLst>
                                    </p:anim>
                                    <p:anim calcmode="lin" valueType="num">
                                      <p:cBhvr additive="base">
                                        <p:cTn id="8" dur="500" fill="hold"/>
                                        <p:tgtEl>
                                          <p:spTgt spid="15155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1561"/>
                                        </p:tgtEl>
                                        <p:attrNameLst>
                                          <p:attrName>style.visibility</p:attrName>
                                        </p:attrNameLst>
                                      </p:cBhvr>
                                      <p:to>
                                        <p:strVal val="visible"/>
                                      </p:to>
                                    </p:set>
                                    <p:anim calcmode="lin" valueType="num">
                                      <p:cBhvr additive="base">
                                        <p:cTn id="15" dur="500" fill="hold"/>
                                        <p:tgtEl>
                                          <p:spTgt spid="151561"/>
                                        </p:tgtEl>
                                        <p:attrNameLst>
                                          <p:attrName>ppt_x</p:attrName>
                                        </p:attrNameLst>
                                      </p:cBhvr>
                                      <p:tavLst>
                                        <p:tav tm="0">
                                          <p:val>
                                            <p:strVal val="#ppt_x"/>
                                          </p:val>
                                        </p:tav>
                                        <p:tav tm="100000">
                                          <p:val>
                                            <p:strVal val="#ppt_x"/>
                                          </p:val>
                                        </p:tav>
                                      </p:tavLst>
                                    </p:anim>
                                    <p:anim calcmode="lin" valueType="num">
                                      <p:cBhvr additive="base">
                                        <p:cTn id="16" dur="500" fill="hold"/>
                                        <p:tgtEl>
                                          <p:spTgt spid="151561"/>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51567"/>
                                        </p:tgtEl>
                                        <p:attrNameLst>
                                          <p:attrName>style.visibility</p:attrName>
                                        </p:attrNameLst>
                                      </p:cBhvr>
                                      <p:to>
                                        <p:strVal val="visible"/>
                                      </p:to>
                                    </p:set>
                                    <p:anim calcmode="lin" valueType="num">
                                      <p:cBhvr additive="base">
                                        <p:cTn id="23" dur="500" fill="hold"/>
                                        <p:tgtEl>
                                          <p:spTgt spid="151567"/>
                                        </p:tgtEl>
                                        <p:attrNameLst>
                                          <p:attrName>ppt_x</p:attrName>
                                        </p:attrNameLst>
                                      </p:cBhvr>
                                      <p:tavLst>
                                        <p:tav tm="0">
                                          <p:val>
                                            <p:strVal val="#ppt_x"/>
                                          </p:val>
                                        </p:tav>
                                        <p:tav tm="100000">
                                          <p:val>
                                            <p:strVal val="#ppt_x"/>
                                          </p:val>
                                        </p:tav>
                                      </p:tavLst>
                                    </p:anim>
                                    <p:anim calcmode="lin" valueType="num">
                                      <p:cBhvr additive="base">
                                        <p:cTn id="24" dur="500" fill="hold"/>
                                        <p:tgtEl>
                                          <p:spTgt spid="15156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51565"/>
                                        </p:tgtEl>
                                        <p:attrNameLst>
                                          <p:attrName>style.visibility</p:attrName>
                                        </p:attrNameLst>
                                      </p:cBhvr>
                                      <p:to>
                                        <p:strVal val="visible"/>
                                      </p:to>
                                    </p:set>
                                    <p:anim calcmode="lin" valueType="num">
                                      <p:cBhvr additive="base">
                                        <p:cTn id="27" dur="500" fill="hold"/>
                                        <p:tgtEl>
                                          <p:spTgt spid="151565"/>
                                        </p:tgtEl>
                                        <p:attrNameLst>
                                          <p:attrName>ppt_x</p:attrName>
                                        </p:attrNameLst>
                                      </p:cBhvr>
                                      <p:tavLst>
                                        <p:tav tm="0">
                                          <p:val>
                                            <p:strVal val="#ppt_x"/>
                                          </p:val>
                                        </p:tav>
                                        <p:tav tm="100000">
                                          <p:val>
                                            <p:strVal val="#ppt_x"/>
                                          </p:val>
                                        </p:tav>
                                      </p:tavLst>
                                    </p:anim>
                                    <p:anim calcmode="lin" valueType="num">
                                      <p:cBhvr additive="base">
                                        <p:cTn id="28" dur="500" fill="hold"/>
                                        <p:tgtEl>
                                          <p:spTgt spid="1515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9" grpId="0" animBg="1"/>
      <p:bldP spid="151561" grpId="0"/>
      <p:bldP spid="151565" grpId="0" animBg="1"/>
      <p:bldP spid="151567"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title"/>
          </p:nvPr>
        </p:nvSpPr>
        <p:spPr>
          <a:xfrm>
            <a:off x="1371599" y="294538"/>
            <a:ext cx="9895951" cy="1033669"/>
          </a:xfrm>
        </p:spPr>
        <p:txBody>
          <a:bodyPr>
            <a:normAutofit/>
          </a:bodyPr>
          <a:lstStyle/>
          <a:p>
            <a:r>
              <a:rPr lang="pt-BR" sz="4000">
                <a:solidFill>
                  <a:srgbClr val="FFFFFF"/>
                </a:solidFill>
              </a:rPr>
              <a:t>Externalidade Positiva e </a:t>
            </a:r>
            <a:r>
              <a:rPr lang="pt-BR" sz="4000" i="1">
                <a:solidFill>
                  <a:srgbClr val="FFFFFF"/>
                </a:solidFill>
              </a:rPr>
              <a:t>Free Riders</a:t>
            </a:r>
            <a:r>
              <a:rPr lang="pt-BR" sz="4000">
                <a:solidFill>
                  <a:srgbClr val="FFFFFF"/>
                </a:solidFill>
              </a:rPr>
              <a:t> (Caronas)</a:t>
            </a:r>
          </a:p>
        </p:txBody>
      </p:sp>
      <p:sp>
        <p:nvSpPr>
          <p:cNvPr id="3" name="Espaço Reservado para Conteúdo 2"/>
          <p:cNvSpPr>
            <a:spLocks noGrp="1"/>
          </p:cNvSpPr>
          <p:nvPr>
            <p:ph idx="1"/>
          </p:nvPr>
        </p:nvSpPr>
        <p:spPr>
          <a:xfrm>
            <a:off x="591671" y="1622744"/>
            <a:ext cx="11026588" cy="4813915"/>
          </a:xfrm>
        </p:spPr>
        <p:txBody>
          <a:bodyPr anchor="ctr">
            <a:normAutofit/>
          </a:bodyPr>
          <a:lstStyle/>
          <a:p>
            <a:endParaRPr lang="pt-BR" sz="2400" dirty="0"/>
          </a:p>
          <a:p>
            <a:r>
              <a:rPr lang="pt-BR" sz="2400" dirty="0"/>
              <a:t>Enquanto indivíduos que se beneficiam de externalidade positivas sem pagar por estas são considerados </a:t>
            </a:r>
            <a:r>
              <a:rPr lang="pt-BR" sz="2400" i="1" dirty="0" err="1"/>
              <a:t>free</a:t>
            </a:r>
            <a:r>
              <a:rPr lang="pt-BR" sz="2400" i="1" dirty="0"/>
              <a:t> </a:t>
            </a:r>
            <a:r>
              <a:rPr lang="pt-BR" sz="2400" i="1" dirty="0" err="1"/>
              <a:t>riders</a:t>
            </a:r>
            <a:r>
              <a:rPr lang="pt-BR" sz="2400" i="1" dirty="0"/>
              <a:t> (caronas).</a:t>
            </a:r>
          </a:p>
          <a:p>
            <a:r>
              <a:rPr lang="pt-BR" sz="2400" dirty="0"/>
              <a:t>Pode ser de interesse da sociedade encorajar </a:t>
            </a:r>
            <a:r>
              <a:rPr lang="pt-BR" sz="2400" i="1" dirty="0" err="1"/>
              <a:t>free</a:t>
            </a:r>
            <a:r>
              <a:rPr lang="pt-BR" sz="2400" i="1" dirty="0"/>
              <a:t> </a:t>
            </a:r>
            <a:r>
              <a:rPr lang="pt-BR" sz="2400" i="1" dirty="0" err="1"/>
              <a:t>riders</a:t>
            </a:r>
            <a:r>
              <a:rPr lang="pt-BR" sz="2400" i="1" dirty="0"/>
              <a:t> </a:t>
            </a:r>
            <a:r>
              <a:rPr lang="pt-BR" sz="2400" dirty="0"/>
              <a:t>a consumirem bens que geram benefícios externos substanciais.  </a:t>
            </a:r>
          </a:p>
          <a:p>
            <a:r>
              <a:rPr lang="pt-BR" sz="2400" dirty="0"/>
              <a:t>Bens meritórios geram externalidades positivas, cujos beneficiários não pagam por elas.  </a:t>
            </a:r>
          </a:p>
          <a:p>
            <a:r>
              <a:rPr lang="pt-BR" sz="2400" dirty="0"/>
              <a:t>Como exemplo, tome-se o sistema de saúde, onde tratamentos privados para doenças contagiosas proporcionam considerável benefício a outros que não pagam pelo benefício.  </a:t>
            </a:r>
          </a:p>
          <a:p>
            <a:endParaRPr lang="pt-BR" sz="2400" dirty="0"/>
          </a:p>
        </p:txBody>
      </p:sp>
    </p:spTree>
    <p:extLst>
      <p:ext uri="{BB962C8B-B14F-4D97-AF65-F5344CB8AC3E}">
        <p14:creationId xmlns:p14="http://schemas.microsoft.com/office/powerpoint/2010/main" val="1798897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a:extLst>
              <a:ext uri="{FF2B5EF4-FFF2-40B4-BE49-F238E27FC236}">
                <a16:creationId xmlns:a16="http://schemas.microsoft.com/office/drawing/2014/main" id="{547FA0A4-7B29-4250-2F98-369AB470AB08}"/>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dirty="0">
                <a:solidFill>
                  <a:srgbClr val="FFFFFF"/>
                </a:solidFill>
              </a:rPr>
              <a:t>      ASSIMETRIA DE INFORMAÇÕES</a:t>
            </a:r>
            <a:br>
              <a:rPr lang="en-US" sz="4800" dirty="0">
                <a:solidFill>
                  <a:srgbClr val="FFFFFF"/>
                </a:solidFill>
              </a:rPr>
            </a:br>
            <a:br>
              <a:rPr lang="en-US" sz="4800" dirty="0">
                <a:solidFill>
                  <a:srgbClr val="FFFFFF"/>
                </a:solidFill>
              </a:rPr>
            </a:br>
            <a:r>
              <a:rPr lang="en-US" sz="4800" dirty="0">
                <a:solidFill>
                  <a:srgbClr val="FFFFFF"/>
                </a:solidFill>
              </a:rPr>
              <a:t>	</a:t>
            </a:r>
            <a:endParaRPr lang="en-US" sz="4800" kern="1200" dirty="0">
              <a:solidFill>
                <a:srgbClr val="FFFFFF"/>
              </a:solidFill>
              <a:latin typeface="+mj-lt"/>
              <a:ea typeface="+mj-ea"/>
              <a:cs typeface="+mj-cs"/>
            </a:endParaRPr>
          </a:p>
        </p:txBody>
      </p:sp>
    </p:spTree>
    <p:extLst>
      <p:ext uri="{BB962C8B-B14F-4D97-AF65-F5344CB8AC3E}">
        <p14:creationId xmlns:p14="http://schemas.microsoft.com/office/powerpoint/2010/main" val="908753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756293D-2C00-A01F-D884-6C2CBE63C8D9}"/>
              </a:ext>
            </a:extLst>
          </p:cNvPr>
          <p:cNvSpPr>
            <a:spLocks noGrp="1"/>
          </p:cNvSpPr>
          <p:nvPr>
            <p:ph type="title"/>
          </p:nvPr>
        </p:nvSpPr>
        <p:spPr>
          <a:xfrm>
            <a:off x="1377697" y="212816"/>
            <a:ext cx="9895951" cy="1033669"/>
          </a:xfrm>
        </p:spPr>
        <p:txBody>
          <a:bodyPr>
            <a:normAutofit/>
          </a:bodyPr>
          <a:lstStyle/>
          <a:p>
            <a:r>
              <a:rPr lang="pt-BR" sz="4000" dirty="0">
                <a:solidFill>
                  <a:srgbClr val="FFFFFF"/>
                </a:solidFill>
              </a:rPr>
              <a:t>ASSIMETRIA DE INFORMAÇÕES</a:t>
            </a:r>
          </a:p>
        </p:txBody>
      </p:sp>
      <p:sp>
        <p:nvSpPr>
          <p:cNvPr id="3" name="Espaço Reservado para Conteúdo 2">
            <a:extLst>
              <a:ext uri="{FF2B5EF4-FFF2-40B4-BE49-F238E27FC236}">
                <a16:creationId xmlns:a16="http://schemas.microsoft.com/office/drawing/2014/main" id="{C602ED65-B3DC-F59B-7CDE-CF434D82D4AA}"/>
              </a:ext>
            </a:extLst>
          </p:cNvPr>
          <p:cNvSpPr>
            <a:spLocks noGrp="1"/>
          </p:cNvSpPr>
          <p:nvPr>
            <p:ph idx="1"/>
          </p:nvPr>
        </p:nvSpPr>
        <p:spPr>
          <a:xfrm>
            <a:off x="509935" y="2029834"/>
            <a:ext cx="11172126" cy="4615350"/>
          </a:xfrm>
        </p:spPr>
        <p:txBody>
          <a:bodyPr anchor="ctr">
            <a:noAutofit/>
          </a:bodyPr>
          <a:lstStyle/>
          <a:p>
            <a:pPr marL="0" indent="0" algn="l">
              <a:buNone/>
            </a:pPr>
            <a:r>
              <a:rPr lang="pt-BR" sz="2400" b="0" i="0" dirty="0">
                <a:solidFill>
                  <a:srgbClr val="353740"/>
                </a:solidFill>
                <a:effectLst/>
                <a:latin typeface="Calibri" panose="020F0502020204030204" pitchFamily="34" charset="0"/>
                <a:cs typeface="Calibri" panose="020F0502020204030204" pitchFamily="34" charset="0"/>
              </a:rPr>
              <a:t>A falha de mercado devido à assimetria de informações ocorre quando uma parte envolvida em uma transação econômica possui mais ou melhores informações do que a outra, impactando diretamente a eficiência da negociação e, por conseguinte, na alocação de recursos. </a:t>
            </a:r>
          </a:p>
          <a:p>
            <a:pPr marL="0" indent="0" algn="l">
              <a:buNone/>
            </a:pPr>
            <a:endParaRPr lang="pt-BR" sz="2400" dirty="0">
              <a:solidFill>
                <a:srgbClr val="353740"/>
              </a:solidFill>
              <a:latin typeface="Calibri" panose="020F0502020204030204" pitchFamily="34" charset="0"/>
              <a:cs typeface="Calibri" panose="020F0502020204030204" pitchFamily="34" charset="0"/>
            </a:endParaRPr>
          </a:p>
          <a:p>
            <a:pPr marL="0" indent="0" algn="l">
              <a:buNone/>
            </a:pPr>
            <a:r>
              <a:rPr lang="pt-BR" sz="2400" b="0" i="0" dirty="0">
                <a:solidFill>
                  <a:srgbClr val="353740"/>
                </a:solidFill>
                <a:effectLst/>
                <a:latin typeface="Calibri" panose="020F0502020204030204" pitchFamily="34" charset="0"/>
                <a:cs typeface="Calibri" panose="020F0502020204030204" pitchFamily="34" charset="0"/>
              </a:rPr>
              <a:t>Esta forma de falha de mercado pode resultar em uma série de ineficiências que afetam a dinâmica do mercado e o bem-estar social.</a:t>
            </a:r>
          </a:p>
          <a:p>
            <a:pPr marL="0" indent="0" algn="l">
              <a:buNone/>
            </a:pPr>
            <a:endParaRPr lang="pt-BR" sz="2400" b="0" i="0" dirty="0">
              <a:solidFill>
                <a:srgbClr val="353740"/>
              </a:solidFill>
              <a:effectLst/>
              <a:latin typeface="Calibri" panose="020F0502020204030204" pitchFamily="34" charset="0"/>
              <a:cs typeface="Calibri" panose="020F0502020204030204" pitchFamily="34" charset="0"/>
            </a:endParaRPr>
          </a:p>
          <a:p>
            <a:pPr algn="l">
              <a:lnSpc>
                <a:spcPct val="110000"/>
              </a:lnSpc>
            </a:pPr>
            <a:r>
              <a:rPr lang="pt-BR" sz="2400" b="0" i="0" dirty="0">
                <a:solidFill>
                  <a:srgbClr val="353740"/>
                </a:solidFill>
                <a:effectLst/>
                <a:latin typeface="Calibri" panose="020F0502020204030204" pitchFamily="34" charset="0"/>
                <a:cs typeface="Calibri" panose="020F0502020204030204" pitchFamily="34" charset="0"/>
              </a:rPr>
              <a:t>Para sistematizar a análise consideremos que a assimetria de informações pode ser dividida em dois problemas principais: </a:t>
            </a:r>
          </a:p>
          <a:p>
            <a:pPr marL="0" indent="0" algn="ctr">
              <a:lnSpc>
                <a:spcPct val="110000"/>
              </a:lnSpc>
              <a:buNone/>
            </a:pPr>
            <a:r>
              <a:rPr lang="pt-BR" sz="2400" b="1" i="1" dirty="0">
                <a:solidFill>
                  <a:srgbClr val="353740"/>
                </a:solidFill>
                <a:effectLst/>
                <a:latin typeface="Calibri" panose="020F0502020204030204" pitchFamily="34" charset="0"/>
                <a:cs typeface="Calibri" panose="020F0502020204030204" pitchFamily="34" charset="0"/>
              </a:rPr>
              <a:t>Seleção Adversa e Risco Moral.</a:t>
            </a:r>
          </a:p>
          <a:p>
            <a:endParaRPr lang="pt-BR" dirty="0"/>
          </a:p>
        </p:txBody>
      </p:sp>
    </p:spTree>
    <p:extLst>
      <p:ext uri="{BB962C8B-B14F-4D97-AF65-F5344CB8AC3E}">
        <p14:creationId xmlns:p14="http://schemas.microsoft.com/office/powerpoint/2010/main" val="3795517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3385" name="Rectangle 14338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7" name="Rectangle 14338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9" name="Rectangle 14338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91" name="Rectangle 14339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93" name="Rectangle 14339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250" name="Rectangle 2"/>
          <p:cNvSpPr>
            <a:spLocks noGrp="1" noChangeArrowheads="1"/>
          </p:cNvSpPr>
          <p:nvPr>
            <p:ph type="title"/>
          </p:nvPr>
        </p:nvSpPr>
        <p:spPr>
          <a:xfrm>
            <a:off x="1371599" y="294538"/>
            <a:ext cx="9895951" cy="1033669"/>
          </a:xfrm>
        </p:spPr>
        <p:txBody>
          <a:bodyPr>
            <a:normAutofit/>
          </a:bodyPr>
          <a:lstStyle/>
          <a:p>
            <a:pPr eaLnBrk="1" hangingPunct="1">
              <a:defRPr/>
            </a:pPr>
            <a:r>
              <a:rPr lang="pt-BR" sz="3400">
                <a:solidFill>
                  <a:srgbClr val="FFFFFF"/>
                </a:solidFill>
                <a:latin typeface="Calibri" charset="0"/>
              </a:rPr>
              <a:t>Custo Privado &amp; Custo Social: </a:t>
            </a:r>
            <a:br>
              <a:rPr lang="pt-BR" sz="3400">
                <a:solidFill>
                  <a:srgbClr val="FFFFFF"/>
                </a:solidFill>
                <a:latin typeface="Calibri" charset="0"/>
              </a:rPr>
            </a:br>
            <a:r>
              <a:rPr lang="pt-BR" sz="3400">
                <a:solidFill>
                  <a:srgbClr val="FFFFFF"/>
                </a:solidFill>
                <a:latin typeface="Calibri" charset="0"/>
              </a:rPr>
              <a:t>Relação através da Externalidade</a:t>
            </a:r>
            <a:endParaRPr lang="en-US" sz="3400" b="1">
              <a:solidFill>
                <a:srgbClr val="FFFFFF"/>
              </a:solidFill>
              <a:latin typeface="Calibri" charset="0"/>
            </a:endParaRPr>
          </a:p>
        </p:txBody>
      </p:sp>
      <p:sp>
        <p:nvSpPr>
          <p:cNvPr id="143362" name="Rectangle 3"/>
          <p:cNvSpPr>
            <a:spLocks noGrp="1" noChangeArrowheads="1"/>
          </p:cNvSpPr>
          <p:nvPr>
            <p:ph idx="1"/>
          </p:nvPr>
        </p:nvSpPr>
        <p:spPr>
          <a:xfrm>
            <a:off x="229497" y="1847835"/>
            <a:ext cx="11481638" cy="4972721"/>
          </a:xfrm>
        </p:spPr>
        <p:txBody>
          <a:bodyPr anchor="ctr">
            <a:normAutofit fontScale="92500" lnSpcReduction="10000"/>
          </a:bodyPr>
          <a:lstStyle/>
          <a:p>
            <a:pPr>
              <a:lnSpc>
                <a:spcPct val="110000"/>
              </a:lnSpc>
            </a:pPr>
            <a:r>
              <a:rPr lang="pt-BR" sz="2400" u="sng" dirty="0">
                <a:latin typeface="Calibri" panose="020F0502020204030204" pitchFamily="34" charset="0"/>
                <a:cs typeface="Calibri" panose="020F0502020204030204" pitchFamily="34" charset="0"/>
              </a:rPr>
              <a:t>Custos e benefícios </a:t>
            </a:r>
            <a:r>
              <a:rPr lang="pt-BR" sz="2400" i="1" u="sng" dirty="0">
                <a:latin typeface="Calibri" panose="020F0502020204030204" pitchFamily="34" charset="0"/>
                <a:cs typeface="Calibri" panose="020F0502020204030204" pitchFamily="34" charset="0"/>
              </a:rPr>
              <a:t>privados</a:t>
            </a:r>
            <a:r>
              <a:rPr lang="pt-BR" sz="2400" u="sng" dirty="0">
                <a:latin typeface="Calibri" panose="020F0502020204030204" pitchFamily="34" charset="0"/>
                <a:cs typeface="Calibri" panose="020F0502020204030204" pitchFamily="34" charset="0"/>
              </a:rPr>
              <a:t> são aqueles diretamente experimentados pelos indivíduos ou empresas envolvidas numa transação econômica.</a:t>
            </a:r>
            <a:r>
              <a:rPr lang="pt-BR" sz="2400" dirty="0">
                <a:latin typeface="Calibri" panose="020F0502020204030204" pitchFamily="34" charset="0"/>
                <a:cs typeface="Calibri" panose="020F0502020204030204" pitchFamily="34" charset="0"/>
              </a:rPr>
              <a:t> </a:t>
            </a:r>
          </a:p>
          <a:p>
            <a:pPr marL="0" indent="0">
              <a:lnSpc>
                <a:spcPct val="110000"/>
              </a:lnSpc>
              <a:buNone/>
            </a:pPr>
            <a:endParaRPr lang="pt-BR" sz="2400" dirty="0">
              <a:latin typeface="Calibri" panose="020F0502020204030204" pitchFamily="34" charset="0"/>
              <a:cs typeface="Calibri" panose="020F0502020204030204" pitchFamily="34" charset="0"/>
            </a:endParaRPr>
          </a:p>
          <a:p>
            <a:pPr>
              <a:lnSpc>
                <a:spcPct val="110000"/>
              </a:lnSpc>
            </a:pPr>
            <a:r>
              <a:rPr lang="pt-BR" sz="2400" dirty="0">
                <a:latin typeface="Calibri" panose="020F0502020204030204" pitchFamily="34" charset="0"/>
                <a:cs typeface="Calibri" panose="020F0502020204030204" pitchFamily="34" charset="0"/>
              </a:rPr>
              <a:t>Por outro lado, </a:t>
            </a:r>
            <a:r>
              <a:rPr lang="pt-BR" sz="2400" u="sng" dirty="0">
                <a:latin typeface="Calibri" panose="020F0502020204030204" pitchFamily="34" charset="0"/>
                <a:cs typeface="Calibri" panose="020F0502020204030204" pitchFamily="34" charset="0"/>
              </a:rPr>
              <a:t>custos e benefícios </a:t>
            </a:r>
            <a:r>
              <a:rPr lang="pt-BR" sz="2400" i="1" u="sng" dirty="0">
                <a:latin typeface="Calibri" panose="020F0502020204030204" pitchFamily="34" charset="0"/>
                <a:cs typeface="Calibri" panose="020F0502020204030204" pitchFamily="34" charset="0"/>
              </a:rPr>
              <a:t>sociais</a:t>
            </a:r>
            <a:r>
              <a:rPr lang="pt-BR" sz="2400" u="sng" dirty="0">
                <a:latin typeface="Calibri" panose="020F0502020204030204" pitchFamily="34" charset="0"/>
                <a:cs typeface="Calibri" panose="020F0502020204030204" pitchFamily="34" charset="0"/>
              </a:rPr>
              <a:t> incluem as externalidades associadas à produção ou consumo de um bem ou serviço</a:t>
            </a:r>
            <a:r>
              <a:rPr lang="pt-BR" sz="2400" dirty="0">
                <a:latin typeface="Calibri" panose="020F0502020204030204" pitchFamily="34" charset="0"/>
                <a:cs typeface="Calibri" panose="020F0502020204030204" pitchFamily="34" charset="0"/>
              </a:rPr>
              <a:t>. </a:t>
            </a:r>
          </a:p>
          <a:p>
            <a:pPr>
              <a:lnSpc>
                <a:spcPct val="110000"/>
              </a:lnSpc>
            </a:pPr>
            <a:endParaRPr lang="pt-BR" sz="2400" dirty="0">
              <a:latin typeface="Calibri" panose="020F0502020204030204" pitchFamily="34" charset="0"/>
              <a:cs typeface="Calibri" panose="020F0502020204030204" pitchFamily="34" charset="0"/>
            </a:endParaRPr>
          </a:p>
          <a:p>
            <a:pPr>
              <a:lnSpc>
                <a:spcPct val="110000"/>
              </a:lnSpc>
            </a:pPr>
            <a:r>
              <a:rPr lang="pt-BR" sz="2400" dirty="0">
                <a:latin typeface="Calibri" panose="020F0502020204030204" pitchFamily="34" charset="0"/>
                <a:cs typeface="Calibri" panose="020F0502020204030204" pitchFamily="34" charset="0"/>
              </a:rPr>
              <a:t>Esses custos e benefícios impactam grande parte e em algumas instâncias a sociedade como um todo – não apenas os agentes envolvidos na compra ou venda.</a:t>
            </a:r>
          </a:p>
          <a:p>
            <a:pPr marL="0" indent="0">
              <a:buNone/>
            </a:pPr>
            <a:endParaRPr lang="pt-BR" sz="2400" dirty="0">
              <a:latin typeface="Calibri" panose="020F0502020204030204" pitchFamily="34" charset="0"/>
              <a:cs typeface="Calibri" panose="020F0502020204030204" pitchFamily="34" charset="0"/>
            </a:endParaRPr>
          </a:p>
          <a:p>
            <a:pPr eaLnBrk="1" hangingPunct="1">
              <a:buFontTx/>
              <a:buNone/>
            </a:pPr>
            <a:r>
              <a:rPr lang="pt-BR" sz="2400" b="1" dirty="0">
                <a:latin typeface="Calibri" panose="020F0502020204030204" pitchFamily="34" charset="0"/>
                <a:cs typeface="Calibri" panose="020F0502020204030204" pitchFamily="34" charset="0"/>
              </a:rPr>
              <a:t>                           Custo Social   =  Custo Privado + Externalidade (pode ser + ou -)</a:t>
            </a:r>
          </a:p>
          <a:p>
            <a:pPr eaLnBrk="1" hangingPunct="1">
              <a:buFontTx/>
              <a:buNone/>
            </a:pPr>
            <a:endParaRPr lang="pt-BR" sz="2400" b="1" dirty="0">
              <a:latin typeface="Calibri" panose="020F0502020204030204" pitchFamily="34" charset="0"/>
              <a:cs typeface="Calibri" panose="020F0502020204030204" pitchFamily="34" charset="0"/>
            </a:endParaRPr>
          </a:p>
          <a:p>
            <a:pPr>
              <a:buNone/>
            </a:pPr>
            <a:r>
              <a:rPr lang="pt-BR" sz="2400" b="1" dirty="0">
                <a:latin typeface="Calibri" panose="020F0502020204030204" pitchFamily="34" charset="0"/>
                <a:cs typeface="Calibri" panose="020F0502020204030204" pitchFamily="34" charset="0"/>
              </a:rPr>
              <a:t>		        Benefício Social  =  Benefício Privado + Externalidade (pode ser + ou -)</a:t>
            </a:r>
          </a:p>
          <a:p>
            <a:pPr>
              <a:buNone/>
            </a:pPr>
            <a:endParaRPr lang="en-US" sz="2400" b="1" dirty="0">
              <a:latin typeface="Calibri" panose="020F0502020204030204" pitchFamily="34" charset="0"/>
              <a:cs typeface="Calibri" panose="020F0502020204030204" pitchFamily="34" charset="0"/>
            </a:endParaRPr>
          </a:p>
          <a:p>
            <a:pPr eaLnBrk="1" hangingPunct="1">
              <a:buFontTx/>
              <a:buNone/>
            </a:pPr>
            <a:endParaRPr lang="en-US" sz="2000" b="1" dirty="0">
              <a:latin typeface="Calibri" panose="020F0502020204030204" pitchFamily="34" charset="0"/>
              <a:cs typeface="Calibri" panose="020F0502020204030204" pitchFamily="34" charset="0"/>
            </a:endParaRPr>
          </a:p>
        </p:txBody>
      </p:sp>
      <p:sp>
        <p:nvSpPr>
          <p:cNvPr id="143363" name="Espaço Reservado para Número de Slide 5"/>
          <p:cNvSpPr>
            <a:spLocks noGrp="1"/>
          </p:cNvSpPr>
          <p:nvPr>
            <p:ph type="sldNum" sz="quarter" idx="12"/>
          </p:nvPr>
        </p:nvSpPr>
        <p:spPr>
          <a:xfrm>
            <a:off x="11704320" y="6455431"/>
            <a:ext cx="445913"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600"/>
              </a:spcAft>
            </a:pPr>
            <a:fld id="{92A18084-FD2C-FB4B-B14A-30BF49A18584}" type="slidenum">
              <a:rPr lang="en-US" sz="1100">
                <a:solidFill>
                  <a:schemeClr val="tx1">
                    <a:lumMod val="50000"/>
                    <a:lumOff val="50000"/>
                  </a:schemeClr>
                </a:solidFill>
              </a:rPr>
              <a:pPr eaLnBrk="1" hangingPunct="1">
                <a:spcAft>
                  <a:spcPts val="600"/>
                </a:spcAft>
              </a:pPr>
              <a:t>3</a:t>
            </a:fld>
            <a:endParaRPr lang="en-US" sz="1100">
              <a:solidFill>
                <a:schemeClr val="tx1">
                  <a:lumMod val="50000"/>
                  <a:lumOff val="50000"/>
                </a:schemeClr>
              </a:solidFill>
            </a:endParaRPr>
          </a:p>
        </p:txBody>
      </p:sp>
    </p:spTree>
    <p:extLst>
      <p:ext uri="{BB962C8B-B14F-4D97-AF65-F5344CB8AC3E}">
        <p14:creationId xmlns:p14="http://schemas.microsoft.com/office/powerpoint/2010/main" val="85363311"/>
      </p:ext>
    </p:extLst>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62">
                                            <p:txEl>
                                              <p:pRg st="0" end="0"/>
                                            </p:txEl>
                                          </p:spTgt>
                                        </p:tgtEl>
                                        <p:attrNameLst>
                                          <p:attrName>style.visibility</p:attrName>
                                        </p:attrNameLst>
                                      </p:cBhvr>
                                      <p:to>
                                        <p:strVal val="visible"/>
                                      </p:to>
                                    </p:set>
                                    <p:anim calcmode="lin" valueType="num">
                                      <p:cBhvr additive="base">
                                        <p:cTn id="7" dur="500" fill="hold"/>
                                        <p:tgtEl>
                                          <p:spTgt spid="1433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62">
                                            <p:txEl>
                                              <p:pRg st="2" end="2"/>
                                            </p:txEl>
                                          </p:spTgt>
                                        </p:tgtEl>
                                        <p:attrNameLst>
                                          <p:attrName>style.visibility</p:attrName>
                                        </p:attrNameLst>
                                      </p:cBhvr>
                                      <p:to>
                                        <p:strVal val="visible"/>
                                      </p:to>
                                    </p:set>
                                    <p:anim calcmode="lin" valueType="num">
                                      <p:cBhvr additive="base">
                                        <p:cTn id="13" dur="500" fill="hold"/>
                                        <p:tgtEl>
                                          <p:spTgt spid="14336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362">
                                            <p:txEl>
                                              <p:pRg st="4" end="4"/>
                                            </p:txEl>
                                          </p:spTgt>
                                        </p:tgtEl>
                                        <p:attrNameLst>
                                          <p:attrName>style.visibility</p:attrName>
                                        </p:attrNameLst>
                                      </p:cBhvr>
                                      <p:to>
                                        <p:strVal val="visible"/>
                                      </p:to>
                                    </p:set>
                                    <p:anim calcmode="lin" valueType="num">
                                      <p:cBhvr additive="base">
                                        <p:cTn id="19" dur="500" fill="hold"/>
                                        <p:tgtEl>
                                          <p:spTgt spid="14336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362">
                                            <p:txEl>
                                              <p:pRg st="6" end="6"/>
                                            </p:txEl>
                                          </p:spTgt>
                                        </p:tgtEl>
                                        <p:attrNameLst>
                                          <p:attrName>style.visibility</p:attrName>
                                        </p:attrNameLst>
                                      </p:cBhvr>
                                      <p:to>
                                        <p:strVal val="visible"/>
                                      </p:to>
                                    </p:set>
                                    <p:anim calcmode="lin" valueType="num">
                                      <p:cBhvr additive="base">
                                        <p:cTn id="25" dur="500" fill="hold"/>
                                        <p:tgtEl>
                                          <p:spTgt spid="14336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6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3362">
                                            <p:txEl>
                                              <p:pRg st="8" end="8"/>
                                            </p:txEl>
                                          </p:spTgt>
                                        </p:tgtEl>
                                        <p:attrNameLst>
                                          <p:attrName>style.visibility</p:attrName>
                                        </p:attrNameLst>
                                      </p:cBhvr>
                                      <p:to>
                                        <p:strVal val="visible"/>
                                      </p:to>
                                    </p:set>
                                    <p:anim calcmode="lin" valueType="num">
                                      <p:cBhvr additive="base">
                                        <p:cTn id="31" dur="500" fill="hold"/>
                                        <p:tgtEl>
                                          <p:spTgt spid="14336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36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756293D-2C00-A01F-D884-6C2CBE63C8D9}"/>
              </a:ext>
            </a:extLst>
          </p:cNvPr>
          <p:cNvSpPr>
            <a:spLocks noGrp="1"/>
          </p:cNvSpPr>
          <p:nvPr>
            <p:ph type="title"/>
          </p:nvPr>
        </p:nvSpPr>
        <p:spPr>
          <a:xfrm>
            <a:off x="1371599" y="294538"/>
            <a:ext cx="9895951" cy="1033669"/>
          </a:xfrm>
        </p:spPr>
        <p:txBody>
          <a:bodyPr>
            <a:normAutofit/>
          </a:bodyPr>
          <a:lstStyle/>
          <a:p>
            <a:r>
              <a:rPr lang="pt-BR" sz="4000" dirty="0">
                <a:solidFill>
                  <a:srgbClr val="FFFFFF"/>
                </a:solidFill>
              </a:rPr>
              <a:t>ASSIMETRIA DE INFORMAÇÕES</a:t>
            </a:r>
          </a:p>
        </p:txBody>
      </p:sp>
      <p:sp>
        <p:nvSpPr>
          <p:cNvPr id="3" name="Espaço Reservado para Conteúdo 2">
            <a:extLst>
              <a:ext uri="{FF2B5EF4-FFF2-40B4-BE49-F238E27FC236}">
                <a16:creationId xmlns:a16="http://schemas.microsoft.com/office/drawing/2014/main" id="{C602ED65-B3DC-F59B-7CDE-CF434D82D4AA}"/>
              </a:ext>
            </a:extLst>
          </p:cNvPr>
          <p:cNvSpPr>
            <a:spLocks noGrp="1"/>
          </p:cNvSpPr>
          <p:nvPr>
            <p:ph idx="1"/>
          </p:nvPr>
        </p:nvSpPr>
        <p:spPr>
          <a:xfrm>
            <a:off x="335578" y="1328207"/>
            <a:ext cx="11397072" cy="5090522"/>
          </a:xfrm>
        </p:spPr>
        <p:txBody>
          <a:bodyPr anchor="ctr">
            <a:normAutofit/>
          </a:bodyPr>
          <a:lstStyle/>
          <a:p>
            <a:r>
              <a:rPr lang="pt-BR" sz="2000" b="1" i="0" dirty="0">
                <a:solidFill>
                  <a:srgbClr val="353740"/>
                </a:solidFill>
                <a:effectLst/>
                <a:latin typeface="Calibri" panose="020F0502020204030204" pitchFamily="34" charset="0"/>
                <a:cs typeface="Calibri" panose="020F0502020204030204" pitchFamily="34" charset="0"/>
              </a:rPr>
              <a:t>Seleção Adversa:</a:t>
            </a:r>
            <a:r>
              <a:rPr lang="pt-BR" sz="2000" b="0" i="0" dirty="0">
                <a:solidFill>
                  <a:srgbClr val="353740"/>
                </a:solidFill>
                <a:effectLst/>
                <a:latin typeface="Calibri" panose="020F0502020204030204" pitchFamily="34" charset="0"/>
                <a:cs typeface="Calibri" panose="020F0502020204030204" pitchFamily="34" charset="0"/>
              </a:rPr>
              <a:t> </a:t>
            </a:r>
          </a:p>
          <a:p>
            <a:r>
              <a:rPr lang="pt-BR" sz="2000" b="0" i="0" dirty="0">
                <a:solidFill>
                  <a:srgbClr val="353740"/>
                </a:solidFill>
                <a:effectLst/>
                <a:latin typeface="Calibri" panose="020F0502020204030204" pitchFamily="34" charset="0"/>
                <a:cs typeface="Calibri" panose="020F0502020204030204" pitchFamily="34" charset="0"/>
              </a:rPr>
              <a:t>O problema da seleção adversa surge quando </a:t>
            </a:r>
            <a:r>
              <a:rPr lang="pt-BR" sz="2000" b="1" i="0" dirty="0">
                <a:solidFill>
                  <a:srgbClr val="353740"/>
                </a:solidFill>
                <a:effectLst/>
                <a:latin typeface="Calibri" panose="020F0502020204030204" pitchFamily="34" charset="0"/>
                <a:cs typeface="Calibri" panose="020F0502020204030204" pitchFamily="34" charset="0"/>
              </a:rPr>
              <a:t>a parte menos informada de uma transação enfrenta um risco maior de selecionar uma opção de má qualidade devido à falta de informação completa</a:t>
            </a:r>
            <a:r>
              <a:rPr lang="pt-BR" sz="2000" b="0" i="0" dirty="0">
                <a:solidFill>
                  <a:srgbClr val="353740"/>
                </a:solidFill>
                <a:effectLst/>
                <a:latin typeface="Calibri" panose="020F0502020204030204" pitchFamily="34" charset="0"/>
                <a:cs typeface="Calibri" panose="020F0502020204030204" pitchFamily="34" charset="0"/>
              </a:rPr>
              <a:t>. </a:t>
            </a:r>
            <a:endParaRPr lang="pt-BR" sz="2000" dirty="0">
              <a:solidFill>
                <a:srgbClr val="353740"/>
              </a:solidFill>
              <a:latin typeface="Calibri" panose="020F0502020204030204" pitchFamily="34" charset="0"/>
              <a:cs typeface="Calibri" panose="020F0502020204030204" pitchFamily="34" charset="0"/>
            </a:endParaRPr>
          </a:p>
          <a:p>
            <a:r>
              <a:rPr lang="pt-BR" sz="2000" b="0" i="0" dirty="0">
                <a:solidFill>
                  <a:srgbClr val="353740"/>
                </a:solidFill>
                <a:effectLst/>
                <a:latin typeface="Calibri" panose="020F0502020204030204" pitchFamily="34" charset="0"/>
                <a:cs typeface="Calibri" panose="020F0502020204030204" pitchFamily="34" charset="0"/>
              </a:rPr>
              <a:t>O exemplo clássico envolve o mercado de carros usados. Nesse mercado, os vendedores têm um conhecimento mais aprofundado sobre a condição e o histórico de seus veículos do que os compradores potenciais. Nada impede, no entanto, de fazer um paralelo com a compra de </a:t>
            </a:r>
            <a:r>
              <a:rPr lang="pt-BR" sz="2000" dirty="0">
                <a:solidFill>
                  <a:srgbClr val="353740"/>
                </a:solidFill>
                <a:latin typeface="Calibri" panose="020F0502020204030204" pitchFamily="34" charset="0"/>
                <a:cs typeface="Calibri" panose="020F0502020204030204" pitchFamily="34" charset="0"/>
              </a:rPr>
              <a:t>gado, biodigestores, </a:t>
            </a:r>
            <a:r>
              <a:rPr lang="pt-BR" sz="2000" dirty="0" err="1">
                <a:solidFill>
                  <a:srgbClr val="353740"/>
                </a:solidFill>
                <a:latin typeface="Calibri" panose="020F0502020204030204" pitchFamily="34" charset="0"/>
                <a:cs typeface="Calibri" panose="020F0502020204030204" pitchFamily="34" charset="0"/>
              </a:rPr>
              <a:t>etc</a:t>
            </a:r>
            <a:endParaRPr lang="pt-BR" sz="2000" b="0" i="0" dirty="0">
              <a:solidFill>
                <a:srgbClr val="353740"/>
              </a:solidFill>
              <a:effectLst/>
              <a:latin typeface="Calibri" panose="020F0502020204030204" pitchFamily="34" charset="0"/>
              <a:cs typeface="Calibri" panose="020F0502020204030204" pitchFamily="34" charset="0"/>
            </a:endParaRPr>
          </a:p>
          <a:p>
            <a:r>
              <a:rPr lang="pt-BR" sz="2000" b="0" i="0" dirty="0">
                <a:solidFill>
                  <a:srgbClr val="353740"/>
                </a:solidFill>
                <a:effectLst/>
                <a:latin typeface="Calibri" panose="020F0502020204030204" pitchFamily="34" charset="0"/>
                <a:cs typeface="Calibri" panose="020F0502020204030204" pitchFamily="34" charset="0"/>
              </a:rPr>
              <a:t>Se os vendedores de carros com defeitos, muitas vezes chamados de "limões", usarem seu conhecimento privilegiado para vender esses carros a preços de carros em bom estado, isso pode levar os compradores a pagar mais do que o veículo vale realmente.</a:t>
            </a:r>
          </a:p>
          <a:p>
            <a:r>
              <a:rPr lang="pt-BR" sz="2000" b="0" i="0" dirty="0">
                <a:solidFill>
                  <a:srgbClr val="353740"/>
                </a:solidFill>
                <a:effectLst/>
                <a:latin typeface="Calibri" panose="020F0502020204030204" pitchFamily="34" charset="0"/>
                <a:cs typeface="Calibri" panose="020F0502020204030204" pitchFamily="34" charset="0"/>
              </a:rPr>
              <a:t> Como resultado, compradores desconfiados podem estar menos dispostos a pagar um preço justo por um carro usado de boa qualidade, reduzindo assim o número de transações de alta qualidade no mercado</a:t>
            </a:r>
            <a:endParaRPr lang="pt-B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3018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756293D-2C00-A01F-D884-6C2CBE63C8D9}"/>
              </a:ext>
            </a:extLst>
          </p:cNvPr>
          <p:cNvSpPr>
            <a:spLocks noGrp="1"/>
          </p:cNvSpPr>
          <p:nvPr>
            <p:ph type="title"/>
          </p:nvPr>
        </p:nvSpPr>
        <p:spPr>
          <a:xfrm>
            <a:off x="1371599" y="294538"/>
            <a:ext cx="9895951" cy="1033669"/>
          </a:xfrm>
        </p:spPr>
        <p:txBody>
          <a:bodyPr>
            <a:normAutofit/>
          </a:bodyPr>
          <a:lstStyle/>
          <a:p>
            <a:r>
              <a:rPr lang="pt-BR" sz="4000" dirty="0">
                <a:solidFill>
                  <a:srgbClr val="FFFFFF"/>
                </a:solidFill>
              </a:rPr>
              <a:t>ASSIMETRIA DE INFORMAÇÕES: RISCO MORAL</a:t>
            </a:r>
          </a:p>
        </p:txBody>
      </p:sp>
      <p:sp>
        <p:nvSpPr>
          <p:cNvPr id="3" name="Espaço Reservado para Conteúdo 2">
            <a:extLst>
              <a:ext uri="{FF2B5EF4-FFF2-40B4-BE49-F238E27FC236}">
                <a16:creationId xmlns:a16="http://schemas.microsoft.com/office/drawing/2014/main" id="{C602ED65-B3DC-F59B-7CDE-CF434D82D4AA}"/>
              </a:ext>
            </a:extLst>
          </p:cNvPr>
          <p:cNvSpPr>
            <a:spLocks noGrp="1"/>
          </p:cNvSpPr>
          <p:nvPr>
            <p:ph idx="1"/>
          </p:nvPr>
        </p:nvSpPr>
        <p:spPr>
          <a:xfrm>
            <a:off x="459350" y="1824073"/>
            <a:ext cx="11259238" cy="4716062"/>
          </a:xfrm>
        </p:spPr>
        <p:txBody>
          <a:bodyPr anchor="ctr">
            <a:noAutofit/>
          </a:bodyPr>
          <a:lstStyle/>
          <a:p>
            <a:pPr algn="l"/>
            <a:r>
              <a:rPr lang="pt-BR" sz="2400" b="0" i="0" dirty="0">
                <a:solidFill>
                  <a:srgbClr val="353740"/>
                </a:solidFill>
                <a:effectLst/>
                <a:latin typeface="Calibri" panose="020F0502020204030204" pitchFamily="34" charset="0"/>
                <a:cs typeface="Calibri" panose="020F0502020204030204" pitchFamily="34" charset="0"/>
              </a:rPr>
              <a:t>O risco moral ocorre após uma transação ter sido concluída, quando há incentivos para uma das partes agir de forma a aumentar o risco ou agir de forma irresponsável, sabendo que as consequências negativas dessas ações afetam a outra parte. </a:t>
            </a:r>
          </a:p>
          <a:p>
            <a:pPr algn="l"/>
            <a:endParaRPr lang="pt-BR" sz="2400" b="0" i="0" dirty="0">
              <a:solidFill>
                <a:srgbClr val="353740"/>
              </a:solidFill>
              <a:effectLst/>
              <a:latin typeface="Calibri" panose="020F0502020204030204" pitchFamily="34" charset="0"/>
              <a:cs typeface="Calibri" panose="020F0502020204030204" pitchFamily="34" charset="0"/>
            </a:endParaRPr>
          </a:p>
          <a:p>
            <a:pPr algn="l"/>
            <a:r>
              <a:rPr lang="pt-BR" sz="2400" b="0" i="0" dirty="0">
                <a:solidFill>
                  <a:srgbClr val="353740"/>
                </a:solidFill>
                <a:effectLst/>
                <a:latin typeface="Calibri" panose="020F0502020204030204" pitchFamily="34" charset="0"/>
                <a:cs typeface="Calibri" panose="020F0502020204030204" pitchFamily="34" charset="0"/>
              </a:rPr>
              <a:t>Um claro exemplo de risco moral pode ser encontrado na área de seguros. </a:t>
            </a:r>
          </a:p>
          <a:p>
            <a:pPr algn="l"/>
            <a:endParaRPr lang="pt-BR" sz="2400" b="0" i="0" dirty="0">
              <a:solidFill>
                <a:srgbClr val="353740"/>
              </a:solidFill>
              <a:effectLst/>
              <a:latin typeface="Calibri" panose="020F0502020204030204" pitchFamily="34" charset="0"/>
              <a:cs typeface="Calibri" panose="020F0502020204030204" pitchFamily="34" charset="0"/>
            </a:endParaRPr>
          </a:p>
          <a:p>
            <a:pPr algn="l"/>
            <a:r>
              <a:rPr lang="pt-BR" sz="2400" b="0" i="0" dirty="0">
                <a:solidFill>
                  <a:srgbClr val="353740"/>
                </a:solidFill>
                <a:effectLst/>
                <a:latin typeface="Calibri" panose="020F0502020204030204" pitchFamily="34" charset="0"/>
                <a:cs typeface="Calibri" panose="020F0502020204030204" pitchFamily="34" charset="0"/>
              </a:rPr>
              <a:t>Considere um proprietário de imóveis que tem uma apólice de seguro contra incêndios. Sabendo que a seguradora cobrirá a maioria dos danos causados por incêndios, esse indivíduo pode se sentir menos inclinado a instalar detectores de fumaça ou a manter um extintor de incêndio adequadamente. </a:t>
            </a:r>
          </a:p>
          <a:p>
            <a:pPr algn="l"/>
            <a:r>
              <a:rPr lang="pt-BR" sz="2400" b="0" i="0" dirty="0">
                <a:solidFill>
                  <a:srgbClr val="353740"/>
                </a:solidFill>
                <a:effectLst/>
                <a:latin typeface="Calibri" panose="020F0502020204030204" pitchFamily="34" charset="0"/>
                <a:cs typeface="Calibri" panose="020F0502020204030204" pitchFamily="34" charset="0"/>
              </a:rPr>
              <a:t>Esse comportamento aumenta a probabilidade de que um incêndio ocorra e que o custo seja transferido para a companhia de seguros.</a:t>
            </a:r>
          </a:p>
          <a:p>
            <a:endParaRPr lang="pt-B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35940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756293D-2C00-A01F-D884-6C2CBE63C8D9}"/>
              </a:ext>
            </a:extLst>
          </p:cNvPr>
          <p:cNvSpPr>
            <a:spLocks noGrp="1"/>
          </p:cNvSpPr>
          <p:nvPr>
            <p:ph type="title"/>
          </p:nvPr>
        </p:nvSpPr>
        <p:spPr>
          <a:xfrm>
            <a:off x="1371599" y="294538"/>
            <a:ext cx="9895951" cy="1033669"/>
          </a:xfrm>
        </p:spPr>
        <p:txBody>
          <a:bodyPr>
            <a:normAutofit/>
          </a:bodyPr>
          <a:lstStyle/>
          <a:p>
            <a:r>
              <a:rPr lang="pt-BR" sz="4000" dirty="0">
                <a:solidFill>
                  <a:srgbClr val="FFFFFF"/>
                </a:solidFill>
              </a:rPr>
              <a:t>ASSIMETRIA DE INFORMAÇÕES</a:t>
            </a:r>
          </a:p>
        </p:txBody>
      </p:sp>
      <p:sp>
        <p:nvSpPr>
          <p:cNvPr id="3" name="Espaço Reservado para Conteúdo 2">
            <a:extLst>
              <a:ext uri="{FF2B5EF4-FFF2-40B4-BE49-F238E27FC236}">
                <a16:creationId xmlns:a16="http://schemas.microsoft.com/office/drawing/2014/main" id="{C602ED65-B3DC-F59B-7CDE-CF434D82D4AA}"/>
              </a:ext>
            </a:extLst>
          </p:cNvPr>
          <p:cNvSpPr>
            <a:spLocks noGrp="1"/>
          </p:cNvSpPr>
          <p:nvPr>
            <p:ph idx="1"/>
          </p:nvPr>
        </p:nvSpPr>
        <p:spPr>
          <a:xfrm>
            <a:off x="627681" y="2061881"/>
            <a:ext cx="10793354" cy="4687559"/>
          </a:xfrm>
        </p:spPr>
        <p:txBody>
          <a:bodyPr anchor="ctr">
            <a:noAutofit/>
          </a:bodyPr>
          <a:lstStyle/>
          <a:p>
            <a:r>
              <a:rPr lang="pt-BR" sz="2000" b="0" i="0" dirty="0">
                <a:solidFill>
                  <a:srgbClr val="353740"/>
                </a:solidFill>
                <a:effectLst/>
                <a:latin typeface="Calibri" panose="020F0502020204030204" pitchFamily="34" charset="0"/>
                <a:cs typeface="Calibri" panose="020F0502020204030204" pitchFamily="34" charset="0"/>
              </a:rPr>
              <a:t>Estes dois problemas têm em comum a presença de informações assimétricas entre as partes que compõem a transação. </a:t>
            </a:r>
            <a:r>
              <a:rPr lang="pt-BR" sz="2000" b="1" i="0" dirty="0">
                <a:solidFill>
                  <a:srgbClr val="353740"/>
                </a:solidFill>
                <a:effectLst/>
                <a:latin typeface="Calibri" panose="020F0502020204030204" pitchFamily="34" charset="0"/>
                <a:cs typeface="Calibri" panose="020F0502020204030204" pitchFamily="34" charset="0"/>
              </a:rPr>
              <a:t>No entanto, enquanto a seleção adversa ocorre antes da transação ser efetuada, o risco moral surge após a transação ter sido realizada. </a:t>
            </a:r>
          </a:p>
          <a:p>
            <a:endParaRPr lang="pt-BR" sz="2000" dirty="0">
              <a:solidFill>
                <a:srgbClr val="353740"/>
              </a:solidFill>
              <a:latin typeface="Calibri" panose="020F0502020204030204" pitchFamily="34" charset="0"/>
              <a:cs typeface="Calibri" panose="020F0502020204030204" pitchFamily="34" charset="0"/>
            </a:endParaRPr>
          </a:p>
          <a:p>
            <a:r>
              <a:rPr lang="pt-BR" sz="2000" b="0" i="0" dirty="0">
                <a:solidFill>
                  <a:srgbClr val="353740"/>
                </a:solidFill>
                <a:effectLst/>
                <a:latin typeface="Calibri" panose="020F0502020204030204" pitchFamily="34" charset="0"/>
                <a:cs typeface="Calibri" panose="020F0502020204030204" pitchFamily="34" charset="0"/>
              </a:rPr>
              <a:t>Em ambos os casos, a falta de conhecimento equilibrado pode ter efeitos deletérios no funcionamento do mercado e levar a perdas de bem-estar social, pois nem todas as partes arcam com os custos ou recebem os benefícios de suas decisões de maneira justa.</a:t>
            </a:r>
          </a:p>
          <a:p>
            <a:pPr marL="0" indent="0">
              <a:buNone/>
            </a:pPr>
            <a:endParaRPr lang="pt-BR" sz="2000" b="0" i="0" dirty="0">
              <a:effectLst/>
              <a:latin typeface="Calibri" panose="020F0502020204030204" pitchFamily="34" charset="0"/>
              <a:cs typeface="Calibri" panose="020F0502020204030204" pitchFamily="34" charset="0"/>
            </a:endParaRPr>
          </a:p>
          <a:p>
            <a:r>
              <a:rPr lang="pt-BR" sz="2000" b="0" i="0" dirty="0">
                <a:effectLst/>
                <a:latin typeface="Calibri" panose="020F0502020204030204" pitchFamily="34" charset="0"/>
                <a:cs typeface="Calibri" panose="020F0502020204030204" pitchFamily="34" charset="0"/>
              </a:rPr>
              <a:t>Em suma, a assimetria de informações representa um desafio significativo para a eficiência do mercado. Ela distorce as decisões de compra e venda, levando a resultados </a:t>
            </a:r>
            <a:r>
              <a:rPr lang="pt-BR" sz="2000" b="0" i="0" dirty="0" err="1">
                <a:effectLst/>
                <a:latin typeface="Calibri" panose="020F0502020204030204" pitchFamily="34" charset="0"/>
                <a:cs typeface="Calibri" panose="020F0502020204030204" pitchFamily="34" charset="0"/>
              </a:rPr>
              <a:t>sub-ótimos</a:t>
            </a:r>
            <a:r>
              <a:rPr lang="pt-BR" sz="2000" b="0" i="0" dirty="0">
                <a:effectLst/>
                <a:latin typeface="Calibri" panose="020F0502020204030204" pitchFamily="34" charset="0"/>
                <a:cs typeface="Calibri" panose="020F0502020204030204" pitchFamily="34" charset="0"/>
              </a:rPr>
              <a:t> que podem prejudicar tanto consumidores quanto produtores. </a:t>
            </a:r>
          </a:p>
          <a:p>
            <a:endParaRPr lang="pt-BR" sz="2000" b="0" i="0" dirty="0">
              <a:effectLst/>
              <a:latin typeface="Calibri" panose="020F0502020204030204" pitchFamily="34" charset="0"/>
              <a:cs typeface="Calibri" panose="020F0502020204030204" pitchFamily="34" charset="0"/>
            </a:endParaRPr>
          </a:p>
          <a:p>
            <a:r>
              <a:rPr lang="pt-BR" sz="2000" b="0" i="0" dirty="0">
                <a:effectLst/>
                <a:latin typeface="Calibri" panose="020F0502020204030204" pitchFamily="34" charset="0"/>
                <a:cs typeface="Calibri" panose="020F0502020204030204" pitchFamily="34" charset="0"/>
              </a:rPr>
              <a:t>O entendimento e a mitigação dessa falha de mercado são essenciais para o funcionamento ideal do sistema econômico e para assegurar que os mercados promovam um nível adequado de transparência e justiça, essenciais para a confiança e a eficácia econômica.</a:t>
            </a:r>
          </a:p>
          <a:p>
            <a:endParaRPr lang="pt-B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3704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407308E-FE43-A415-42D4-C328AB23B3C6}"/>
              </a:ext>
            </a:extLst>
          </p:cNvPr>
          <p:cNvSpPr>
            <a:spLocks noGrp="1"/>
          </p:cNvSpPr>
          <p:nvPr>
            <p:ph type="title"/>
          </p:nvPr>
        </p:nvSpPr>
        <p:spPr>
          <a:xfrm>
            <a:off x="1371599" y="294538"/>
            <a:ext cx="9895951" cy="1033669"/>
          </a:xfrm>
        </p:spPr>
        <p:txBody>
          <a:bodyPr>
            <a:normAutofit/>
          </a:bodyPr>
          <a:lstStyle/>
          <a:p>
            <a:r>
              <a:rPr lang="pt-BR" sz="4000" dirty="0">
                <a:solidFill>
                  <a:srgbClr val="FFFFFF"/>
                </a:solidFill>
              </a:rPr>
              <a:t>Exemplos Risco Moral</a:t>
            </a:r>
          </a:p>
        </p:txBody>
      </p:sp>
      <p:sp>
        <p:nvSpPr>
          <p:cNvPr id="3" name="Espaço Reservado para Conteúdo 2">
            <a:extLst>
              <a:ext uri="{FF2B5EF4-FFF2-40B4-BE49-F238E27FC236}">
                <a16:creationId xmlns:a16="http://schemas.microsoft.com/office/drawing/2014/main" id="{6A0AD2C6-5033-509C-34F4-6153FAA9A284}"/>
              </a:ext>
            </a:extLst>
          </p:cNvPr>
          <p:cNvSpPr>
            <a:spLocks noGrp="1"/>
          </p:cNvSpPr>
          <p:nvPr>
            <p:ph idx="1"/>
          </p:nvPr>
        </p:nvSpPr>
        <p:spPr>
          <a:xfrm>
            <a:off x="842683" y="1885279"/>
            <a:ext cx="10252948" cy="4116276"/>
          </a:xfrm>
        </p:spPr>
        <p:txBody>
          <a:bodyPr anchor="ctr">
            <a:normAutofit/>
          </a:bodyPr>
          <a:lstStyle/>
          <a:p>
            <a:pPr>
              <a:lnSpc>
                <a:spcPct val="150000"/>
              </a:lnSpc>
            </a:pPr>
            <a:r>
              <a:rPr lang="pt-BR" sz="2000" b="1" dirty="0">
                <a:solidFill>
                  <a:srgbClr val="1F1F1F"/>
                </a:solidFill>
                <a:effectLst/>
                <a:latin typeface="Helvetica Neue" panose="02000503000000020004" pitchFamily="2" charset="0"/>
                <a:ea typeface="Times New Roman" panose="02020603050405020304" pitchFamily="18" charset="0"/>
                <a:cs typeface="Times New Roman" panose="02020603050405020304" pitchFamily="18" charset="0"/>
              </a:rPr>
              <a:t>Telemarketing:</a:t>
            </a:r>
            <a:endParaRPr lang="pt-BR" sz="20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nSpc>
                <a:spcPct val="150000"/>
              </a:lnSpc>
              <a:buSzPts val="1000"/>
              <a:buFont typeface="Symbol" pitchFamily="2" charset="2"/>
              <a:buChar char=""/>
              <a:tabLst>
                <a:tab pos="457200" algn="l"/>
              </a:tabLst>
            </a:pPr>
            <a:r>
              <a:rPr lang="pt-BR" sz="2000" dirty="0">
                <a:solidFill>
                  <a:srgbClr val="1F1F1F"/>
                </a:solidFill>
                <a:effectLst/>
                <a:latin typeface="Helvetica Neue" panose="02000503000000020004" pitchFamily="2" charset="0"/>
                <a:ea typeface="Times New Roman" panose="02020603050405020304" pitchFamily="18" charset="0"/>
                <a:cs typeface="Times New Roman" panose="02020603050405020304" pitchFamily="18" charset="0"/>
              </a:rPr>
              <a:t>As empresas de telemarketing têm acesso a dados pessoais dos clientes, enquanto os clientes podem não ter informações sobre a empresa ou o produto oferecido.</a:t>
            </a:r>
            <a:endParaRPr lang="pt-BR" sz="2000" dirty="0">
              <a:solidFill>
                <a:srgbClr val="1F1F1F"/>
              </a:solidFill>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nSpc>
                <a:spcPct val="150000"/>
              </a:lnSpc>
              <a:buSzPts val="1000"/>
              <a:buFont typeface="Symbol" pitchFamily="2" charset="2"/>
              <a:buChar char=""/>
              <a:tabLst>
                <a:tab pos="457200" algn="l"/>
              </a:tabLst>
            </a:pPr>
            <a:r>
              <a:rPr lang="pt-BR" sz="2000" dirty="0">
                <a:solidFill>
                  <a:srgbClr val="1F1F1F"/>
                </a:solidFill>
                <a:effectLst/>
                <a:latin typeface="Helvetica Neue" panose="02000503000000020004" pitchFamily="2" charset="0"/>
                <a:ea typeface="Times New Roman" panose="02020603050405020304" pitchFamily="18" charset="0"/>
                <a:cs typeface="Times New Roman" panose="02020603050405020304" pitchFamily="18" charset="0"/>
              </a:rPr>
              <a:t>Risco moral: As empresas de telemarketing podem usar informações de forma abusiva para pressionar os clientes a comprar produtos que não desejam.</a:t>
            </a:r>
            <a:endParaRPr lang="pt-BR" sz="2000" dirty="0">
              <a:solidFill>
                <a:srgbClr val="1F1F1F"/>
              </a:solidFill>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nSpc>
                <a:spcPct val="150000"/>
              </a:lnSpc>
              <a:buSzPts val="1000"/>
              <a:buFont typeface="Symbol" pitchFamily="2" charset="2"/>
              <a:buChar char=""/>
              <a:tabLst>
                <a:tab pos="457200" algn="l"/>
              </a:tabLst>
            </a:pPr>
            <a:r>
              <a:rPr lang="pt-BR" sz="2000" dirty="0">
                <a:solidFill>
                  <a:srgbClr val="1F1F1F"/>
                </a:solidFill>
                <a:effectLst/>
                <a:latin typeface="Helvetica Neue" panose="02000503000000020004" pitchFamily="2" charset="0"/>
                <a:ea typeface="Times New Roman" panose="02020603050405020304" pitchFamily="18" charset="0"/>
                <a:cs typeface="Times New Roman" panose="02020603050405020304" pitchFamily="18" charset="0"/>
              </a:rPr>
              <a:t>Solução: Cadastro Nacional de Não Perturbe, leis de proteção de dados, educação sobre golpes de telemarketing.</a:t>
            </a:r>
            <a:endParaRPr lang="pt-BR" sz="2000" dirty="0">
              <a:solidFill>
                <a:srgbClr val="1F1F1F"/>
              </a:solidFill>
              <a:effectLst/>
              <a:latin typeface="Times New Roman" panose="02020603050405020304" pitchFamily="18" charset="0"/>
              <a:ea typeface="Aptos" panose="020B0004020202020204" pitchFamily="34" charset="0"/>
              <a:cs typeface="Times New Roman" panose="02020603050405020304" pitchFamily="18" charset="0"/>
            </a:endParaRPr>
          </a:p>
          <a:p>
            <a:endParaRPr lang="pt-BR" sz="2000" dirty="0"/>
          </a:p>
        </p:txBody>
      </p:sp>
    </p:spTree>
    <p:extLst>
      <p:ext uri="{BB962C8B-B14F-4D97-AF65-F5344CB8AC3E}">
        <p14:creationId xmlns:p14="http://schemas.microsoft.com/office/powerpoint/2010/main" val="420946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407308E-FE43-A415-42D4-C328AB23B3C6}"/>
              </a:ext>
            </a:extLst>
          </p:cNvPr>
          <p:cNvSpPr>
            <a:spLocks noGrp="1"/>
          </p:cNvSpPr>
          <p:nvPr>
            <p:ph type="title"/>
          </p:nvPr>
        </p:nvSpPr>
        <p:spPr>
          <a:xfrm>
            <a:off x="1371599" y="294538"/>
            <a:ext cx="9895951" cy="1033669"/>
          </a:xfrm>
        </p:spPr>
        <p:txBody>
          <a:bodyPr>
            <a:normAutofit/>
          </a:bodyPr>
          <a:lstStyle/>
          <a:p>
            <a:r>
              <a:rPr lang="pt-BR" sz="4000" dirty="0">
                <a:solidFill>
                  <a:srgbClr val="FFFFFF"/>
                </a:solidFill>
              </a:rPr>
              <a:t>Exemplos Seleção Adversa</a:t>
            </a:r>
          </a:p>
        </p:txBody>
      </p:sp>
      <p:sp>
        <p:nvSpPr>
          <p:cNvPr id="3" name="Espaço Reservado para Conteúdo 2">
            <a:extLst>
              <a:ext uri="{FF2B5EF4-FFF2-40B4-BE49-F238E27FC236}">
                <a16:creationId xmlns:a16="http://schemas.microsoft.com/office/drawing/2014/main" id="{6A0AD2C6-5033-509C-34F4-6153FAA9A284}"/>
              </a:ext>
            </a:extLst>
          </p:cNvPr>
          <p:cNvSpPr>
            <a:spLocks noGrp="1"/>
          </p:cNvSpPr>
          <p:nvPr>
            <p:ph idx="1"/>
          </p:nvPr>
        </p:nvSpPr>
        <p:spPr>
          <a:xfrm>
            <a:off x="391037" y="1893684"/>
            <a:ext cx="11409921" cy="4972721"/>
          </a:xfrm>
        </p:spPr>
        <p:txBody>
          <a:bodyPr anchor="ctr">
            <a:normAutofit/>
          </a:bodyPr>
          <a:lstStyle/>
          <a:p>
            <a:pPr marL="0" indent="0">
              <a:buNone/>
            </a:pPr>
            <a:r>
              <a:rPr lang="pt-PT" sz="2400" dirty="0"/>
              <a:t>Registros de segurança e manutenção de companhias aéreas: </a:t>
            </a:r>
          </a:p>
          <a:p>
            <a:pPr marL="0" indent="0">
              <a:buNone/>
            </a:pPr>
            <a:endParaRPr lang="pt-PT" sz="2400" dirty="0"/>
          </a:p>
          <a:p>
            <a:r>
              <a:rPr lang="pt-PT" sz="2400" dirty="0"/>
              <a:t>Os passageiros não têm o mesmo nível de acesso aos registros de segurança e manutenção de uma companhia aérea que a própria companhia aérea. </a:t>
            </a:r>
          </a:p>
          <a:p>
            <a:r>
              <a:rPr lang="pt-PT" sz="2400" dirty="0"/>
              <a:t>Devido à natureza crítica destas informações para a segurança dos passageiros, é necessária a intervenção governamental através de regulamentos rigorosos e relatórios transparentes para garantir que as companhias aéreas mantenham elevados padrões de segurança.</a:t>
            </a:r>
          </a:p>
          <a:p>
            <a:endParaRPr lang="pt-PT" sz="2400" dirty="0"/>
          </a:p>
          <a:p>
            <a:endParaRPr lang="pt-BR" sz="2000" dirty="0"/>
          </a:p>
        </p:txBody>
      </p:sp>
    </p:spTree>
    <p:extLst>
      <p:ext uri="{BB962C8B-B14F-4D97-AF65-F5344CB8AC3E}">
        <p14:creationId xmlns:p14="http://schemas.microsoft.com/office/powerpoint/2010/main" val="92519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407308E-FE43-A415-42D4-C328AB23B3C6}"/>
              </a:ext>
            </a:extLst>
          </p:cNvPr>
          <p:cNvSpPr>
            <a:spLocks noGrp="1"/>
          </p:cNvSpPr>
          <p:nvPr>
            <p:ph type="title"/>
          </p:nvPr>
        </p:nvSpPr>
        <p:spPr>
          <a:xfrm>
            <a:off x="1371599" y="294538"/>
            <a:ext cx="9895951" cy="1033669"/>
          </a:xfrm>
        </p:spPr>
        <p:txBody>
          <a:bodyPr>
            <a:normAutofit/>
          </a:bodyPr>
          <a:lstStyle/>
          <a:p>
            <a:r>
              <a:rPr lang="pt-BR" sz="4000" dirty="0">
                <a:solidFill>
                  <a:srgbClr val="FFFFFF"/>
                </a:solidFill>
              </a:rPr>
              <a:t>Exemplos Seleção Adversa</a:t>
            </a:r>
          </a:p>
        </p:txBody>
      </p:sp>
      <p:sp>
        <p:nvSpPr>
          <p:cNvPr id="3" name="Espaço Reservado para Conteúdo 2">
            <a:extLst>
              <a:ext uri="{FF2B5EF4-FFF2-40B4-BE49-F238E27FC236}">
                <a16:creationId xmlns:a16="http://schemas.microsoft.com/office/drawing/2014/main" id="{6A0AD2C6-5033-509C-34F4-6153FAA9A284}"/>
              </a:ext>
            </a:extLst>
          </p:cNvPr>
          <p:cNvSpPr>
            <a:spLocks noGrp="1"/>
          </p:cNvSpPr>
          <p:nvPr>
            <p:ph idx="1"/>
          </p:nvPr>
        </p:nvSpPr>
        <p:spPr>
          <a:xfrm>
            <a:off x="548181" y="1622746"/>
            <a:ext cx="11095633" cy="4522246"/>
          </a:xfrm>
        </p:spPr>
        <p:txBody>
          <a:bodyPr anchor="ctr">
            <a:normAutofit/>
          </a:bodyPr>
          <a:lstStyle/>
          <a:p>
            <a:pPr algn="l"/>
            <a:r>
              <a:rPr lang="pt-BR" sz="2400" b="1" i="0" u="none" strike="noStrike" dirty="0">
                <a:solidFill>
                  <a:srgbClr val="1F1F1F"/>
                </a:solidFill>
                <a:effectLst/>
                <a:latin typeface="Calibri" panose="020F0502020204030204" pitchFamily="34" charset="0"/>
                <a:cs typeface="Calibri" panose="020F0502020204030204" pitchFamily="34" charset="0"/>
              </a:rPr>
              <a:t>Mercado de Ações:</a:t>
            </a:r>
          </a:p>
          <a:p>
            <a:pPr algn="l"/>
            <a:endParaRPr lang="pt-BR" sz="2400" b="0" i="0" u="none" strike="noStrike" dirty="0">
              <a:solidFill>
                <a:srgbClr val="1F1F1F"/>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pt-BR" sz="2400" b="0" i="0" u="none" strike="noStrike" dirty="0">
                <a:solidFill>
                  <a:srgbClr val="1F1F1F"/>
                </a:solidFill>
                <a:effectLst/>
                <a:latin typeface="Calibri" panose="020F0502020204030204" pitchFamily="34" charset="0"/>
                <a:cs typeface="Calibri" panose="020F0502020204030204" pitchFamily="34" charset="0"/>
              </a:rPr>
              <a:t>Investidores institucionais e </a:t>
            </a:r>
            <a:r>
              <a:rPr lang="pt-BR" sz="2400" b="0" i="0" u="none" strike="noStrike" dirty="0" err="1">
                <a:solidFill>
                  <a:srgbClr val="1F1F1F"/>
                </a:solidFill>
                <a:effectLst/>
                <a:latin typeface="Calibri" panose="020F0502020204030204" pitchFamily="34" charset="0"/>
                <a:cs typeface="Calibri" panose="020F0502020204030204" pitchFamily="34" charset="0"/>
              </a:rPr>
              <a:t>insiders</a:t>
            </a:r>
            <a:r>
              <a:rPr lang="pt-BR" sz="2400" b="0" i="0" u="none" strike="noStrike" dirty="0">
                <a:solidFill>
                  <a:srgbClr val="1F1F1F"/>
                </a:solidFill>
                <a:effectLst/>
                <a:latin typeface="Calibri" panose="020F0502020204030204" pitchFamily="34" charset="0"/>
                <a:cs typeface="Calibri" panose="020F0502020204030204" pitchFamily="34" charset="0"/>
              </a:rPr>
              <a:t> podem ter acesso a informações privilegiadas antes do público em geral.</a:t>
            </a:r>
          </a:p>
          <a:p>
            <a:pPr algn="l">
              <a:buFont typeface="Arial" panose="020B0604020202020204" pitchFamily="34" charset="0"/>
              <a:buChar char="•"/>
            </a:pPr>
            <a:endParaRPr lang="pt-BR" sz="2400" b="0" i="0" u="none" strike="noStrike" dirty="0">
              <a:solidFill>
                <a:srgbClr val="1F1F1F"/>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pt-BR" sz="2400" b="0" i="0" u="none" strike="noStrike" dirty="0">
                <a:solidFill>
                  <a:srgbClr val="1F1F1F"/>
                </a:solidFill>
                <a:effectLst/>
                <a:latin typeface="Calibri" panose="020F0502020204030204" pitchFamily="34" charset="0"/>
                <a:cs typeface="Calibri" panose="020F0502020204030204" pitchFamily="34" charset="0"/>
              </a:rPr>
              <a:t>Riscos: Negociação com base em informações assimétricas, manipulação do mercado.</a:t>
            </a:r>
          </a:p>
          <a:p>
            <a:pPr algn="l">
              <a:buFont typeface="Arial" panose="020B0604020202020204" pitchFamily="34" charset="0"/>
              <a:buChar char="•"/>
            </a:pPr>
            <a:endParaRPr lang="pt-BR" sz="2400" b="0" i="0" u="none" strike="noStrike" dirty="0">
              <a:solidFill>
                <a:srgbClr val="1F1F1F"/>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pt-BR" sz="2400" b="0" i="0" u="none" strike="noStrike" dirty="0">
                <a:solidFill>
                  <a:srgbClr val="1F1F1F"/>
                </a:solidFill>
                <a:effectLst/>
                <a:latin typeface="Calibri" panose="020F0502020204030204" pitchFamily="34" charset="0"/>
                <a:cs typeface="Calibri" panose="020F0502020204030204" pitchFamily="34" charset="0"/>
              </a:rPr>
              <a:t>Soluções: Regulamentações rigorosas, divulgação de informações relevantes, </a:t>
            </a:r>
            <a:r>
              <a:rPr lang="pt-BR" sz="2400" b="0" i="0" u="none" strike="noStrike" dirty="0" err="1">
                <a:solidFill>
                  <a:srgbClr val="1F1F1F"/>
                </a:solidFill>
                <a:effectLst/>
                <a:latin typeface="Calibri" panose="020F0502020204030204" pitchFamily="34" charset="0"/>
                <a:cs typeface="Calibri" panose="020F0502020204030204" pitchFamily="34" charset="0"/>
              </a:rPr>
              <a:t>insider</a:t>
            </a:r>
            <a:r>
              <a:rPr lang="pt-BR" sz="2400" b="0" i="0" u="none" strike="noStrike" dirty="0">
                <a:solidFill>
                  <a:srgbClr val="1F1F1F"/>
                </a:solidFill>
                <a:effectLst/>
                <a:latin typeface="Calibri" panose="020F0502020204030204" pitchFamily="34" charset="0"/>
                <a:cs typeface="Calibri" panose="020F0502020204030204" pitchFamily="34" charset="0"/>
              </a:rPr>
              <a:t> trading.</a:t>
            </a:r>
          </a:p>
          <a:p>
            <a:endParaRPr lang="pt-B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0743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BB186BF-CA85-F334-4209-738A795F0419}"/>
              </a:ext>
            </a:extLst>
          </p:cNvPr>
          <p:cNvSpPr>
            <a:spLocks noGrp="1"/>
          </p:cNvSpPr>
          <p:nvPr>
            <p:ph type="title"/>
          </p:nvPr>
        </p:nvSpPr>
        <p:spPr>
          <a:xfrm>
            <a:off x="1371599" y="294538"/>
            <a:ext cx="9895951" cy="1033669"/>
          </a:xfrm>
        </p:spPr>
        <p:txBody>
          <a:bodyPr>
            <a:normAutofit/>
          </a:bodyPr>
          <a:lstStyle/>
          <a:p>
            <a:r>
              <a:rPr lang="pt-BR" sz="4000">
                <a:solidFill>
                  <a:srgbClr val="FFFFFF"/>
                </a:solidFill>
              </a:rPr>
              <a:t>Inflação</a:t>
            </a:r>
          </a:p>
        </p:txBody>
      </p:sp>
      <p:sp>
        <p:nvSpPr>
          <p:cNvPr id="3" name="Espaço Reservado para Conteúdo 2">
            <a:extLst>
              <a:ext uri="{FF2B5EF4-FFF2-40B4-BE49-F238E27FC236}">
                <a16:creationId xmlns:a16="http://schemas.microsoft.com/office/drawing/2014/main" id="{ECD74260-676E-8FA9-039E-7C2F6D876906}"/>
              </a:ext>
            </a:extLst>
          </p:cNvPr>
          <p:cNvSpPr>
            <a:spLocks noGrp="1"/>
          </p:cNvSpPr>
          <p:nvPr>
            <p:ph idx="1"/>
          </p:nvPr>
        </p:nvSpPr>
        <p:spPr>
          <a:xfrm>
            <a:off x="453251" y="1296203"/>
            <a:ext cx="11732645" cy="5561797"/>
          </a:xfrm>
        </p:spPr>
        <p:txBody>
          <a:bodyPr anchor="ctr">
            <a:normAutofit/>
          </a:bodyPr>
          <a:lstStyle/>
          <a:p>
            <a:r>
              <a:rPr lang="pt-BR" sz="2400" b="1" i="0" dirty="0">
                <a:effectLst/>
                <a:latin typeface="Calibri" panose="020F0502020204030204" pitchFamily="34" charset="0"/>
                <a:cs typeface="Calibri" panose="020F0502020204030204" pitchFamily="34" charset="0"/>
              </a:rPr>
              <a:t>Distorção de Informações e Sinais de Preço</a:t>
            </a:r>
            <a:r>
              <a:rPr lang="pt-BR" sz="2400" b="0" i="0" dirty="0">
                <a:effectLst/>
                <a:latin typeface="Calibri" panose="020F0502020204030204" pitchFamily="34" charset="0"/>
                <a:cs typeface="Calibri" panose="020F0502020204030204" pitchFamily="34" charset="0"/>
              </a:rPr>
              <a:t>: </a:t>
            </a:r>
          </a:p>
          <a:p>
            <a:r>
              <a:rPr lang="pt-BR" sz="2400" b="0" i="0" dirty="0">
                <a:effectLst/>
                <a:latin typeface="Calibri" panose="020F0502020204030204" pitchFamily="34" charset="0"/>
                <a:cs typeface="Calibri" panose="020F0502020204030204" pitchFamily="34" charset="0"/>
              </a:rPr>
              <a:t>A inflação pode distorcer os sinais de preços que os mercados dependem para funcionar eficientemente. </a:t>
            </a:r>
          </a:p>
          <a:p>
            <a:endParaRPr lang="pt-BR" sz="2400" dirty="0">
              <a:latin typeface="Calibri" panose="020F0502020204030204" pitchFamily="34" charset="0"/>
              <a:cs typeface="Calibri" panose="020F0502020204030204" pitchFamily="34" charset="0"/>
            </a:endParaRPr>
          </a:p>
          <a:p>
            <a:r>
              <a:rPr lang="pt-BR" sz="2400" b="0" i="0" dirty="0">
                <a:effectLst/>
                <a:latin typeface="Calibri" panose="020F0502020204030204" pitchFamily="34" charset="0"/>
                <a:cs typeface="Calibri" panose="020F0502020204030204" pitchFamily="34" charset="0"/>
              </a:rPr>
              <a:t>Os preços deixam de refletir apenas o valor relativo de bens e serviços e passam a ser influenciados também pela perda do valor da moeda, o que pode levar a decisões de investimento e consumo </a:t>
            </a:r>
            <a:r>
              <a:rPr lang="pt-BR" sz="2400" b="0" i="0" dirty="0" err="1">
                <a:effectLst/>
                <a:latin typeface="Calibri" panose="020F0502020204030204" pitchFamily="34" charset="0"/>
                <a:cs typeface="Calibri" panose="020F0502020204030204" pitchFamily="34" charset="0"/>
              </a:rPr>
              <a:t>subótimas</a:t>
            </a:r>
            <a:r>
              <a:rPr lang="pt-BR" sz="2400" b="0" i="0" dirty="0">
                <a:effectLst/>
                <a:latin typeface="Calibri" panose="020F0502020204030204" pitchFamily="34" charset="0"/>
                <a:cs typeface="Calibri" panose="020F0502020204030204" pitchFamily="34" charset="0"/>
              </a:rPr>
              <a:t>.</a:t>
            </a:r>
          </a:p>
          <a:p>
            <a:endParaRPr lang="pt-B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6154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ABA2DF0-74E4-AD65-AB30-A1F2FDDECEED}"/>
              </a:ext>
            </a:extLst>
          </p:cNvPr>
          <p:cNvSpPr>
            <a:spLocks noGrp="1"/>
          </p:cNvSpPr>
          <p:nvPr>
            <p:ph type="title"/>
          </p:nvPr>
        </p:nvSpPr>
        <p:spPr>
          <a:xfrm>
            <a:off x="1371599" y="294538"/>
            <a:ext cx="9895951" cy="1033669"/>
          </a:xfrm>
        </p:spPr>
        <p:txBody>
          <a:bodyPr>
            <a:normAutofit/>
          </a:bodyPr>
          <a:lstStyle/>
          <a:p>
            <a:r>
              <a:rPr lang="pt-BR" sz="4000">
                <a:solidFill>
                  <a:srgbClr val="FFFFFF"/>
                </a:solidFill>
              </a:rPr>
              <a:t>Desemprego</a:t>
            </a:r>
          </a:p>
        </p:txBody>
      </p:sp>
      <p:sp>
        <p:nvSpPr>
          <p:cNvPr id="3" name="Espaço Reservado para Conteúdo 2">
            <a:extLst>
              <a:ext uri="{FF2B5EF4-FFF2-40B4-BE49-F238E27FC236}">
                <a16:creationId xmlns:a16="http://schemas.microsoft.com/office/drawing/2014/main" id="{64A3575D-E886-652F-41E6-8BA30E43EE61}"/>
              </a:ext>
            </a:extLst>
          </p:cNvPr>
          <p:cNvSpPr>
            <a:spLocks noGrp="1"/>
          </p:cNvSpPr>
          <p:nvPr>
            <p:ph idx="1"/>
          </p:nvPr>
        </p:nvSpPr>
        <p:spPr>
          <a:xfrm>
            <a:off x="708211" y="1891970"/>
            <a:ext cx="10999695" cy="4275748"/>
          </a:xfrm>
        </p:spPr>
        <p:txBody>
          <a:bodyPr anchor="ctr">
            <a:normAutofit/>
          </a:bodyPr>
          <a:lstStyle/>
          <a:p>
            <a:r>
              <a:rPr lang="pt-BR" sz="2400" b="1" i="0" dirty="0">
                <a:effectLst/>
                <a:latin typeface="Calibri" panose="020F0502020204030204" pitchFamily="34" charset="0"/>
                <a:cs typeface="Calibri" panose="020F0502020204030204" pitchFamily="34" charset="0"/>
              </a:rPr>
              <a:t>Desemprego</a:t>
            </a:r>
            <a:r>
              <a:rPr lang="pt-BR" sz="2400" b="0" i="0" dirty="0">
                <a:effectLst/>
                <a:latin typeface="Calibri" panose="020F0502020204030204" pitchFamily="34" charset="0"/>
                <a:cs typeface="Calibri" panose="020F0502020204030204" pitchFamily="34" charset="0"/>
              </a:rPr>
              <a:t>: O desemprego ocorre quando as pessoas que estão dispostas e capazes de trabalhar não encontram emprego. Pode ser considerado uma falha de mercado no seguinte caso, dentre outros:</a:t>
            </a:r>
          </a:p>
          <a:p>
            <a:endParaRPr lang="pt-BR" sz="2400" b="0" i="0" dirty="0">
              <a:effectLst/>
              <a:latin typeface="Calibri" panose="020F0502020204030204" pitchFamily="34" charset="0"/>
              <a:cs typeface="Calibri" panose="020F0502020204030204" pitchFamily="34" charset="0"/>
            </a:endParaRPr>
          </a:p>
          <a:p>
            <a:pPr>
              <a:buFont typeface="+mj-lt"/>
              <a:buAutoNum type="arabicPeriod"/>
            </a:pPr>
            <a:r>
              <a:rPr lang="pt-BR" sz="2400" b="1" i="0" dirty="0">
                <a:effectLst/>
                <a:latin typeface="Calibri" panose="020F0502020204030204" pitchFamily="34" charset="0"/>
                <a:cs typeface="Calibri" panose="020F0502020204030204" pitchFamily="34" charset="0"/>
              </a:rPr>
              <a:t>Rigidez de Salários</a:t>
            </a:r>
            <a:r>
              <a:rPr lang="pt-BR" sz="2400" b="0" i="0" dirty="0">
                <a:effectLst/>
                <a:latin typeface="Calibri" panose="020F0502020204030204" pitchFamily="34" charset="0"/>
                <a:cs typeface="Calibri" panose="020F0502020204030204" pitchFamily="34" charset="0"/>
              </a:rPr>
              <a:t>: Os salários, muitas vezes, não se ajustam de maneira rápida e suficientemente flexíveis para igualar oferta e demanda no mercado de trabalho, devido a contratos, normas sociais ou legislação trabalhista. </a:t>
            </a:r>
          </a:p>
          <a:p>
            <a:pPr marL="0" indent="0">
              <a:buNone/>
            </a:pPr>
            <a:r>
              <a:rPr lang="pt-BR" sz="2400" b="0" i="0" dirty="0">
                <a:effectLst/>
                <a:latin typeface="Calibri" panose="020F0502020204030204" pitchFamily="34" charset="0"/>
                <a:cs typeface="Calibri" panose="020F0502020204030204" pitchFamily="34" charset="0"/>
              </a:rPr>
              <a:t>Isso pode resultar em desemprego involuntário, pois há trabalhadores dispostos a aceitar salários mais baixos, mas os mecanismos de mercado não permitem esse ajuste.</a:t>
            </a:r>
          </a:p>
          <a:p>
            <a:endParaRPr lang="pt-B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06226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A871A36-6796-A095-F710-07E8F3BBA3BF}"/>
              </a:ext>
            </a:extLst>
          </p:cNvPr>
          <p:cNvSpPr>
            <a:spLocks noGrp="1"/>
          </p:cNvSpPr>
          <p:nvPr>
            <p:ph type="title"/>
          </p:nvPr>
        </p:nvSpPr>
        <p:spPr>
          <a:xfrm>
            <a:off x="1371599" y="294538"/>
            <a:ext cx="9895951" cy="1033669"/>
          </a:xfrm>
        </p:spPr>
        <p:txBody>
          <a:bodyPr>
            <a:normAutofit/>
          </a:bodyPr>
          <a:lstStyle/>
          <a:p>
            <a:r>
              <a:rPr lang="pt-BR" sz="4000" dirty="0">
                <a:solidFill>
                  <a:srgbClr val="FFFFFF"/>
                </a:solidFill>
              </a:rPr>
              <a:t>MEDIDAS TOMADAS PELO GOVERNO</a:t>
            </a:r>
          </a:p>
        </p:txBody>
      </p:sp>
      <p:sp>
        <p:nvSpPr>
          <p:cNvPr id="3" name="Espaço Reservado para Conteúdo 2">
            <a:extLst>
              <a:ext uri="{FF2B5EF4-FFF2-40B4-BE49-F238E27FC236}">
                <a16:creationId xmlns:a16="http://schemas.microsoft.com/office/drawing/2014/main" id="{27B62687-C12B-CBA8-1CC0-2FABAF0BBA83}"/>
              </a:ext>
            </a:extLst>
          </p:cNvPr>
          <p:cNvSpPr>
            <a:spLocks noGrp="1"/>
          </p:cNvSpPr>
          <p:nvPr>
            <p:ph idx="1"/>
          </p:nvPr>
        </p:nvSpPr>
        <p:spPr>
          <a:xfrm>
            <a:off x="690281" y="1622744"/>
            <a:ext cx="10577269" cy="4222243"/>
          </a:xfrm>
        </p:spPr>
        <p:txBody>
          <a:bodyPr anchor="ctr">
            <a:normAutofit/>
          </a:bodyPr>
          <a:lstStyle/>
          <a:p>
            <a:r>
              <a:rPr lang="pt-BR" sz="2400" b="0" i="0" dirty="0">
                <a:effectLst/>
                <a:latin typeface="Calibri" panose="020F0502020204030204" pitchFamily="34" charset="0"/>
                <a:cs typeface="Calibri" panose="020F0502020204030204" pitchFamily="34" charset="0"/>
              </a:rPr>
              <a:t>Para lidar com os problemas associados à inflação e ao desemprego, os governos e os bancos centrais costumam intervir com políticas monetárias e fiscais. </a:t>
            </a:r>
          </a:p>
          <a:p>
            <a:r>
              <a:rPr lang="pt-BR" sz="2400" b="0" i="0" dirty="0">
                <a:effectLst/>
                <a:latin typeface="Calibri" panose="020F0502020204030204" pitchFamily="34" charset="0"/>
                <a:cs typeface="Calibri" panose="020F0502020204030204" pitchFamily="34" charset="0"/>
              </a:rPr>
              <a:t>Tais políticas podem incluir a gestão da oferta de moeda, a regulação de taxas de juros, os gastos públicos e os incentivos fiscais para estabilizar a economia e promover o emprego. </a:t>
            </a:r>
            <a:br>
              <a:rPr lang="pt-BR" sz="2400" b="0" i="0" dirty="0">
                <a:effectLst/>
                <a:latin typeface="Calibri" panose="020F0502020204030204" pitchFamily="34" charset="0"/>
                <a:cs typeface="Calibri" panose="020F0502020204030204" pitchFamily="34" charset="0"/>
              </a:rPr>
            </a:br>
            <a:endParaRPr lang="pt-BR" sz="2400" b="0" i="0" dirty="0">
              <a:effectLst/>
              <a:latin typeface="Calibri" panose="020F0502020204030204" pitchFamily="34" charset="0"/>
              <a:cs typeface="Calibri" panose="020F0502020204030204" pitchFamily="34" charset="0"/>
            </a:endParaRPr>
          </a:p>
          <a:p>
            <a:r>
              <a:rPr lang="pt-BR" sz="2400" b="0" i="0" dirty="0">
                <a:effectLst/>
                <a:latin typeface="Calibri" panose="020F0502020204030204" pitchFamily="34" charset="0"/>
                <a:cs typeface="Calibri" panose="020F0502020204030204" pitchFamily="34" charset="0"/>
              </a:rPr>
              <a:t>Portanto, a necessidade de tal intervenção é em si um reconhecimento de que os mercados nem sempre se autoajustam de maneira eficiente, especialmente no âmbito macroeconômico.</a:t>
            </a:r>
            <a:endParaRPr lang="pt-B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9175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9032" name="Rectangle 12903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034" name="Rectangle 12903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036" name="Rectangle 12903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038" name="Rectangle 12903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040" name="Rectangle 12903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025" name="Rectangle 2"/>
          <p:cNvSpPr>
            <a:spLocks noGrp="1" noChangeArrowheads="1"/>
          </p:cNvSpPr>
          <p:nvPr>
            <p:ph type="title"/>
          </p:nvPr>
        </p:nvSpPr>
        <p:spPr>
          <a:xfrm>
            <a:off x="459347" y="294538"/>
            <a:ext cx="10808204" cy="1033669"/>
          </a:xfrm>
        </p:spPr>
        <p:txBody>
          <a:bodyPr>
            <a:normAutofit/>
          </a:bodyPr>
          <a:lstStyle/>
          <a:p>
            <a:pPr eaLnBrk="1" hangingPunct="1"/>
            <a:r>
              <a:rPr lang="pt-BR" sz="3400" b="1" dirty="0">
                <a:solidFill>
                  <a:srgbClr val="FFFFFF"/>
                </a:solidFill>
                <a:latin typeface="Calibri" charset="0"/>
              </a:rPr>
              <a:t>3.  Monopólio Natural</a:t>
            </a:r>
            <a:br>
              <a:rPr lang="pt-BR" sz="3400" b="1" dirty="0">
                <a:solidFill>
                  <a:srgbClr val="FFFFFF"/>
                </a:solidFill>
                <a:latin typeface="Calibri" charset="0"/>
              </a:rPr>
            </a:br>
            <a:r>
              <a:rPr lang="pt-BR" sz="3400" b="1" dirty="0">
                <a:solidFill>
                  <a:srgbClr val="FFFFFF"/>
                </a:solidFill>
                <a:latin typeface="Calibri" charset="0"/>
              </a:rPr>
              <a:t>  </a:t>
            </a:r>
            <a:endParaRPr lang="en-US" sz="3400" b="1" dirty="0">
              <a:solidFill>
                <a:srgbClr val="FFFFFF"/>
              </a:solidFill>
              <a:latin typeface="Calibri" charset="0"/>
            </a:endParaRPr>
          </a:p>
        </p:txBody>
      </p:sp>
      <p:sp>
        <p:nvSpPr>
          <p:cNvPr id="129026" name="Rectangle 3"/>
          <p:cNvSpPr>
            <a:spLocks noGrp="1" noChangeArrowheads="1"/>
          </p:cNvSpPr>
          <p:nvPr>
            <p:ph idx="1"/>
          </p:nvPr>
        </p:nvSpPr>
        <p:spPr>
          <a:xfrm>
            <a:off x="459349" y="1622745"/>
            <a:ext cx="11033403" cy="4688408"/>
          </a:xfrm>
        </p:spPr>
        <p:txBody>
          <a:bodyPr anchor="ctr">
            <a:normAutofit/>
          </a:bodyPr>
          <a:lstStyle/>
          <a:p>
            <a:pPr marL="0" indent="0">
              <a:buNone/>
            </a:pPr>
            <a:r>
              <a:rPr lang="pt-BR" sz="2400" dirty="0">
                <a:latin typeface="Calibri" panose="020F0502020204030204" pitchFamily="34" charset="0"/>
                <a:cs typeface="Calibri" panose="020F0502020204030204" pitchFamily="34" charset="0"/>
              </a:rPr>
              <a:t>Definição:  </a:t>
            </a:r>
          </a:p>
          <a:p>
            <a:pPr marL="0" indent="0">
              <a:buNone/>
            </a:pPr>
            <a:r>
              <a:rPr lang="pt-PT" sz="2400" dirty="0">
                <a:latin typeface="Calibri" panose="020F0502020204030204" pitchFamily="34" charset="0"/>
                <a:cs typeface="Calibri" panose="020F0502020204030204" pitchFamily="34" charset="0"/>
              </a:rPr>
              <a:t>Um monopólio natural é um tipo de monopólio que ocorre normalmente devido aos altos custos (fixos) iniciais ou expressivas economias de escala na condução de um negócio em um setor específico que pode resultar em barreiras significativas à entrada de concorrentes em potencial.</a:t>
            </a:r>
          </a:p>
          <a:p>
            <a:pPr marL="0" indent="0">
              <a:buNone/>
            </a:pPr>
            <a:endParaRPr lang="pt-PT" sz="2400" dirty="0">
              <a:latin typeface="Calibri" panose="020F0502020204030204" pitchFamily="34" charset="0"/>
              <a:cs typeface="Calibri" panose="020F0502020204030204" pitchFamily="34" charset="0"/>
            </a:endParaRPr>
          </a:p>
          <a:p>
            <a:pPr marL="0" indent="0">
              <a:buNone/>
            </a:pPr>
            <a:r>
              <a:rPr lang="pt-PT" sz="2400" dirty="0">
                <a:latin typeface="Calibri" panose="020F0502020204030204" pitchFamily="34" charset="0"/>
                <a:cs typeface="Calibri" panose="020F0502020204030204" pitchFamily="34" charset="0"/>
              </a:rPr>
              <a:t>O monopólio também é uma falha de mercado que advém da exploração do poder de mercado devido à estrutura de mercado.</a:t>
            </a:r>
          </a:p>
          <a:p>
            <a:pPr marL="0" indent="0">
              <a:buNone/>
            </a:pPr>
            <a:endParaRPr lang="pt-PT" sz="2400" dirty="0">
              <a:latin typeface="Calibri" panose="020F0502020204030204" pitchFamily="34" charset="0"/>
              <a:cs typeface="Calibri" panose="020F0502020204030204" pitchFamily="34" charset="0"/>
            </a:endParaRPr>
          </a:p>
          <a:p>
            <a:pPr marL="0" indent="0">
              <a:buNone/>
            </a:pPr>
            <a:r>
              <a:rPr lang="pt-PT" sz="2400" dirty="0">
                <a:latin typeface="Calibri" panose="020F0502020204030204" pitchFamily="34" charset="0"/>
                <a:cs typeface="Calibri" panose="020F0502020204030204" pitchFamily="34" charset="0"/>
              </a:rPr>
              <a:t>Comumente, um monopólio natural decorre da tecnologia um bem.</a:t>
            </a:r>
          </a:p>
          <a:p>
            <a:pPr marL="0" indent="0">
              <a:buNone/>
            </a:pPr>
            <a:endParaRPr lang="pt-PT" sz="2400" dirty="0">
              <a:latin typeface="Calibri" panose="020F0502020204030204" pitchFamily="34" charset="0"/>
              <a:cs typeface="Calibri" panose="020F0502020204030204" pitchFamily="34" charset="0"/>
            </a:endParaRPr>
          </a:p>
        </p:txBody>
      </p:sp>
      <p:sp>
        <p:nvSpPr>
          <p:cNvPr id="129027" name="Espaço Reservado para Número de Slide 5"/>
          <p:cNvSpPr>
            <a:spLocks noGrp="1"/>
          </p:cNvSpPr>
          <p:nvPr>
            <p:ph type="sldNum" sz="quarter" idx="12"/>
          </p:nvPr>
        </p:nvSpPr>
        <p:spPr>
          <a:xfrm>
            <a:off x="11704320" y="6455431"/>
            <a:ext cx="445913" cy="36512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600"/>
              </a:spcAft>
            </a:pPr>
            <a:fld id="{C3C6DE79-A68B-8F42-899D-45DD437569BE}" type="slidenum">
              <a:rPr lang="en-US" sz="1100">
                <a:solidFill>
                  <a:schemeClr val="tx1">
                    <a:lumMod val="50000"/>
                    <a:lumOff val="50000"/>
                  </a:schemeClr>
                </a:solidFill>
              </a:rPr>
              <a:pPr eaLnBrk="1" hangingPunct="1">
                <a:spcAft>
                  <a:spcPts val="600"/>
                </a:spcAft>
              </a:pPr>
              <a:t>39</a:t>
            </a:fld>
            <a:endParaRPr lang="en-US" sz="1100">
              <a:solidFill>
                <a:schemeClr val="tx1">
                  <a:lumMod val="50000"/>
                  <a:lumOff val="50000"/>
                </a:schemeClr>
              </a:solidFill>
            </a:endParaRPr>
          </a:p>
        </p:txBody>
      </p:sp>
    </p:spTree>
    <p:extLst>
      <p:ext uri="{BB962C8B-B14F-4D97-AF65-F5344CB8AC3E}">
        <p14:creationId xmlns:p14="http://schemas.microsoft.com/office/powerpoint/2010/main" val="326047304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9026">
                                            <p:txEl>
                                              <p:pRg st="0" end="0"/>
                                            </p:txEl>
                                          </p:spTgt>
                                        </p:tgtEl>
                                        <p:attrNameLst>
                                          <p:attrName>style.visibility</p:attrName>
                                        </p:attrNameLst>
                                      </p:cBhvr>
                                      <p:to>
                                        <p:strVal val="visible"/>
                                      </p:to>
                                    </p:set>
                                    <p:anim calcmode="lin" valueType="num">
                                      <p:cBhvr additive="base">
                                        <p:cTn id="7" dur="500" fill="hold"/>
                                        <p:tgtEl>
                                          <p:spTgt spid="1290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90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9026">
                                            <p:txEl>
                                              <p:pRg st="1" end="1"/>
                                            </p:txEl>
                                          </p:spTgt>
                                        </p:tgtEl>
                                        <p:attrNameLst>
                                          <p:attrName>style.visibility</p:attrName>
                                        </p:attrNameLst>
                                      </p:cBhvr>
                                      <p:to>
                                        <p:strVal val="visible"/>
                                      </p:to>
                                    </p:set>
                                    <p:anim calcmode="lin" valueType="num">
                                      <p:cBhvr additive="base">
                                        <p:cTn id="13" dur="500" fill="hold"/>
                                        <p:tgtEl>
                                          <p:spTgt spid="1290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90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9026">
                                            <p:txEl>
                                              <p:pRg st="3" end="3"/>
                                            </p:txEl>
                                          </p:spTgt>
                                        </p:tgtEl>
                                        <p:attrNameLst>
                                          <p:attrName>style.visibility</p:attrName>
                                        </p:attrNameLst>
                                      </p:cBhvr>
                                      <p:to>
                                        <p:strVal val="visible"/>
                                      </p:to>
                                    </p:set>
                                    <p:anim calcmode="lin" valueType="num">
                                      <p:cBhvr additive="base">
                                        <p:cTn id="19" dur="500" fill="hold"/>
                                        <p:tgtEl>
                                          <p:spTgt spid="12902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90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9026">
                                            <p:txEl>
                                              <p:pRg st="5" end="5"/>
                                            </p:txEl>
                                          </p:spTgt>
                                        </p:tgtEl>
                                        <p:attrNameLst>
                                          <p:attrName>style.visibility</p:attrName>
                                        </p:attrNameLst>
                                      </p:cBhvr>
                                      <p:to>
                                        <p:strVal val="visible"/>
                                      </p:to>
                                    </p:set>
                                    <p:anim calcmode="lin" valueType="num">
                                      <p:cBhvr additive="base">
                                        <p:cTn id="25" dur="500" fill="hold"/>
                                        <p:tgtEl>
                                          <p:spTgt spid="12902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902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4AB38C1-F5EE-6224-7D2B-90148043251F}"/>
              </a:ext>
            </a:extLst>
          </p:cNvPr>
          <p:cNvSpPr>
            <a:spLocks noGrp="1"/>
          </p:cNvSpPr>
          <p:nvPr>
            <p:ph type="title"/>
          </p:nvPr>
        </p:nvSpPr>
        <p:spPr>
          <a:xfrm>
            <a:off x="1371599" y="294538"/>
            <a:ext cx="9895951" cy="1033669"/>
          </a:xfrm>
        </p:spPr>
        <p:txBody>
          <a:bodyPr>
            <a:normAutofit/>
          </a:bodyPr>
          <a:lstStyle/>
          <a:p>
            <a:r>
              <a:rPr lang="pt-BR" sz="4000" dirty="0">
                <a:solidFill>
                  <a:srgbClr val="FFFFFF"/>
                </a:solidFill>
                <a:latin typeface="Calibri" panose="020F0502020204030204" pitchFamily="34" charset="0"/>
                <a:cs typeface="Calibri" panose="020F0502020204030204" pitchFamily="34" charset="0"/>
              </a:rPr>
              <a:t>CUSTOS E BENEFÍCIOS PRIVADOS E SOCIAIS</a:t>
            </a:r>
          </a:p>
        </p:txBody>
      </p:sp>
      <p:sp>
        <p:nvSpPr>
          <p:cNvPr id="3" name="Espaço Reservado para Conteúdo 2">
            <a:extLst>
              <a:ext uri="{FF2B5EF4-FFF2-40B4-BE49-F238E27FC236}">
                <a16:creationId xmlns:a16="http://schemas.microsoft.com/office/drawing/2014/main" id="{3EF381BA-A35E-8770-195F-F9392997B263}"/>
              </a:ext>
            </a:extLst>
          </p:cNvPr>
          <p:cNvSpPr>
            <a:spLocks noGrp="1"/>
          </p:cNvSpPr>
          <p:nvPr>
            <p:ph idx="1"/>
          </p:nvPr>
        </p:nvSpPr>
        <p:spPr>
          <a:xfrm>
            <a:off x="226272" y="1590741"/>
            <a:ext cx="11732646" cy="5267259"/>
          </a:xfrm>
        </p:spPr>
        <p:txBody>
          <a:bodyPr anchor="ctr">
            <a:normAutofit/>
          </a:bodyPr>
          <a:lstStyle/>
          <a:p>
            <a:r>
              <a:rPr lang="pt-BR" sz="2200" b="1" i="0" dirty="0">
                <a:effectLst/>
                <a:latin typeface="Calibri" panose="020F0502020204030204" pitchFamily="34" charset="0"/>
                <a:cs typeface="Calibri" panose="020F0502020204030204" pitchFamily="34" charset="0"/>
              </a:rPr>
              <a:t>Uma fábrica que emite poluentes pode não incorrer ou internalizar os custos desse fato, caso nenhuma providência seja tomada pelo governo por meio de um sistema de fiscalização.</a:t>
            </a:r>
          </a:p>
          <a:p>
            <a:pPr marL="0" indent="0">
              <a:buNone/>
            </a:pPr>
            <a:endParaRPr lang="pt-BR" sz="2200" b="1" i="0" dirty="0">
              <a:effectLst/>
              <a:latin typeface="Calibri" panose="020F0502020204030204" pitchFamily="34" charset="0"/>
              <a:cs typeface="Calibri" panose="020F0502020204030204" pitchFamily="34" charset="0"/>
            </a:endParaRPr>
          </a:p>
          <a:p>
            <a:r>
              <a:rPr lang="pt-BR" sz="2200" b="0" i="0" dirty="0">
                <a:effectLst/>
                <a:latin typeface="Calibri" panose="020F0502020204030204" pitchFamily="34" charset="0"/>
                <a:cs typeface="Calibri" panose="020F0502020204030204" pitchFamily="34" charset="0"/>
              </a:rPr>
              <a:t>. Os custos privados são menores que o custo social que considera problemas de saúde pública, deterioração da qualidade do ar e da água – precisam são incluídos para que a economia oferta uma quantidade socialmente eficiente.</a:t>
            </a:r>
          </a:p>
          <a:p>
            <a:endParaRPr lang="pt-BR" sz="2200" dirty="0"/>
          </a:p>
        </p:txBody>
      </p:sp>
    </p:spTree>
    <p:extLst>
      <p:ext uri="{BB962C8B-B14F-4D97-AF65-F5344CB8AC3E}">
        <p14:creationId xmlns:p14="http://schemas.microsoft.com/office/powerpoint/2010/main" val="154882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4141312" y="369506"/>
            <a:ext cx="7744779" cy="679904"/>
          </a:xfrm>
        </p:spPr>
        <p:txBody>
          <a:bodyPr>
            <a:normAutofit fontScale="90000"/>
          </a:bodyPr>
          <a:lstStyle/>
          <a:p>
            <a:pPr eaLnBrk="1" hangingPunct="1"/>
            <a:r>
              <a:rPr lang="pt-BR" b="1" dirty="0">
                <a:latin typeface="Calibri" charset="0"/>
              </a:rPr>
              <a:t>Monopólio Natural - Características</a:t>
            </a:r>
            <a:br>
              <a:rPr lang="pt-BR" b="1" dirty="0">
                <a:latin typeface="Calibri" charset="0"/>
              </a:rPr>
            </a:br>
            <a:r>
              <a:rPr lang="pt-BR" b="1" dirty="0">
                <a:latin typeface="Calibri" charset="0"/>
              </a:rPr>
              <a:t>  </a:t>
            </a:r>
            <a:endParaRPr lang="en-US" b="1" dirty="0">
              <a:latin typeface="Calibri" charset="0"/>
            </a:endParaRPr>
          </a:p>
        </p:txBody>
      </p:sp>
      <p:pic>
        <p:nvPicPr>
          <p:cNvPr id="129038" name="Picture 129037" descr="Pacotes num tapete rolante">
            <a:extLst>
              <a:ext uri="{FF2B5EF4-FFF2-40B4-BE49-F238E27FC236}">
                <a16:creationId xmlns:a16="http://schemas.microsoft.com/office/drawing/2014/main" id="{648ACBA4-FD6B-EF40-F81C-806D40D0E09F}"/>
              </a:ext>
            </a:extLst>
          </p:cNvPr>
          <p:cNvPicPr>
            <a:picLocks noChangeAspect="1"/>
          </p:cNvPicPr>
          <p:nvPr/>
        </p:nvPicPr>
        <p:blipFill rotWithShape="1">
          <a:blip r:embed="rId3"/>
          <a:srcRect l="15255" r="48199" b="-1"/>
          <a:stretch/>
        </p:blipFill>
        <p:spPr>
          <a:xfrm>
            <a:off x="20" y="10"/>
            <a:ext cx="3754739" cy="6857990"/>
          </a:xfrm>
          <a:custGeom>
            <a:avLst/>
            <a:gdLst/>
            <a:ahLst/>
            <a:cxnLst/>
            <a:rect l="l" t="t" r="r" b="b"/>
            <a:pathLst>
              <a:path w="3754759" h="6858000">
                <a:moveTo>
                  <a:pt x="0" y="0"/>
                </a:moveTo>
                <a:lnTo>
                  <a:pt x="3405358" y="0"/>
                </a:lnTo>
                <a:lnTo>
                  <a:pt x="3406298" y="5103"/>
                </a:lnTo>
                <a:cubicBezTo>
                  <a:pt x="3408705" y="9272"/>
                  <a:pt x="3410993" y="13534"/>
                  <a:pt x="3408744" y="22806"/>
                </a:cubicBezTo>
                <a:cubicBezTo>
                  <a:pt x="3398212" y="18869"/>
                  <a:pt x="3412504" y="58782"/>
                  <a:pt x="3403554" y="60481"/>
                </a:cubicBezTo>
                <a:cubicBezTo>
                  <a:pt x="3417198" y="75379"/>
                  <a:pt x="3401704" y="83956"/>
                  <a:pt x="3406685" y="104437"/>
                </a:cubicBezTo>
                <a:cubicBezTo>
                  <a:pt x="3412035" y="113935"/>
                  <a:pt x="3413215" y="120918"/>
                  <a:pt x="3408439" y="130745"/>
                </a:cubicBezTo>
                <a:cubicBezTo>
                  <a:pt x="3434362" y="174436"/>
                  <a:pt x="3410826" y="157826"/>
                  <a:pt x="3422002" y="199353"/>
                </a:cubicBezTo>
                <a:cubicBezTo>
                  <a:pt x="3433366" y="235046"/>
                  <a:pt x="3441595" y="275734"/>
                  <a:pt x="3466217" y="309590"/>
                </a:cubicBezTo>
                <a:cubicBezTo>
                  <a:pt x="3473022" y="315692"/>
                  <a:pt x="3476249" y="331335"/>
                  <a:pt x="3473425" y="344525"/>
                </a:cubicBezTo>
                <a:cubicBezTo>
                  <a:pt x="3472938" y="346792"/>
                  <a:pt x="3472286" y="348904"/>
                  <a:pt x="3471491" y="350788"/>
                </a:cubicBezTo>
                <a:cubicBezTo>
                  <a:pt x="3476473" y="380853"/>
                  <a:pt x="3497528" y="490678"/>
                  <a:pt x="3503314" y="524915"/>
                </a:cubicBezTo>
                <a:cubicBezTo>
                  <a:pt x="3495110" y="528110"/>
                  <a:pt x="3511009" y="544789"/>
                  <a:pt x="3506208" y="556205"/>
                </a:cubicBezTo>
                <a:cubicBezTo>
                  <a:pt x="3501906" y="564424"/>
                  <a:pt x="3505727" y="571402"/>
                  <a:pt x="3506503" y="579730"/>
                </a:cubicBezTo>
                <a:cubicBezTo>
                  <a:pt x="3503352" y="590904"/>
                  <a:pt x="3511763" y="626437"/>
                  <a:pt x="3516997" y="635552"/>
                </a:cubicBezTo>
                <a:cubicBezTo>
                  <a:pt x="3534688" y="657082"/>
                  <a:pt x="3524838" y="708447"/>
                  <a:pt x="3538464" y="726388"/>
                </a:cubicBezTo>
                <a:cubicBezTo>
                  <a:pt x="3540659" y="733032"/>
                  <a:pt x="3541735" y="739585"/>
                  <a:pt x="3542115" y="746049"/>
                </a:cubicBezTo>
                <a:lnTo>
                  <a:pt x="3541598" y="764218"/>
                </a:lnTo>
                <a:lnTo>
                  <a:pt x="3538294" y="769538"/>
                </a:lnTo>
                <a:lnTo>
                  <a:pt x="3539714" y="780556"/>
                </a:lnTo>
                <a:lnTo>
                  <a:pt x="3539328" y="783752"/>
                </a:lnTo>
                <a:cubicBezTo>
                  <a:pt x="3538575" y="789859"/>
                  <a:pt x="3537953" y="795880"/>
                  <a:pt x="3537882" y="801812"/>
                </a:cubicBezTo>
                <a:cubicBezTo>
                  <a:pt x="3555332" y="793164"/>
                  <a:pt x="3540143" y="850853"/>
                  <a:pt x="3553763" y="833773"/>
                </a:cubicBezTo>
                <a:cubicBezTo>
                  <a:pt x="3556400" y="864868"/>
                  <a:pt x="3568671" y="840452"/>
                  <a:pt x="3557696" y="878520"/>
                </a:cubicBezTo>
                <a:cubicBezTo>
                  <a:pt x="3574636" y="926170"/>
                  <a:pt x="3572932" y="1002669"/>
                  <a:pt x="3596902" y="1039468"/>
                </a:cubicBezTo>
                <a:cubicBezTo>
                  <a:pt x="3588227" y="1035176"/>
                  <a:pt x="3582669" y="1055878"/>
                  <a:pt x="3587550" y="1069793"/>
                </a:cubicBezTo>
                <a:cubicBezTo>
                  <a:pt x="3553603" y="1054905"/>
                  <a:pt x="3620138" y="1124159"/>
                  <a:pt x="3598129" y="1137690"/>
                </a:cubicBezTo>
                <a:cubicBezTo>
                  <a:pt x="3619154" y="1137277"/>
                  <a:pt x="3657845" y="1198819"/>
                  <a:pt x="3642072" y="1229443"/>
                </a:cubicBezTo>
                <a:cubicBezTo>
                  <a:pt x="3648492" y="1274612"/>
                  <a:pt x="3667414" y="1305895"/>
                  <a:pt x="3662799" y="1353804"/>
                </a:cubicBezTo>
                <a:cubicBezTo>
                  <a:pt x="3665680" y="1355144"/>
                  <a:pt x="3668149" y="1357448"/>
                  <a:pt x="3670319" y="1360420"/>
                </a:cubicBezTo>
                <a:lnTo>
                  <a:pt x="3675717" y="1370453"/>
                </a:lnTo>
                <a:lnTo>
                  <a:pt x="3675458" y="1372456"/>
                </a:lnTo>
                <a:cubicBezTo>
                  <a:pt x="3675775" y="1380261"/>
                  <a:pt x="3677154" y="1384198"/>
                  <a:pt x="3678998" y="1386422"/>
                </a:cubicBezTo>
                <a:lnTo>
                  <a:pt x="3681613" y="1387932"/>
                </a:lnTo>
                <a:lnTo>
                  <a:pt x="3684619" y="1397028"/>
                </a:lnTo>
                <a:lnTo>
                  <a:pt x="3692094" y="1413643"/>
                </a:lnTo>
                <a:lnTo>
                  <a:pt x="3692036" y="1417975"/>
                </a:lnTo>
                <a:lnTo>
                  <a:pt x="3701043" y="1444940"/>
                </a:lnTo>
                <a:lnTo>
                  <a:pt x="3700474" y="1445893"/>
                </a:lnTo>
                <a:cubicBezTo>
                  <a:pt x="3699407" y="1448641"/>
                  <a:pt x="3699006" y="1451835"/>
                  <a:pt x="3699990" y="1456030"/>
                </a:cubicBezTo>
                <a:cubicBezTo>
                  <a:pt x="3688343" y="1458099"/>
                  <a:pt x="3696713" y="1461887"/>
                  <a:pt x="3700642" y="1474079"/>
                </a:cubicBezTo>
                <a:cubicBezTo>
                  <a:pt x="3683431" y="1480016"/>
                  <a:pt x="3700716" y="1509516"/>
                  <a:pt x="3693587" y="1522890"/>
                </a:cubicBezTo>
                <a:cubicBezTo>
                  <a:pt x="3696861" y="1531716"/>
                  <a:pt x="3700010" y="1541157"/>
                  <a:pt x="3702900" y="1551068"/>
                </a:cubicBezTo>
                <a:lnTo>
                  <a:pt x="3708038" y="1631578"/>
                </a:lnTo>
                <a:lnTo>
                  <a:pt x="3698097" y="1716642"/>
                </a:lnTo>
                <a:cubicBezTo>
                  <a:pt x="3699314" y="1747867"/>
                  <a:pt x="3695412" y="1775147"/>
                  <a:pt x="3700384" y="1801382"/>
                </a:cubicBezTo>
                <a:cubicBezTo>
                  <a:pt x="3696845" y="1812311"/>
                  <a:pt x="3695699" y="1822504"/>
                  <a:pt x="3702257" y="1832013"/>
                </a:cubicBezTo>
                <a:cubicBezTo>
                  <a:pt x="3701651" y="1861238"/>
                  <a:pt x="3693313" y="1868713"/>
                  <a:pt x="3700986" y="1886838"/>
                </a:cubicBezTo>
                <a:cubicBezTo>
                  <a:pt x="3687741" y="1903887"/>
                  <a:pt x="3693148" y="1904594"/>
                  <a:pt x="3697545" y="1912087"/>
                </a:cubicBezTo>
                <a:lnTo>
                  <a:pt x="3697885" y="1913171"/>
                </a:lnTo>
                <a:lnTo>
                  <a:pt x="3695987" y="1915505"/>
                </a:lnTo>
                <a:lnTo>
                  <a:pt x="3695284" y="1920179"/>
                </a:lnTo>
                <a:lnTo>
                  <a:pt x="3696499" y="1932787"/>
                </a:lnTo>
                <a:lnTo>
                  <a:pt x="3697473" y="1937503"/>
                </a:lnTo>
                <a:cubicBezTo>
                  <a:pt x="3697953" y="1940760"/>
                  <a:pt x="3698023" y="1942937"/>
                  <a:pt x="3697799" y="1944457"/>
                </a:cubicBezTo>
                <a:lnTo>
                  <a:pt x="3697642" y="1944638"/>
                </a:lnTo>
                <a:lnTo>
                  <a:pt x="3698268" y="1951136"/>
                </a:lnTo>
                <a:cubicBezTo>
                  <a:pt x="3699704" y="1962083"/>
                  <a:pt x="3701457" y="1972719"/>
                  <a:pt x="3703418" y="1982828"/>
                </a:cubicBezTo>
                <a:cubicBezTo>
                  <a:pt x="3694620" y="1991887"/>
                  <a:pt x="3707345" y="2028973"/>
                  <a:pt x="3689767" y="2025705"/>
                </a:cubicBezTo>
                <a:cubicBezTo>
                  <a:pt x="3691896" y="2039367"/>
                  <a:pt x="3699517" y="2047321"/>
                  <a:pt x="3687894" y="2043252"/>
                </a:cubicBezTo>
                <a:cubicBezTo>
                  <a:pt x="3688268" y="2047766"/>
                  <a:pt x="3687435" y="2050599"/>
                  <a:pt x="3686015" y="2052668"/>
                </a:cubicBezTo>
                <a:lnTo>
                  <a:pt x="3685329" y="2053280"/>
                </a:lnTo>
                <a:lnTo>
                  <a:pt x="3690348" y="2083660"/>
                </a:lnTo>
                <a:lnTo>
                  <a:pt x="3689688" y="2087758"/>
                </a:lnTo>
                <a:lnTo>
                  <a:pt x="3694656" y="2107476"/>
                </a:lnTo>
                <a:lnTo>
                  <a:pt x="3696317" y="2117709"/>
                </a:lnTo>
                <a:lnTo>
                  <a:pt x="3698652" y="2120508"/>
                </a:lnTo>
                <a:cubicBezTo>
                  <a:pt x="3700138" y="2123582"/>
                  <a:pt x="3700933" y="2128051"/>
                  <a:pt x="3700157" y="2135655"/>
                </a:cubicBezTo>
                <a:lnTo>
                  <a:pt x="3699626" y="2137431"/>
                </a:lnTo>
                <a:lnTo>
                  <a:pt x="3703486" y="2149795"/>
                </a:lnTo>
                <a:cubicBezTo>
                  <a:pt x="3705184" y="2153754"/>
                  <a:pt x="3707268" y="2157232"/>
                  <a:pt x="3709885" y="2160002"/>
                </a:cubicBezTo>
                <a:cubicBezTo>
                  <a:pt x="3698737" y="2203287"/>
                  <a:pt x="3712805" y="2242927"/>
                  <a:pt x="3712777" y="2289319"/>
                </a:cubicBezTo>
                <a:cubicBezTo>
                  <a:pt x="3693169" y="2310331"/>
                  <a:pt x="3722276" y="2389074"/>
                  <a:pt x="3742794" y="2399589"/>
                </a:cubicBezTo>
                <a:cubicBezTo>
                  <a:pt x="3725319" y="2400703"/>
                  <a:pt x="3751962" y="2457534"/>
                  <a:pt x="3753311" y="2472464"/>
                </a:cubicBezTo>
                <a:cubicBezTo>
                  <a:pt x="3753760" y="2477441"/>
                  <a:pt x="3751399" y="2477762"/>
                  <a:pt x="3743656" y="2469811"/>
                </a:cubicBezTo>
                <a:cubicBezTo>
                  <a:pt x="3746474" y="2485608"/>
                  <a:pt x="3738186" y="2502460"/>
                  <a:pt x="3730339" y="2493869"/>
                </a:cubicBezTo>
                <a:cubicBezTo>
                  <a:pt x="3748556" y="2541387"/>
                  <a:pt x="3736267" y="2613433"/>
                  <a:pt x="3746134" y="2667651"/>
                </a:cubicBezTo>
                <a:cubicBezTo>
                  <a:pt x="3730160" y="2698252"/>
                  <a:pt x="3745496" y="2681337"/>
                  <a:pt x="3743743" y="2712354"/>
                </a:cubicBezTo>
                <a:cubicBezTo>
                  <a:pt x="3759373" y="2703131"/>
                  <a:pt x="3736572" y="2750256"/>
                  <a:pt x="3754759" y="2751060"/>
                </a:cubicBezTo>
                <a:cubicBezTo>
                  <a:pt x="3753864" y="2756679"/>
                  <a:pt x="3752424" y="2762098"/>
                  <a:pt x="3750841" y="2767527"/>
                </a:cubicBezTo>
                <a:lnTo>
                  <a:pt x="3750021" y="2770377"/>
                </a:lnTo>
                <a:lnTo>
                  <a:pt x="3749874" y="2781617"/>
                </a:lnTo>
                <a:lnTo>
                  <a:pt x="3745916" y="2784975"/>
                </a:lnTo>
                <a:lnTo>
                  <a:pt x="3742888" y="2802030"/>
                </a:lnTo>
                <a:cubicBezTo>
                  <a:pt x="3742360" y="2808388"/>
                  <a:pt x="3742498" y="2815196"/>
                  <a:pt x="3743710" y="2822667"/>
                </a:cubicBezTo>
                <a:cubicBezTo>
                  <a:pt x="3751787" y="2840797"/>
                  <a:pt x="3744398" y="2870002"/>
                  <a:pt x="3746201" y="2896003"/>
                </a:cubicBezTo>
                <a:lnTo>
                  <a:pt x="3749006" y="2907846"/>
                </a:lnTo>
                <a:lnTo>
                  <a:pt x="3747206" y="2947037"/>
                </a:lnTo>
                <a:cubicBezTo>
                  <a:pt x="3747030" y="2958176"/>
                  <a:pt x="3747214" y="2969719"/>
                  <a:pt x="3748070" y="2981841"/>
                </a:cubicBezTo>
                <a:lnTo>
                  <a:pt x="3750937" y="3004278"/>
                </a:lnTo>
                <a:lnTo>
                  <a:pt x="3749761" y="3010254"/>
                </a:lnTo>
                <a:cubicBezTo>
                  <a:pt x="3750425" y="3020530"/>
                  <a:pt x="3756245" y="3033889"/>
                  <a:pt x="3749923" y="3032983"/>
                </a:cubicBezTo>
                <a:lnTo>
                  <a:pt x="3752658" y="3044429"/>
                </a:lnTo>
                <a:lnTo>
                  <a:pt x="3748217" y="3056076"/>
                </a:lnTo>
                <a:cubicBezTo>
                  <a:pt x="3747117" y="3057381"/>
                  <a:pt x="3745928" y="3058381"/>
                  <a:pt x="3744691" y="3059042"/>
                </a:cubicBezTo>
                <a:lnTo>
                  <a:pt x="3747123" y="3075102"/>
                </a:lnTo>
                <a:lnTo>
                  <a:pt x="3744190" y="3088509"/>
                </a:lnTo>
                <a:lnTo>
                  <a:pt x="3747093" y="3099930"/>
                </a:lnTo>
                <a:lnTo>
                  <a:pt x="3746799" y="3104743"/>
                </a:lnTo>
                <a:lnTo>
                  <a:pt x="3745610" y="3116729"/>
                </a:lnTo>
                <a:cubicBezTo>
                  <a:pt x="3744666" y="3122891"/>
                  <a:pt x="3743503" y="3129792"/>
                  <a:pt x="3742676" y="3137453"/>
                </a:cubicBezTo>
                <a:lnTo>
                  <a:pt x="3742441" y="3143884"/>
                </a:lnTo>
                <a:lnTo>
                  <a:pt x="3737104" y="3158122"/>
                </a:lnTo>
                <a:cubicBezTo>
                  <a:pt x="3733050" y="3168490"/>
                  <a:pt x="3730374" y="3176626"/>
                  <a:pt x="3733275" y="3185367"/>
                </a:cubicBezTo>
                <a:cubicBezTo>
                  <a:pt x="3728135" y="3200760"/>
                  <a:pt x="3712176" y="3212117"/>
                  <a:pt x="3717639" y="3233769"/>
                </a:cubicBezTo>
                <a:cubicBezTo>
                  <a:pt x="3709851" y="3227497"/>
                  <a:pt x="3717920" y="3258095"/>
                  <a:pt x="3710433" y="3262123"/>
                </a:cubicBezTo>
                <a:cubicBezTo>
                  <a:pt x="3704342" y="3264110"/>
                  <a:pt x="3705370" y="3273856"/>
                  <a:pt x="3703458" y="3281408"/>
                </a:cubicBezTo>
                <a:cubicBezTo>
                  <a:pt x="3697412" y="3287020"/>
                  <a:pt x="3693483" y="3324746"/>
                  <a:pt x="3695027" y="3337739"/>
                </a:cubicBezTo>
                <a:cubicBezTo>
                  <a:pt x="3703095" y="3374177"/>
                  <a:pt x="3679154" y="3404974"/>
                  <a:pt x="3684951" y="3434139"/>
                </a:cubicBezTo>
                <a:cubicBezTo>
                  <a:pt x="3684732" y="3441861"/>
                  <a:pt x="3683615" y="3448308"/>
                  <a:pt x="3681946" y="3453928"/>
                </a:cubicBezTo>
                <a:lnTo>
                  <a:pt x="3675939" y="3468021"/>
                </a:lnTo>
                <a:cubicBezTo>
                  <a:pt x="3674480" y="3468264"/>
                  <a:pt x="3673022" y="3468506"/>
                  <a:pt x="3671563" y="3468748"/>
                </a:cubicBezTo>
                <a:lnTo>
                  <a:pt x="3669360" y="3479164"/>
                </a:lnTo>
                <a:lnTo>
                  <a:pt x="3668060" y="3481325"/>
                </a:lnTo>
                <a:cubicBezTo>
                  <a:pt x="3665560" y="3485437"/>
                  <a:pt x="3663197" y="3489622"/>
                  <a:pt x="3661315" y="3494328"/>
                </a:cubicBezTo>
                <a:cubicBezTo>
                  <a:pt x="3678446" y="3506175"/>
                  <a:pt x="3648136" y="3536311"/>
                  <a:pt x="3664679" y="3537226"/>
                </a:cubicBezTo>
                <a:cubicBezTo>
                  <a:pt x="3657322" y="3565147"/>
                  <a:pt x="3674997" y="3558694"/>
                  <a:pt x="3654205" y="3577551"/>
                </a:cubicBezTo>
                <a:cubicBezTo>
                  <a:pt x="3653633" y="3634248"/>
                  <a:pt x="3628736" y="3694092"/>
                  <a:pt x="3637325" y="3749618"/>
                </a:cubicBezTo>
                <a:cubicBezTo>
                  <a:pt x="3631446" y="3736800"/>
                  <a:pt x="3620480" y="3747498"/>
                  <a:pt x="3620258" y="3763981"/>
                </a:cubicBezTo>
                <a:cubicBezTo>
                  <a:pt x="3596667" y="3715365"/>
                  <a:pt x="3630603" y="3842969"/>
                  <a:pt x="3608193" y="3830141"/>
                </a:cubicBezTo>
                <a:cubicBezTo>
                  <a:pt x="3625759" y="3852486"/>
                  <a:pt x="3638965" y="3943841"/>
                  <a:pt x="3616479" y="3951521"/>
                </a:cubicBezTo>
                <a:cubicBezTo>
                  <a:pt x="3607940" y="3994867"/>
                  <a:pt x="3614033" y="4040502"/>
                  <a:pt x="3595498" y="4074157"/>
                </a:cubicBezTo>
                <a:cubicBezTo>
                  <a:pt x="3597477" y="4078342"/>
                  <a:pt x="3598819" y="4082864"/>
                  <a:pt x="3599706" y="4087599"/>
                </a:cubicBezTo>
                <a:lnTo>
                  <a:pt x="3601103" y="4101515"/>
                </a:lnTo>
                <a:lnTo>
                  <a:pt x="3600274" y="4102849"/>
                </a:lnTo>
                <a:cubicBezTo>
                  <a:pt x="3598143" y="4109482"/>
                  <a:pt x="3598077" y="4114144"/>
                  <a:pt x="3598925" y="4117926"/>
                </a:cubicBezTo>
                <a:lnTo>
                  <a:pt x="3600630" y="4121966"/>
                </a:lnTo>
                <a:lnTo>
                  <a:pt x="3600331" y="4132543"/>
                </a:lnTo>
                <a:lnTo>
                  <a:pt x="3601432" y="4154003"/>
                </a:lnTo>
                <a:lnTo>
                  <a:pt x="3600054" y="4157433"/>
                </a:lnTo>
                <a:lnTo>
                  <a:pt x="3599248" y="4188888"/>
                </a:lnTo>
                <a:cubicBezTo>
                  <a:pt x="3598993" y="4188940"/>
                  <a:pt x="3598738" y="4188992"/>
                  <a:pt x="3598484" y="4189044"/>
                </a:cubicBezTo>
                <a:cubicBezTo>
                  <a:pt x="3596754" y="4190111"/>
                  <a:pt x="3595443" y="4192250"/>
                  <a:pt x="3594971" y="4196698"/>
                </a:cubicBezTo>
                <a:cubicBezTo>
                  <a:pt x="3584674" y="4185805"/>
                  <a:pt x="3590455" y="4197885"/>
                  <a:pt x="3589971" y="4211958"/>
                </a:cubicBezTo>
                <a:cubicBezTo>
                  <a:pt x="3573870" y="4198179"/>
                  <a:pt x="3579156" y="4240607"/>
                  <a:pt x="3569135" y="4243705"/>
                </a:cubicBezTo>
                <a:cubicBezTo>
                  <a:pt x="3569142" y="4254351"/>
                  <a:pt x="3568856" y="4265362"/>
                  <a:pt x="3568210" y="4276468"/>
                </a:cubicBezTo>
                <a:lnTo>
                  <a:pt x="3567613" y="4282925"/>
                </a:lnTo>
                <a:cubicBezTo>
                  <a:pt x="3567553" y="4282949"/>
                  <a:pt x="3567492" y="4282974"/>
                  <a:pt x="3567432" y="4282999"/>
                </a:cubicBezTo>
                <a:cubicBezTo>
                  <a:pt x="3566940" y="4284280"/>
                  <a:pt x="3566607" y="4286359"/>
                  <a:pt x="3566464" y="4289697"/>
                </a:cubicBezTo>
                <a:lnTo>
                  <a:pt x="3566526" y="4294698"/>
                </a:lnTo>
                <a:lnTo>
                  <a:pt x="3565367" y="4307225"/>
                </a:lnTo>
                <a:lnTo>
                  <a:pt x="3563841" y="4311164"/>
                </a:lnTo>
                <a:lnTo>
                  <a:pt x="3561610" y="4312189"/>
                </a:lnTo>
                <a:lnTo>
                  <a:pt x="3561734" y="4313408"/>
                </a:lnTo>
                <a:cubicBezTo>
                  <a:pt x="3564537" y="4323096"/>
                  <a:pt x="3569544" y="4327053"/>
                  <a:pt x="3553832" y="4334910"/>
                </a:cubicBezTo>
                <a:cubicBezTo>
                  <a:pt x="3557797" y="4356533"/>
                  <a:pt x="3548502" y="4358433"/>
                  <a:pt x="3542564" y="4385380"/>
                </a:cubicBezTo>
                <a:cubicBezTo>
                  <a:pt x="3547050" y="4398267"/>
                  <a:pt x="3544091" y="4407098"/>
                  <a:pt x="3538724" y="4415150"/>
                </a:cubicBezTo>
                <a:cubicBezTo>
                  <a:pt x="3538633" y="4442707"/>
                  <a:pt x="3529920" y="4465824"/>
                  <a:pt x="3525348" y="4495753"/>
                </a:cubicBezTo>
                <a:cubicBezTo>
                  <a:pt x="3529387" y="4530212"/>
                  <a:pt x="3514579" y="4543935"/>
                  <a:pt x="3509749" y="4575934"/>
                </a:cubicBezTo>
                <a:cubicBezTo>
                  <a:pt x="3519579" y="4606914"/>
                  <a:pt x="3496418" y="4596497"/>
                  <a:pt x="3489779" y="4611927"/>
                </a:cubicBezTo>
                <a:lnTo>
                  <a:pt x="3488856" y="4616508"/>
                </a:lnTo>
                <a:lnTo>
                  <a:pt x="3489486" y="4629163"/>
                </a:lnTo>
                <a:lnTo>
                  <a:pt x="3490242" y="4633947"/>
                </a:lnTo>
                <a:cubicBezTo>
                  <a:pt x="3490570" y="4637233"/>
                  <a:pt x="3490539" y="4639406"/>
                  <a:pt x="3490244" y="4640894"/>
                </a:cubicBezTo>
                <a:lnTo>
                  <a:pt x="3490078" y="4641059"/>
                </a:lnTo>
                <a:lnTo>
                  <a:pt x="3490403" y="4647582"/>
                </a:lnTo>
                <a:cubicBezTo>
                  <a:pt x="3491330" y="4658608"/>
                  <a:pt x="3492590" y="4669354"/>
                  <a:pt x="3494082" y="4679601"/>
                </a:cubicBezTo>
                <a:cubicBezTo>
                  <a:pt x="3484854" y="4687754"/>
                  <a:pt x="3495864" y="4725869"/>
                  <a:pt x="3478421" y="4720918"/>
                </a:cubicBezTo>
                <a:cubicBezTo>
                  <a:pt x="3479918" y="4734712"/>
                  <a:pt x="3487176" y="4743359"/>
                  <a:pt x="3475730" y="4738188"/>
                </a:cubicBezTo>
                <a:cubicBezTo>
                  <a:pt x="3475894" y="4742712"/>
                  <a:pt x="3474928" y="4745450"/>
                  <a:pt x="3473409" y="4747368"/>
                </a:cubicBezTo>
                <a:lnTo>
                  <a:pt x="3472696" y="4747913"/>
                </a:lnTo>
                <a:lnTo>
                  <a:pt x="3476304" y="4778609"/>
                </a:lnTo>
                <a:lnTo>
                  <a:pt x="3475454" y="4782623"/>
                </a:lnTo>
                <a:lnTo>
                  <a:pt x="3479507" y="4802712"/>
                </a:lnTo>
                <a:lnTo>
                  <a:pt x="3480695" y="4813049"/>
                </a:lnTo>
                <a:lnTo>
                  <a:pt x="3482902" y="4816057"/>
                </a:lnTo>
                <a:cubicBezTo>
                  <a:pt x="3484247" y="4819259"/>
                  <a:pt x="3484834" y="4823783"/>
                  <a:pt x="3483703" y="4831270"/>
                </a:cubicBezTo>
                <a:lnTo>
                  <a:pt x="3483090" y="4832984"/>
                </a:lnTo>
                <a:lnTo>
                  <a:pt x="3486378" y="4845654"/>
                </a:lnTo>
                <a:cubicBezTo>
                  <a:pt x="3487893" y="4849755"/>
                  <a:pt x="3489817" y="4853416"/>
                  <a:pt x="3492309" y="4856425"/>
                </a:cubicBezTo>
                <a:cubicBezTo>
                  <a:pt x="3479133" y="4898390"/>
                  <a:pt x="3491371" y="4939174"/>
                  <a:pt x="3489182" y="4985308"/>
                </a:cubicBezTo>
                <a:cubicBezTo>
                  <a:pt x="3492413" y="5037202"/>
                  <a:pt x="3496839" y="5073159"/>
                  <a:pt x="3498182" y="5107346"/>
                </a:cubicBezTo>
                <a:cubicBezTo>
                  <a:pt x="3500266" y="5123329"/>
                  <a:pt x="3506680" y="5240376"/>
                  <a:pt x="3499225" y="5231073"/>
                </a:cubicBezTo>
                <a:cubicBezTo>
                  <a:pt x="3515247" y="5280090"/>
                  <a:pt x="3497607" y="5309911"/>
                  <a:pt x="3504960" y="5364785"/>
                </a:cubicBezTo>
                <a:cubicBezTo>
                  <a:pt x="3487546" y="5393671"/>
                  <a:pt x="3503686" y="5378336"/>
                  <a:pt x="3500486" y="5409009"/>
                </a:cubicBezTo>
                <a:cubicBezTo>
                  <a:pt x="3516561" y="5401350"/>
                  <a:pt x="3491544" y="5446009"/>
                  <a:pt x="3509710" y="5448570"/>
                </a:cubicBezTo>
                <a:cubicBezTo>
                  <a:pt x="3508555" y="5454072"/>
                  <a:pt x="3506859" y="5459319"/>
                  <a:pt x="3505022" y="5464568"/>
                </a:cubicBezTo>
                <a:lnTo>
                  <a:pt x="3504070" y="5467320"/>
                </a:lnTo>
                <a:lnTo>
                  <a:pt x="3503399" y="5478483"/>
                </a:lnTo>
                <a:lnTo>
                  <a:pt x="3499281" y="5481443"/>
                </a:lnTo>
                <a:lnTo>
                  <a:pt x="3499047" y="5616712"/>
                </a:lnTo>
                <a:cubicBezTo>
                  <a:pt x="3502347" y="5628424"/>
                  <a:pt x="3503819" y="5666768"/>
                  <a:pt x="3498775" y="5675291"/>
                </a:cubicBezTo>
                <a:cubicBezTo>
                  <a:pt x="3497984" y="5683547"/>
                  <a:pt x="3500335" y="5692400"/>
                  <a:pt x="3494739" y="5697458"/>
                </a:cubicBezTo>
                <a:cubicBezTo>
                  <a:pt x="3492180" y="5715432"/>
                  <a:pt x="3486290" y="5756597"/>
                  <a:pt x="3483423" y="5783137"/>
                </a:cubicBezTo>
                <a:cubicBezTo>
                  <a:pt x="3491452" y="5796973"/>
                  <a:pt x="3477643" y="5819988"/>
                  <a:pt x="3477532" y="5856699"/>
                </a:cubicBezTo>
                <a:cubicBezTo>
                  <a:pt x="3486776" y="5871818"/>
                  <a:pt x="3477340" y="5881447"/>
                  <a:pt x="3490032" y="5910638"/>
                </a:cubicBezTo>
                <a:cubicBezTo>
                  <a:pt x="3488930" y="5911913"/>
                  <a:pt x="3487924" y="5913488"/>
                  <a:pt x="3487046" y="5915313"/>
                </a:cubicBezTo>
                <a:cubicBezTo>
                  <a:pt x="3481941" y="5925917"/>
                  <a:pt x="3482137" y="5942505"/>
                  <a:pt x="3487484" y="5952365"/>
                </a:cubicBezTo>
                <a:cubicBezTo>
                  <a:pt x="3504666" y="5999029"/>
                  <a:pt x="3505019" y="6042078"/>
                  <a:pt x="3509266" y="6082373"/>
                </a:cubicBezTo>
                <a:cubicBezTo>
                  <a:pt x="3512265" y="6128005"/>
                  <a:pt x="3492950" y="6098121"/>
                  <a:pt x="3509564" y="6154771"/>
                </a:cubicBezTo>
                <a:cubicBezTo>
                  <a:pt x="3503223" y="6161045"/>
                  <a:pt x="3503062" y="6168289"/>
                  <a:pt x="3506404" y="6180433"/>
                </a:cubicBezTo>
                <a:cubicBezTo>
                  <a:pt x="3507378" y="6202614"/>
                  <a:pt x="3491084" y="6201180"/>
                  <a:pt x="3501312" y="6223427"/>
                </a:cubicBezTo>
                <a:cubicBezTo>
                  <a:pt x="3492497" y="6219559"/>
                  <a:pt x="3498753" y="6265580"/>
                  <a:pt x="3489469" y="6255476"/>
                </a:cubicBezTo>
                <a:cubicBezTo>
                  <a:pt x="3481791" y="6270065"/>
                  <a:pt x="3495037" y="6276996"/>
                  <a:pt x="3488398" y="6291462"/>
                </a:cubicBezTo>
                <a:cubicBezTo>
                  <a:pt x="3487099" y="6307679"/>
                  <a:pt x="3497555" y="6282019"/>
                  <a:pt x="3498547" y="6299935"/>
                </a:cubicBezTo>
                <a:cubicBezTo>
                  <a:pt x="3498173" y="6321676"/>
                  <a:pt x="3514193" y="6321381"/>
                  <a:pt x="3494028" y="6338390"/>
                </a:cubicBezTo>
                <a:lnTo>
                  <a:pt x="3486030" y="6396716"/>
                </a:lnTo>
                <a:cubicBezTo>
                  <a:pt x="3491309" y="6409668"/>
                  <a:pt x="3488928" y="6420134"/>
                  <a:pt x="3484103" y="6430386"/>
                </a:cubicBezTo>
                <a:cubicBezTo>
                  <a:pt x="3485763" y="6460632"/>
                  <a:pt x="3478568" y="6488285"/>
                  <a:pt x="3475922" y="6522318"/>
                </a:cubicBezTo>
                <a:cubicBezTo>
                  <a:pt x="3482128" y="6559051"/>
                  <a:pt x="3468277" y="6578006"/>
                  <a:pt x="3465506" y="6614374"/>
                </a:cubicBezTo>
                <a:cubicBezTo>
                  <a:pt x="3478925" y="6650248"/>
                  <a:pt x="3446064" y="6638174"/>
                  <a:pt x="3446789" y="6668768"/>
                </a:cubicBezTo>
                <a:cubicBezTo>
                  <a:pt x="3458869" y="6718505"/>
                  <a:pt x="3435878" y="6667592"/>
                  <a:pt x="3439582" y="6744454"/>
                </a:cubicBezTo>
                <a:cubicBezTo>
                  <a:pt x="3441631" y="6748797"/>
                  <a:pt x="3439393" y="6758101"/>
                  <a:pt x="3436538" y="6757102"/>
                </a:cubicBezTo>
                <a:cubicBezTo>
                  <a:pt x="3437461" y="6773941"/>
                  <a:pt x="3420846" y="6822488"/>
                  <a:pt x="3424061" y="6846522"/>
                </a:cubicBezTo>
                <a:lnTo>
                  <a:pt x="3423032" y="6858000"/>
                </a:lnTo>
                <a:lnTo>
                  <a:pt x="0" y="6858000"/>
                </a:lnTo>
                <a:close/>
              </a:path>
            </a:pathLst>
          </a:custGeom>
        </p:spPr>
      </p:pic>
      <p:sp>
        <p:nvSpPr>
          <p:cNvPr id="129026" name="Rectangle 3"/>
          <p:cNvSpPr>
            <a:spLocks noGrp="1" noChangeArrowheads="1"/>
          </p:cNvSpPr>
          <p:nvPr>
            <p:ph idx="1"/>
          </p:nvPr>
        </p:nvSpPr>
        <p:spPr>
          <a:xfrm>
            <a:off x="4060372" y="1049411"/>
            <a:ext cx="8055408" cy="5627764"/>
          </a:xfrm>
        </p:spPr>
        <p:txBody>
          <a:bodyPr anchor="t">
            <a:noAutofit/>
          </a:bodyPr>
          <a:lstStyle/>
          <a:p>
            <a:r>
              <a:rPr lang="pt-BR" sz="2400" dirty="0">
                <a:latin typeface="Calibri" charset="0"/>
              </a:rPr>
              <a:t>Identifica-se uma indústria como monopólio natural, se </a:t>
            </a:r>
            <a:r>
              <a:rPr lang="pt-BR" sz="2400" b="1" i="1" u="sng" dirty="0">
                <a:latin typeface="Calibri" charset="0"/>
              </a:rPr>
              <a:t>uma firma pode produzir um bem desejável a um custo mais baixo que duas ou mais firmas. </a:t>
            </a:r>
          </a:p>
          <a:p>
            <a:pPr eaLnBrk="1" hangingPunct="1"/>
            <a:endParaRPr lang="pt-BR" sz="2400" dirty="0">
              <a:latin typeface="Calibri" charset="0"/>
            </a:endParaRPr>
          </a:p>
          <a:p>
            <a:pPr eaLnBrk="1" hangingPunct="1"/>
            <a:r>
              <a:rPr lang="pt-BR" sz="2400" dirty="0">
                <a:latin typeface="Calibri" charset="0"/>
              </a:rPr>
              <a:t>Ao contrário de um </a:t>
            </a:r>
            <a:r>
              <a:rPr lang="pt-BR" sz="2400" b="1" dirty="0">
                <a:latin typeface="Calibri" charset="0"/>
              </a:rPr>
              <a:t>monopólio, o </a:t>
            </a:r>
            <a:r>
              <a:rPr lang="pt-BR" sz="2400" b="1" i="1" dirty="0">
                <a:latin typeface="Calibri" charset="0"/>
              </a:rPr>
              <a:t>monopólio natural </a:t>
            </a:r>
            <a:r>
              <a:rPr lang="pt-BR" sz="2400" b="1" dirty="0">
                <a:latin typeface="Calibri" charset="0"/>
              </a:rPr>
              <a:t>não significa que apenas uma firma está provendo um serviço ou bem particular por impedir a entrada de outras firmas.</a:t>
            </a:r>
          </a:p>
          <a:p>
            <a:pPr eaLnBrk="1" hangingPunct="1"/>
            <a:endParaRPr lang="pt-BR" sz="2400" dirty="0">
              <a:latin typeface="Calibri" charset="0"/>
            </a:endParaRPr>
          </a:p>
          <a:p>
            <a:pPr eaLnBrk="1" hangingPunct="1"/>
            <a:r>
              <a:rPr lang="pt-BR" sz="2400" dirty="0">
                <a:latin typeface="Calibri" charset="0"/>
              </a:rPr>
              <a:t>Ao invés disso, trata-se de uma assertiva sobre uma indústria onde firmas múltiplas provendo o bem ou serviço são menos eficientes (</a:t>
            </a:r>
            <a:r>
              <a:rPr lang="pt-BR" sz="2400" b="1" i="1" dirty="0">
                <a:latin typeface="Calibri" charset="0"/>
              </a:rPr>
              <a:t>mais caro para a economia</a:t>
            </a:r>
            <a:r>
              <a:rPr lang="pt-BR" sz="2400" dirty="0">
                <a:latin typeface="Calibri" charset="0"/>
              </a:rPr>
              <a:t>) que se uma única firma provê o bem ou serviço. </a:t>
            </a:r>
          </a:p>
          <a:p>
            <a:pPr eaLnBrk="1" hangingPunct="1"/>
            <a:endParaRPr lang="pt-BR" sz="2400" dirty="0">
              <a:latin typeface="Calibri" charset="0"/>
            </a:endParaRPr>
          </a:p>
          <a:p>
            <a:pPr eaLnBrk="1" hangingPunct="1"/>
            <a:r>
              <a:rPr lang="pt-BR" sz="2400" dirty="0">
                <a:latin typeface="Calibri" charset="0"/>
              </a:rPr>
              <a:t>Essa indústria pode - ou não - apresentar um único ofertante.  </a:t>
            </a:r>
            <a:endParaRPr lang="en-US" sz="2400" dirty="0">
              <a:latin typeface="Calibri" charset="0"/>
            </a:endParaRPr>
          </a:p>
          <a:p>
            <a:pPr marL="0" indent="0">
              <a:buNone/>
            </a:pPr>
            <a:r>
              <a:rPr lang="pt-PT" sz="2400" dirty="0">
                <a:latin typeface="Calibri" panose="020F0502020204030204" pitchFamily="34" charset="0"/>
                <a:cs typeface="Calibri" panose="020F0502020204030204" pitchFamily="34" charset="0"/>
              </a:rPr>
              <a:t> </a:t>
            </a:r>
            <a:r>
              <a:rPr lang="pt-BR" sz="2400" dirty="0">
                <a:latin typeface="Calibri" panose="020F0502020204030204" pitchFamily="34" charset="0"/>
                <a:cs typeface="Calibri" panose="020F0502020204030204" pitchFamily="34" charset="0"/>
              </a:rPr>
              <a:t> </a:t>
            </a:r>
          </a:p>
          <a:p>
            <a:pPr eaLnBrk="1" hangingPunct="1">
              <a:buFontTx/>
              <a:buNone/>
            </a:pPr>
            <a:endParaRPr lang="en-US" sz="2000" dirty="0">
              <a:latin typeface="Calibri" panose="020F0502020204030204" pitchFamily="34" charset="0"/>
              <a:cs typeface="Calibri" panose="020F0502020204030204" pitchFamily="34" charset="0"/>
            </a:endParaRPr>
          </a:p>
        </p:txBody>
      </p:sp>
      <p:sp>
        <p:nvSpPr>
          <p:cNvPr id="129027" name="Espaço Reservado para Número de Slide 5"/>
          <p:cNvSpPr>
            <a:spLocks noGrp="1"/>
          </p:cNvSpPr>
          <p:nvPr>
            <p:ph type="sldNum" sz="quarter" idx="12"/>
          </p:nvPr>
        </p:nvSpPr>
        <p:spPr>
          <a:xfrm>
            <a:off x="8610600" y="6356350"/>
            <a:ext cx="2743200" cy="36512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600"/>
              </a:spcAft>
            </a:pPr>
            <a:fld id="{C3C6DE79-A68B-8F42-899D-45DD437569BE}" type="slidenum">
              <a:rPr lang="en-US" sz="1000"/>
              <a:pPr eaLnBrk="1" hangingPunct="1">
                <a:spcAft>
                  <a:spcPts val="600"/>
                </a:spcAft>
              </a:pPr>
              <a:t>40</a:t>
            </a:fld>
            <a:endParaRPr lang="en-US" sz="1000" dirty="0"/>
          </a:p>
        </p:txBody>
      </p:sp>
    </p:spTree>
    <p:extLst>
      <p:ext uri="{BB962C8B-B14F-4D97-AF65-F5344CB8AC3E}">
        <p14:creationId xmlns:p14="http://schemas.microsoft.com/office/powerpoint/2010/main" val="347149373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9026">
                                            <p:txEl>
                                              <p:pRg st="0" end="0"/>
                                            </p:txEl>
                                          </p:spTgt>
                                        </p:tgtEl>
                                        <p:attrNameLst>
                                          <p:attrName>style.visibility</p:attrName>
                                        </p:attrNameLst>
                                      </p:cBhvr>
                                      <p:to>
                                        <p:strVal val="visible"/>
                                      </p:to>
                                    </p:set>
                                    <p:anim calcmode="lin" valueType="num">
                                      <p:cBhvr additive="base">
                                        <p:cTn id="7" dur="500" fill="hold"/>
                                        <p:tgtEl>
                                          <p:spTgt spid="1290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90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9026">
                                            <p:txEl>
                                              <p:pRg st="2" end="2"/>
                                            </p:txEl>
                                          </p:spTgt>
                                        </p:tgtEl>
                                        <p:attrNameLst>
                                          <p:attrName>style.visibility</p:attrName>
                                        </p:attrNameLst>
                                      </p:cBhvr>
                                      <p:to>
                                        <p:strVal val="visible"/>
                                      </p:to>
                                    </p:set>
                                    <p:anim calcmode="lin" valueType="num">
                                      <p:cBhvr additive="base">
                                        <p:cTn id="13" dur="500" fill="hold"/>
                                        <p:tgtEl>
                                          <p:spTgt spid="12902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90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9026">
                                            <p:txEl>
                                              <p:pRg st="4" end="4"/>
                                            </p:txEl>
                                          </p:spTgt>
                                        </p:tgtEl>
                                        <p:attrNameLst>
                                          <p:attrName>style.visibility</p:attrName>
                                        </p:attrNameLst>
                                      </p:cBhvr>
                                      <p:to>
                                        <p:strVal val="visible"/>
                                      </p:to>
                                    </p:set>
                                    <p:anim calcmode="lin" valueType="num">
                                      <p:cBhvr additive="base">
                                        <p:cTn id="19" dur="500" fill="hold"/>
                                        <p:tgtEl>
                                          <p:spTgt spid="12902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90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9026">
                                            <p:txEl>
                                              <p:pRg st="6" end="6"/>
                                            </p:txEl>
                                          </p:spTgt>
                                        </p:tgtEl>
                                        <p:attrNameLst>
                                          <p:attrName>style.visibility</p:attrName>
                                        </p:attrNameLst>
                                      </p:cBhvr>
                                      <p:to>
                                        <p:strVal val="visible"/>
                                      </p:to>
                                    </p:set>
                                    <p:anim calcmode="lin" valueType="num">
                                      <p:cBhvr additive="base">
                                        <p:cTn id="25" dur="500" fill="hold"/>
                                        <p:tgtEl>
                                          <p:spTgt spid="129026">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902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6984" name="Rectangle 126983">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986" name="Rectangle 126985">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988" name="Rectangle 126987">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990" name="Rectangle 126989">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992" name="Rectangle 126991">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977" name="Rectangle 2"/>
          <p:cNvSpPr>
            <a:spLocks noGrp="1" noChangeArrowheads="1"/>
          </p:cNvSpPr>
          <p:nvPr>
            <p:ph type="title"/>
          </p:nvPr>
        </p:nvSpPr>
        <p:spPr>
          <a:xfrm>
            <a:off x="950259" y="294538"/>
            <a:ext cx="10317291" cy="1033669"/>
          </a:xfrm>
        </p:spPr>
        <p:txBody>
          <a:bodyPr>
            <a:normAutofit/>
          </a:bodyPr>
          <a:lstStyle/>
          <a:p>
            <a:pPr eaLnBrk="1" hangingPunct="1"/>
            <a:r>
              <a:rPr lang="pt-BR" sz="2200" b="1" dirty="0">
                <a:solidFill>
                  <a:srgbClr val="FFFFFF"/>
                </a:solidFill>
                <a:latin typeface="Calibri" charset="0"/>
              </a:rPr>
              <a:t>Monopólio.  Como surge?</a:t>
            </a:r>
            <a:br>
              <a:rPr lang="pt-BR" sz="2200" b="1" dirty="0">
                <a:solidFill>
                  <a:srgbClr val="FFFFFF"/>
                </a:solidFill>
                <a:latin typeface="Calibri" charset="0"/>
              </a:rPr>
            </a:br>
            <a:r>
              <a:rPr lang="pt-BR" sz="2200" b="1" dirty="0">
                <a:solidFill>
                  <a:srgbClr val="FFFFFF"/>
                </a:solidFill>
                <a:latin typeface="Calibri" charset="0"/>
              </a:rPr>
              <a:t>  </a:t>
            </a:r>
            <a:endParaRPr lang="en-US" sz="2200" b="1" dirty="0">
              <a:solidFill>
                <a:srgbClr val="FFFFFF"/>
              </a:solidFill>
              <a:latin typeface="Calibri" charset="0"/>
            </a:endParaRPr>
          </a:p>
        </p:txBody>
      </p:sp>
      <p:sp>
        <p:nvSpPr>
          <p:cNvPr id="126978" name="Rectangle 3"/>
          <p:cNvSpPr>
            <a:spLocks noGrp="1" noChangeArrowheads="1"/>
          </p:cNvSpPr>
          <p:nvPr>
            <p:ph idx="1"/>
          </p:nvPr>
        </p:nvSpPr>
        <p:spPr>
          <a:xfrm>
            <a:off x="1233982" y="1891970"/>
            <a:ext cx="10171304" cy="4329536"/>
          </a:xfrm>
        </p:spPr>
        <p:txBody>
          <a:bodyPr anchor="ctr">
            <a:noAutofit/>
          </a:bodyPr>
          <a:lstStyle/>
          <a:p>
            <a:pPr eaLnBrk="1" hangingPunct="1">
              <a:buFontTx/>
              <a:buNone/>
            </a:pPr>
            <a:endParaRPr lang="pt-BR" sz="2400" b="1" dirty="0">
              <a:latin typeface="Calibri" charset="0"/>
            </a:endParaRPr>
          </a:p>
          <a:p>
            <a:pPr eaLnBrk="1" hangingPunct="1">
              <a:buFontTx/>
              <a:buNone/>
            </a:pPr>
            <a:r>
              <a:rPr lang="pt-BR" sz="2400" b="1" dirty="0">
                <a:latin typeface="Calibri" charset="0"/>
              </a:rPr>
              <a:t>O monopólio pode existir quando: </a:t>
            </a:r>
          </a:p>
          <a:p>
            <a:pPr eaLnBrk="1" hangingPunct="1">
              <a:buFontTx/>
              <a:buNone/>
            </a:pPr>
            <a:endParaRPr lang="pt-BR" sz="2400" b="1" dirty="0">
              <a:latin typeface="Calibri" charset="0"/>
            </a:endParaRPr>
          </a:p>
          <a:p>
            <a:pPr eaLnBrk="1" hangingPunct="1">
              <a:buFontTx/>
              <a:buNone/>
            </a:pPr>
            <a:r>
              <a:rPr lang="pt-BR" sz="2400" dirty="0">
                <a:latin typeface="Calibri" charset="0"/>
              </a:rPr>
              <a:t> (</a:t>
            </a:r>
            <a:r>
              <a:rPr lang="pt-BR" sz="2400" dirty="0" err="1">
                <a:latin typeface="Calibri" charset="0"/>
              </a:rPr>
              <a:t>i</a:t>
            </a:r>
            <a:r>
              <a:rPr lang="pt-BR" sz="2400" dirty="0">
                <a:latin typeface="Calibri" charset="0"/>
              </a:rPr>
              <a:t>) Apenas uma firma produz o bem porque somente esta tem acesso a um determinado insumo chave.</a:t>
            </a:r>
          </a:p>
          <a:p>
            <a:pPr eaLnBrk="1" hangingPunct="1">
              <a:buFontTx/>
              <a:buNone/>
            </a:pPr>
            <a:endParaRPr lang="pt-BR" sz="2400" dirty="0">
              <a:latin typeface="Calibri" charset="0"/>
            </a:endParaRPr>
          </a:p>
          <a:p>
            <a:pPr eaLnBrk="1" hangingPunct="1">
              <a:buFontTx/>
              <a:buNone/>
            </a:pPr>
            <a:r>
              <a:rPr lang="pt-BR" sz="2400" dirty="0">
                <a:latin typeface="Calibri" charset="0"/>
              </a:rPr>
              <a:t> (</a:t>
            </a:r>
            <a:r>
              <a:rPr lang="pt-BR" sz="2400" dirty="0" err="1">
                <a:latin typeface="Calibri" charset="0"/>
              </a:rPr>
              <a:t>ii</a:t>
            </a:r>
            <a:r>
              <a:rPr lang="pt-BR" sz="2400" dirty="0">
                <a:latin typeface="Calibri" charset="0"/>
              </a:rPr>
              <a:t>) O governo pode criar (ou permitir) monopólios através de regulamentos governamentais tais como patentes.</a:t>
            </a:r>
          </a:p>
          <a:p>
            <a:pPr eaLnBrk="1" hangingPunct="1">
              <a:buFontTx/>
              <a:buNone/>
            </a:pPr>
            <a:endParaRPr lang="pt-BR" sz="2400" dirty="0">
              <a:latin typeface="Calibri" charset="0"/>
            </a:endParaRPr>
          </a:p>
          <a:p>
            <a:pPr>
              <a:buNone/>
            </a:pPr>
            <a:r>
              <a:rPr lang="pt-BR" sz="2400" dirty="0">
                <a:latin typeface="Calibri" charset="0"/>
              </a:rPr>
              <a:t>(</a:t>
            </a:r>
            <a:r>
              <a:rPr lang="pt-BR" sz="2400" dirty="0" err="1">
                <a:latin typeface="Calibri" charset="0"/>
              </a:rPr>
              <a:t>iii</a:t>
            </a:r>
            <a:r>
              <a:rPr lang="pt-BR" sz="2400" dirty="0">
                <a:latin typeface="Calibri" charset="0"/>
              </a:rPr>
              <a:t>) Estrutura de mercado – alto investimento inicial, essencialidade, tecnologia </a:t>
            </a:r>
          </a:p>
          <a:p>
            <a:pPr eaLnBrk="1" hangingPunct="1">
              <a:buFontTx/>
              <a:buNone/>
            </a:pPr>
            <a:endParaRPr lang="pt-BR" sz="2400" dirty="0">
              <a:latin typeface="Calibri" charset="0"/>
            </a:endParaRPr>
          </a:p>
        </p:txBody>
      </p:sp>
      <p:sp>
        <p:nvSpPr>
          <p:cNvPr id="126979" name="Espaço Reservado para Número de Slide 5"/>
          <p:cNvSpPr>
            <a:spLocks noGrp="1"/>
          </p:cNvSpPr>
          <p:nvPr>
            <p:ph type="sldNum" sz="quarter" idx="12"/>
          </p:nvPr>
        </p:nvSpPr>
        <p:spPr>
          <a:xfrm>
            <a:off x="11704320" y="6455431"/>
            <a:ext cx="445913" cy="36512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600"/>
              </a:spcAft>
            </a:pPr>
            <a:fld id="{741D2413-9043-734A-BE2C-0F8BCB0FF493}" type="slidenum">
              <a:rPr lang="en-US" sz="1100">
                <a:solidFill>
                  <a:schemeClr val="tx1">
                    <a:lumMod val="50000"/>
                    <a:lumOff val="50000"/>
                  </a:schemeClr>
                </a:solidFill>
              </a:rPr>
              <a:pPr eaLnBrk="1" hangingPunct="1">
                <a:spcAft>
                  <a:spcPts val="600"/>
                </a:spcAft>
              </a:pPr>
              <a:t>41</a:t>
            </a:fld>
            <a:endParaRPr lang="en-US" sz="1100">
              <a:solidFill>
                <a:schemeClr val="tx1">
                  <a:lumMod val="50000"/>
                  <a:lumOff val="50000"/>
                </a:schemeClr>
              </a:solidFill>
            </a:endParaRPr>
          </a:p>
        </p:txBody>
      </p:sp>
    </p:spTree>
    <p:extLst>
      <p:ext uri="{BB962C8B-B14F-4D97-AF65-F5344CB8AC3E}">
        <p14:creationId xmlns:p14="http://schemas.microsoft.com/office/powerpoint/2010/main" val="136788779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6978">
                                            <p:txEl>
                                              <p:pRg st="1" end="1"/>
                                            </p:txEl>
                                          </p:spTgt>
                                        </p:tgtEl>
                                        <p:attrNameLst>
                                          <p:attrName>style.visibility</p:attrName>
                                        </p:attrNameLst>
                                      </p:cBhvr>
                                      <p:to>
                                        <p:strVal val="visible"/>
                                      </p:to>
                                    </p:set>
                                    <p:anim calcmode="lin" valueType="num">
                                      <p:cBhvr additive="base">
                                        <p:cTn id="7" dur="500" fill="hold"/>
                                        <p:tgtEl>
                                          <p:spTgt spid="12697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697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6978">
                                            <p:txEl>
                                              <p:pRg st="3" end="3"/>
                                            </p:txEl>
                                          </p:spTgt>
                                        </p:tgtEl>
                                        <p:attrNameLst>
                                          <p:attrName>style.visibility</p:attrName>
                                        </p:attrNameLst>
                                      </p:cBhvr>
                                      <p:to>
                                        <p:strVal val="visible"/>
                                      </p:to>
                                    </p:set>
                                    <p:anim calcmode="lin" valueType="num">
                                      <p:cBhvr additive="base">
                                        <p:cTn id="13" dur="500" fill="hold"/>
                                        <p:tgtEl>
                                          <p:spTgt spid="126978">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697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6978">
                                            <p:txEl>
                                              <p:pRg st="5" end="5"/>
                                            </p:txEl>
                                          </p:spTgt>
                                        </p:tgtEl>
                                        <p:attrNameLst>
                                          <p:attrName>style.visibility</p:attrName>
                                        </p:attrNameLst>
                                      </p:cBhvr>
                                      <p:to>
                                        <p:strVal val="visible"/>
                                      </p:to>
                                    </p:set>
                                    <p:anim calcmode="lin" valueType="num">
                                      <p:cBhvr additive="base">
                                        <p:cTn id="19" dur="500" fill="hold"/>
                                        <p:tgtEl>
                                          <p:spTgt spid="126978">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697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6978">
                                            <p:txEl>
                                              <p:pRg st="7" end="7"/>
                                            </p:txEl>
                                          </p:spTgt>
                                        </p:tgtEl>
                                        <p:attrNameLst>
                                          <p:attrName>style.visibility</p:attrName>
                                        </p:attrNameLst>
                                      </p:cBhvr>
                                      <p:to>
                                        <p:strVal val="visible"/>
                                      </p:to>
                                    </p:set>
                                    <p:anim calcmode="lin" valueType="num">
                                      <p:cBhvr additive="base">
                                        <p:cTn id="25" dur="500" fill="hold"/>
                                        <p:tgtEl>
                                          <p:spTgt spid="126978">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697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9032" name="Rectangle 12903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034" name="Rectangle 12903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036" name="Rectangle 12903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038" name="Rectangle 12903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040" name="Rectangle 12903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025" name="Rectangle 2"/>
          <p:cNvSpPr>
            <a:spLocks noGrp="1" noChangeArrowheads="1"/>
          </p:cNvSpPr>
          <p:nvPr>
            <p:ph type="title"/>
          </p:nvPr>
        </p:nvSpPr>
        <p:spPr>
          <a:xfrm>
            <a:off x="1371599" y="294538"/>
            <a:ext cx="9895951" cy="1033669"/>
          </a:xfrm>
        </p:spPr>
        <p:txBody>
          <a:bodyPr>
            <a:normAutofit/>
          </a:bodyPr>
          <a:lstStyle/>
          <a:p>
            <a:pPr eaLnBrk="1" hangingPunct="1"/>
            <a:r>
              <a:rPr lang="pt-BR" sz="3100" b="1">
                <a:solidFill>
                  <a:srgbClr val="FFFFFF"/>
                </a:solidFill>
                <a:latin typeface="Calibri" charset="0"/>
              </a:rPr>
              <a:t>Monopólio Natural – Resumindo a estrutura do mercado</a:t>
            </a:r>
            <a:br>
              <a:rPr lang="pt-BR" sz="3100" b="1">
                <a:solidFill>
                  <a:srgbClr val="FFFFFF"/>
                </a:solidFill>
                <a:latin typeface="Calibri" charset="0"/>
              </a:rPr>
            </a:br>
            <a:r>
              <a:rPr lang="pt-BR" sz="3100" b="1">
                <a:solidFill>
                  <a:srgbClr val="FFFFFF"/>
                </a:solidFill>
                <a:latin typeface="Calibri" charset="0"/>
              </a:rPr>
              <a:t>  </a:t>
            </a:r>
            <a:endParaRPr lang="en-US" sz="3100" b="1">
              <a:solidFill>
                <a:srgbClr val="FFFFFF"/>
              </a:solidFill>
              <a:latin typeface="Calibri" charset="0"/>
            </a:endParaRPr>
          </a:p>
        </p:txBody>
      </p:sp>
      <p:sp>
        <p:nvSpPr>
          <p:cNvPr id="129026" name="Rectangle 3"/>
          <p:cNvSpPr>
            <a:spLocks noGrp="1" noChangeArrowheads="1"/>
          </p:cNvSpPr>
          <p:nvPr>
            <p:ph idx="1"/>
          </p:nvPr>
        </p:nvSpPr>
        <p:spPr>
          <a:xfrm>
            <a:off x="951470" y="2570205"/>
            <a:ext cx="10752850" cy="4069173"/>
          </a:xfrm>
        </p:spPr>
        <p:txBody>
          <a:bodyPr anchor="ctr">
            <a:noAutofit/>
          </a:bodyPr>
          <a:lstStyle/>
          <a:p>
            <a:pPr>
              <a:buNone/>
            </a:pPr>
            <a:r>
              <a:rPr lang="pt-BR" sz="2000" dirty="0"/>
              <a:t>Um monopólio natural refere-se a uma estrutura de custos da firma em uma dada indústria ou setor, caracterizada por:</a:t>
            </a:r>
          </a:p>
          <a:p>
            <a:pPr>
              <a:buNone/>
            </a:pPr>
            <a:r>
              <a:rPr lang="pt-BR" sz="2000" dirty="0"/>
              <a:t> . Retornos crescentes à escala, ou seja o custo unitário (ou </a:t>
            </a:r>
            <a:r>
              <a:rPr lang="pt-BR" sz="2000" dirty="0" err="1"/>
              <a:t>CMe</a:t>
            </a:r>
            <a:r>
              <a:rPr lang="pt-BR" sz="2000" dirty="0"/>
              <a:t>) se reduz com um aumento na quantidade produzida.</a:t>
            </a:r>
          </a:p>
          <a:p>
            <a:r>
              <a:rPr lang="pt-BR" sz="2000" dirty="0"/>
              <a:t>. </a:t>
            </a:r>
            <a:r>
              <a:rPr lang="pt-BR" sz="2000" i="1" dirty="0"/>
              <a:t>Altos custos fixos ao ponto em que </a:t>
            </a:r>
            <a:r>
              <a:rPr lang="pt-BR" sz="2000" b="1" dirty="0"/>
              <a:t>superam expressivamente os custos incrementais ou custo marginal</a:t>
            </a:r>
            <a:r>
              <a:rPr lang="pt-BR" sz="2000" i="1" dirty="0"/>
              <a:t> ;</a:t>
            </a:r>
          </a:p>
          <a:p>
            <a:pPr>
              <a:buNone/>
            </a:pPr>
            <a:r>
              <a:rPr lang="pt-BR" sz="2000" i="1" dirty="0"/>
              <a:t>. </a:t>
            </a:r>
            <a:r>
              <a:rPr lang="pt-BR" sz="2000" i="1" dirty="0" err="1"/>
              <a:t>CMe</a:t>
            </a:r>
            <a:r>
              <a:rPr lang="pt-BR" sz="2000" i="1" dirty="0"/>
              <a:t> </a:t>
            </a:r>
            <a:r>
              <a:rPr lang="pt-BR" sz="2000" i="1" dirty="0" err="1"/>
              <a:t>monotonicamente</a:t>
            </a:r>
            <a:r>
              <a:rPr lang="pt-BR" sz="2000" i="1" dirty="0"/>
              <a:t> decrescente</a:t>
            </a:r>
            <a:r>
              <a:rPr lang="pt-BR" sz="2000" b="1" dirty="0"/>
              <a:t>;</a:t>
            </a:r>
          </a:p>
          <a:p>
            <a:pPr>
              <a:buNone/>
            </a:pPr>
            <a:r>
              <a:rPr lang="pt-BR" sz="2000" i="1" dirty="0"/>
              <a:t>. Custo marginal constante e extremamente baixo.</a:t>
            </a:r>
          </a:p>
          <a:p>
            <a:pPr>
              <a:buNone/>
            </a:pPr>
            <a:r>
              <a:rPr lang="pt-BR" sz="2000" i="1" dirty="0"/>
              <a:t>         CT/</a:t>
            </a:r>
            <a:r>
              <a:rPr lang="pt-BR" sz="2000" i="1" dirty="0" err="1"/>
              <a:t>Q</a:t>
            </a:r>
            <a:r>
              <a:rPr lang="pt-BR" sz="2000" i="1" dirty="0"/>
              <a:t> = </a:t>
            </a:r>
            <a:r>
              <a:rPr lang="pt-BR" sz="2000" i="1" dirty="0" err="1"/>
              <a:t>Cme</a:t>
            </a:r>
            <a:r>
              <a:rPr lang="pt-BR" sz="2000" i="1" dirty="0"/>
              <a:t>      </a:t>
            </a:r>
            <a:r>
              <a:rPr lang="pt-BR" sz="2000" i="1" dirty="0" err="1"/>
              <a:t>CMg</a:t>
            </a:r>
            <a:r>
              <a:rPr lang="pt-BR" sz="2000" i="1" dirty="0"/>
              <a:t> = </a:t>
            </a:r>
            <a:r>
              <a:rPr lang="pt-BR" sz="2000" i="1" dirty="0" err="1">
                <a:latin typeface="Symbol" pitchFamily="2" charset="2"/>
              </a:rPr>
              <a:t>D</a:t>
            </a:r>
            <a:r>
              <a:rPr lang="pt-BR" sz="2000" i="1" dirty="0">
                <a:latin typeface="Symbol" pitchFamily="2" charset="2"/>
              </a:rPr>
              <a:t> </a:t>
            </a:r>
            <a:r>
              <a:rPr lang="pt-BR" sz="2000" i="1" dirty="0"/>
              <a:t>C/ </a:t>
            </a:r>
            <a:r>
              <a:rPr lang="pt-BR" sz="2000" i="1" dirty="0" err="1">
                <a:latin typeface="Symbol" pitchFamily="2" charset="2"/>
              </a:rPr>
              <a:t>D</a:t>
            </a:r>
            <a:r>
              <a:rPr lang="pt-BR" sz="2000" i="1" dirty="0">
                <a:latin typeface="Symbol" pitchFamily="2" charset="2"/>
              </a:rPr>
              <a:t> </a:t>
            </a:r>
            <a:r>
              <a:rPr lang="pt-BR" sz="2000" i="1" dirty="0" err="1"/>
              <a:t>Q</a:t>
            </a:r>
            <a:endParaRPr lang="en-US" sz="2000" dirty="0">
              <a:latin typeface="Symbol" pitchFamily="2" charset="2"/>
            </a:endParaRPr>
          </a:p>
          <a:p>
            <a:pPr>
              <a:buNone/>
            </a:pPr>
            <a:endParaRPr lang="pt-BR" sz="2000" b="1" dirty="0"/>
          </a:p>
          <a:p>
            <a:pPr>
              <a:buNone/>
            </a:pPr>
            <a:r>
              <a:rPr lang="pt-BR" sz="2000" b="1" dirty="0"/>
              <a:t>Tais características </a:t>
            </a:r>
            <a:r>
              <a:rPr lang="pt-BR" sz="2000" dirty="0"/>
              <a:t>diminuem a viabilidade da atuação de grande número de empresas em determinada indústria. </a:t>
            </a:r>
          </a:p>
          <a:p>
            <a:pPr eaLnBrk="1" hangingPunct="1">
              <a:buFontTx/>
              <a:buNone/>
            </a:pPr>
            <a:endParaRPr lang="pt-BR" sz="2000" dirty="0"/>
          </a:p>
          <a:p>
            <a:pPr eaLnBrk="1" hangingPunct="1"/>
            <a:endParaRPr lang="pt-BR" sz="2000" dirty="0"/>
          </a:p>
          <a:p>
            <a:pPr eaLnBrk="1" hangingPunct="1">
              <a:buFontTx/>
              <a:buNone/>
            </a:pPr>
            <a:endParaRPr lang="en-US" sz="2000" dirty="0"/>
          </a:p>
        </p:txBody>
      </p:sp>
      <p:sp>
        <p:nvSpPr>
          <p:cNvPr id="129027" name="Espaço Reservado para Número de Slide 5"/>
          <p:cNvSpPr>
            <a:spLocks noGrp="1"/>
          </p:cNvSpPr>
          <p:nvPr>
            <p:ph type="sldNum" sz="quarter" idx="12"/>
          </p:nvPr>
        </p:nvSpPr>
        <p:spPr>
          <a:xfrm>
            <a:off x="11704320" y="6455431"/>
            <a:ext cx="445913"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600"/>
              </a:spcAft>
            </a:pPr>
            <a:fld id="{C3C6DE79-A68B-8F42-899D-45DD437569BE}" type="slidenum">
              <a:rPr lang="en-US" sz="1100">
                <a:solidFill>
                  <a:schemeClr val="tx1">
                    <a:lumMod val="50000"/>
                    <a:lumOff val="50000"/>
                  </a:schemeClr>
                </a:solidFill>
              </a:rPr>
              <a:pPr eaLnBrk="1" hangingPunct="1">
                <a:spcAft>
                  <a:spcPts val="600"/>
                </a:spcAft>
              </a:pPr>
              <a:t>42</a:t>
            </a:fld>
            <a:endParaRPr lang="en-US" sz="1100">
              <a:solidFill>
                <a:schemeClr val="tx1">
                  <a:lumMod val="50000"/>
                  <a:lumOff val="50000"/>
                </a:schemeClr>
              </a:solidFill>
            </a:endParaRPr>
          </a:p>
        </p:txBody>
      </p:sp>
    </p:spTree>
    <p:extLst>
      <p:ext uri="{BB962C8B-B14F-4D97-AF65-F5344CB8AC3E}">
        <p14:creationId xmlns:p14="http://schemas.microsoft.com/office/powerpoint/2010/main" val="228626367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9026">
                                            <p:txEl>
                                              <p:pRg st="0" end="0"/>
                                            </p:txEl>
                                          </p:spTgt>
                                        </p:tgtEl>
                                        <p:attrNameLst>
                                          <p:attrName>style.visibility</p:attrName>
                                        </p:attrNameLst>
                                      </p:cBhvr>
                                      <p:to>
                                        <p:strVal val="visible"/>
                                      </p:to>
                                    </p:set>
                                    <p:anim calcmode="lin" valueType="num">
                                      <p:cBhvr additive="base">
                                        <p:cTn id="7" dur="500" fill="hold"/>
                                        <p:tgtEl>
                                          <p:spTgt spid="1290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90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9026">
                                            <p:txEl>
                                              <p:pRg st="1" end="1"/>
                                            </p:txEl>
                                          </p:spTgt>
                                        </p:tgtEl>
                                        <p:attrNameLst>
                                          <p:attrName>style.visibility</p:attrName>
                                        </p:attrNameLst>
                                      </p:cBhvr>
                                      <p:to>
                                        <p:strVal val="visible"/>
                                      </p:to>
                                    </p:set>
                                    <p:anim calcmode="lin" valueType="num">
                                      <p:cBhvr additive="base">
                                        <p:cTn id="13" dur="500" fill="hold"/>
                                        <p:tgtEl>
                                          <p:spTgt spid="1290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90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9026">
                                            <p:txEl>
                                              <p:pRg st="2" end="2"/>
                                            </p:txEl>
                                          </p:spTgt>
                                        </p:tgtEl>
                                        <p:attrNameLst>
                                          <p:attrName>style.visibility</p:attrName>
                                        </p:attrNameLst>
                                      </p:cBhvr>
                                      <p:to>
                                        <p:strVal val="visible"/>
                                      </p:to>
                                    </p:set>
                                    <p:anim calcmode="lin" valueType="num">
                                      <p:cBhvr additive="base">
                                        <p:cTn id="19" dur="500" fill="hold"/>
                                        <p:tgtEl>
                                          <p:spTgt spid="12902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90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9026">
                                            <p:txEl>
                                              <p:pRg st="3" end="3"/>
                                            </p:txEl>
                                          </p:spTgt>
                                        </p:tgtEl>
                                        <p:attrNameLst>
                                          <p:attrName>style.visibility</p:attrName>
                                        </p:attrNameLst>
                                      </p:cBhvr>
                                      <p:to>
                                        <p:strVal val="visible"/>
                                      </p:to>
                                    </p:set>
                                    <p:anim calcmode="lin" valueType="num">
                                      <p:cBhvr additive="base">
                                        <p:cTn id="25" dur="500" fill="hold"/>
                                        <p:tgtEl>
                                          <p:spTgt spid="12902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90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9026">
                                            <p:txEl>
                                              <p:pRg st="4" end="4"/>
                                            </p:txEl>
                                          </p:spTgt>
                                        </p:tgtEl>
                                        <p:attrNameLst>
                                          <p:attrName>style.visibility</p:attrName>
                                        </p:attrNameLst>
                                      </p:cBhvr>
                                      <p:to>
                                        <p:strVal val="visible"/>
                                      </p:to>
                                    </p:set>
                                    <p:anim calcmode="lin" valueType="num">
                                      <p:cBhvr additive="base">
                                        <p:cTn id="31" dur="500" fill="hold"/>
                                        <p:tgtEl>
                                          <p:spTgt spid="12902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90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9026">
                                            <p:txEl>
                                              <p:pRg st="5" end="5"/>
                                            </p:txEl>
                                          </p:spTgt>
                                        </p:tgtEl>
                                        <p:attrNameLst>
                                          <p:attrName>style.visibility</p:attrName>
                                        </p:attrNameLst>
                                      </p:cBhvr>
                                      <p:to>
                                        <p:strVal val="visible"/>
                                      </p:to>
                                    </p:set>
                                    <p:anim calcmode="lin" valueType="num">
                                      <p:cBhvr additive="base">
                                        <p:cTn id="37" dur="500" fill="hold"/>
                                        <p:tgtEl>
                                          <p:spTgt spid="12902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902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9026">
                                            <p:txEl>
                                              <p:pRg st="7" end="7"/>
                                            </p:txEl>
                                          </p:spTgt>
                                        </p:tgtEl>
                                        <p:attrNameLst>
                                          <p:attrName>style.visibility</p:attrName>
                                        </p:attrNameLst>
                                      </p:cBhvr>
                                      <p:to>
                                        <p:strVal val="visible"/>
                                      </p:to>
                                    </p:set>
                                    <p:anim calcmode="lin" valueType="num">
                                      <p:cBhvr additive="base">
                                        <p:cTn id="43" dur="500" fill="hold"/>
                                        <p:tgtEl>
                                          <p:spTgt spid="129026">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902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9032" name="Rectangle 12903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034" name="Rectangle 12903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036" name="Rectangle 12903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038" name="Rectangle 12903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040" name="Rectangle 12903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025" name="Rectangle 2"/>
          <p:cNvSpPr>
            <a:spLocks noGrp="1" noChangeArrowheads="1"/>
          </p:cNvSpPr>
          <p:nvPr>
            <p:ph type="title"/>
          </p:nvPr>
        </p:nvSpPr>
        <p:spPr>
          <a:xfrm>
            <a:off x="932329" y="294538"/>
            <a:ext cx="10335221" cy="1033669"/>
          </a:xfrm>
        </p:spPr>
        <p:txBody>
          <a:bodyPr>
            <a:noAutofit/>
          </a:bodyPr>
          <a:lstStyle/>
          <a:p>
            <a:pPr eaLnBrk="1" hangingPunct="1"/>
            <a:r>
              <a:rPr lang="pt-BR" sz="3200" b="1" dirty="0">
                <a:solidFill>
                  <a:srgbClr val="FFFFFF"/>
                </a:solidFill>
                <a:latin typeface="Calibri" charset="0"/>
              </a:rPr>
              <a:t>Monopólio Natural e o Governo</a:t>
            </a:r>
            <a:br>
              <a:rPr lang="pt-BR" sz="3200" b="1" dirty="0">
                <a:solidFill>
                  <a:srgbClr val="FFFFFF"/>
                </a:solidFill>
                <a:latin typeface="Calibri" charset="0"/>
              </a:rPr>
            </a:br>
            <a:r>
              <a:rPr lang="pt-BR" sz="3200" b="1" dirty="0">
                <a:solidFill>
                  <a:srgbClr val="FFFFFF"/>
                </a:solidFill>
                <a:latin typeface="Calibri" charset="0"/>
              </a:rPr>
              <a:t>  </a:t>
            </a:r>
            <a:endParaRPr lang="en-US" sz="3200" b="1" dirty="0">
              <a:solidFill>
                <a:srgbClr val="FFFFFF"/>
              </a:solidFill>
              <a:latin typeface="Calibri" charset="0"/>
            </a:endParaRPr>
          </a:p>
        </p:txBody>
      </p:sp>
      <p:sp>
        <p:nvSpPr>
          <p:cNvPr id="129026" name="Rectangle 3"/>
          <p:cNvSpPr>
            <a:spLocks noGrp="1" noChangeArrowheads="1"/>
          </p:cNvSpPr>
          <p:nvPr>
            <p:ph idx="1"/>
          </p:nvPr>
        </p:nvSpPr>
        <p:spPr>
          <a:xfrm>
            <a:off x="459346" y="1590741"/>
            <a:ext cx="11244969" cy="4864690"/>
          </a:xfrm>
        </p:spPr>
        <p:txBody>
          <a:bodyPr anchor="ctr">
            <a:normAutofit/>
          </a:bodyPr>
          <a:lstStyle/>
          <a:p>
            <a:pPr marL="0" indent="0">
              <a:buNone/>
            </a:pPr>
            <a:endParaRPr lang="pt-PT" dirty="0">
              <a:latin typeface="Calibri" panose="020F0502020204030204" pitchFamily="34" charset="0"/>
              <a:cs typeface="Calibri" panose="020F0502020204030204" pitchFamily="34" charset="0"/>
            </a:endParaRPr>
          </a:p>
          <a:p>
            <a:pPr marL="0" indent="0">
              <a:buNone/>
            </a:pPr>
            <a:r>
              <a:rPr lang="pt-BR" dirty="0">
                <a:latin typeface="Calibri" panose="020F0502020204030204" pitchFamily="34" charset="0"/>
                <a:cs typeface="Calibri" panose="020F0502020204030204" pitchFamily="34" charset="0"/>
              </a:rPr>
              <a:t>Comumente, o bem ou serviço é essencial, o que requer a interferência governamental para assegurar que a ofertante manterá valores acessíveis para um grande número de demandantes (oferta elevada a baixos preços unitários).</a:t>
            </a:r>
          </a:p>
          <a:p>
            <a:pPr marL="0" indent="0">
              <a:buNone/>
            </a:pPr>
            <a:endParaRPr lang="pt-PT" dirty="0">
              <a:latin typeface="Calibri" panose="020F0502020204030204" pitchFamily="34" charset="0"/>
              <a:cs typeface="Calibri" panose="020F0502020204030204" pitchFamily="34" charset="0"/>
            </a:endParaRPr>
          </a:p>
          <a:p>
            <a:pPr marL="0" indent="0">
              <a:buNone/>
            </a:pPr>
            <a:r>
              <a:rPr lang="pt-PT" dirty="0">
                <a:latin typeface="Calibri" panose="020F0502020204030204" pitchFamily="34" charset="0"/>
                <a:cs typeface="Calibri" panose="020F0502020204030204" pitchFamily="34" charset="0"/>
              </a:rPr>
              <a:t>Os monopólios naturais geralmente estão, portanto, sujeitos à regulamentação governamental para reduzir o risco da indústria ou empresa aumentar os preços e adotar comportamento anticompetitivo.</a:t>
            </a:r>
            <a:r>
              <a:rPr lang="pt-BR" dirty="0">
                <a:latin typeface="Calibri" panose="020F0502020204030204" pitchFamily="34" charset="0"/>
                <a:cs typeface="Calibri" panose="020F0502020204030204" pitchFamily="34" charset="0"/>
              </a:rPr>
              <a:t>	</a:t>
            </a:r>
          </a:p>
          <a:p>
            <a:pPr marL="0" indent="0">
              <a:buNone/>
            </a:pPr>
            <a:endParaRPr lang="en-BR">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pt-BR" dirty="0">
              <a:latin typeface="Calibri" panose="020F0502020204030204" pitchFamily="34" charset="0"/>
              <a:cs typeface="Calibri" panose="020F0502020204030204" pitchFamily="34" charset="0"/>
            </a:endParaRPr>
          </a:p>
          <a:p>
            <a:pPr eaLnBrk="1" hangingPunct="1">
              <a:buFontTx/>
              <a:buNone/>
            </a:pPr>
            <a:endParaRPr lang="en-US" dirty="0">
              <a:latin typeface="Calibri" panose="020F0502020204030204" pitchFamily="34" charset="0"/>
              <a:cs typeface="Calibri" panose="020F0502020204030204" pitchFamily="34" charset="0"/>
            </a:endParaRPr>
          </a:p>
        </p:txBody>
      </p:sp>
      <p:sp>
        <p:nvSpPr>
          <p:cNvPr id="129027" name="Espaço Reservado para Número de Slide 5"/>
          <p:cNvSpPr>
            <a:spLocks noGrp="1"/>
          </p:cNvSpPr>
          <p:nvPr>
            <p:ph type="sldNum" sz="quarter" idx="12"/>
          </p:nvPr>
        </p:nvSpPr>
        <p:spPr>
          <a:xfrm>
            <a:off x="11704320" y="6455431"/>
            <a:ext cx="445913"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600"/>
              </a:spcAft>
            </a:pPr>
            <a:fld id="{C3C6DE79-A68B-8F42-899D-45DD437569BE}" type="slidenum">
              <a:rPr lang="en-US" sz="1100">
                <a:solidFill>
                  <a:schemeClr val="tx1">
                    <a:lumMod val="50000"/>
                    <a:lumOff val="50000"/>
                  </a:schemeClr>
                </a:solidFill>
              </a:rPr>
              <a:pPr eaLnBrk="1" hangingPunct="1">
                <a:spcAft>
                  <a:spcPts val="600"/>
                </a:spcAft>
              </a:pPr>
              <a:t>43</a:t>
            </a:fld>
            <a:endParaRPr lang="en-US" sz="1100">
              <a:solidFill>
                <a:schemeClr val="tx1">
                  <a:lumMod val="50000"/>
                  <a:lumOff val="50000"/>
                </a:schemeClr>
              </a:solidFill>
            </a:endParaRPr>
          </a:p>
        </p:txBody>
      </p:sp>
    </p:spTree>
    <p:extLst>
      <p:ext uri="{BB962C8B-B14F-4D97-AF65-F5344CB8AC3E}">
        <p14:creationId xmlns:p14="http://schemas.microsoft.com/office/powerpoint/2010/main" val="97977626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9026">
                                            <p:txEl>
                                              <p:pRg st="1" end="1"/>
                                            </p:txEl>
                                          </p:spTgt>
                                        </p:tgtEl>
                                        <p:attrNameLst>
                                          <p:attrName>style.visibility</p:attrName>
                                        </p:attrNameLst>
                                      </p:cBhvr>
                                      <p:to>
                                        <p:strVal val="visible"/>
                                      </p:to>
                                    </p:set>
                                    <p:anim calcmode="lin" valueType="num">
                                      <p:cBhvr additive="base">
                                        <p:cTn id="7" dur="500" fill="hold"/>
                                        <p:tgtEl>
                                          <p:spTgt spid="12902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90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9026">
                                            <p:txEl>
                                              <p:pRg st="3" end="3"/>
                                            </p:txEl>
                                          </p:spTgt>
                                        </p:tgtEl>
                                        <p:attrNameLst>
                                          <p:attrName>style.visibility</p:attrName>
                                        </p:attrNameLst>
                                      </p:cBhvr>
                                      <p:to>
                                        <p:strVal val="visible"/>
                                      </p:to>
                                    </p:set>
                                    <p:anim calcmode="lin" valueType="num">
                                      <p:cBhvr additive="base">
                                        <p:cTn id="13" dur="500" fill="hold"/>
                                        <p:tgtEl>
                                          <p:spTgt spid="12902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902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A6C12-CA8D-290A-3CC3-CD0A45C7C4F1}"/>
              </a:ext>
            </a:extLst>
          </p:cNvPr>
          <p:cNvSpPr>
            <a:spLocks noGrp="1"/>
          </p:cNvSpPr>
          <p:nvPr>
            <p:ph type="title"/>
          </p:nvPr>
        </p:nvSpPr>
        <p:spPr>
          <a:xfrm>
            <a:off x="4316838" y="1397073"/>
            <a:ext cx="6894576" cy="790738"/>
          </a:xfrm>
        </p:spPr>
        <p:txBody>
          <a:bodyPr anchor="b">
            <a:normAutofit fontScale="90000"/>
          </a:bodyPr>
          <a:lstStyle/>
          <a:p>
            <a:r>
              <a:rPr lang="en-BR" sz="5400" b="1" dirty="0"/>
              <a:t>Exemplos</a:t>
            </a:r>
          </a:p>
        </p:txBody>
      </p:sp>
      <p:pic>
        <p:nvPicPr>
          <p:cNvPr id="31" name="Picture 30" descr="Vista superior de uma estrutura que pareça rodas">
            <a:extLst>
              <a:ext uri="{FF2B5EF4-FFF2-40B4-BE49-F238E27FC236}">
                <a16:creationId xmlns:a16="http://schemas.microsoft.com/office/drawing/2014/main" id="{A377A619-A296-9A2E-9B9E-B7091859D86B}"/>
              </a:ext>
            </a:extLst>
          </p:cNvPr>
          <p:cNvPicPr>
            <a:picLocks noChangeAspect="1"/>
          </p:cNvPicPr>
          <p:nvPr/>
        </p:nvPicPr>
        <p:blipFill rotWithShape="1">
          <a:blip r:embed="rId2"/>
          <a:srcRect l="34179" r="26377" b="-2"/>
          <a:stretch/>
        </p:blipFill>
        <p:spPr>
          <a:xfrm>
            <a:off x="20" y="1"/>
            <a:ext cx="4052522" cy="6858000"/>
          </a:xfrm>
          <a:custGeom>
            <a:avLst/>
            <a:gdLst/>
            <a:ahLst/>
            <a:cxnLst/>
            <a:rect l="l" t="t" r="r" b="b"/>
            <a:pathLst>
              <a:path w="4052542" h="6858000">
                <a:moveTo>
                  <a:pt x="0" y="0"/>
                </a:moveTo>
                <a:lnTo>
                  <a:pt x="4020923" y="0"/>
                </a:lnTo>
                <a:lnTo>
                  <a:pt x="4022656" y="14697"/>
                </a:lnTo>
                <a:cubicBezTo>
                  <a:pt x="4037606" y="98462"/>
                  <a:pt x="4035072" y="183369"/>
                  <a:pt x="4039126" y="267642"/>
                </a:cubicBezTo>
                <a:cubicBezTo>
                  <a:pt x="4043941" y="370699"/>
                  <a:pt x="4037860" y="474136"/>
                  <a:pt x="4035579" y="577446"/>
                </a:cubicBezTo>
                <a:cubicBezTo>
                  <a:pt x="4033805" y="665399"/>
                  <a:pt x="4025063" y="753226"/>
                  <a:pt x="4027724" y="841306"/>
                </a:cubicBezTo>
                <a:cubicBezTo>
                  <a:pt x="4027914" y="844352"/>
                  <a:pt x="4027914" y="847398"/>
                  <a:pt x="4027724" y="850444"/>
                </a:cubicBezTo>
                <a:cubicBezTo>
                  <a:pt x="4019615" y="947281"/>
                  <a:pt x="4019615" y="1044626"/>
                  <a:pt x="4027724" y="1141464"/>
                </a:cubicBezTo>
                <a:cubicBezTo>
                  <a:pt x="4030296" y="1181772"/>
                  <a:pt x="4029574" y="1222221"/>
                  <a:pt x="4025570" y="1262415"/>
                </a:cubicBezTo>
                <a:cubicBezTo>
                  <a:pt x="4021769" y="1313563"/>
                  <a:pt x="4009606" y="1365472"/>
                  <a:pt x="4018348" y="1416238"/>
                </a:cubicBezTo>
                <a:cubicBezTo>
                  <a:pt x="4024037" y="1458058"/>
                  <a:pt x="4027166" y="1500194"/>
                  <a:pt x="4027724" y="1542394"/>
                </a:cubicBezTo>
                <a:cubicBezTo>
                  <a:pt x="4032158" y="1636820"/>
                  <a:pt x="4027977" y="1731753"/>
                  <a:pt x="4026330" y="1826433"/>
                </a:cubicBezTo>
                <a:cubicBezTo>
                  <a:pt x="4024556" y="1936724"/>
                  <a:pt x="4027344" y="2047015"/>
                  <a:pt x="4018475" y="2157432"/>
                </a:cubicBezTo>
                <a:cubicBezTo>
                  <a:pt x="4013597" y="2246629"/>
                  <a:pt x="4013597" y="2336029"/>
                  <a:pt x="4018475" y="2425226"/>
                </a:cubicBezTo>
                <a:cubicBezTo>
                  <a:pt x="4020882" y="2506961"/>
                  <a:pt x="4033172" y="2587934"/>
                  <a:pt x="4031145" y="2670557"/>
                </a:cubicBezTo>
                <a:cubicBezTo>
                  <a:pt x="4028737" y="2766886"/>
                  <a:pt x="4017335" y="2862962"/>
                  <a:pt x="4020882" y="2959546"/>
                </a:cubicBezTo>
                <a:cubicBezTo>
                  <a:pt x="4022529" y="3005617"/>
                  <a:pt x="4022656" y="3051688"/>
                  <a:pt x="4023543" y="3097758"/>
                </a:cubicBezTo>
                <a:cubicBezTo>
                  <a:pt x="4024683" y="3153221"/>
                  <a:pt x="4034692" y="3208556"/>
                  <a:pt x="4029117" y="3263892"/>
                </a:cubicBezTo>
                <a:cubicBezTo>
                  <a:pt x="4019869" y="3356161"/>
                  <a:pt x="3995923" y="3446906"/>
                  <a:pt x="4010873" y="3541459"/>
                </a:cubicBezTo>
                <a:cubicBezTo>
                  <a:pt x="4019108" y="3593495"/>
                  <a:pt x="4028357" y="3645658"/>
                  <a:pt x="4033172" y="3698201"/>
                </a:cubicBezTo>
                <a:cubicBezTo>
                  <a:pt x="4037353" y="3745160"/>
                  <a:pt x="4047868" y="3792881"/>
                  <a:pt x="4039886" y="3839586"/>
                </a:cubicBezTo>
                <a:cubicBezTo>
                  <a:pt x="4033045" y="3879565"/>
                  <a:pt x="4036592" y="3919544"/>
                  <a:pt x="4031271" y="3959523"/>
                </a:cubicBezTo>
                <a:cubicBezTo>
                  <a:pt x="4024303" y="4011939"/>
                  <a:pt x="4020629" y="4065244"/>
                  <a:pt x="4015308" y="4118042"/>
                </a:cubicBezTo>
                <a:cubicBezTo>
                  <a:pt x="4010620" y="4165889"/>
                  <a:pt x="4006946" y="4213610"/>
                  <a:pt x="4019615" y="4258539"/>
                </a:cubicBezTo>
                <a:cubicBezTo>
                  <a:pt x="4050656" y="4371622"/>
                  <a:pt x="4033679" y="4484070"/>
                  <a:pt x="4022023" y="4596391"/>
                </a:cubicBezTo>
                <a:cubicBezTo>
                  <a:pt x="4016321" y="4650965"/>
                  <a:pt x="4007959" y="4708712"/>
                  <a:pt x="4020629" y="4758718"/>
                </a:cubicBezTo>
                <a:cubicBezTo>
                  <a:pt x="4043941" y="4847432"/>
                  <a:pt x="4025697" y="4931705"/>
                  <a:pt x="4015561" y="5016866"/>
                </a:cubicBezTo>
                <a:cubicBezTo>
                  <a:pt x="4003335" y="5100174"/>
                  <a:pt x="4005096" y="5184929"/>
                  <a:pt x="4020756" y="5267654"/>
                </a:cubicBezTo>
                <a:cubicBezTo>
                  <a:pt x="4033172" y="5326035"/>
                  <a:pt x="4033172" y="5385432"/>
                  <a:pt x="4034692" y="5444194"/>
                </a:cubicBezTo>
                <a:cubicBezTo>
                  <a:pt x="4035579" y="5481001"/>
                  <a:pt x="4022023" y="5518441"/>
                  <a:pt x="4013027" y="5555120"/>
                </a:cubicBezTo>
                <a:cubicBezTo>
                  <a:pt x="3996937" y="5621371"/>
                  <a:pt x="3991109" y="5688636"/>
                  <a:pt x="4013027" y="5753237"/>
                </a:cubicBezTo>
                <a:cubicBezTo>
                  <a:pt x="4043561" y="5842713"/>
                  <a:pt x="4061045" y="5932189"/>
                  <a:pt x="4048375" y="6026870"/>
                </a:cubicBezTo>
                <a:cubicBezTo>
                  <a:pt x="4041027" y="6085251"/>
                  <a:pt x="4039380" y="6144902"/>
                  <a:pt x="4028357" y="6202522"/>
                </a:cubicBezTo>
                <a:cubicBezTo>
                  <a:pt x="4010240" y="6298091"/>
                  <a:pt x="4016701" y="6393024"/>
                  <a:pt x="4031145" y="6487196"/>
                </a:cubicBezTo>
                <a:cubicBezTo>
                  <a:pt x="4041293" y="6565885"/>
                  <a:pt x="4042395" y="6645474"/>
                  <a:pt x="4034439" y="6724403"/>
                </a:cubicBezTo>
                <a:lnTo>
                  <a:pt x="4025206" y="6858000"/>
                </a:lnTo>
                <a:lnTo>
                  <a:pt x="0" y="6858000"/>
                </a:lnTo>
                <a:close/>
              </a:path>
            </a:pathLst>
          </a:custGeom>
        </p:spPr>
      </p:pic>
      <p:sp>
        <p:nvSpPr>
          <p:cNvPr id="3" name="Content Placeholder 2">
            <a:extLst>
              <a:ext uri="{FF2B5EF4-FFF2-40B4-BE49-F238E27FC236}">
                <a16:creationId xmlns:a16="http://schemas.microsoft.com/office/drawing/2014/main" id="{AA8E0B27-7A16-A4C2-7D6B-6D7CBD781DA3}"/>
              </a:ext>
            </a:extLst>
          </p:cNvPr>
          <p:cNvSpPr>
            <a:spLocks noGrp="1"/>
          </p:cNvSpPr>
          <p:nvPr>
            <p:ph idx="1"/>
          </p:nvPr>
        </p:nvSpPr>
        <p:spPr>
          <a:xfrm>
            <a:off x="4129606" y="2395728"/>
            <a:ext cx="7838394" cy="4123944"/>
          </a:xfrm>
        </p:spPr>
        <p:txBody>
          <a:bodyPr>
            <a:noAutofit/>
          </a:bodyPr>
          <a:lstStyle/>
          <a:p>
            <a:r>
              <a:rPr lang="pt-BR" sz="2200" i="1" dirty="0"/>
              <a:t>O saneamento básico, assim como outros serviços públicos de infraestrutura</a:t>
            </a:r>
            <a:r>
              <a:rPr lang="pt-BR" sz="2200" dirty="0"/>
              <a:t>, são caracterizados pela presença de custos fixos elevados em capital específico, como por exemplo, construção e manutenção de reservatórios, estações de tratamento de água e esgoto, redes de distribuição e coleta e equipamentos. </a:t>
            </a:r>
          </a:p>
          <a:p>
            <a:r>
              <a:rPr lang="pt-BR" sz="2200" dirty="0"/>
              <a:t>Ocorrem também </a:t>
            </a:r>
            <a:r>
              <a:rPr lang="pt-BR" sz="2200" b="1" dirty="0"/>
              <a:t>custos incrementais - custos de curto prazo </a:t>
            </a:r>
            <a:r>
              <a:rPr lang="pt-BR" sz="2200" dirty="0"/>
              <a:t>- como materiais de tratamento, energia, depreciação de instalações. </a:t>
            </a:r>
          </a:p>
          <a:p>
            <a:r>
              <a:rPr lang="pt-BR" sz="2200" dirty="0"/>
              <a:t>Os </a:t>
            </a:r>
            <a:r>
              <a:rPr lang="pt-BR" sz="2200" b="1" dirty="0"/>
              <a:t>custos fixos são mais significativos que os incrementais </a:t>
            </a:r>
            <a:r>
              <a:rPr lang="pt-BR" sz="2200" dirty="0"/>
              <a:t>e isso faz com que o conjunto de vetores de produção relevantes recaia sobre a faixa em que o custo médio é declinante. </a:t>
            </a:r>
          </a:p>
          <a:p>
            <a:endParaRPr lang="pt-BR" sz="2400" dirty="0"/>
          </a:p>
        </p:txBody>
      </p:sp>
    </p:spTree>
    <p:extLst>
      <p:ext uri="{BB962C8B-B14F-4D97-AF65-F5344CB8AC3E}">
        <p14:creationId xmlns:p14="http://schemas.microsoft.com/office/powerpoint/2010/main" val="135290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3C7EE0-72F9-65C1-9BE6-77C37E76E1B4}"/>
              </a:ext>
            </a:extLst>
          </p:cNvPr>
          <p:cNvSpPr>
            <a:spLocks noGrp="1"/>
          </p:cNvSpPr>
          <p:nvPr>
            <p:ph type="title"/>
          </p:nvPr>
        </p:nvSpPr>
        <p:spPr>
          <a:xfrm>
            <a:off x="1371599" y="294538"/>
            <a:ext cx="9895951" cy="1033669"/>
          </a:xfrm>
        </p:spPr>
        <p:txBody>
          <a:bodyPr>
            <a:normAutofit/>
          </a:bodyPr>
          <a:lstStyle/>
          <a:p>
            <a:r>
              <a:rPr lang="en-BR" sz="3400">
                <a:solidFill>
                  <a:srgbClr val="FFFFFF"/>
                </a:solidFill>
              </a:rPr>
              <a:t>Como os preços são determinados no monopólio natural?</a:t>
            </a:r>
          </a:p>
        </p:txBody>
      </p:sp>
      <p:sp>
        <p:nvSpPr>
          <p:cNvPr id="3" name="Content Placeholder 2">
            <a:extLst>
              <a:ext uri="{FF2B5EF4-FFF2-40B4-BE49-F238E27FC236}">
                <a16:creationId xmlns:a16="http://schemas.microsoft.com/office/drawing/2014/main" id="{BAF763DF-EFAD-C6BF-A6E9-BD84C1AE818A}"/>
              </a:ext>
            </a:extLst>
          </p:cNvPr>
          <p:cNvSpPr>
            <a:spLocks noGrp="1"/>
          </p:cNvSpPr>
          <p:nvPr>
            <p:ph idx="1"/>
          </p:nvPr>
        </p:nvSpPr>
        <p:spPr>
          <a:xfrm>
            <a:off x="548991" y="1365363"/>
            <a:ext cx="10468101" cy="4673348"/>
          </a:xfrm>
        </p:spPr>
        <p:txBody>
          <a:bodyPr anchor="ctr">
            <a:normAutofit/>
          </a:bodyPr>
          <a:lstStyle/>
          <a:p>
            <a:r>
              <a:rPr lang="pt-BR" sz="2400" b="0" i="0" dirty="0">
                <a:effectLst/>
                <a:latin typeface="Calibri" panose="020F0502020204030204" pitchFamily="34" charset="0"/>
                <a:cs typeface="Calibri" panose="020F0502020204030204" pitchFamily="34" charset="0"/>
              </a:rPr>
              <a:t>A solução de regulação de um monopólio natural exige que o ofertante aproxime o </a:t>
            </a:r>
            <a:r>
              <a:rPr lang="pt-BR" sz="2400" dirty="0">
                <a:latin typeface="Calibri" panose="020F0502020204030204" pitchFamily="34" charset="0"/>
                <a:cs typeface="Calibri" panose="020F0502020204030204" pitchFamily="34" charset="0"/>
              </a:rPr>
              <a:t>P</a:t>
            </a:r>
            <a:r>
              <a:rPr lang="pt-BR" sz="2400" b="0" i="0" dirty="0">
                <a:effectLst/>
                <a:latin typeface="Calibri" panose="020F0502020204030204" pitchFamily="34" charset="0"/>
                <a:cs typeface="Calibri" panose="020F0502020204030204" pitchFamily="34" charset="0"/>
              </a:rPr>
              <a:t>reço de seu custo médio (e não do custo marginal). </a:t>
            </a:r>
          </a:p>
          <a:p>
            <a:endParaRPr lang="pt-BR" sz="2400" b="0" i="0" dirty="0">
              <a:effectLst/>
              <a:latin typeface="Calibri" panose="020F0502020204030204" pitchFamily="34" charset="0"/>
              <a:cs typeface="Calibri" panose="020F0502020204030204" pitchFamily="34" charset="0"/>
            </a:endParaRPr>
          </a:p>
          <a:p>
            <a:r>
              <a:rPr lang="pt-BR" sz="2400" b="0" i="0" dirty="0">
                <a:effectLst/>
                <a:latin typeface="Calibri" panose="020F0502020204030204" pitchFamily="34" charset="0"/>
                <a:cs typeface="Calibri" panose="020F0502020204030204" pitchFamily="34" charset="0"/>
              </a:rPr>
              <a:t>Quando o preço é fixado ao nível de custo marginal, o preço não é suficiente para cobrir os custos médios da firma, que acabaria fechando por prejuízo recorrente.</a:t>
            </a:r>
            <a:endParaRPr lang="pt-B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716026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ight Triangle 2056">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59" name="Rectangle 2058">
            <a:extLst>
              <a:ext uri="{FF2B5EF4-FFF2-40B4-BE49-F238E27FC236}">
                <a16:creationId xmlns:a16="http://schemas.microsoft.com/office/drawing/2014/main" id="{C37E9D4B-7BFA-4D10-B666-547BAC4994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FALHAS DE MERCADO E REGULAÇÃO NO SANEAMENTO">
            <a:extLst>
              <a:ext uri="{FF2B5EF4-FFF2-40B4-BE49-F238E27FC236}">
                <a16:creationId xmlns:a16="http://schemas.microsoft.com/office/drawing/2014/main" id="{C522A46F-8AA3-4355-191C-07470E5235F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962702" y="918546"/>
            <a:ext cx="7745630" cy="4979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09689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4" name="Rectangle 1030">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Rectangle 1036">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7D8D9062-21F4-FF4A-571A-111E5CD1BDD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316562" y="119238"/>
            <a:ext cx="9070846" cy="6281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7124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4AB38C1-F5EE-6224-7D2B-90148043251F}"/>
              </a:ext>
            </a:extLst>
          </p:cNvPr>
          <p:cNvSpPr>
            <a:spLocks noGrp="1"/>
          </p:cNvSpPr>
          <p:nvPr>
            <p:ph type="title"/>
          </p:nvPr>
        </p:nvSpPr>
        <p:spPr>
          <a:xfrm>
            <a:off x="1371599" y="294538"/>
            <a:ext cx="9895951" cy="1033669"/>
          </a:xfrm>
        </p:spPr>
        <p:txBody>
          <a:bodyPr>
            <a:normAutofit/>
          </a:bodyPr>
          <a:lstStyle/>
          <a:p>
            <a:r>
              <a:rPr lang="pt-BR" sz="4000" dirty="0">
                <a:solidFill>
                  <a:srgbClr val="FFFFFF"/>
                </a:solidFill>
                <a:latin typeface="Calibri" panose="020F0502020204030204" pitchFamily="34" charset="0"/>
                <a:cs typeface="Calibri" panose="020F0502020204030204" pitchFamily="34" charset="0"/>
              </a:rPr>
              <a:t>CUSTOS E BENEFÍCIOS PRIVADOS E SOCIAIS</a:t>
            </a:r>
            <a:endParaRPr lang="pt-BR" sz="4000">
              <a:solidFill>
                <a:srgbClr val="FFFFFF"/>
              </a:solidFill>
              <a:latin typeface="Calibri" panose="020F0502020204030204" pitchFamily="34" charset="0"/>
              <a:cs typeface="Calibri" panose="020F0502020204030204" pitchFamily="34" charset="0"/>
            </a:endParaRPr>
          </a:p>
        </p:txBody>
      </p:sp>
      <p:sp>
        <p:nvSpPr>
          <p:cNvPr id="3" name="Espaço Reservado para Conteúdo 2">
            <a:extLst>
              <a:ext uri="{FF2B5EF4-FFF2-40B4-BE49-F238E27FC236}">
                <a16:creationId xmlns:a16="http://schemas.microsoft.com/office/drawing/2014/main" id="{3EF381BA-A35E-8770-195F-F9392997B263}"/>
              </a:ext>
            </a:extLst>
          </p:cNvPr>
          <p:cNvSpPr>
            <a:spLocks noGrp="1"/>
          </p:cNvSpPr>
          <p:nvPr>
            <p:ph idx="1"/>
          </p:nvPr>
        </p:nvSpPr>
        <p:spPr>
          <a:xfrm>
            <a:off x="233084" y="1912815"/>
            <a:ext cx="11187952" cy="4678183"/>
          </a:xfrm>
        </p:spPr>
        <p:txBody>
          <a:bodyPr anchor="ctr">
            <a:normAutofit/>
          </a:bodyPr>
          <a:lstStyle/>
          <a:p>
            <a:pPr>
              <a:lnSpc>
                <a:spcPct val="100000"/>
              </a:lnSpc>
            </a:pPr>
            <a:r>
              <a:rPr lang="pt-BR" sz="2400" b="0" i="0" dirty="0">
                <a:effectLst/>
                <a:latin typeface="Calibri" panose="020F0502020204030204" pitchFamily="34" charset="0"/>
                <a:cs typeface="Calibri" panose="020F0502020204030204" pitchFamily="34" charset="0"/>
              </a:rPr>
              <a:t>Os cidadãos afetados pela poluição não são compensados, criando um descompasso entre os custos sociais e privados.</a:t>
            </a:r>
          </a:p>
          <a:p>
            <a:pPr>
              <a:lnSpc>
                <a:spcPct val="100000"/>
              </a:lnSpc>
            </a:pPr>
            <a:endParaRPr lang="pt-BR" sz="2400" b="0" i="0" dirty="0">
              <a:effectLst/>
              <a:latin typeface="Calibri" panose="020F0502020204030204" pitchFamily="34" charset="0"/>
              <a:cs typeface="Calibri" panose="020F0502020204030204" pitchFamily="34" charset="0"/>
            </a:endParaRPr>
          </a:p>
          <a:p>
            <a:pPr>
              <a:lnSpc>
                <a:spcPct val="100000"/>
              </a:lnSpc>
            </a:pPr>
            <a:r>
              <a:rPr lang="pt-BR" sz="2400" b="0" i="0" dirty="0">
                <a:effectLst/>
                <a:latin typeface="Calibri" panose="020F0502020204030204" pitchFamily="34" charset="0"/>
                <a:cs typeface="Calibri" panose="020F0502020204030204" pitchFamily="34" charset="0"/>
              </a:rPr>
              <a:t>Por outro lado, uma externalidade positiva pode decorrer da pesquisa e desenvolvimento (P&amp;D)  realizada por uma empresa farmacêutica. </a:t>
            </a:r>
          </a:p>
          <a:p>
            <a:pPr>
              <a:lnSpc>
                <a:spcPct val="100000"/>
              </a:lnSpc>
            </a:pPr>
            <a:endParaRPr lang="pt-BR" sz="2400" b="0" i="0" dirty="0">
              <a:effectLst/>
              <a:latin typeface="Calibri" panose="020F0502020204030204" pitchFamily="34" charset="0"/>
              <a:cs typeface="Calibri" panose="020F0502020204030204" pitchFamily="34" charset="0"/>
            </a:endParaRPr>
          </a:p>
          <a:p>
            <a:pPr>
              <a:lnSpc>
                <a:spcPct val="100000"/>
              </a:lnSpc>
            </a:pPr>
            <a:r>
              <a:rPr lang="pt-BR" sz="2400" b="0" i="0" dirty="0">
                <a:effectLst/>
                <a:latin typeface="Calibri" panose="020F0502020204030204" pitchFamily="34" charset="0"/>
                <a:cs typeface="Calibri" panose="020F0502020204030204" pitchFamily="34" charset="0"/>
              </a:rPr>
              <a:t>Enquanto a empresa arca com o custo privado do desenvolvimento de novos medicamentos, os benefícios sociais – vidas salvas, doenças prevenidas e a melhora na qualidade de vida – excedem em muito o lucro que a empresa poderá obter com a venda destes medicamentos.</a:t>
            </a:r>
          </a:p>
          <a:p>
            <a:endParaRPr lang="pt-BR" sz="2400" dirty="0"/>
          </a:p>
        </p:txBody>
      </p:sp>
    </p:spTree>
    <p:extLst>
      <p:ext uri="{BB962C8B-B14F-4D97-AF65-F5344CB8AC3E}">
        <p14:creationId xmlns:p14="http://schemas.microsoft.com/office/powerpoint/2010/main" val="372810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1"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176" name="Rectangle 135175">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178" name="Rectangle 135177">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180" name="Rectangle 135179">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182" name="Rectangle 135181">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184" name="Rectangle 135183">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186" name="Oval 135185">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169" name="Rectangle 2"/>
          <p:cNvSpPr>
            <a:spLocks noGrp="1" noChangeArrowheads="1"/>
          </p:cNvSpPr>
          <p:nvPr>
            <p:ph type="title"/>
          </p:nvPr>
        </p:nvSpPr>
        <p:spPr>
          <a:xfrm>
            <a:off x="566827" y="515707"/>
            <a:ext cx="4543055" cy="2501980"/>
          </a:xfrm>
        </p:spPr>
        <p:txBody>
          <a:bodyPr anchor="b">
            <a:normAutofit/>
          </a:bodyPr>
          <a:lstStyle/>
          <a:p>
            <a:pPr algn="r" eaLnBrk="1" hangingPunct="1"/>
            <a:br>
              <a:rPr lang="pt-BR" sz="3200" b="1" dirty="0">
                <a:solidFill>
                  <a:srgbClr val="FFFFFF"/>
                </a:solidFill>
                <a:latin typeface="Calibri" charset="0"/>
              </a:rPr>
            </a:br>
            <a:r>
              <a:rPr lang="pt-BR" sz="3200" b="1" dirty="0">
                <a:solidFill>
                  <a:srgbClr val="FFFFFF"/>
                </a:solidFill>
                <a:latin typeface="Calibri" charset="0"/>
              </a:rPr>
              <a:t>EXTERNALIDADE </a:t>
            </a:r>
            <a:br>
              <a:rPr lang="pt-BR" sz="3200" b="1" dirty="0">
                <a:solidFill>
                  <a:srgbClr val="FFFFFF"/>
                </a:solidFill>
                <a:latin typeface="Calibri" charset="0"/>
              </a:rPr>
            </a:br>
            <a:r>
              <a:rPr lang="pt-BR" sz="3200" b="1" dirty="0">
                <a:solidFill>
                  <a:srgbClr val="FFFFFF"/>
                </a:solidFill>
                <a:latin typeface="Calibri" charset="0"/>
              </a:rPr>
              <a:t>POSITIVA</a:t>
            </a:r>
            <a:endParaRPr lang="en-US" sz="3200" b="1" dirty="0">
              <a:solidFill>
                <a:srgbClr val="FFFFFF"/>
              </a:solidFill>
              <a:latin typeface="Calibri" charset="0"/>
            </a:endParaRPr>
          </a:p>
        </p:txBody>
      </p:sp>
      <p:sp>
        <p:nvSpPr>
          <p:cNvPr id="135170" name="Rectangle 3"/>
          <p:cNvSpPr>
            <a:spLocks noGrp="1" noChangeArrowheads="1"/>
          </p:cNvSpPr>
          <p:nvPr>
            <p:ph idx="1"/>
          </p:nvPr>
        </p:nvSpPr>
        <p:spPr>
          <a:xfrm>
            <a:off x="5817258" y="444843"/>
            <a:ext cx="5847438" cy="6050187"/>
          </a:xfrm>
        </p:spPr>
        <p:txBody>
          <a:bodyPr anchor="ctr">
            <a:noAutofit/>
          </a:bodyPr>
          <a:lstStyle/>
          <a:p>
            <a:pPr marL="0" indent="0">
              <a:lnSpc>
                <a:spcPct val="150000"/>
              </a:lnSpc>
              <a:buNone/>
            </a:pPr>
            <a:endParaRPr lang="pt-BR" sz="2400" dirty="0">
              <a:latin typeface="Calibri" panose="020F0502020204030204" pitchFamily="34" charset="0"/>
              <a:cs typeface="Calibri" panose="020F0502020204030204" pitchFamily="34" charset="0"/>
            </a:endParaRPr>
          </a:p>
          <a:p>
            <a:pPr>
              <a:lnSpc>
                <a:spcPct val="150000"/>
              </a:lnSpc>
            </a:pPr>
            <a:r>
              <a:rPr lang="pt-BR" sz="2400" dirty="0">
                <a:latin typeface="Calibri" panose="020F0502020204030204" pitchFamily="34" charset="0"/>
                <a:cs typeface="Calibri" panose="020F0502020204030204" pitchFamily="34" charset="0"/>
              </a:rPr>
              <a:t>Quando estes efeitos benéficos não são internalizados, a produção realizada será inferior ao socialmente ótimo. Fica restrita ao ponto de equilíbrio.  </a:t>
            </a:r>
          </a:p>
        </p:txBody>
      </p:sp>
      <p:sp>
        <p:nvSpPr>
          <p:cNvPr id="135171" name="Espaço Reservado para Número de Slide 5"/>
          <p:cNvSpPr>
            <a:spLocks noGrp="1"/>
          </p:cNvSpPr>
          <p:nvPr>
            <p:ph type="sldNum" sz="quarter" idx="12"/>
          </p:nvPr>
        </p:nvSpPr>
        <p:spPr>
          <a:xfrm>
            <a:off x="11704320" y="6455664"/>
            <a:ext cx="448056"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600"/>
              </a:spcAft>
            </a:pPr>
            <a:fld id="{6FD85ADF-D060-9543-92D8-AB2AF8DA0127}" type="slidenum">
              <a:rPr lang="en-US" sz="1100">
                <a:solidFill>
                  <a:schemeClr val="tx1">
                    <a:lumMod val="50000"/>
                    <a:lumOff val="50000"/>
                  </a:schemeClr>
                </a:solidFill>
              </a:rPr>
              <a:pPr eaLnBrk="1" hangingPunct="1">
                <a:spcAft>
                  <a:spcPts val="600"/>
                </a:spcAft>
              </a:pPr>
              <a:t>6</a:t>
            </a:fld>
            <a:endParaRPr lang="en-US" sz="1100">
              <a:solidFill>
                <a:schemeClr val="tx1">
                  <a:lumMod val="50000"/>
                  <a:lumOff val="50000"/>
                </a:schemeClr>
              </a:solidFill>
            </a:endParaRPr>
          </a:p>
        </p:txBody>
      </p:sp>
    </p:spTree>
    <p:extLst>
      <p:ext uri="{BB962C8B-B14F-4D97-AF65-F5344CB8AC3E}">
        <p14:creationId xmlns:p14="http://schemas.microsoft.com/office/powerpoint/2010/main" val="1151054209"/>
      </p:ext>
    </p:extLst>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5170">
                                            <p:txEl>
                                              <p:pRg st="1" end="1"/>
                                            </p:txEl>
                                          </p:spTgt>
                                        </p:tgtEl>
                                        <p:attrNameLst>
                                          <p:attrName>style.visibility</p:attrName>
                                        </p:attrNameLst>
                                      </p:cBhvr>
                                      <p:to>
                                        <p:strVal val="visible"/>
                                      </p:to>
                                    </p:set>
                                    <p:anim calcmode="lin" valueType="num">
                                      <p:cBhvr additive="base">
                                        <p:cTn id="7" dur="500" fill="hold"/>
                                        <p:tgtEl>
                                          <p:spTgt spid="13517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517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D8E098B-DCFE-9F4A-89EC-67666FBFB8EB}"/>
              </a:ext>
            </a:extLst>
          </p:cNvPr>
          <p:cNvSpPr>
            <a:spLocks noGrp="1"/>
          </p:cNvSpPr>
          <p:nvPr>
            <p:ph type="title"/>
          </p:nvPr>
        </p:nvSpPr>
        <p:spPr>
          <a:xfrm>
            <a:off x="1371599" y="294538"/>
            <a:ext cx="9895951" cy="1033669"/>
          </a:xfrm>
        </p:spPr>
        <p:txBody>
          <a:bodyPr>
            <a:normAutofit/>
          </a:bodyPr>
          <a:lstStyle/>
          <a:p>
            <a:r>
              <a:rPr lang="pt-BR" sz="4000" dirty="0">
                <a:solidFill>
                  <a:srgbClr val="FFFFFF"/>
                </a:solidFill>
              </a:rPr>
              <a:t>EXEMPLOS DE EXTERNALIDADE POSITIVA</a:t>
            </a:r>
          </a:p>
        </p:txBody>
      </p:sp>
      <p:sp>
        <p:nvSpPr>
          <p:cNvPr id="3" name="Espaço Reservado para Conteúdo 2">
            <a:extLst>
              <a:ext uri="{FF2B5EF4-FFF2-40B4-BE49-F238E27FC236}">
                <a16:creationId xmlns:a16="http://schemas.microsoft.com/office/drawing/2014/main" id="{1F42A438-D580-F8E3-C1C0-051677943674}"/>
              </a:ext>
            </a:extLst>
          </p:cNvPr>
          <p:cNvSpPr>
            <a:spLocks noGrp="1"/>
          </p:cNvSpPr>
          <p:nvPr>
            <p:ph idx="1"/>
          </p:nvPr>
        </p:nvSpPr>
        <p:spPr>
          <a:xfrm>
            <a:off x="273998" y="2063578"/>
            <a:ext cx="11288364" cy="4326042"/>
          </a:xfrm>
        </p:spPr>
        <p:txBody>
          <a:bodyPr anchor="ctr">
            <a:noAutofit/>
          </a:bodyPr>
          <a:lstStyle/>
          <a:p>
            <a:r>
              <a:rPr lang="pt-BR" sz="2400" b="1" i="0" dirty="0">
                <a:solidFill>
                  <a:srgbClr val="353740"/>
                </a:solidFill>
                <a:effectLst/>
              </a:rPr>
              <a:t>Exemplos de externalidades positivas:</a:t>
            </a:r>
            <a:endParaRPr lang="pt-BR" sz="2400" b="1" dirty="0">
              <a:solidFill>
                <a:srgbClr val="353740"/>
              </a:solidFill>
            </a:endParaRPr>
          </a:p>
          <a:p>
            <a:r>
              <a:rPr lang="pt-BR" sz="2400" b="1" dirty="0"/>
              <a:t>Restauração de Edifícios Históricos:</a:t>
            </a:r>
            <a:r>
              <a:rPr lang="pt-BR" sz="2400" dirty="0"/>
              <a:t> Quando um proprietário restaura um edifício histórico em uma cidade, ele não apenas aumenta o valor da sua propriedade como também realça o apelo estético do bairro e promove um maior interesse turístico na área. </a:t>
            </a:r>
          </a:p>
          <a:p>
            <a:r>
              <a:rPr lang="pt-BR" sz="2400" dirty="0"/>
              <a:t>Isso pode, por sua vez, aumentar o tráfego para negócios locais e elevar o orgulho comunitário.</a:t>
            </a:r>
          </a:p>
          <a:p>
            <a:r>
              <a:rPr lang="pt-BR" sz="2400" b="1" dirty="0"/>
              <a:t>Instalação de Painéis Solares:</a:t>
            </a:r>
            <a:r>
              <a:rPr lang="pt-BR" sz="2400" dirty="0"/>
              <a:t> Um morador que instala painéis solares em sua casa está contribuindo para a redução na dependência de combustíveis fósseis, o que beneficia o meio ambiente e diminui a pegada de carbono da comunidade, tendo um impacto positivo na luta contra as mudanças climáticas.</a:t>
            </a:r>
          </a:p>
          <a:p>
            <a:pPr marL="0" indent="0">
              <a:buNone/>
            </a:pPr>
            <a:br>
              <a:rPr lang="pt-BR" sz="2000" dirty="0"/>
            </a:br>
            <a:endParaRPr lang="pt-BR" sz="2000" dirty="0"/>
          </a:p>
        </p:txBody>
      </p:sp>
    </p:spTree>
    <p:extLst>
      <p:ext uri="{BB962C8B-B14F-4D97-AF65-F5344CB8AC3E}">
        <p14:creationId xmlns:p14="http://schemas.microsoft.com/office/powerpoint/2010/main" val="3409276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176" name="Rectangle 135175">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178" name="Rectangle 135177">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180" name="Rectangle 135179">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182" name="Rectangle 135181">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184" name="Rectangle 135183">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186" name="Oval 135185">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169" name="Rectangle 2"/>
          <p:cNvSpPr>
            <a:spLocks noGrp="1" noChangeArrowheads="1"/>
          </p:cNvSpPr>
          <p:nvPr>
            <p:ph type="title"/>
          </p:nvPr>
        </p:nvSpPr>
        <p:spPr>
          <a:xfrm>
            <a:off x="826396" y="586855"/>
            <a:ext cx="4230100" cy="3387497"/>
          </a:xfrm>
        </p:spPr>
        <p:txBody>
          <a:bodyPr anchor="b">
            <a:normAutofit/>
          </a:bodyPr>
          <a:lstStyle/>
          <a:p>
            <a:pPr algn="r" eaLnBrk="1" hangingPunct="1"/>
            <a:br>
              <a:rPr lang="pt-BR" sz="4000" b="1" dirty="0">
                <a:solidFill>
                  <a:srgbClr val="FFFFFF"/>
                </a:solidFill>
                <a:latin typeface="Calibri" charset="0"/>
              </a:rPr>
            </a:br>
            <a:r>
              <a:rPr lang="pt-BR" sz="4000" b="1" dirty="0">
                <a:solidFill>
                  <a:srgbClr val="FFFFFF"/>
                </a:solidFill>
                <a:latin typeface="Calibri" charset="0"/>
              </a:rPr>
              <a:t>EXTERNALIDADE </a:t>
            </a:r>
            <a:br>
              <a:rPr lang="pt-BR" sz="4000" b="1" dirty="0">
                <a:solidFill>
                  <a:srgbClr val="FFFFFF"/>
                </a:solidFill>
                <a:latin typeface="Calibri" charset="0"/>
              </a:rPr>
            </a:br>
            <a:r>
              <a:rPr lang="pt-BR" sz="4000" b="1" dirty="0">
                <a:solidFill>
                  <a:srgbClr val="FFFFFF"/>
                </a:solidFill>
                <a:latin typeface="Calibri" charset="0"/>
              </a:rPr>
              <a:t>NEGATIVA: PRODUÇÃO E CONSUMO</a:t>
            </a:r>
            <a:endParaRPr lang="en-US" sz="4000" b="1" dirty="0">
              <a:solidFill>
                <a:srgbClr val="FFFFFF"/>
              </a:solidFill>
              <a:latin typeface="Calibri" charset="0"/>
            </a:endParaRPr>
          </a:p>
        </p:txBody>
      </p:sp>
      <p:sp>
        <p:nvSpPr>
          <p:cNvPr id="135170" name="Rectangle 3"/>
          <p:cNvSpPr>
            <a:spLocks noGrp="1" noChangeArrowheads="1"/>
          </p:cNvSpPr>
          <p:nvPr>
            <p:ph idx="1"/>
          </p:nvPr>
        </p:nvSpPr>
        <p:spPr>
          <a:xfrm>
            <a:off x="5960504" y="234773"/>
            <a:ext cx="5793818" cy="6623224"/>
          </a:xfrm>
        </p:spPr>
        <p:txBody>
          <a:bodyPr anchor="ctr">
            <a:normAutofit/>
          </a:bodyPr>
          <a:lstStyle/>
          <a:p>
            <a:pPr>
              <a:lnSpc>
                <a:spcPct val="120000"/>
              </a:lnSpc>
              <a:buNone/>
            </a:pPr>
            <a:r>
              <a:rPr lang="pt-BR" sz="2400" dirty="0">
                <a:latin typeface="Calibri" panose="020F0502020204030204" pitchFamily="34" charset="0"/>
                <a:cs typeface="Calibri" panose="020F0502020204030204" pitchFamily="34" charset="0"/>
              </a:rPr>
              <a:t>Os efeitos negativos não compõem os custos privados dos agentes responsáveis pela geração da externalidade negativa.</a:t>
            </a:r>
          </a:p>
          <a:p>
            <a:pPr>
              <a:lnSpc>
                <a:spcPct val="120000"/>
              </a:lnSpc>
              <a:buNone/>
            </a:pPr>
            <a:endParaRPr lang="pt-BR" sz="2400" dirty="0">
              <a:latin typeface="Calibri" panose="020F0502020204030204" pitchFamily="34" charset="0"/>
              <a:cs typeface="Calibri" panose="020F0502020204030204" pitchFamily="34" charset="0"/>
            </a:endParaRPr>
          </a:p>
          <a:p>
            <a:pPr>
              <a:lnSpc>
                <a:spcPct val="120000"/>
              </a:lnSpc>
              <a:buNone/>
            </a:pPr>
            <a:r>
              <a:rPr lang="pt-BR" sz="2400" dirty="0">
                <a:latin typeface="Calibri" panose="020F0502020204030204" pitchFamily="34" charset="0"/>
                <a:cs typeface="Calibri" panose="020F0502020204030204" pitchFamily="34" charset="0"/>
              </a:rPr>
              <a:t>O mesmo ocorre quando uma externalidade negativa resulta do consumo (demanda) de algum bem ou serviço e tal valor não é internalizado nos preços cobrados dos consumidores.</a:t>
            </a:r>
          </a:p>
          <a:p>
            <a:pPr>
              <a:lnSpc>
                <a:spcPct val="120000"/>
              </a:lnSpc>
              <a:buNone/>
            </a:pPr>
            <a:endParaRPr lang="pt-BR" sz="2400" dirty="0">
              <a:latin typeface="Calibri" panose="020F0502020204030204" pitchFamily="34" charset="0"/>
              <a:cs typeface="Calibri" panose="020F0502020204030204" pitchFamily="34" charset="0"/>
            </a:endParaRPr>
          </a:p>
        </p:txBody>
      </p:sp>
      <p:sp>
        <p:nvSpPr>
          <p:cNvPr id="135171" name="Espaço Reservado para Número de Slide 5"/>
          <p:cNvSpPr>
            <a:spLocks noGrp="1"/>
          </p:cNvSpPr>
          <p:nvPr>
            <p:ph type="sldNum" sz="quarter" idx="12"/>
          </p:nvPr>
        </p:nvSpPr>
        <p:spPr>
          <a:xfrm>
            <a:off x="11704320" y="6455664"/>
            <a:ext cx="448056" cy="36512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600"/>
              </a:spcAft>
            </a:pPr>
            <a:fld id="{6FD85ADF-D060-9543-92D8-AB2AF8DA0127}" type="slidenum">
              <a:rPr lang="en-US" sz="1100">
                <a:solidFill>
                  <a:schemeClr val="tx1">
                    <a:lumMod val="50000"/>
                    <a:lumOff val="50000"/>
                  </a:schemeClr>
                </a:solidFill>
              </a:rPr>
              <a:pPr eaLnBrk="1" hangingPunct="1">
                <a:spcAft>
                  <a:spcPts val="600"/>
                </a:spcAft>
              </a:pPr>
              <a:t>8</a:t>
            </a:fld>
            <a:endParaRPr lang="en-US" sz="1100">
              <a:solidFill>
                <a:schemeClr val="tx1">
                  <a:lumMod val="50000"/>
                  <a:lumOff val="50000"/>
                </a:schemeClr>
              </a:solidFill>
            </a:endParaRPr>
          </a:p>
        </p:txBody>
      </p:sp>
    </p:spTree>
    <p:extLst>
      <p:ext uri="{BB962C8B-B14F-4D97-AF65-F5344CB8AC3E}">
        <p14:creationId xmlns:p14="http://schemas.microsoft.com/office/powerpoint/2010/main" val="346767741"/>
      </p:ext>
    </p:extLst>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5170">
                                            <p:txEl>
                                              <p:pRg st="0" end="0"/>
                                            </p:txEl>
                                          </p:spTgt>
                                        </p:tgtEl>
                                        <p:attrNameLst>
                                          <p:attrName>style.visibility</p:attrName>
                                        </p:attrNameLst>
                                      </p:cBhvr>
                                      <p:to>
                                        <p:strVal val="visible"/>
                                      </p:to>
                                    </p:set>
                                    <p:anim calcmode="lin" valueType="num">
                                      <p:cBhvr additive="base">
                                        <p:cTn id="7" dur="500" fill="hold"/>
                                        <p:tgtEl>
                                          <p:spTgt spid="1351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51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5170">
                                            <p:txEl>
                                              <p:pRg st="2" end="2"/>
                                            </p:txEl>
                                          </p:spTgt>
                                        </p:tgtEl>
                                        <p:attrNameLst>
                                          <p:attrName>style.visibility</p:attrName>
                                        </p:attrNameLst>
                                      </p:cBhvr>
                                      <p:to>
                                        <p:strVal val="visible"/>
                                      </p:to>
                                    </p:set>
                                    <p:anim calcmode="lin" valueType="num">
                                      <p:cBhvr additive="base">
                                        <p:cTn id="13" dur="500" fill="hold"/>
                                        <p:tgtEl>
                                          <p:spTgt spid="13517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517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D8E098B-DCFE-9F4A-89EC-67666FBFB8EB}"/>
              </a:ext>
            </a:extLst>
          </p:cNvPr>
          <p:cNvSpPr>
            <a:spLocks noGrp="1"/>
          </p:cNvSpPr>
          <p:nvPr>
            <p:ph type="title"/>
          </p:nvPr>
        </p:nvSpPr>
        <p:spPr>
          <a:xfrm>
            <a:off x="1781521" y="278535"/>
            <a:ext cx="8328455" cy="1033669"/>
          </a:xfrm>
        </p:spPr>
        <p:txBody>
          <a:bodyPr>
            <a:normAutofit fontScale="90000"/>
          </a:bodyPr>
          <a:lstStyle/>
          <a:p>
            <a:pPr algn="ctr"/>
            <a:r>
              <a:rPr lang="pt-BR" sz="3600" dirty="0">
                <a:solidFill>
                  <a:srgbClr val="FFFFFF"/>
                </a:solidFill>
                <a:latin typeface="+mn-lt"/>
              </a:rPr>
              <a:t>EXEMPLOS DE EXTERNALIDADE NEGATIVA NO CONSUMO</a:t>
            </a:r>
          </a:p>
        </p:txBody>
      </p:sp>
      <p:sp>
        <p:nvSpPr>
          <p:cNvPr id="3" name="Espaço Reservado para Conteúdo 2">
            <a:extLst>
              <a:ext uri="{FF2B5EF4-FFF2-40B4-BE49-F238E27FC236}">
                <a16:creationId xmlns:a16="http://schemas.microsoft.com/office/drawing/2014/main" id="{1F42A438-D580-F8E3-C1C0-051677943674}"/>
              </a:ext>
            </a:extLst>
          </p:cNvPr>
          <p:cNvSpPr>
            <a:spLocks noGrp="1"/>
          </p:cNvSpPr>
          <p:nvPr>
            <p:ph idx="1"/>
          </p:nvPr>
        </p:nvSpPr>
        <p:spPr>
          <a:xfrm>
            <a:off x="320289" y="1754343"/>
            <a:ext cx="11551418" cy="4946745"/>
          </a:xfrm>
        </p:spPr>
        <p:txBody>
          <a:bodyPr anchor="ctr">
            <a:noAutofit/>
          </a:bodyPr>
          <a:lstStyle/>
          <a:p>
            <a:pPr>
              <a:lnSpc>
                <a:spcPct val="100000"/>
              </a:lnSpc>
            </a:pPr>
            <a:r>
              <a:rPr lang="pt-BR" sz="2400" b="1" dirty="0"/>
              <a:t>Lixo eletrônico e obsolescência tecnológica (Consumo): </a:t>
            </a:r>
            <a:r>
              <a:rPr lang="pt-BR" sz="2400" dirty="0"/>
              <a:t>Nosso desejo insaciável pelos smartphones e gadgets mais recentes cria uma montanha de lixo eletrônico (lixo eletrônico). O processamento de lixo eletrônico pode ser tóxico, muitas vezes feito em países em desenvolvimento com regulamentações ambientais frouxas. </a:t>
            </a:r>
          </a:p>
          <a:p>
            <a:pPr>
              <a:lnSpc>
                <a:spcPct val="100000"/>
              </a:lnSpc>
            </a:pPr>
            <a:endParaRPr lang="pt-BR" sz="2400" dirty="0"/>
          </a:p>
          <a:p>
            <a:pPr>
              <a:lnSpc>
                <a:spcPct val="100000"/>
              </a:lnSpc>
            </a:pPr>
            <a:endParaRPr lang="pt-BR" sz="2400" dirty="0"/>
          </a:p>
          <a:p>
            <a:pPr>
              <a:lnSpc>
                <a:spcPct val="100000"/>
              </a:lnSpc>
            </a:pPr>
            <a:r>
              <a:rPr lang="pt-BR" sz="2400" b="1" dirty="0"/>
              <a:t>Redes Sociais e Desinformação (consumo)</a:t>
            </a:r>
            <a:r>
              <a:rPr lang="pt-BR" sz="2400" dirty="0"/>
              <a:t>: As plataformas de redes sociais podem ser um terreno fértil para a desinformação e a propagação de conteúdos nocivos. As consequências negativas da radicalização e das notícias falsas podem ter um efeito cascata na sociedade, criando um custo que não se reflete nos lucros das empresas de redes sociais. </a:t>
            </a:r>
          </a:p>
          <a:p>
            <a:pPr>
              <a:lnSpc>
                <a:spcPct val="100000"/>
              </a:lnSpc>
            </a:pPr>
            <a:r>
              <a:rPr lang="pt-BR" sz="2400" b="1" dirty="0"/>
              <a:t> </a:t>
            </a:r>
            <a:endParaRPr lang="pt-BR" sz="2400" dirty="0"/>
          </a:p>
        </p:txBody>
      </p:sp>
    </p:spTree>
    <p:extLst>
      <p:ext uri="{BB962C8B-B14F-4D97-AF65-F5344CB8AC3E}">
        <p14:creationId xmlns:p14="http://schemas.microsoft.com/office/powerpoint/2010/main" val="116560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19075</TotalTime>
  <Words>3863</Words>
  <Application>Microsoft Macintosh PowerPoint</Application>
  <PresentationFormat>Widescreen</PresentationFormat>
  <Paragraphs>360</Paragraphs>
  <Slides>47</Slides>
  <Notes>19</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47</vt:i4>
      </vt:variant>
    </vt:vector>
  </HeadingPairs>
  <TitlesOfParts>
    <vt:vector size="55" baseType="lpstr">
      <vt:lpstr>MS PGothic</vt:lpstr>
      <vt:lpstr>Arial</vt:lpstr>
      <vt:lpstr>Calibri</vt:lpstr>
      <vt:lpstr>Calibri Light</vt:lpstr>
      <vt:lpstr>Helvetica Neue</vt:lpstr>
      <vt:lpstr>Symbol</vt:lpstr>
      <vt:lpstr>Times New Roman</vt:lpstr>
      <vt:lpstr>Office Theme</vt:lpstr>
      <vt:lpstr>Semana 2 - Estrutura  </vt:lpstr>
      <vt:lpstr> DEFINIÇÃO DE EXTERNALIDADES: </vt:lpstr>
      <vt:lpstr>Custo Privado &amp; Custo Social:  Relação através da Externalidade</vt:lpstr>
      <vt:lpstr>CUSTOS E BENEFÍCIOS PRIVADOS E SOCIAIS</vt:lpstr>
      <vt:lpstr>CUSTOS E BENEFÍCIOS PRIVADOS E SOCIAIS</vt:lpstr>
      <vt:lpstr> EXTERNALIDADE  POSITIVA</vt:lpstr>
      <vt:lpstr>EXEMPLOS DE EXTERNALIDADE POSITIVA</vt:lpstr>
      <vt:lpstr> EXTERNALIDADE  NEGATIVA: PRODUÇÃO E CONSUMO</vt:lpstr>
      <vt:lpstr>EXEMPLOS DE EXTERNALIDADE NEGATIVA NO CONSUMO</vt:lpstr>
      <vt:lpstr>EXEMPLOS DE EXTERNALIDADE NEGATIVA NO CONSUMO</vt:lpstr>
      <vt:lpstr>EXEMPLOS DE EXTERNALIDADE NEGATIVA</vt:lpstr>
      <vt:lpstr>Externalidades e Intervenção do Governo</vt:lpstr>
      <vt:lpstr>Externalidades e Governo</vt:lpstr>
      <vt:lpstr>CUSTOS E BENEFÍCIOS PRIVADOS E SOCIAIS</vt:lpstr>
      <vt:lpstr>Apresentação do PowerPoint</vt:lpstr>
      <vt:lpstr>Curvas de Oferta de um dado bem ou serviço por empresas e  de Demanda em um mercado sem externalidades</vt:lpstr>
      <vt:lpstr>Exemplo em que o processo produtivo gera poluição Curva de oferta com Externalidade Negativa na Produção, sujeita a imposto</vt:lpstr>
      <vt:lpstr>Curva de Demanda e Externalidades Negativa no Consumo  (consumo privado deveria ser desestimulado pelo planejador) </vt:lpstr>
      <vt:lpstr>Caso em que o Consumo gera externalidades negativas</vt:lpstr>
      <vt:lpstr>Externalidade Positiva na Produção</vt:lpstr>
      <vt:lpstr>Curva de Oferta e Externalidade Positiva na Produção </vt:lpstr>
      <vt:lpstr>Curva de Oferta e Externalidade Positiva na Produção </vt:lpstr>
      <vt:lpstr>Curva de Oferta e Externalidade Positiva na Produção </vt:lpstr>
      <vt:lpstr>Exemplos em que o Consumo gera Externalidades Positivas</vt:lpstr>
      <vt:lpstr>Curva de Demanda e Externalidades Positivas no Consumo  (consumo privado deveria ser estimulado pelo planejador) </vt:lpstr>
      <vt:lpstr>Curva de demanda e Externalidades Positivas no Consumo  (consumo privado deveria ser estimulado pelo planejador) </vt:lpstr>
      <vt:lpstr>Externalidade Positiva e Free Riders (Caronas)</vt:lpstr>
      <vt:lpstr>      ASSIMETRIA DE INFORMAÇÕES   </vt:lpstr>
      <vt:lpstr>ASSIMETRIA DE INFORMAÇÕES</vt:lpstr>
      <vt:lpstr>ASSIMETRIA DE INFORMAÇÕES</vt:lpstr>
      <vt:lpstr>ASSIMETRIA DE INFORMAÇÕES: RISCO MORAL</vt:lpstr>
      <vt:lpstr>ASSIMETRIA DE INFORMAÇÕES</vt:lpstr>
      <vt:lpstr>Exemplos Risco Moral</vt:lpstr>
      <vt:lpstr>Exemplos Seleção Adversa</vt:lpstr>
      <vt:lpstr>Exemplos Seleção Adversa</vt:lpstr>
      <vt:lpstr>Inflação</vt:lpstr>
      <vt:lpstr>Desemprego</vt:lpstr>
      <vt:lpstr>MEDIDAS TOMADAS PELO GOVERNO</vt:lpstr>
      <vt:lpstr>3.  Monopólio Natural   </vt:lpstr>
      <vt:lpstr>Monopólio Natural - Características   </vt:lpstr>
      <vt:lpstr>Monopólio.  Como surge?   </vt:lpstr>
      <vt:lpstr>Monopólio Natural – Resumindo a estrutura do mercado   </vt:lpstr>
      <vt:lpstr>Monopólio Natural e o Governo   </vt:lpstr>
      <vt:lpstr>Exemplos</vt:lpstr>
      <vt:lpstr>Como os preços são determinados no monopólio natural?</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Semana 1 - Estrutura</dc:title>
  <dc:creator>Heloisa Burnquist</dc:creator>
  <cp:lastModifiedBy>Heloisa Burnquist</cp:lastModifiedBy>
  <cp:revision>195</cp:revision>
  <dcterms:created xsi:type="dcterms:W3CDTF">2019-02-13T11:33:36Z</dcterms:created>
  <dcterms:modified xsi:type="dcterms:W3CDTF">2024-03-13T10:57:23Z</dcterms:modified>
</cp:coreProperties>
</file>