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19" r:id="rId2"/>
    <p:sldId id="441" r:id="rId3"/>
    <p:sldId id="487" r:id="rId4"/>
    <p:sldId id="510" r:id="rId5"/>
    <p:sldId id="509" r:id="rId6"/>
    <p:sldId id="507" r:id="rId7"/>
    <p:sldId id="485" r:id="rId8"/>
    <p:sldId id="516" r:id="rId9"/>
    <p:sldId id="517" r:id="rId10"/>
    <p:sldId id="519" r:id="rId11"/>
    <p:sldId id="520" r:id="rId12"/>
    <p:sldId id="521" r:id="rId13"/>
    <p:sldId id="491" r:id="rId14"/>
    <p:sldId id="505" r:id="rId15"/>
    <p:sldId id="522" r:id="rId16"/>
    <p:sldId id="512" r:id="rId17"/>
    <p:sldId id="523" r:id="rId18"/>
    <p:sldId id="513" r:id="rId19"/>
    <p:sldId id="514" r:id="rId20"/>
    <p:sldId id="524" r:id="rId21"/>
    <p:sldId id="525" r:id="rId22"/>
    <p:sldId id="515" r:id="rId2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3A3DD64-6FCB-45B8-861F-373BF4529B65}">
          <p14:sldIdLst>
            <p14:sldId id="319"/>
            <p14:sldId id="441"/>
            <p14:sldId id="487"/>
            <p14:sldId id="510"/>
            <p14:sldId id="509"/>
            <p14:sldId id="507"/>
            <p14:sldId id="485"/>
            <p14:sldId id="516"/>
            <p14:sldId id="517"/>
            <p14:sldId id="519"/>
            <p14:sldId id="520"/>
            <p14:sldId id="521"/>
            <p14:sldId id="491"/>
            <p14:sldId id="505"/>
            <p14:sldId id="522"/>
            <p14:sldId id="512"/>
            <p14:sldId id="523"/>
            <p14:sldId id="513"/>
            <p14:sldId id="514"/>
            <p14:sldId id="524"/>
            <p14:sldId id="525"/>
            <p14:sldId id="515"/>
          </p14:sldIdLst>
        </p14:section>
        <p14:section name="Seção sem Título" id="{07EB9ED3-1197-463D-A8E5-5469785FB6FE}">
          <p14:sldIdLst/>
        </p14:section>
        <p14:section name="Seção sem Título" id="{9E2ED9C7-1D44-4C29-8619-B5A26F78BD7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FF6600"/>
    <a:srgbClr val="339933"/>
    <a:srgbClr val="FFCC00"/>
    <a:srgbClr val="FFFF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71" autoAdjust="0"/>
  </p:normalViewPr>
  <p:slideViewPr>
    <p:cSldViewPr>
      <p:cViewPr varScale="1">
        <p:scale>
          <a:sx n="115" d="100"/>
          <a:sy n="115" d="100"/>
        </p:scale>
        <p:origin x="153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19E9FF-761F-4314-8FB6-421046D036A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8530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8E1BD87-5E96-4217-A9BE-D50086FFDB9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94082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1BD87-5E96-4217-A9BE-D50086FFDB94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82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Slide de Título - Apresentação em MS Power Point - Contorno Cinza"/>
          <p:cNvPicPr>
            <a:picLocks noChangeAspect="1" noChangeArrowheads="1"/>
          </p:cNvPicPr>
          <p:nvPr userDrawn="1"/>
        </p:nvPicPr>
        <p:blipFill>
          <a:blip r:embed="rId2" cstate="print"/>
          <a:srcRect l="1845" t="2705" r="2040" b="24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667000" y="1752600"/>
            <a:ext cx="6248400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352800"/>
            <a:ext cx="6172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457200"/>
            <a:ext cx="2057400" cy="56388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6019800" cy="56388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457200"/>
            <a:ext cx="8229600" cy="563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76962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40386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76800" y="19812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76800" y="41148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76962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68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Slide de Texto - Apresentação em MS Power Point - Contorno Cinza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4572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1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852097" y="4149080"/>
            <a:ext cx="47361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Profs. Responsáveis: </a:t>
            </a:r>
          </a:p>
          <a:p>
            <a:r>
              <a:rPr lang="pt-B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Paulo José do Amaral Sobral</a:t>
            </a:r>
          </a:p>
          <a:p>
            <a:r>
              <a:rPr lang="pt-BR" sz="1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María</a:t>
            </a:r>
            <a:r>
              <a:rPr lang="pt-B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pt-BR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Jeannine</a:t>
            </a:r>
            <a:r>
              <a:rPr lang="pt-BR" sz="1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pt-BR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Bonilla</a:t>
            </a:r>
            <a:r>
              <a:rPr lang="pt-BR" sz="1800" dirty="0">
                <a:solidFill>
                  <a:prstClr val="black"/>
                </a:solidFill>
                <a:latin typeface="Arial" charset="0"/>
                <a:cs typeface="Arial" charset="0"/>
              </a:rPr>
              <a:t> Lagos</a:t>
            </a:r>
            <a:endParaRPr lang="pt-BR" sz="18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pt-BR" sz="18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r>
              <a:rPr lang="pt-BR" sz="18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Alunos PAE:</a:t>
            </a:r>
          </a:p>
          <a:p>
            <a:r>
              <a:rPr lang="pt-B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Larissa </a:t>
            </a:r>
            <a:r>
              <a:rPr lang="pt-BR" sz="1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Tessaro</a:t>
            </a:r>
            <a:r>
              <a:rPr lang="pt-B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(doutoranda)</a:t>
            </a:r>
          </a:p>
          <a:p>
            <a:r>
              <a:rPr lang="pt-BR" sz="1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Lía</a:t>
            </a:r>
            <a:r>
              <a:rPr lang="pt-B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pt-BR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Ethel</a:t>
            </a:r>
            <a:r>
              <a:rPr lang="pt-BR" sz="1800" dirty="0">
                <a:solidFill>
                  <a:prstClr val="black"/>
                </a:solidFill>
                <a:latin typeface="Arial" charset="0"/>
                <a:cs typeface="Arial" charset="0"/>
              </a:rPr>
              <a:t> Velásquez </a:t>
            </a:r>
            <a:r>
              <a:rPr lang="pt-BR" sz="1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Castillo</a:t>
            </a:r>
            <a:r>
              <a:rPr lang="pt-B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(doutoranda)</a:t>
            </a:r>
          </a:p>
          <a:p>
            <a:endParaRPr lang="pt-BR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/>
            <a:r>
              <a:rPr lang="pt-BR" sz="1800" b="1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2º semestre de 2020</a:t>
            </a:r>
            <a:endParaRPr lang="pt-BR" sz="1800" b="1" i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993860" y="1988840"/>
            <a:ext cx="507542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b="1" dirty="0" smtClean="0">
                <a:solidFill>
                  <a:prstClr val="black"/>
                </a:solidFill>
                <a:latin typeface="AR BLANCA" panose="02000000000000000000" pitchFamily="2" charset="0"/>
                <a:cs typeface="Arial" charset="0"/>
              </a:rPr>
              <a:t>Propriedades Coligativas</a:t>
            </a:r>
          </a:p>
          <a:p>
            <a:pPr algn="ctr"/>
            <a:endParaRPr lang="pt-BR" sz="2000" b="1" dirty="0" smtClean="0">
              <a:solidFill>
                <a:prstClr val="black"/>
              </a:solidFill>
              <a:latin typeface="AR BLANCA" panose="02000000000000000000" pitchFamily="2" charset="0"/>
              <a:cs typeface="Arial" charset="0"/>
            </a:endParaRPr>
          </a:p>
          <a:p>
            <a:pPr lvl="0" algn="ctr"/>
            <a:r>
              <a:rPr lang="pt-BR" sz="2800" b="1" dirty="0">
                <a:solidFill>
                  <a:srgbClr val="0000FF"/>
                </a:solidFill>
                <a:latin typeface="Calibri"/>
              </a:rPr>
              <a:t>P</a:t>
            </a:r>
            <a:r>
              <a:rPr lang="pt-BR" sz="2800" b="1" dirty="0" smtClean="0">
                <a:solidFill>
                  <a:srgbClr val="0000FF"/>
                </a:solidFill>
                <a:latin typeface="Calibri"/>
              </a:rPr>
              <a:t>ressão </a:t>
            </a:r>
            <a:r>
              <a:rPr lang="pt-BR" sz="2800" b="1" dirty="0" smtClean="0">
                <a:solidFill>
                  <a:srgbClr val="0000FF"/>
                </a:solidFill>
                <a:latin typeface="Calibri"/>
              </a:rPr>
              <a:t>osmótica</a:t>
            </a:r>
            <a:endParaRPr lang="pt-BR" sz="2800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587481" y="692696"/>
            <a:ext cx="6878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 smtClean="0">
                <a:solidFill>
                  <a:prstClr val="black"/>
                </a:solidFill>
                <a:latin typeface="AR BLANCA" panose="02000000000000000000" pitchFamily="2" charset="0"/>
                <a:cs typeface="Arial" charset="0"/>
              </a:rPr>
              <a:t>Físico-química dos alimentos  (ZEA0663)</a:t>
            </a: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8444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64096" y="1556792"/>
                <a:ext cx="7956376" cy="518457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Agora, </a:t>
                </a:r>
                <a:r>
                  <a:rPr lang="pt-BR" dirty="0" smtClean="0"/>
                  <a:t>para </a:t>
                </a:r>
                <a:r>
                  <a:rPr lang="pt-BR" dirty="0" smtClean="0"/>
                  <a:t>a </a:t>
                </a:r>
                <a:r>
                  <a:rPr lang="pt-BR" dirty="0" smtClean="0"/>
                  <a:t>solução binária, </a:t>
                </a:r>
                <a:r>
                  <a:rPr lang="pt-BR" dirty="0" smtClean="0"/>
                  <a:t>já sabemos que:</a:t>
                </a:r>
              </a:p>
              <a:p>
                <a:pPr marL="0" indent="0">
                  <a:buNone/>
                </a:pPr>
                <a:endParaRPr lang="pt-BR" i="1" dirty="0" smtClean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𝑠𝑜𝑙𝑢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çã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pt-BR" dirty="0" smtClean="0"/>
                  <a:t>(</a:t>
                </a:r>
                <a:r>
                  <a:rPr lang="pt-BR" dirty="0" err="1" smtClean="0"/>
                  <a:t>T,p</a:t>
                </a:r>
                <a:r>
                  <a:rPr lang="pt-BR" dirty="0" smtClean="0"/>
                  <a:t>+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</m:oMath>
                </a14:m>
                <a:r>
                  <a:rPr lang="pt-BR" dirty="0" smtClean="0">
                    <a:sym typeface="Symbol" panose="05050102010706020507" pitchFamily="18" charset="2"/>
                  </a:rPr>
                  <a:t>)</a:t>
                </a:r>
                <a:r>
                  <a:rPr lang="pt-BR" i="1" dirty="0" smtClean="0"/>
                  <a:t> </a:t>
                </a:r>
                <a:r>
                  <a:rPr lang="pt-BR" i="1" dirty="0" smtClean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+)+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        (7)</a:t>
                </a:r>
              </a:p>
              <a:p>
                <a:pPr marL="0" indent="0">
                  <a:buNone/>
                </a:pPr>
                <a:endParaRPr lang="pt-BR" dirty="0" smtClean="0"/>
              </a:p>
            </p:txBody>
          </p:sp>
        </mc:Choice>
        <mc:Fallback>
          <p:sp>
            <p:nvSpPr>
              <p:cNvPr id="5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4096" y="1556792"/>
                <a:ext cx="7956376" cy="5184576"/>
              </a:xfrm>
              <a:blipFill>
                <a:blip r:embed="rId4"/>
                <a:stretch>
                  <a:fillRect l="-1226" t="-94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6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64096" y="1556792"/>
                <a:ext cx="7956376" cy="518457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Agora, </a:t>
                </a:r>
                <a:r>
                  <a:rPr lang="pt-BR" dirty="0" smtClean="0"/>
                  <a:t>para </a:t>
                </a:r>
                <a:r>
                  <a:rPr lang="pt-BR" dirty="0" smtClean="0"/>
                  <a:t>a </a:t>
                </a:r>
                <a:r>
                  <a:rPr lang="pt-BR" dirty="0" smtClean="0"/>
                  <a:t>solução binária, </a:t>
                </a:r>
                <a:r>
                  <a:rPr lang="pt-BR" dirty="0" smtClean="0"/>
                  <a:t>já sabemos que:</a:t>
                </a:r>
              </a:p>
              <a:p>
                <a:pPr marL="0" indent="0">
                  <a:buNone/>
                </a:pPr>
                <a:endParaRPr lang="pt-BR" i="1" dirty="0" smtClean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𝑠𝑜𝑙𝑢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çã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pt-BR" dirty="0" smtClean="0"/>
                  <a:t>(</a:t>
                </a:r>
                <a:r>
                  <a:rPr lang="pt-BR" dirty="0" err="1" smtClean="0"/>
                  <a:t>T,p</a:t>
                </a:r>
                <a:r>
                  <a:rPr lang="pt-BR" dirty="0" smtClean="0"/>
                  <a:t>+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</m:oMath>
                </a14:m>
                <a:r>
                  <a:rPr lang="pt-BR" dirty="0" smtClean="0">
                    <a:sym typeface="Symbol" panose="05050102010706020507" pitchFamily="18" charset="2"/>
                  </a:rPr>
                  <a:t>)</a:t>
                </a:r>
                <a:r>
                  <a:rPr lang="pt-BR" i="1" dirty="0" smtClean="0"/>
                  <a:t> </a:t>
                </a:r>
                <a:r>
                  <a:rPr lang="pt-BR" i="1" dirty="0" smtClean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+)+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        (7)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Ou seja                  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pt-BR" dirty="0" smtClean="0"/>
                  <a:t>(T,P)</a:t>
                </a: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+</m:t>
                            </m:r>
                          </m:e>
                        </m:d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𝑠𝑜𝑙𝑢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çã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pt-BR" dirty="0"/>
                  <a:t>(</a:t>
                </a:r>
                <a:r>
                  <a:rPr lang="pt-BR" dirty="0" err="1" smtClean="0"/>
                  <a:t>T,p</a:t>
                </a:r>
                <a:r>
                  <a:rPr lang="pt-BR" dirty="0" smtClean="0"/>
                  <a:t>+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</m:oMath>
                </a14:m>
                <a:r>
                  <a:rPr lang="pt-BR" dirty="0" smtClean="0">
                    <a:sym typeface="Symbol" panose="05050102010706020507" pitchFamily="18" charset="2"/>
                  </a:rPr>
                  <a:t>)</a:t>
                </a:r>
                <a:r>
                  <a:rPr lang="pt-BR" i="1" dirty="0" smtClean="0"/>
                  <a:t> </a:t>
                </a:r>
                <a:r>
                  <a:rPr lang="pt-BR" i="1" dirty="0"/>
                  <a:t>=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   (8)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endParaRPr lang="pt-BR" dirty="0" smtClean="0"/>
              </a:p>
            </p:txBody>
          </p:sp>
        </mc:Choice>
        <mc:Fallback>
          <p:sp>
            <p:nvSpPr>
              <p:cNvPr id="5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4096" y="1556792"/>
                <a:ext cx="7956376" cy="5184576"/>
              </a:xfrm>
              <a:blipFill>
                <a:blip r:embed="rId4"/>
                <a:stretch>
                  <a:fillRect l="-1226" t="-94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ector de Seta Reta 7"/>
          <p:cNvCxnSpPr/>
          <p:nvPr/>
        </p:nvCxnSpPr>
        <p:spPr>
          <a:xfrm flipV="1">
            <a:off x="3995936" y="3717032"/>
            <a:ext cx="1440160" cy="57606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4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64096" y="1556792"/>
                <a:ext cx="7956376" cy="518457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Agora, </a:t>
                </a:r>
                <a:r>
                  <a:rPr lang="pt-BR" dirty="0" smtClean="0"/>
                  <a:t>para </a:t>
                </a:r>
                <a:r>
                  <a:rPr lang="pt-BR" dirty="0" smtClean="0"/>
                  <a:t>a </a:t>
                </a:r>
                <a:r>
                  <a:rPr lang="pt-BR" dirty="0" smtClean="0"/>
                  <a:t>solução binária, </a:t>
                </a:r>
                <a:r>
                  <a:rPr lang="pt-BR" dirty="0" smtClean="0"/>
                  <a:t>já sabemos que:</a:t>
                </a:r>
              </a:p>
              <a:p>
                <a:pPr marL="0" indent="0">
                  <a:buNone/>
                </a:pPr>
                <a:endParaRPr lang="pt-BR" i="1" dirty="0" smtClean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𝑠𝑜𝑙𝑢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çã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pt-BR" dirty="0" smtClean="0"/>
                  <a:t>(</a:t>
                </a:r>
                <a:r>
                  <a:rPr lang="pt-BR" dirty="0" err="1" smtClean="0"/>
                  <a:t>T,p</a:t>
                </a:r>
                <a:r>
                  <a:rPr lang="pt-BR" dirty="0" smtClean="0"/>
                  <a:t>+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</m:oMath>
                </a14:m>
                <a:r>
                  <a:rPr lang="pt-BR" dirty="0" smtClean="0">
                    <a:sym typeface="Symbol" panose="05050102010706020507" pitchFamily="18" charset="2"/>
                  </a:rPr>
                  <a:t>)</a:t>
                </a:r>
                <a:r>
                  <a:rPr lang="pt-BR" i="1" dirty="0" smtClean="0"/>
                  <a:t> </a:t>
                </a:r>
                <a:r>
                  <a:rPr lang="pt-BR" i="1" dirty="0" smtClean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+)+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        (7)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Ou seja                  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pt-BR" dirty="0" smtClean="0"/>
                  <a:t>(T,P)</a:t>
                </a: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+</m:t>
                            </m:r>
                          </m:e>
                        </m:d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𝑠𝑜𝑙𝑢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çã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pt-BR" dirty="0"/>
                  <a:t>(</a:t>
                </a:r>
                <a:r>
                  <a:rPr lang="pt-BR" dirty="0" err="1" smtClean="0"/>
                  <a:t>T,p</a:t>
                </a:r>
                <a:r>
                  <a:rPr lang="pt-BR" dirty="0" smtClean="0"/>
                  <a:t>+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</m:oMath>
                </a14:m>
                <a:r>
                  <a:rPr lang="pt-BR" dirty="0" smtClean="0">
                    <a:sym typeface="Symbol" panose="05050102010706020507" pitchFamily="18" charset="2"/>
                  </a:rPr>
                  <a:t>)</a:t>
                </a:r>
                <a:r>
                  <a:rPr lang="pt-BR" i="1" dirty="0" smtClean="0"/>
                  <a:t> </a:t>
                </a:r>
                <a:r>
                  <a:rPr lang="pt-BR" i="1" dirty="0"/>
                  <a:t>=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   (8)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E, igualando as </a:t>
                </a:r>
                <a:r>
                  <a:rPr lang="pt-BR" dirty="0" err="1" smtClean="0"/>
                  <a:t>Eqs</a:t>
                </a:r>
                <a:r>
                  <a:rPr lang="pt-BR" dirty="0" smtClean="0"/>
                  <a:t> 6 e 8, teremos:</a:t>
                </a:r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nary>
                      <m:nary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+</m:t>
                        </m:r>
                      </m:sup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nary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        (9)</a:t>
                </a:r>
                <a:endParaRPr lang="pt-BR" dirty="0"/>
              </a:p>
              <a:p>
                <a:pPr marL="0" indent="0">
                  <a:buNone/>
                </a:pPr>
                <a:r>
                  <a:rPr lang="pt-BR" dirty="0" smtClean="0"/>
                  <a:t>E,</a:t>
                </a:r>
              </a:p>
            </p:txBody>
          </p:sp>
        </mc:Choice>
        <mc:Fallback>
          <p:sp>
            <p:nvSpPr>
              <p:cNvPr id="5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4096" y="1556792"/>
                <a:ext cx="7956376" cy="5184576"/>
              </a:xfrm>
              <a:blipFill>
                <a:blip r:embed="rId4"/>
                <a:stretch>
                  <a:fillRect l="-1226" t="-940" b="-199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ector de Seta Reta 7"/>
          <p:cNvCxnSpPr/>
          <p:nvPr/>
        </p:nvCxnSpPr>
        <p:spPr>
          <a:xfrm flipV="1">
            <a:off x="3995936" y="3717032"/>
            <a:ext cx="1440160" cy="57606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6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316416" cy="51125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Rearranjando e integrando:</a:t>
                </a:r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nary>
                      <m:nary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+</m:t>
                        </m:r>
                      </m:sup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nary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/>
                  <a:t>= 0    </a:t>
                </a:r>
                <a:r>
                  <a:rPr lang="pt-BR" dirty="0" smtClean="0"/>
                  <a:t>(10)</a:t>
                </a:r>
                <a:endParaRPr lang="pt-BR" dirty="0"/>
              </a:p>
              <a:p>
                <a:pPr marL="0" indent="0">
                  <a:buNone/>
                </a:pPr>
                <a:r>
                  <a:rPr lang="pt-BR" dirty="0" smtClean="0"/>
                  <a:t>Fica:</a:t>
                </a: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=0     (11)</a:t>
                </a: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Que é a primeira solução para </a:t>
                </a:r>
                <a:r>
                  <a:rPr lang="pt-BR" dirty="0" smtClean="0">
                    <a:sym typeface="Symbol" panose="05050102010706020507" pitchFamily="18" charset="2"/>
                  </a:rPr>
                  <a:t></a:t>
                </a:r>
                <a:r>
                  <a:rPr lang="pt-BR" dirty="0" smtClean="0"/>
                  <a:t> = f(x), para solução ideal e líquidos incompressíveis.</a:t>
                </a: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</p:txBody>
          </p:sp>
        </mc:Choice>
        <mc:Fallback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316416" cy="5112568"/>
              </a:xfrm>
              <a:blipFill>
                <a:blip r:embed="rId4"/>
                <a:stretch>
                  <a:fillRect l="-1173" t="-9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ângulo 6"/>
          <p:cNvSpPr/>
          <p:nvPr/>
        </p:nvSpPr>
        <p:spPr>
          <a:xfrm>
            <a:off x="3203848" y="3501008"/>
            <a:ext cx="252028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6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Agora, vamos expressar a pressão osmótica em função do soluto. Para isso, inicialmente, trabalharemos exclusivamente com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𝐿𝑛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 da Eq. 11. </a:t>
                </a:r>
                <a:endParaRPr lang="pt-BR" b="0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pt-BR" b="0" dirty="0" smtClean="0"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b="0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dirty="0" smtClean="0"/>
                  <a:t>           (12)</a:t>
                </a: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E, quando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dirty="0" smtClean="0"/>
                  <a:t> </a:t>
                </a:r>
                <a:r>
                  <a:rPr lang="pt-BR" dirty="0" smtClean="0">
                    <a:sym typeface="Wingdings" panose="05000000000000000000" pitchFamily="2" charset="2"/>
                  </a:rPr>
                  <a:t> 0 ?</a:t>
                </a:r>
                <a:endParaRPr lang="pt-BR" dirty="0"/>
              </a:p>
            </p:txBody>
          </p:sp>
        </mc:Choice>
        <mc:Fallback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  <a:blipFill>
                <a:blip r:embed="rId4"/>
                <a:stretch>
                  <a:fillRect l="-1199" t="-92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1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Agora, vamos expressar a pressão osmótica em função do soluto. Para isso, inicialmente, trabalharemos exclusivamente com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𝐿𝑛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 da Eq. 11. </a:t>
                </a:r>
                <a:endParaRPr lang="pt-BR" b="0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pt-BR" b="0" dirty="0" smtClean="0"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b="0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dirty="0" smtClean="0"/>
                  <a:t>           (12)</a:t>
                </a: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E, quando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dirty="0" smtClean="0"/>
                  <a:t> </a:t>
                </a:r>
                <a:r>
                  <a:rPr lang="pt-BR" dirty="0" smtClean="0">
                    <a:sym typeface="Wingdings" panose="05000000000000000000" pitchFamily="2" charset="2"/>
                  </a:rPr>
                  <a:t> 0         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dirty="0" smtClean="0"/>
                  <a:t> </a:t>
                </a:r>
                <a:r>
                  <a:rPr lang="pt-BR" dirty="0" smtClean="0">
                    <a:sym typeface="Symbol" panose="05050102010706020507" pitchFamily="18" charset="2"/>
                  </a:rPr>
                  <a:t></a:t>
                </a:r>
                <a:r>
                  <a:rPr lang="pt-BR" dirty="0" smtClean="0">
                    <a:sym typeface="Wingdings" panose="05000000000000000000" pitchFamily="2" charset="2"/>
                  </a:rPr>
                  <a:t> </a:t>
                </a:r>
                <a:r>
                  <a:rPr lang="pt-BR" dirty="0" smtClean="0">
                    <a:sym typeface="Wingdings" panose="05000000000000000000" pitchFamily="2" charset="2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dirty="0" smtClean="0"/>
                  <a:t>     (13)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E, como:</a:t>
                </a: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pt-BR" dirty="0"/>
                  <a:t>        (14</a:t>
                </a:r>
                <a:r>
                  <a:rPr lang="pt-BR" dirty="0" smtClean="0"/>
                  <a:t>)</a:t>
                </a:r>
                <a:endParaRPr lang="pt-BR" dirty="0"/>
              </a:p>
            </p:txBody>
          </p:sp>
        </mc:Choice>
        <mc:Fallback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  <a:blipFill>
                <a:blip r:embed="rId4"/>
                <a:stretch>
                  <a:fillRect l="-1199" t="-92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ta para a Direita 1"/>
          <p:cNvSpPr/>
          <p:nvPr/>
        </p:nvSpPr>
        <p:spPr>
          <a:xfrm>
            <a:off x="3707904" y="4221088"/>
            <a:ext cx="432048" cy="14401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68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Podemos </a:t>
                </a:r>
                <a:r>
                  <a:rPr lang="pt-BR" dirty="0"/>
                  <a:t>usar o seguinte </a:t>
                </a:r>
                <a:r>
                  <a:rPr lang="pt-BR" dirty="0" smtClean="0"/>
                  <a:t>artifício: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Como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 </a:t>
                </a:r>
                <a:r>
                  <a:rPr lang="pt-BR" dirty="0" smtClean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dirty="0" smtClean="0"/>
                  <a:t> </a:t>
                </a:r>
                <a:r>
                  <a:rPr lang="pt-BR" dirty="0" smtClean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pt-BR" dirty="0" smtClean="0"/>
              </a:p>
              <a:p>
                <a:pPr marL="0" indent="0">
                  <a:buNone/>
                </a:pPr>
                <a:r>
                  <a:rPr lang="pt-BR" dirty="0">
                    <a:ea typeface="Cambria Math" panose="02040503050406030204" pitchFamily="18" charset="0"/>
                  </a:rPr>
                  <a:t>Portanto, 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dirty="0"/>
                  <a:t> </a:t>
                </a:r>
                <a:r>
                  <a:rPr lang="pt-BR" dirty="0" smtClean="0">
                    <a:sym typeface="Symbol" panose="05050102010706020507" pitchFamily="18" charset="2"/>
                  </a:rPr>
                  <a:t></a:t>
                </a:r>
                <a:r>
                  <a:rPr lang="pt-BR" dirty="0" smtClean="0">
                    <a:sym typeface="Wingdings" panose="05000000000000000000" pitchFamily="2" charset="2"/>
                  </a:rPr>
                  <a:t> </a:t>
                </a:r>
                <a:r>
                  <a:rPr lang="pt-BR" dirty="0">
                    <a:sym typeface="Wingdings" panose="05000000000000000000" pitchFamily="2" charset="2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dirty="0"/>
                  <a:t> </a:t>
                </a:r>
                <a:r>
                  <a:rPr lang="pt-BR" dirty="0" smtClean="0">
                    <a:sym typeface="Symbol" panose="05050102010706020507" pitchFamily="18" charset="2"/>
                  </a:rPr>
                  <a:t></a:t>
                </a:r>
                <a:r>
                  <a:rPr lang="pt-BR" dirty="0" smtClean="0"/>
                  <a:t> </a:t>
                </a:r>
                <a:r>
                  <a:rPr lang="pt-BR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pt-BR" dirty="0"/>
                  <a:t>    (</a:t>
                </a:r>
                <a:r>
                  <a:rPr lang="pt-BR" dirty="0" smtClean="0"/>
                  <a:t>15)</a:t>
                </a: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</p:txBody>
          </p:sp>
        </mc:Choice>
        <mc:Fallback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  <a:blipFill>
                <a:blip r:embed="rId4"/>
                <a:stretch>
                  <a:fillRect l="-1199" t="-92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1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Podemos </a:t>
                </a:r>
                <a:r>
                  <a:rPr lang="pt-BR" dirty="0"/>
                  <a:t>usar o seguinte </a:t>
                </a:r>
                <a:r>
                  <a:rPr lang="pt-BR" dirty="0" smtClean="0"/>
                  <a:t>artifício: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Como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 </a:t>
                </a:r>
                <a:r>
                  <a:rPr lang="pt-BR" dirty="0" smtClean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dirty="0" smtClean="0"/>
                  <a:t> </a:t>
                </a:r>
                <a:r>
                  <a:rPr lang="pt-BR" dirty="0" smtClean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pt-BR" dirty="0" smtClean="0"/>
              </a:p>
              <a:p>
                <a:pPr marL="0" indent="0">
                  <a:buNone/>
                </a:pPr>
                <a:r>
                  <a:rPr lang="pt-BR" dirty="0">
                    <a:ea typeface="Cambria Math" panose="02040503050406030204" pitchFamily="18" charset="0"/>
                  </a:rPr>
                  <a:t>Portanto, 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dirty="0"/>
                  <a:t> </a:t>
                </a:r>
                <a:r>
                  <a:rPr lang="pt-BR" dirty="0" smtClean="0">
                    <a:sym typeface="Symbol" panose="05050102010706020507" pitchFamily="18" charset="2"/>
                  </a:rPr>
                  <a:t></a:t>
                </a:r>
                <a:r>
                  <a:rPr lang="pt-BR" dirty="0" smtClean="0">
                    <a:sym typeface="Wingdings" panose="05000000000000000000" pitchFamily="2" charset="2"/>
                  </a:rPr>
                  <a:t> </a:t>
                </a:r>
                <a:r>
                  <a:rPr lang="pt-BR" dirty="0">
                    <a:sym typeface="Wingdings" panose="05000000000000000000" pitchFamily="2" charset="2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dirty="0"/>
                  <a:t> </a:t>
                </a:r>
                <a:r>
                  <a:rPr lang="pt-BR" dirty="0" smtClean="0">
                    <a:sym typeface="Symbol" panose="05050102010706020507" pitchFamily="18" charset="2"/>
                  </a:rPr>
                  <a:t></a:t>
                </a:r>
                <a:r>
                  <a:rPr lang="pt-BR" dirty="0" smtClean="0"/>
                  <a:t> </a:t>
                </a:r>
                <a:r>
                  <a:rPr lang="pt-BR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pt-BR" dirty="0"/>
                  <a:t>    (</a:t>
                </a:r>
                <a:r>
                  <a:rPr lang="pt-BR" dirty="0" smtClean="0"/>
                  <a:t>15)</a:t>
                </a: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Agora</a:t>
                </a:r>
                <a:r>
                  <a:rPr lang="pt-BR" dirty="0"/>
                  <a:t>, vamos substituir essa Eq. na Eq. 11: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−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pt-BR" dirty="0" smtClean="0"/>
                  <a:t> = 0       (16)</a:t>
                </a:r>
                <a:endParaRPr lang="pt-BR" dirty="0"/>
              </a:p>
            </p:txBody>
          </p:sp>
        </mc:Choice>
        <mc:Fallback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  <a:blipFill>
                <a:blip r:embed="rId4"/>
                <a:stretch>
                  <a:fillRect l="-1199" t="-92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488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0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Sabemos que pela Lei da aditividade dos volumes molares: </a:t>
                </a:r>
              </a:p>
              <a:p>
                <a:pPr marL="0" indent="0" algn="ctr">
                  <a:buNone/>
                </a:pPr>
                <a:r>
                  <a:rPr lang="pt-BR" dirty="0" err="1" smtClean="0"/>
                  <a:t>Vs</a:t>
                </a:r>
                <a:r>
                  <a:rPr lang="pt-BR" dirty="0" smtClean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bar>
                      <m:barPr>
                        <m:pos m:val="top"/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  <m:r>
                      <a:rPr lang="pt-BR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bar>
                  </m:oMath>
                </a14:m>
                <a:r>
                  <a:rPr lang="pt-BR" dirty="0" smtClean="0"/>
                  <a:t>        (17)</a:t>
                </a:r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r>
                  <a:rPr lang="pt-BR" dirty="0" smtClean="0"/>
                  <a:t>Mas, como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dirty="0" smtClean="0">
                    <a:sym typeface="Wingdings" panose="05000000000000000000" pitchFamily="2" charset="2"/>
                  </a:rPr>
                  <a:t>  0</a:t>
                </a:r>
                <a:endParaRPr lang="pt-BR" dirty="0" smtClean="0"/>
              </a:p>
              <a:p>
                <a:pPr marL="0" indent="0" algn="ctr">
                  <a:buNone/>
                </a:pPr>
                <a:r>
                  <a:rPr lang="pt-BR" dirty="0" err="1" smtClean="0"/>
                  <a:t>Vs</a:t>
                </a:r>
                <a:r>
                  <a:rPr lang="pt-BR" dirty="0" smtClean="0"/>
                  <a:t> </a:t>
                </a:r>
                <a:r>
                  <a:rPr lang="pt-BR" dirty="0" smtClean="0">
                    <a:sym typeface="Symbol" panose="05050102010706020507" pitchFamily="18" charset="2"/>
                  </a:rPr>
                  <a:t></a:t>
                </a:r>
                <a:r>
                  <a:rPr lang="pt-B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</m:oMath>
                </a14:m>
                <a:r>
                  <a:rPr lang="pt-BR" dirty="0"/>
                  <a:t>        (</a:t>
                </a:r>
                <a:r>
                  <a:rPr lang="pt-BR" dirty="0" smtClean="0"/>
                  <a:t>18)</a:t>
                </a:r>
              </a:p>
              <a:p>
                <a:pPr marL="0" indent="0" algn="ctr">
                  <a:buNone/>
                </a:pPr>
                <a:endParaRPr lang="pt-BR" dirty="0"/>
              </a:p>
              <a:p>
                <a:pPr marL="0" indent="0">
                  <a:buNone/>
                </a:pPr>
                <a:r>
                  <a:rPr lang="pt-BR" dirty="0" smtClean="0"/>
                  <a:t>Ou seja,                  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</m:oMath>
                </a14:m>
                <a:r>
                  <a:rPr lang="pt-BR" dirty="0" smtClean="0"/>
                  <a:t> </a:t>
                </a:r>
                <a:r>
                  <a:rPr lang="pt-BR" dirty="0" smtClean="0">
                    <a:sym typeface="Symbol" panose="05050102010706020507" pitchFamily="18" charset="2"/>
                  </a:rPr>
                  <a:t></a:t>
                </a:r>
                <a:r>
                  <a:rPr lang="pt-BR" dirty="0" smtClean="0"/>
                  <a:t> </a:t>
                </a:r>
                <a:r>
                  <a:rPr lang="pt-BR" dirty="0" err="1" smtClean="0"/>
                  <a:t>Vs</a:t>
                </a:r>
                <a:r>
                  <a:rPr lang="pt-BR" dirty="0" smtClean="0"/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         (19)</a:t>
                </a:r>
                <a:endParaRPr lang="pt-BR" dirty="0"/>
              </a:p>
              <a:p>
                <a:pPr marL="0" indent="0" algn="ctr">
                  <a:buNone/>
                </a:pPr>
                <a:r>
                  <a:rPr lang="pt-BR" dirty="0" smtClean="0"/>
                  <a:t> </a:t>
                </a: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800100" lvl="2" indent="0">
                  <a:buNone/>
                </a:pPr>
                <a:r>
                  <a:rPr lang="pt-BR" dirty="0" smtClean="0"/>
                  <a:t>   Substituindo a Eq. 19 na </a:t>
                </a:r>
                <a:r>
                  <a:rPr lang="pt-BR" dirty="0"/>
                  <a:t>Eq. </a:t>
                </a:r>
                <a:r>
                  <a:rPr lang="pt-BR" dirty="0" smtClean="0"/>
                  <a:t>16: </a:t>
                </a:r>
                <a:endParaRPr lang="pt-BR" dirty="0"/>
              </a:p>
            </p:txBody>
          </p:sp>
        </mc:Choice>
        <mc:Fallback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  <a:blipFill>
                <a:blip r:embed="rId4"/>
                <a:stretch>
                  <a:fillRect l="-1199" t="-92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5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</p:spPr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pt-BR" dirty="0"/>
                          <m:t>V</m:t>
                        </m:r>
                        <m:r>
                          <a:rPr lang="pt-BR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−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pt-BR" dirty="0"/>
                  <a:t> = 0 </a:t>
                </a:r>
                <a:r>
                  <a:rPr lang="pt-BR" dirty="0" smtClean="0"/>
                  <a:t>    (20)</a:t>
                </a:r>
              </a:p>
              <a:p>
                <a:pPr marL="0" indent="0">
                  <a:buNone/>
                </a:pPr>
                <a:r>
                  <a:rPr lang="pt-BR" dirty="0" smtClean="0">
                    <a:ea typeface="Cambria Math" panose="02040503050406030204" pitchFamily="18" charset="0"/>
                  </a:rPr>
                  <a:t>Portanto</a:t>
                </a:r>
                <a:r>
                  <a:rPr lang="pt-BR" dirty="0">
                    <a:ea typeface="Cambria Math" panose="02040503050406030204" pitchFamily="18" charset="0"/>
                  </a:rPr>
                  <a:t>, 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  <m:r>
                      <m:rPr>
                        <m:nor/>
                      </m:rPr>
                      <a:rPr lang="pt-BR" dirty="0"/>
                      <m:t>V</m:t>
                    </m:r>
                    <m:r>
                      <m:rPr>
                        <m:nor/>
                      </m:rPr>
                      <a:rPr lang="pt-BR" b="0" i="0" dirty="0" smtClean="0"/>
                      <m:t>s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pt-B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dirty="0" smtClean="0"/>
                  <a:t>     (21</a:t>
                </a:r>
                <a:r>
                  <a:rPr lang="pt-BR" dirty="0" smtClean="0"/>
                  <a:t>)</a:t>
                </a:r>
                <a:endParaRPr lang="pt-BR" dirty="0"/>
              </a:p>
            </p:txBody>
          </p:sp>
        </mc:Choice>
        <mc:Fallback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  <a:blipFill>
                <a:blip r:embed="rId4"/>
                <a:stretch>
                  <a:fillRect l="-119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ector reto 2"/>
          <p:cNvCxnSpPr/>
          <p:nvPr/>
        </p:nvCxnSpPr>
        <p:spPr>
          <a:xfrm flipH="1">
            <a:off x="3491880" y="2060848"/>
            <a:ext cx="360040" cy="14401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 flipH="1">
            <a:off x="4572000" y="2060848"/>
            <a:ext cx="360040" cy="14401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31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6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864096" y="1556792"/>
            <a:ext cx="7956376" cy="5040560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/>
              <a:t>Propriedades Coligativas de Soluções</a:t>
            </a:r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r>
              <a:rPr lang="pt-BR" dirty="0" smtClean="0"/>
              <a:t>A diminuição do potencial químico de um solvente devido a presença de soluto provoca mudanças em algumas propriedades da solução</a:t>
            </a:r>
            <a:r>
              <a:rPr lang="pt-BR" b="1" dirty="0" smtClean="0"/>
              <a:t>:</a:t>
            </a:r>
          </a:p>
          <a:p>
            <a:pPr marL="0" indent="0">
              <a:buNone/>
            </a:pPr>
            <a:r>
              <a:rPr lang="pt-BR" b="1" dirty="0"/>
              <a:t>	</a:t>
            </a:r>
            <a:r>
              <a:rPr lang="pt-BR" i="1" dirty="0" smtClean="0"/>
              <a:t>- Redução da pressão de vapor</a:t>
            </a:r>
          </a:p>
          <a:p>
            <a:pPr marL="0" indent="0">
              <a:buNone/>
            </a:pPr>
            <a:r>
              <a:rPr lang="pt-BR" i="1" dirty="0"/>
              <a:t>	</a:t>
            </a:r>
            <a:r>
              <a:rPr lang="pt-BR" i="1" dirty="0" smtClean="0"/>
              <a:t>- Abaixamento da temperatura de congelamento</a:t>
            </a:r>
          </a:p>
          <a:p>
            <a:pPr marL="0" indent="0">
              <a:buNone/>
            </a:pPr>
            <a:r>
              <a:rPr lang="pt-BR" i="1" dirty="0"/>
              <a:t>	</a:t>
            </a:r>
            <a:r>
              <a:rPr lang="pt-BR" i="1" dirty="0" smtClean="0"/>
              <a:t>- Elevação da temperatura de ebulição</a:t>
            </a:r>
          </a:p>
          <a:p>
            <a:pPr marL="0" indent="0">
              <a:buNone/>
            </a:pPr>
            <a:r>
              <a:rPr lang="pt-BR" i="1" dirty="0"/>
              <a:t>	</a:t>
            </a:r>
            <a:r>
              <a:rPr lang="pt-BR" i="1" dirty="0" smtClean="0"/>
              <a:t>- </a:t>
            </a:r>
            <a:r>
              <a:rPr lang="pt-BR" i="1" dirty="0" smtClean="0">
                <a:solidFill>
                  <a:srgbClr val="0000FF"/>
                </a:solidFill>
              </a:rPr>
              <a:t>Pressão osmótica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213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49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</p:spPr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pt-BR" dirty="0"/>
                          <m:t>V</m:t>
                        </m:r>
                        <m:r>
                          <a:rPr lang="pt-BR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−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pt-BR" dirty="0"/>
                  <a:t> = 0 </a:t>
                </a:r>
                <a:r>
                  <a:rPr lang="pt-BR" dirty="0" smtClean="0"/>
                  <a:t>    (20)</a:t>
                </a:r>
              </a:p>
              <a:p>
                <a:pPr marL="0" indent="0">
                  <a:buNone/>
                </a:pPr>
                <a:r>
                  <a:rPr lang="pt-BR" dirty="0" smtClean="0">
                    <a:ea typeface="Cambria Math" panose="02040503050406030204" pitchFamily="18" charset="0"/>
                  </a:rPr>
                  <a:t>Portanto</a:t>
                </a:r>
                <a:r>
                  <a:rPr lang="pt-BR" dirty="0">
                    <a:ea typeface="Cambria Math" panose="02040503050406030204" pitchFamily="18" charset="0"/>
                  </a:rPr>
                  <a:t>, 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  <m:r>
                      <m:rPr>
                        <m:nor/>
                      </m:rPr>
                      <a:rPr lang="pt-BR" dirty="0"/>
                      <m:t>V</m:t>
                    </m:r>
                    <m:r>
                      <m:rPr>
                        <m:nor/>
                      </m:rPr>
                      <a:rPr lang="pt-BR" b="0" i="0" dirty="0" smtClean="0"/>
                      <m:t>s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pt-B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dirty="0" smtClean="0"/>
                  <a:t>     (21)</a:t>
                </a:r>
                <a:endParaRPr lang="pt-BR" dirty="0"/>
              </a:p>
              <a:p>
                <a:pPr marL="0" indent="0">
                  <a:buNone/>
                </a:pPr>
                <a:r>
                  <a:rPr lang="pt-BR" dirty="0" smtClean="0"/>
                  <a:t>E,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=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dirty="0" smtClean="0"/>
                  <a:t>/</a:t>
                </a:r>
                <a:r>
                  <a:rPr lang="pt-BR" dirty="0" err="1" smtClean="0"/>
                  <a:t>Vs</a:t>
                </a:r>
                <a:r>
                  <a:rPr lang="pt-BR" dirty="0" smtClean="0"/>
                  <a:t>     </a:t>
                </a:r>
                <a:r>
                  <a:rPr lang="pt-BR" dirty="0"/>
                  <a:t>(</a:t>
                </a:r>
                <a:r>
                  <a:rPr lang="pt-BR" dirty="0" smtClean="0"/>
                  <a:t>22)</a:t>
                </a:r>
              </a:p>
              <a:p>
                <a:pPr marL="0" indent="0">
                  <a:buNone/>
                </a:pPr>
                <a:endParaRPr lang="pt-BR" dirty="0"/>
              </a:p>
            </p:txBody>
          </p:sp>
        </mc:Choice>
        <mc:Fallback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  <a:blipFill>
                <a:blip r:embed="rId4"/>
                <a:stretch>
                  <a:fillRect l="-119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ector reto 2"/>
          <p:cNvCxnSpPr/>
          <p:nvPr/>
        </p:nvCxnSpPr>
        <p:spPr>
          <a:xfrm flipH="1">
            <a:off x="3491880" y="2060848"/>
            <a:ext cx="360040" cy="14401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 flipH="1">
            <a:off x="4572000" y="2060848"/>
            <a:ext cx="360040" cy="14401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5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</p:spPr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pt-BR" dirty="0"/>
                          <m:t>V</m:t>
                        </m:r>
                        <m:r>
                          <a:rPr lang="pt-BR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−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pt-BR" dirty="0"/>
                  <a:t> = 0 </a:t>
                </a:r>
                <a:r>
                  <a:rPr lang="pt-BR" dirty="0" smtClean="0"/>
                  <a:t>    (20)</a:t>
                </a:r>
              </a:p>
              <a:p>
                <a:pPr marL="0" indent="0">
                  <a:buNone/>
                </a:pPr>
                <a:r>
                  <a:rPr lang="pt-BR" dirty="0" smtClean="0">
                    <a:ea typeface="Cambria Math" panose="02040503050406030204" pitchFamily="18" charset="0"/>
                  </a:rPr>
                  <a:t>Portanto</a:t>
                </a:r>
                <a:r>
                  <a:rPr lang="pt-BR" dirty="0">
                    <a:ea typeface="Cambria Math" panose="02040503050406030204" pitchFamily="18" charset="0"/>
                  </a:rPr>
                  <a:t>, 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  <m:r>
                      <m:rPr>
                        <m:nor/>
                      </m:rPr>
                      <a:rPr lang="pt-BR" dirty="0"/>
                      <m:t>V</m:t>
                    </m:r>
                    <m:r>
                      <m:rPr>
                        <m:nor/>
                      </m:rPr>
                      <a:rPr lang="pt-BR" b="0" i="0" dirty="0" smtClean="0"/>
                      <m:t>s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pt-B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dirty="0" smtClean="0"/>
                  <a:t>     (21)</a:t>
                </a:r>
                <a:endParaRPr lang="pt-BR" dirty="0"/>
              </a:p>
              <a:p>
                <a:pPr marL="0" indent="0">
                  <a:buNone/>
                </a:pPr>
                <a:r>
                  <a:rPr lang="pt-BR" dirty="0" smtClean="0"/>
                  <a:t>E,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=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dirty="0" smtClean="0"/>
                  <a:t>/</a:t>
                </a:r>
                <a:r>
                  <a:rPr lang="pt-BR" dirty="0" err="1" smtClean="0"/>
                  <a:t>Vs</a:t>
                </a:r>
                <a:r>
                  <a:rPr lang="pt-BR" dirty="0" smtClean="0"/>
                  <a:t>     </a:t>
                </a:r>
                <a:r>
                  <a:rPr lang="pt-BR" dirty="0"/>
                  <a:t>(</a:t>
                </a:r>
                <a:r>
                  <a:rPr lang="pt-BR" dirty="0" smtClean="0"/>
                  <a:t>22)</a:t>
                </a:r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r>
                  <a:rPr lang="pt-BR" dirty="0" smtClean="0"/>
                  <a:t>Ou,</a:t>
                </a: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=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pt-BR" dirty="0"/>
                  <a:t> </a:t>
                </a:r>
                <a:r>
                  <a:rPr lang="pt-BR" dirty="0" smtClean="0"/>
                  <a:t>     </a:t>
                </a:r>
                <a:r>
                  <a:rPr lang="pt-BR" dirty="0"/>
                  <a:t>(</a:t>
                </a:r>
                <a:r>
                  <a:rPr lang="pt-BR" dirty="0" smtClean="0"/>
                  <a:t>23)</a:t>
                </a:r>
              </a:p>
              <a:p>
                <a:pPr marL="0" indent="0" algn="ctr">
                  <a:buNone/>
                </a:pPr>
                <a:endParaRPr lang="pt-BR" dirty="0"/>
              </a:p>
              <a:p>
                <a:pPr marL="0" indent="0" algn="ctr">
                  <a:buNone/>
                </a:pPr>
                <a:r>
                  <a:rPr lang="pt-BR" dirty="0" smtClean="0"/>
                  <a:t>Conhecida como </a:t>
                </a:r>
                <a:r>
                  <a:rPr lang="pt-BR" b="1" dirty="0" smtClean="0"/>
                  <a:t>Lei de </a:t>
                </a:r>
                <a:r>
                  <a:rPr lang="pt-BR" b="1" dirty="0" err="1" smtClean="0"/>
                  <a:t>Van’t</a:t>
                </a:r>
                <a:r>
                  <a:rPr lang="pt-BR" b="1" dirty="0" smtClean="0"/>
                  <a:t> </a:t>
                </a:r>
                <a:r>
                  <a:rPr lang="pt-BR" b="1" dirty="0" err="1" smtClean="0"/>
                  <a:t>Hoff</a:t>
                </a:r>
                <a:endParaRPr lang="pt-BR" b="1" dirty="0"/>
              </a:p>
            </p:txBody>
          </p:sp>
        </mc:Choice>
        <mc:Fallback xmlns=""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  <a:blipFill>
                <a:blip r:embed="rId4"/>
                <a:stretch>
                  <a:fillRect l="-119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ector reto 2"/>
          <p:cNvCxnSpPr/>
          <p:nvPr/>
        </p:nvCxnSpPr>
        <p:spPr>
          <a:xfrm flipH="1">
            <a:off x="3491880" y="2060848"/>
            <a:ext cx="360040" cy="14401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 flipH="1">
            <a:off x="4572000" y="2060848"/>
            <a:ext cx="360040" cy="14401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3419872" y="4869160"/>
            <a:ext cx="1872208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9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1618456"/>
            <a:ext cx="82296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pt-BR" sz="2000" b="1" dirty="0" smtClean="0"/>
              <a:t>Considerações finais</a:t>
            </a:r>
          </a:p>
          <a:p>
            <a:pPr marL="0" indent="0" algn="ctr">
              <a:buNone/>
            </a:pPr>
            <a:endParaRPr lang="pt-BR" sz="2000" dirty="0"/>
          </a:p>
          <a:p>
            <a:pPr marL="0" indent="0" algn="ctr">
              <a:buNone/>
            </a:pPr>
            <a:r>
              <a:rPr lang="pt-BR" sz="2000" dirty="0" smtClean="0"/>
              <a:t>Muita calma para estudar essa parte. </a:t>
            </a:r>
            <a:endParaRPr lang="pt-BR" sz="2000" dirty="0" smtClean="0"/>
          </a:p>
          <a:p>
            <a:pPr marL="0" indent="0" algn="ctr">
              <a:buNone/>
            </a:pPr>
            <a:r>
              <a:rPr lang="pt-BR" sz="2000" dirty="0" smtClean="0"/>
              <a:t>São </a:t>
            </a:r>
            <a:r>
              <a:rPr lang="pt-BR" sz="2000" dirty="0" smtClean="0"/>
              <a:t>poucas equações, mas tem mais física. </a:t>
            </a:r>
            <a:endParaRPr lang="pt-BR" sz="2000" dirty="0" smtClean="0"/>
          </a:p>
          <a:p>
            <a:pPr marL="0" indent="0" algn="ctr">
              <a:buNone/>
            </a:pPr>
            <a:r>
              <a:rPr lang="pt-BR" sz="2000" dirty="0" smtClean="0"/>
              <a:t>Repitam </a:t>
            </a:r>
            <a:r>
              <a:rPr lang="pt-BR" sz="2000" dirty="0" smtClean="0"/>
              <a:t>tudo no papel, devagar, refletindo passo a passo. </a:t>
            </a:r>
          </a:p>
          <a:p>
            <a:pPr marL="0" indent="0" algn="ctr">
              <a:buNone/>
            </a:pPr>
            <a:endParaRPr lang="pt-BR" sz="2000" dirty="0" smtClean="0"/>
          </a:p>
          <a:p>
            <a:pPr marL="0" indent="0" algn="ctr">
              <a:buNone/>
            </a:pPr>
            <a:r>
              <a:rPr lang="pt-BR" sz="2000" dirty="0" smtClean="0"/>
              <a:t>Boa sorte.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36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1556792"/>
            <a:ext cx="8136904" cy="5112568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/>
              <a:t>PRESSÃO OSMÓTICA</a:t>
            </a:r>
          </a:p>
          <a:p>
            <a:pPr marL="0" indent="0">
              <a:buNone/>
            </a:pPr>
            <a:r>
              <a:rPr lang="pt-BR" dirty="0" smtClean="0"/>
              <a:t>Vamos considerar a seguinte situação: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Uma solução está</a:t>
            </a:r>
          </a:p>
          <a:p>
            <a:pPr marL="0" indent="0">
              <a:buNone/>
            </a:pPr>
            <a:r>
              <a:rPr lang="pt-BR" dirty="0" smtClean="0"/>
              <a:t>separada da água</a:t>
            </a:r>
          </a:p>
          <a:p>
            <a:pPr marL="0" indent="0">
              <a:buNone/>
            </a:pPr>
            <a:r>
              <a:rPr lang="pt-BR" dirty="0"/>
              <a:t>p</a:t>
            </a:r>
            <a:r>
              <a:rPr lang="pt-BR" dirty="0" smtClean="0"/>
              <a:t>or uma membra-</a:t>
            </a:r>
          </a:p>
          <a:p>
            <a:pPr marL="0" indent="0">
              <a:buNone/>
            </a:pPr>
            <a:r>
              <a:rPr lang="pt-BR" dirty="0" smtClean="0"/>
              <a:t>na semipermeável.</a:t>
            </a:r>
          </a:p>
          <a:p>
            <a:pPr marL="0" indent="0">
              <a:buNone/>
            </a:pPr>
            <a:r>
              <a:rPr lang="pt-BR" dirty="0" smtClean="0"/>
              <a:t>Permeável a água...</a:t>
            </a:r>
          </a:p>
          <a:p>
            <a:pPr marL="0" indent="0">
              <a:buNone/>
            </a:pPr>
            <a:endParaRPr lang="pt-BR" dirty="0" smtClean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605" y="3388990"/>
            <a:ext cx="904875" cy="40005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350" y="2808684"/>
            <a:ext cx="4819650" cy="4076700"/>
          </a:xfrm>
          <a:prstGeom prst="rect">
            <a:avLst/>
          </a:prstGeom>
        </p:spPr>
      </p:pic>
      <p:cxnSp>
        <p:nvCxnSpPr>
          <p:cNvPr id="21" name="Conector de Seta Reta 20"/>
          <p:cNvCxnSpPr/>
          <p:nvPr/>
        </p:nvCxnSpPr>
        <p:spPr>
          <a:xfrm flipV="1">
            <a:off x="6732240" y="5877272"/>
            <a:ext cx="360040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H="1">
            <a:off x="6732240" y="3933056"/>
            <a:ext cx="432048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5242" y="352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3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1556792"/>
            <a:ext cx="8136904" cy="5112568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/>
              <a:t> </a:t>
            </a:r>
          </a:p>
          <a:p>
            <a:pPr marL="0" indent="0">
              <a:buNone/>
            </a:pPr>
            <a:r>
              <a:rPr lang="pt-BR" dirty="0" smtClean="0"/>
              <a:t> 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/>
              <a:t>Para igualar as </a:t>
            </a:r>
            <a:r>
              <a:rPr lang="pt-BR" dirty="0" err="1"/>
              <a:t>Cs</a:t>
            </a:r>
            <a:r>
              <a:rPr lang="pt-BR" dirty="0"/>
              <a:t>,</a:t>
            </a:r>
          </a:p>
          <a:p>
            <a:pPr marL="0" indent="0">
              <a:buNone/>
            </a:pPr>
            <a:r>
              <a:rPr lang="pt-BR" dirty="0"/>
              <a:t>ou passa soluto para</a:t>
            </a:r>
          </a:p>
          <a:p>
            <a:pPr marL="0" indent="0">
              <a:buNone/>
            </a:pPr>
            <a:r>
              <a:rPr lang="pt-BR" dirty="0"/>
              <a:t>a água, ou água</a:t>
            </a:r>
          </a:p>
          <a:p>
            <a:pPr marL="0" indent="0">
              <a:buNone/>
            </a:pPr>
            <a:r>
              <a:rPr lang="pt-BR" dirty="0"/>
              <a:t>para a solução, que</a:t>
            </a:r>
          </a:p>
          <a:p>
            <a:pPr marL="0" indent="0">
              <a:buNone/>
            </a:pPr>
            <a:r>
              <a:rPr lang="pt-BR" dirty="0"/>
              <a:t>é o que ocorre devi-</a:t>
            </a:r>
          </a:p>
          <a:p>
            <a:pPr marL="0" indent="0">
              <a:buNone/>
            </a:pPr>
            <a:r>
              <a:rPr lang="pt-BR" dirty="0"/>
              <a:t>do a </a:t>
            </a:r>
            <a:r>
              <a:rPr lang="pt-BR" dirty="0" smtClean="0"/>
              <a:t>membrana.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605" y="3388990"/>
            <a:ext cx="904875" cy="40005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350" y="2808684"/>
            <a:ext cx="4819650" cy="4076700"/>
          </a:xfrm>
          <a:prstGeom prst="rect">
            <a:avLst/>
          </a:prstGeom>
        </p:spPr>
      </p:pic>
      <p:cxnSp>
        <p:nvCxnSpPr>
          <p:cNvPr id="21" name="Conector de Seta Reta 20"/>
          <p:cNvCxnSpPr/>
          <p:nvPr/>
        </p:nvCxnSpPr>
        <p:spPr>
          <a:xfrm flipV="1">
            <a:off x="6732240" y="5877272"/>
            <a:ext cx="360040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H="1">
            <a:off x="6732240" y="3933056"/>
            <a:ext cx="432048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" name="Conector de Seta Reta 2"/>
          <p:cNvCxnSpPr/>
          <p:nvPr/>
        </p:nvCxnSpPr>
        <p:spPr>
          <a:xfrm flipV="1">
            <a:off x="6444208" y="4941168"/>
            <a:ext cx="0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V="1">
            <a:off x="6596608" y="4941168"/>
            <a:ext cx="0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V="1">
            <a:off x="6732240" y="4941168"/>
            <a:ext cx="0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V="1">
            <a:off x="6876256" y="4941168"/>
            <a:ext cx="0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5242" y="333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75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1556792"/>
            <a:ext cx="8136904" cy="5112568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/>
              <a:t> </a:t>
            </a:r>
          </a:p>
          <a:p>
            <a:pPr marL="0" indent="0">
              <a:buNone/>
            </a:pPr>
            <a:r>
              <a:rPr lang="pt-BR" dirty="0" smtClean="0"/>
              <a:t> </a:t>
            </a:r>
          </a:p>
          <a:p>
            <a:pPr marL="0" indent="0">
              <a:buNone/>
            </a:pPr>
            <a:r>
              <a:rPr lang="pt-BR" dirty="0" smtClean="0"/>
              <a:t>Com a entrada de</a:t>
            </a:r>
          </a:p>
          <a:p>
            <a:pPr marL="0" indent="0">
              <a:buNone/>
            </a:pPr>
            <a:r>
              <a:rPr lang="pt-BR" dirty="0" smtClean="0"/>
              <a:t>água, o nível da</a:t>
            </a:r>
          </a:p>
          <a:p>
            <a:pPr marL="0" indent="0">
              <a:buNone/>
            </a:pPr>
            <a:r>
              <a:rPr lang="pt-BR" dirty="0"/>
              <a:t>s</a:t>
            </a:r>
            <a:r>
              <a:rPr lang="pt-BR" dirty="0" smtClean="0"/>
              <a:t>olução vai </a:t>
            </a:r>
            <a:r>
              <a:rPr lang="pt-BR" dirty="0" err="1" smtClean="0"/>
              <a:t>aumen</a:t>
            </a:r>
            <a:r>
              <a:rPr lang="pt-BR" dirty="0" smtClean="0"/>
              <a:t>-</a:t>
            </a:r>
          </a:p>
          <a:p>
            <a:pPr marL="0" indent="0">
              <a:buNone/>
            </a:pPr>
            <a:r>
              <a:rPr lang="pt-BR" dirty="0" err="1"/>
              <a:t>t</a:t>
            </a:r>
            <a:r>
              <a:rPr lang="pt-BR" dirty="0" err="1" smtClean="0"/>
              <a:t>ar</a:t>
            </a:r>
            <a:r>
              <a:rPr lang="pt-BR" dirty="0" smtClean="0"/>
              <a:t>, até parar devido</a:t>
            </a:r>
          </a:p>
          <a:p>
            <a:pPr marL="0" indent="0">
              <a:buNone/>
            </a:pPr>
            <a:r>
              <a:rPr lang="pt-BR" dirty="0" smtClean="0"/>
              <a:t>ao peso da coluna,</a:t>
            </a:r>
          </a:p>
          <a:p>
            <a:pPr marL="0" indent="0">
              <a:buNone/>
            </a:pPr>
            <a:r>
              <a:rPr lang="pt-BR" dirty="0"/>
              <a:t>q</a:t>
            </a:r>
            <a:r>
              <a:rPr lang="pt-BR" dirty="0" smtClean="0"/>
              <a:t>ue corresponde a</a:t>
            </a:r>
          </a:p>
          <a:p>
            <a:pPr marL="0" indent="0">
              <a:buNone/>
            </a:pPr>
            <a:r>
              <a:rPr lang="pt-BR" dirty="0" smtClean="0"/>
              <a:t>pressão osmótica: </a:t>
            </a:r>
            <a:r>
              <a:rPr lang="pt-BR" dirty="0" smtClean="0">
                <a:sym typeface="Symbol" panose="05050102010706020507" pitchFamily="18" charset="2"/>
              </a:rPr>
              <a:t>.</a:t>
            </a: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2580084"/>
            <a:ext cx="5076825" cy="4305300"/>
          </a:xfrm>
          <a:prstGeom prst="rect">
            <a:avLst/>
          </a:prstGeom>
        </p:spPr>
      </p:pic>
      <p:cxnSp>
        <p:nvCxnSpPr>
          <p:cNvPr id="11" name="Conector de Seta Reta 10"/>
          <p:cNvCxnSpPr/>
          <p:nvPr/>
        </p:nvCxnSpPr>
        <p:spPr>
          <a:xfrm flipV="1">
            <a:off x="6606357" y="5820444"/>
            <a:ext cx="360040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H="1">
            <a:off x="6606357" y="3876228"/>
            <a:ext cx="432048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Chave Esquerda 13"/>
          <p:cNvSpPr/>
          <p:nvPr/>
        </p:nvSpPr>
        <p:spPr>
          <a:xfrm>
            <a:off x="6246317" y="3588196"/>
            <a:ext cx="117727" cy="57606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355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68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1125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Nessa situação, o sistema estará em equilíbrio, portanto: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𝑠𝑜𝑙𝑢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çã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pt-BR" dirty="0"/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pt-BR" dirty="0"/>
                  <a:t>    </a:t>
                </a:r>
                <a:r>
                  <a:rPr lang="pt-BR" dirty="0" smtClean="0"/>
                  <a:t>(1)</a:t>
                </a:r>
                <a:endParaRPr lang="pt-BR" dirty="0"/>
              </a:p>
              <a:p>
                <a:pPr marL="0" indent="0">
                  <a:buNone/>
                </a:pPr>
                <a:r>
                  <a:rPr lang="pt-BR" dirty="0" smtClean="0"/>
                  <a:t>Sendo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pt-BR" dirty="0"/>
                  <a:t> = (T, p)     </a:t>
                </a:r>
                <a:r>
                  <a:rPr lang="pt-BR" dirty="0" smtClean="0"/>
                  <a:t>(2)</a:t>
                </a: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𝑠𝑜𝑙𝑢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çã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pt-BR" dirty="0"/>
                  <a:t> =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pt-BR" dirty="0" smtClean="0"/>
                  <a:t>(T, p+</a:t>
                </a:r>
                <a:r>
                  <a:rPr lang="pt-BR" dirty="0" smtClean="0">
                    <a:sym typeface="Symbol" panose="05050102010706020507" pitchFamily="18" charset="2"/>
                  </a:rPr>
                  <a:t></a:t>
                </a:r>
                <a:r>
                  <a:rPr lang="pt-BR" dirty="0" smtClean="0"/>
                  <a:t>, x)   (3)</a:t>
                </a:r>
              </a:p>
              <a:p>
                <a:pPr marL="0" indent="0" algn="ctr">
                  <a:buNone/>
                </a:pPr>
                <a:endParaRPr lang="pt-BR" dirty="0" smtClean="0"/>
              </a:p>
              <a:p>
                <a:pPr marL="0" indent="0" algn="ctr">
                  <a:buNone/>
                </a:pPr>
                <a:r>
                  <a:rPr lang="pt-BR" dirty="0" smtClean="0"/>
                  <a:t>Com, T e p = constantes</a:t>
                </a:r>
                <a:endParaRPr lang="pt-BR" dirty="0"/>
              </a:p>
            </p:txBody>
          </p:sp>
        </mc:Choice>
        <mc:Fallback xmlns=""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112568"/>
              </a:xfrm>
              <a:blipFill>
                <a:blip r:embed="rId4"/>
                <a:stretch>
                  <a:fillRect l="-1199" t="-9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64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64096" y="1556792"/>
                <a:ext cx="7956376" cy="518457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Vamos trabalhar inicialmente, com a água. Já vimos que: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𝑑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/>
                  <a:t>   (4)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endParaRPr lang="pt-BR" i="1" dirty="0" smtClean="0"/>
              </a:p>
            </p:txBody>
          </p:sp>
        </mc:Choice>
        <mc:Fallback>
          <p:sp>
            <p:nvSpPr>
              <p:cNvPr id="5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4096" y="1556792"/>
                <a:ext cx="7956376" cy="5184576"/>
              </a:xfrm>
              <a:blipFill>
                <a:blip r:embed="rId4"/>
                <a:stretch>
                  <a:fillRect l="-1226" t="-94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872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47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64096" y="1556792"/>
                <a:ext cx="7956376" cy="518457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Vamos trabalhar inicialmente, com a água. Já vimos que: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𝑑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/>
                  <a:t>   (4)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Integrando essa equação: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nary>
                      <m:naryPr>
                        <m:ctrlP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Sup>
                          <m:sSubSup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  <m:sup>
                        <m:sSubSup>
                          <m:sSubSup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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e>
                    </m:nary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nary>
                      <m:naryPr>
                        <m:ctrlP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+</m:t>
                        </m:r>
                      </m:sup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nary>
                  </m:oMath>
                </a14:m>
                <a:r>
                  <a:rPr lang="pt-BR" dirty="0"/>
                  <a:t>   </a:t>
                </a:r>
                <a:r>
                  <a:rPr lang="pt-BR" dirty="0" smtClean="0"/>
                  <a:t>(5)</a:t>
                </a:r>
                <a:endParaRPr lang="pt-BR" dirty="0"/>
              </a:p>
              <a:p>
                <a:pPr marL="0" indent="0">
                  <a:buNone/>
                </a:pPr>
                <a:endParaRPr lang="pt-BR" i="1" dirty="0" smtClean="0"/>
              </a:p>
            </p:txBody>
          </p:sp>
        </mc:Choice>
        <mc:Fallback>
          <p:sp>
            <p:nvSpPr>
              <p:cNvPr id="5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4096" y="1556792"/>
                <a:ext cx="7956376" cy="5184576"/>
              </a:xfrm>
              <a:blipFill>
                <a:blip r:embed="rId4"/>
                <a:stretch>
                  <a:fillRect l="-1226" t="-94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87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3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64096" y="1556792"/>
                <a:ext cx="7956376" cy="518457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Vamos trabalhar inicialmente, com a água. Já vimos que: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𝑑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/>
                  <a:t>   (4)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Integrando essa equação: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nary>
                      <m:naryPr>
                        <m:ctrlP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Sup>
                          <m:sSubSup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  <m:sup>
                        <m:sSubSup>
                          <m:sSubSup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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e>
                    </m:nary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nary>
                      <m:naryPr>
                        <m:ctrlP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+</m:t>
                        </m:r>
                      </m:sup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nary>
                  </m:oMath>
                </a14:m>
                <a:r>
                  <a:rPr lang="pt-BR" dirty="0"/>
                  <a:t>   </a:t>
                </a:r>
                <a:r>
                  <a:rPr lang="pt-BR" dirty="0" smtClean="0"/>
                  <a:t>(5)</a:t>
                </a:r>
                <a:endParaRPr lang="pt-BR" dirty="0"/>
              </a:p>
              <a:p>
                <a:pPr marL="0" indent="0">
                  <a:buNone/>
                </a:pPr>
                <a:endParaRPr lang="pt-BR" i="1" dirty="0" smtClean="0"/>
              </a:p>
              <a:p>
                <a:pPr marL="0" indent="0">
                  <a:buNone/>
                </a:pPr>
                <a:r>
                  <a:rPr lang="pt-BR" i="1" dirty="0" smtClean="0"/>
                  <a:t>         Portanto, teremos: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+</m:t>
                        </m:r>
                      </m:e>
                    </m:d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−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nary>
                      <m:nary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+</m:t>
                        </m:r>
                      </m:sup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nary>
                  </m:oMath>
                </a14:m>
                <a:r>
                  <a:rPr lang="pt-BR" dirty="0"/>
                  <a:t>   </a:t>
                </a:r>
                <a:r>
                  <a:rPr lang="pt-BR" dirty="0" smtClean="0"/>
                  <a:t>(6)</a:t>
                </a:r>
                <a:endParaRPr lang="pt-BR" dirty="0"/>
              </a:p>
              <a:p>
                <a:pPr marL="0" indent="0">
                  <a:buNone/>
                </a:pPr>
                <a:endParaRPr lang="pt-BR" i="1" dirty="0" smtClean="0"/>
              </a:p>
            </p:txBody>
          </p:sp>
        </mc:Choice>
        <mc:Fallback>
          <p:sp>
            <p:nvSpPr>
              <p:cNvPr id="5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4096" y="1556792"/>
                <a:ext cx="7956376" cy="5184576"/>
              </a:xfrm>
              <a:blipFill>
                <a:blip r:embed="rId4"/>
                <a:stretch>
                  <a:fillRect l="-1226" t="-94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8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9325</TotalTime>
  <Words>343</Words>
  <Application>Microsoft Office PowerPoint</Application>
  <PresentationFormat>Apresentação na tela (4:3)</PresentationFormat>
  <Paragraphs>161</Paragraphs>
  <Slides>22</Slides>
  <Notes>1</Notes>
  <HiddenSlides>0</HiddenSlides>
  <MMClips>22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1" baseType="lpstr">
      <vt:lpstr>AR BLANCA</vt:lpstr>
      <vt:lpstr>Arial</vt:lpstr>
      <vt:lpstr>Calibri</vt:lpstr>
      <vt:lpstr>Cambria Math</vt:lpstr>
      <vt:lpstr>Century Gothic</vt:lpstr>
      <vt:lpstr>Symbol</vt:lpstr>
      <vt:lpstr>Times New Roman</vt:lpstr>
      <vt:lpstr>Wingdings</vt:lpstr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Clique para adicionar do título</dc:title>
  <dc:creator>FZEA</dc:creator>
  <cp:lastModifiedBy>PJSobral</cp:lastModifiedBy>
  <cp:revision>851</cp:revision>
  <dcterms:created xsi:type="dcterms:W3CDTF">2006-06-27T13:27:53Z</dcterms:created>
  <dcterms:modified xsi:type="dcterms:W3CDTF">2020-09-01T13:57:49Z</dcterms:modified>
</cp:coreProperties>
</file>