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83" r:id="rId3"/>
    <p:sldId id="287" r:id="rId4"/>
    <p:sldId id="270" r:id="rId5"/>
    <p:sldId id="284" r:id="rId6"/>
    <p:sldId id="269" r:id="rId7"/>
    <p:sldId id="301" r:id="rId8"/>
    <p:sldId id="306" r:id="rId9"/>
    <p:sldId id="278" r:id="rId10"/>
    <p:sldId id="303" r:id="rId11"/>
    <p:sldId id="304" r:id="rId12"/>
    <p:sldId id="271" r:id="rId13"/>
    <p:sldId id="279" r:id="rId14"/>
    <p:sldId id="285" r:id="rId15"/>
    <p:sldId id="302" r:id="rId16"/>
    <p:sldId id="307" r:id="rId17"/>
    <p:sldId id="30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9" autoAdjust="0"/>
  </p:normalViewPr>
  <p:slideViewPr>
    <p:cSldViewPr showGuides="1">
      <p:cViewPr>
        <p:scale>
          <a:sx n="70" d="100"/>
          <a:sy n="70" d="100"/>
        </p:scale>
        <p:origin x="-281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F586D-FA5E-4920-8DDE-00EB8A6FBD18}" type="datetimeFigureOut">
              <a:rPr lang="pt-BR" smtClean="0"/>
              <a:pPr/>
              <a:t>25/06/2018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2D3F2-22DA-4CC8-82A9-717879D430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8DE0-8F7A-492B-8BBE-0D258F09F67C}" type="datetimeFigureOut">
              <a:rPr lang="pt-BR" smtClean="0"/>
              <a:pPr/>
              <a:t>25/06/2018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1861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8DE0-8F7A-492B-8BBE-0D258F09F67C}" type="datetimeFigureOut">
              <a:rPr lang="pt-BR" smtClean="0"/>
              <a:pPr/>
              <a:t>25/06/2018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691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427A-9E37-4E22-85AF-4C9BF372C034}" type="datetimeFigureOut">
              <a:rPr lang="pt-BR" smtClean="0"/>
              <a:pPr/>
              <a:t>25/06/2018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F7C8-6878-4618-A40E-9536C9A1715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09931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427A-9E37-4E22-85AF-4C9BF372C034}" type="datetimeFigureOut">
              <a:rPr lang="pt-BR" smtClean="0"/>
              <a:pPr/>
              <a:t>25/06/2018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F7C8-6878-4618-A40E-9536C9A1715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2741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BBB6-7F82-4794-8E40-6C69CFC7EF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93979547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8DE0-8F7A-492B-8BBE-0D258F09F67C}" type="datetimeFigureOut">
              <a:rPr lang="pt-BR" smtClean="0"/>
              <a:pPr/>
              <a:t>25/06/2018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91C78-E3AC-49C1-9307-0190031CE96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7" name="Picture 3" descr="C:\Users\silvia.nunes\Desktop\cabeçalh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267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22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lei%204.950-A-1966?OpenDocumen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tua.com.br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tivos.confea.org.br/downloads/anexo/1002-02.pdf" TargetMode="External"/><Relationship Id="rId2" Type="http://schemas.openxmlformats.org/officeDocument/2006/relationships/hyperlink" Target="http://normativos.confea.org.br/downloads/1002-02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180020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0000FF"/>
                </a:solidFill>
              </a:rPr>
              <a:t>O Sistema Confea/</a:t>
            </a:r>
            <a:r>
              <a:rPr lang="pt-BR" sz="2800" dirty="0" err="1" smtClean="0">
                <a:solidFill>
                  <a:srgbClr val="0000FF"/>
                </a:solidFill>
              </a:rPr>
              <a:t>crea</a:t>
            </a:r>
            <a:r>
              <a:rPr lang="pt-BR" sz="2800" dirty="0" smtClean="0">
                <a:solidFill>
                  <a:srgbClr val="0000FF"/>
                </a:solidFill>
              </a:rPr>
              <a:t> E MÚTUA</a:t>
            </a:r>
            <a:endParaRPr lang="pt-BR" sz="2800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368752" cy="302433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         </a:t>
            </a:r>
          </a:p>
          <a:p>
            <a:pPr algn="ctr"/>
            <a:endParaRPr lang="pt-BR" sz="1600" dirty="0" smtClean="0">
              <a:solidFill>
                <a:srgbClr val="2E0FB1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1600" dirty="0">
              <a:solidFill>
                <a:srgbClr val="2E0FB1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1600" dirty="0" smtClean="0">
              <a:solidFill>
                <a:srgbClr val="2E0FB1"/>
              </a:solidFill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b="1" dirty="0" smtClean="0"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Conselho Federal de Engenharia e Agronomia – Confea</a:t>
            </a:r>
          </a:p>
          <a:p>
            <a:r>
              <a:rPr lang="pt-BR" b="1" smtClean="0"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Junho </a:t>
            </a:r>
            <a:r>
              <a:rPr lang="pt-BR" b="1" dirty="0" smtClean="0"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2018</a:t>
            </a:r>
            <a:endParaRPr lang="pt-BR" b="1" dirty="0"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 smtClean="0">
              <a:effectLst>
                <a:outerShdw blurRad="50800" dist="50800" dir="5400000" algn="ctr" rotWithShape="0">
                  <a:schemeClr val="accent1">
                    <a:lumMod val="60000"/>
                    <a:lumOff val="40000"/>
                  </a:scheme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7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Anotação de Responsabilidade Técnica </a:t>
            </a:r>
            <a:r>
              <a:rPr lang="pt-BR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ART e Salário mínimo Profissional</a:t>
            </a:r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525963"/>
          </a:xfrm>
        </p:spPr>
        <p:txBody>
          <a:bodyPr>
            <a:normAutofit/>
          </a:bodyPr>
          <a:lstStyle/>
          <a:p>
            <a:pPr marL="119062" indent="0">
              <a:buFont typeface="Wingdings 2" pitchFamily="18" charset="2"/>
              <a:buNone/>
              <a:defRPr/>
            </a:pPr>
            <a:r>
              <a:rPr lang="pt-BR" dirty="0" smtClean="0">
                <a:solidFill>
                  <a:srgbClr val="2707E7"/>
                </a:solidFill>
              </a:rPr>
              <a:t> </a:t>
            </a:r>
          </a:p>
          <a:p>
            <a:pPr marL="119062" indent="0">
              <a:buFont typeface="Wingdings 2" pitchFamily="18" charset="2"/>
              <a:buNone/>
              <a:defRPr/>
            </a:pPr>
            <a:r>
              <a:rPr lang="pt-BR" dirty="0" smtClean="0">
                <a:solidFill>
                  <a:srgbClr val="2707E7"/>
                </a:solidFill>
              </a:rPr>
              <a:t>    </a:t>
            </a:r>
            <a:r>
              <a:rPr lang="pt-BR" b="1" u="sng" dirty="0" smtClean="0">
                <a:solidFill>
                  <a:schemeClr val="tx2"/>
                </a:solidFill>
              </a:rPr>
              <a:t>LEI Nº 6.496 – DE 7 DE DEZEMBRO DE 1977.</a:t>
            </a:r>
            <a:endParaRPr lang="pt-BR" b="1" u="sng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2800" i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pt-BR" sz="24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Selo de qualidade do bom profissional e da empresa cidadã</a:t>
            </a: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4450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Garante </a:t>
            </a: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qualidade dos serviços contratados;</a:t>
            </a:r>
          </a:p>
          <a:p>
            <a:pPr marL="44450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Protege a sociedade contra o exercício ilegal da profissão;</a:t>
            </a:r>
          </a:p>
          <a:p>
            <a:pPr marL="44450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Cria o acervo profissional pessoal</a:t>
            </a:r>
          </a:p>
          <a:p>
            <a:pPr marL="119062" indent="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>
                <a:hlinkClick r:id="rId2"/>
              </a:rPr>
              <a:t>    LEI </a:t>
            </a:r>
            <a:r>
              <a:rPr lang="pt-BR" b="1" dirty="0">
                <a:hlinkClick r:id="rId2"/>
              </a:rPr>
              <a:t>N</a:t>
            </a:r>
            <a:r>
              <a:rPr lang="pt-BR" b="1" baseline="30000" dirty="0">
                <a:hlinkClick r:id="rId2"/>
              </a:rPr>
              <a:t>o</a:t>
            </a:r>
            <a:r>
              <a:rPr lang="pt-BR" b="1" dirty="0">
                <a:hlinkClick r:id="rId2"/>
              </a:rPr>
              <a:t> 4.950-A, DE 22 DE ABRIL DE 1966</a:t>
            </a:r>
            <a:r>
              <a:rPr lang="pt-BR" b="1" dirty="0" smtClean="0">
                <a:hlinkClick r:id="rId2"/>
              </a:rPr>
              <a:t>.</a:t>
            </a:r>
            <a:endParaRPr lang="pt-BR" b="1" dirty="0" smtClean="0"/>
          </a:p>
          <a:p>
            <a:pPr marL="119062" indent="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pt-BR" b="1" dirty="0" smtClean="0"/>
          </a:p>
          <a:p>
            <a:pPr marL="119062" indent="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pt-BR" b="1" dirty="0"/>
          </a:p>
          <a:p>
            <a:pPr marL="119062" indent="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9421692"/>
              </p:ext>
            </p:extLst>
          </p:nvPr>
        </p:nvGraphicFramePr>
        <p:xfrm>
          <a:off x="457200" y="5373216"/>
          <a:ext cx="8229600" cy="13411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pt-BR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pt-BR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Dispõe </a:t>
                      </a:r>
                      <a:r>
                        <a:rPr lang="pt-BR" sz="22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sôbre</a:t>
                      </a:r>
                      <a:r>
                        <a:rPr lang="pt-BR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 remuneração de profissionais diplomados em Engenharia, Química, Arquitetura, Agronomia e Veterinária.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733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536" y="1173611"/>
            <a:ext cx="9144000" cy="743221"/>
          </a:xfrm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 NA ENGENHARIA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5934" y="3140968"/>
            <a:ext cx="6702450" cy="3312368"/>
          </a:xfrm>
        </p:spPr>
        <p:txBody>
          <a:bodyPr>
            <a:noAutofit/>
          </a:bodyPr>
          <a:lstStyle/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027"/>
          <p:cNvSpPr>
            <a:spLocks noChangeArrowheads="1"/>
          </p:cNvSpPr>
          <p:nvPr/>
        </p:nvSpPr>
        <p:spPr bwMode="auto">
          <a:xfrm>
            <a:off x="3059832" y="4024312"/>
            <a:ext cx="2687960" cy="286304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TÉCNICA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OBEDIÊNCIA ÀS NORMAS VIGENTES, 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ATENDO-SE AOS LIMITES DE SUAS </a:t>
            </a:r>
            <a:r>
              <a:rPr lang="en-GB" sz="1600" b="1" dirty="0" smtClean="0"/>
              <a:t>ATRIBUIÇÕES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/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dirty="0"/>
          </a:p>
        </p:txBody>
      </p:sp>
      <p:sp>
        <p:nvSpPr>
          <p:cNvPr id="7" name="Rectangle 1026"/>
          <p:cNvSpPr>
            <a:spLocks noChangeArrowheads="1"/>
          </p:cNvSpPr>
          <p:nvPr/>
        </p:nvSpPr>
        <p:spPr bwMode="auto">
          <a:xfrm>
            <a:off x="107504" y="1537188"/>
            <a:ext cx="2448272" cy="2909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CIVIL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dirty="0"/>
              <a:t> </a:t>
            </a:r>
            <a:r>
              <a:rPr lang="en-GB" sz="1400" b="1" dirty="0"/>
              <a:t>CONTRATUAL SOLIDEZ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/>
              <a:t> E SEGURANÇA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/>
              <a:t>MATERIAIS  DANOS A TERCEIROS           </a:t>
            </a:r>
            <a:endParaRPr lang="en-GB" sz="1400" b="1" dirty="0" smtClean="0"/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/>
              <a:t>MEIO AMBIENTE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b="1" dirty="0" smtClean="0"/>
              <a:t>           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latin typeface="Tw Cen MT Condensed" pitchFamily="34" charset="0"/>
            </a:endParaRPr>
          </a:p>
        </p:txBody>
      </p:sp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3059832" y="1511347"/>
            <a:ext cx="2736304" cy="249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CRIMINAL</a:t>
            </a:r>
            <a:endParaRPr lang="en-GB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dirty="0"/>
              <a:t> </a:t>
            </a:r>
            <a:r>
              <a:rPr lang="en-GB" sz="1600" b="1" dirty="0"/>
              <a:t>DESABAMENTO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INCÊNDIO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MEIO AMBIENTE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dirty="0">
              <a:solidFill>
                <a:schemeClr val="bg2"/>
              </a:solidFill>
            </a:endParaRP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10" name="Rectangle 1030"/>
          <p:cNvSpPr>
            <a:spLocks noChangeArrowheads="1"/>
          </p:cNvSpPr>
          <p:nvPr/>
        </p:nvSpPr>
        <p:spPr bwMode="auto">
          <a:xfrm>
            <a:off x="6297488" y="1484784"/>
            <a:ext cx="2667000" cy="249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TRABALHISTA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 smtClean="0"/>
              <a:t>LEIS </a:t>
            </a:r>
            <a:r>
              <a:rPr lang="en-GB" sz="1600" b="1" dirty="0"/>
              <a:t>TRABALHISTAS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CONTRATO COM EMPREGADOS COMO 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EMPREGADOR OU PREPOSTO</a:t>
            </a:r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88032" y="4051952"/>
            <a:ext cx="2467744" cy="27707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ADMINISTRATIVA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 smtClean="0"/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/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 smtClean="0"/>
              <a:t>NORMAS </a:t>
            </a:r>
            <a:r>
              <a:rPr lang="en-GB" sz="1600" b="1" dirty="0"/>
              <a:t>TÉCNICAS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REGULAMENTO PROFISSIONAL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 smtClean="0"/>
              <a:t>OUTROS</a:t>
            </a:r>
            <a:endParaRPr lang="en-GB" sz="1600" b="1" dirty="0"/>
          </a:p>
        </p:txBody>
      </p:sp>
      <p:sp>
        <p:nvSpPr>
          <p:cNvPr id="12" name="Rectangle 1031"/>
          <p:cNvSpPr>
            <a:spLocks noChangeArrowheads="1"/>
          </p:cNvSpPr>
          <p:nvPr/>
        </p:nvSpPr>
        <p:spPr bwMode="auto">
          <a:xfrm>
            <a:off x="6297488" y="3962400"/>
            <a:ext cx="2667000" cy="28784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ÉTICA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CONTRARIAR A BOA CONDUTA MORAL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/>
              <a:t>CÓDIGO DE ÉTICA PROFISSIONAL</a:t>
            </a:r>
          </a:p>
          <a:p>
            <a:pPr algn="ctr">
              <a:spcBef>
                <a:spcPct val="2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000" b="1" dirty="0">
                <a:latin typeface="Tw Cen MT Condensed" pitchFamily="34" charset="0"/>
              </a:rPr>
              <a:t>(</a:t>
            </a:r>
            <a:r>
              <a:rPr lang="pt-BR" sz="1000" b="1" i="1" u="sng" dirty="0">
                <a:latin typeface="Tw Cen MT Condensed" pitchFamily="34" charset="0"/>
              </a:rPr>
              <a:t>resolução 1002, de 26/11/2002, do CONFEA</a:t>
            </a:r>
            <a:r>
              <a:rPr lang="pt-BR" sz="1000" b="1" dirty="0">
                <a:latin typeface="Tw Cen MT Condensed" pitchFamily="34" charset="0"/>
              </a:rPr>
              <a:t>).</a:t>
            </a:r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800" dirty="0"/>
          </a:p>
          <a:p>
            <a:pPr algn="ctr">
              <a:lnSpc>
                <a:spcPct val="150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Quais as penalidades: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 lnSpcReduction="10000"/>
          </a:bodyPr>
          <a:lstStyle/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endParaRPr lang="pt-BR" sz="2900" dirty="0">
              <a:latin typeface="Verdana" pitchFamily="34" charset="0"/>
            </a:endParaRPr>
          </a:p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r>
              <a:rPr lang="pt-BR" sz="3600" dirty="0" smtClean="0">
                <a:latin typeface="Verdana" pitchFamily="34" charset="0"/>
              </a:rPr>
              <a:t>Multa;</a:t>
            </a:r>
          </a:p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r>
              <a:rPr lang="pt-BR" sz="3600" dirty="0" smtClean="0">
                <a:latin typeface="Verdana" pitchFamily="34" charset="0"/>
              </a:rPr>
              <a:t>Censura Pública;</a:t>
            </a:r>
          </a:p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r>
              <a:rPr lang="pt-BR" sz="3600" dirty="0" smtClean="0">
                <a:latin typeface="Verdana" pitchFamily="34" charset="0"/>
              </a:rPr>
              <a:t>Advertência reservada;</a:t>
            </a:r>
          </a:p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r>
              <a:rPr lang="pt-BR" sz="3600" dirty="0" smtClean="0">
                <a:latin typeface="Verdana" pitchFamily="34" charset="0"/>
              </a:rPr>
              <a:t>Suspensão do registro;</a:t>
            </a:r>
          </a:p>
          <a:p>
            <a:pPr eaLnBrk="0" hangingPunct="0">
              <a:buClr>
                <a:schemeClr val="accent1">
                  <a:lumMod val="75000"/>
                </a:schemeClr>
              </a:buClr>
              <a:buFont typeface="Wingdings 2" pitchFamily="18" charset="2"/>
              <a:buChar char=""/>
            </a:pPr>
            <a:r>
              <a:rPr lang="pt-BR" sz="3600" dirty="0" smtClean="0">
                <a:latin typeface="Verdana" pitchFamily="34" charset="0"/>
              </a:rPr>
              <a:t>Cancelamento definitivo do registro.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23049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1" tIns="45715" rIns="91431" bIns="45715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pt-BR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é a MÚTUA</a:t>
            </a:r>
            <a:endParaRPr lang="pt-BR" sz="33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ü"/>
            </a:pPr>
            <a:endParaRPr lang="pt-BR" sz="35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P"/>
            </a:pPr>
            <a:r>
              <a:rPr lang="pt-BR" sz="3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uma Entidade, também criada pela mesma da ART, que traz inúmeros benefícios a todos os Engenheiros registrados nos Creas, bastando sua inscrição e o pagamento de uma pequena anuidade.</a:t>
            </a:r>
          </a:p>
        </p:txBody>
      </p:sp>
    </p:spTree>
    <p:extLst>
      <p:ext uri="{BB962C8B-B14F-4D97-AF65-F5344CB8AC3E}">
        <p14:creationId xmlns="" xmlns:p14="http://schemas.microsoft.com/office/powerpoint/2010/main" val="9224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            </a:t>
            </a:r>
            <a:br>
              <a:rPr lang="pt-BR" sz="3600" dirty="0" smtClean="0">
                <a:solidFill>
                  <a:schemeClr val="bg1"/>
                </a:solidFill>
              </a:rPr>
            </a:br>
            <a:r>
              <a:rPr lang="pt-BR" sz="3600" dirty="0" smtClean="0">
                <a:solidFill>
                  <a:schemeClr val="bg1"/>
                </a:solidFill>
              </a:rPr>
              <a:t>Principais benefícios da Mútua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/>
          <a:lstStyle/>
          <a:p>
            <a:r>
              <a:rPr lang="pt-BR" sz="3600" b="1" dirty="0" smtClean="0"/>
              <a:t>Sociais:</a:t>
            </a:r>
          </a:p>
          <a:p>
            <a:r>
              <a:rPr lang="pt-BR" sz="2400" dirty="0" smtClean="0"/>
              <a:t>Funeral e Pecúlio;</a:t>
            </a:r>
            <a:r>
              <a:rPr lang="pt-BR" sz="2400" dirty="0"/>
              <a:t> </a:t>
            </a:r>
            <a:endParaRPr lang="pt-BR" sz="2400" dirty="0" smtClean="0"/>
          </a:p>
          <a:p>
            <a:r>
              <a:rPr lang="pt-BR" sz="3600" b="1" dirty="0" smtClean="0"/>
              <a:t>Assistenciais:</a:t>
            </a:r>
          </a:p>
          <a:p>
            <a:r>
              <a:rPr lang="pt-BR" sz="2400" dirty="0" smtClean="0"/>
              <a:t>Assistencial </a:t>
            </a:r>
            <a:r>
              <a:rPr lang="pt-BR" sz="2400" dirty="0" err="1" smtClean="0"/>
              <a:t>express</a:t>
            </a:r>
            <a:r>
              <a:rPr lang="pt-BR" sz="2400" dirty="0" smtClean="0"/>
              <a:t>; Inovação; Energia Renovável; Propriedade Intelectual;  </a:t>
            </a:r>
            <a:r>
              <a:rPr lang="pt-BR" sz="2400" dirty="0" err="1" smtClean="0"/>
              <a:t>Aport</a:t>
            </a:r>
            <a:r>
              <a:rPr lang="pt-BR" sz="2400" dirty="0" smtClean="0"/>
              <a:t> </a:t>
            </a:r>
            <a:r>
              <a:rPr lang="pt-BR" sz="2400" dirty="0" err="1" smtClean="0"/>
              <a:t>Prev</a:t>
            </a:r>
            <a:r>
              <a:rPr lang="pt-BR" sz="2400" dirty="0"/>
              <a:t>;</a:t>
            </a:r>
            <a:r>
              <a:rPr lang="pt-BR" sz="2400" dirty="0" smtClean="0"/>
              <a:t> Imobiliário; Apoio </a:t>
            </a:r>
            <a:r>
              <a:rPr lang="pt-BR" sz="2400" dirty="0" err="1" smtClean="0"/>
              <a:t>flex</a:t>
            </a:r>
            <a:r>
              <a:rPr lang="pt-BR" sz="2400" dirty="0" smtClean="0"/>
              <a:t>; Ajuda Mútua;  Empreendedorismo; Veículos; Agropecuário; Construa Já; Educação</a:t>
            </a:r>
            <a:r>
              <a:rPr lang="pt-BR" sz="2400" dirty="0"/>
              <a:t>;</a:t>
            </a:r>
            <a:r>
              <a:rPr lang="pt-BR" sz="2400" dirty="0" smtClean="0"/>
              <a:t> Equipa Bem;  Família Maior;  Férias Mais;  Garante Saúde e </a:t>
            </a:r>
            <a:r>
              <a:rPr lang="pt-BR" sz="2400" dirty="0" err="1" smtClean="0"/>
              <a:t>Tecnoprev</a:t>
            </a:r>
            <a:r>
              <a:rPr lang="pt-BR" sz="2400" dirty="0" smtClean="0"/>
              <a:t>.</a:t>
            </a:r>
          </a:p>
          <a:p>
            <a:pPr algn="ctr"/>
            <a:r>
              <a:rPr lang="pt-BR" sz="2400" i="1" dirty="0" smtClean="0">
                <a:solidFill>
                  <a:srgbClr val="0000FF"/>
                </a:solidFill>
              </a:rPr>
              <a:t>Lembre-se: A Mútua existe para servir os Engenheiros.</a:t>
            </a:r>
          </a:p>
          <a:p>
            <a:r>
              <a:rPr lang="pt-BR" sz="2400" dirty="0" smtClean="0"/>
              <a:t>Entre no site da Mútua e pesquise sobre inscrição e condições para concessão dos benefícios</a:t>
            </a:r>
            <a:r>
              <a:rPr lang="pt-BR" sz="2400" b="1" dirty="0" smtClean="0"/>
              <a:t>:  </a:t>
            </a:r>
            <a:r>
              <a:rPr lang="pt-BR" sz="2400" b="1" dirty="0" smtClean="0">
                <a:hlinkClick r:id="rId2"/>
              </a:rPr>
              <a:t>www.mutua.com.br</a:t>
            </a:r>
            <a:endParaRPr lang="pt-BR" sz="2400" b="1" dirty="0" smtClean="0"/>
          </a:p>
          <a:p>
            <a:endParaRPr lang="pt-BR" sz="2400" b="1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7551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7475" indent="0">
              <a:buFont typeface="Wingdings 2" pitchFamily="18" charset="2"/>
              <a:buNone/>
            </a:pPr>
            <a:r>
              <a:rPr lang="en-US" alt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RESOLUÇÃO nº 1.002, DE 26 DE NOVEMBRO DE 2002</a:t>
            </a:r>
            <a:endParaRPr lang="pt-BR" alt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pt-BR" alt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Adota o Código de Ética Profissional da Engenharia, da Arquitetura, da Agronomia, da Geologia, da Geografia e da Meteorologia e dá outras providências. </a:t>
            </a:r>
          </a:p>
          <a:p>
            <a:pPr marL="117475" indent="0">
              <a:buFont typeface="Wingdings 2" pitchFamily="18" charset="2"/>
              <a:buNone/>
            </a:pPr>
            <a:endParaRPr lang="pt-BR" altLang="pt-BR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 smtClean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endParaRPr lang="en-US" altLang="pt-BR" sz="2400" dirty="0">
              <a:latin typeface="Verdana" pitchFamily="34" charset="0"/>
              <a:ea typeface="Verdana" pitchFamily="34" charset="0"/>
              <a:cs typeface="Verdana" pitchFamily="34" charset="0"/>
              <a:hlinkClick r:id="rId2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</a:t>
            </a:r>
            <a:r>
              <a:rPr lang="en-US" altLang="pt-BR" sz="2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://normativos.confea.org.br/downloads/1002-02.pdf</a:t>
            </a:r>
            <a:r>
              <a:rPr lang="en-US" alt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alt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7475" indent="0">
              <a:buFont typeface="Wingdings 2" pitchFamily="18" charset="2"/>
              <a:buNone/>
            </a:pPr>
            <a:r>
              <a:rPr lang="en-US" altLang="pt-BR" sz="24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http://normativos.confea.org.br/downloads/anexo/1002-02.pdf</a:t>
            </a:r>
            <a:endParaRPr lang="pt-BR" altLang="pt-B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60062"/>
            <a:ext cx="7776864" cy="322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500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5936" y="2726918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Medidas para o desenvolvimento </a:t>
            </a:r>
          </a:p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Historicamente, os países que superaram crises econômicas e passaram para o grupo dos desenvolvidos adotaram as seguintes medidas: </a:t>
            </a:r>
          </a:p>
          <a:p>
            <a:pPr algn="just"/>
            <a:endParaRPr lang="pt-BR" dirty="0"/>
          </a:p>
          <a:p>
            <a:pPr fontAlgn="base"/>
            <a:r>
              <a:rPr lang="pt-BR" dirty="0" smtClean="0"/>
              <a:t>- </a:t>
            </a:r>
            <a:r>
              <a:rPr lang="pt-BR" dirty="0"/>
              <a:t>Fortes investimentos estatais em obras </a:t>
            </a:r>
            <a:r>
              <a:rPr lang="pt-BR" dirty="0" smtClean="0"/>
              <a:t>públicas</a:t>
            </a:r>
            <a:r>
              <a:rPr lang="pt-BR" dirty="0"/>
              <a:t> 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- </a:t>
            </a:r>
            <a:r>
              <a:rPr lang="pt-BR" dirty="0"/>
              <a:t>Incentivos à agricultura familiar e ao </a:t>
            </a:r>
            <a:r>
              <a:rPr lang="pt-BR" dirty="0" smtClean="0"/>
              <a:t>agronegócio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6712" y="908720"/>
            <a:ext cx="681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Importância da Engenharia e da Agronomia para o desenvolvimento do Brasil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8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564394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3508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 txBox="1">
            <a:spLocks noGrp="1"/>
          </p:cNvSpPr>
          <p:nvPr>
            <p:ph type="ctrTitle"/>
          </p:nvPr>
        </p:nvSpPr>
        <p:spPr>
          <a:xfrm>
            <a:off x="-252536" y="209162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OBRIGADO !</a:t>
            </a:r>
            <a:endParaRPr lang="pt-BR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8092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endParaRPr lang="pt-B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7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     </a:t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680520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rgbClr val="0000FF"/>
                </a:solidFill>
              </a:rPr>
              <a:t>Quando </a:t>
            </a:r>
            <a:r>
              <a:rPr lang="pt-BR" sz="2400" dirty="0">
                <a:solidFill>
                  <a:srgbClr val="0000FF"/>
                </a:solidFill>
              </a:rPr>
              <a:t>surgiu o Sistema: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/>
              <a:t>Surgiu em 1933, por meio de um Decreto, assinado pelo Presidente Getúlio Vargas, </a:t>
            </a:r>
            <a:r>
              <a:rPr lang="pt-BR" sz="2400" b="1" dirty="0" smtClean="0"/>
              <a:t>23.196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0000FF"/>
                </a:solidFill>
              </a:rPr>
              <a:t>Quando foi regulamentada a profissão de Engenheiro Agrônomo:</a:t>
            </a:r>
          </a:p>
          <a:p>
            <a:r>
              <a:rPr lang="pt-BR" sz="2400" dirty="0" smtClean="0"/>
              <a:t>Também em 1933, por meio de outro Decreto, </a:t>
            </a:r>
            <a:r>
              <a:rPr lang="pt-BR" sz="2400" b="1" dirty="0" smtClean="0"/>
              <a:t>23.569, </a:t>
            </a:r>
            <a:r>
              <a:rPr lang="pt-BR" sz="2400" dirty="0" smtClean="0"/>
              <a:t>assinado pelo mesmo Presidente.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0000FF"/>
                </a:solidFill>
              </a:rPr>
              <a:t>Quando os Engenheiros Agrônomos passaram a se registrar nos Creas:</a:t>
            </a:r>
          </a:p>
          <a:p>
            <a:r>
              <a:rPr lang="pt-BR" sz="2400" dirty="0" smtClean="0"/>
              <a:t>Em 1966, quando entrou em vigor a </a:t>
            </a:r>
            <a:r>
              <a:rPr lang="pt-BR" sz="2400" b="1" dirty="0" smtClean="0"/>
              <a:t>Lei nº 5.194.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0000FF"/>
                </a:solidFill>
              </a:rPr>
              <a:t>Onde eles se registravam anteriormente:</a:t>
            </a:r>
          </a:p>
          <a:p>
            <a:r>
              <a:rPr lang="pt-BR" sz="2400" dirty="0" smtClean="0"/>
              <a:t>No Ministério da Agricultura.</a:t>
            </a:r>
          </a:p>
          <a:p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47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84976" cy="54726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000" b="1" u="sng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Sistema </a:t>
            </a:r>
            <a:r>
              <a:rPr lang="pt-BR" sz="2000" b="1" u="sng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Confea</a:t>
            </a:r>
            <a:r>
              <a:rPr lang="pt-BR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/Crea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t-BR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constituição do Brasil prevê em seu artigo 5º:</a:t>
            </a:r>
            <a:br>
              <a:rPr lang="pt-BR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é livre o exercício de qualquer trabalho, ofício ou profissão, atendidas as qualificações profissionais que a lei estabelecer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Lei 5194/66 -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 o exercício das profissões de Engenheiro, Arquiteto e Engenheiro-Agrônomo, e dá outras 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providências.</a:t>
            </a:r>
          </a:p>
        </p:txBody>
      </p:sp>
      <p:sp>
        <p:nvSpPr>
          <p:cNvPr id="11" name="Retângulo 10"/>
          <p:cNvSpPr/>
          <p:nvPr/>
        </p:nvSpPr>
        <p:spPr bwMode="auto">
          <a:xfrm>
            <a:off x="755576" y="4941168"/>
            <a:ext cx="8136904" cy="1377047"/>
          </a:xfrm>
          <a:prstGeom prst="rect">
            <a:avLst/>
          </a:prstGeom>
          <a:noFill/>
          <a:ln>
            <a:noFill/>
          </a:ln>
          <a:effectLst/>
        </p:spPr>
        <p:txBody>
          <a:bodyPr lIns="53340" tIns="53340" rIns="53340" bIns="53340" spcCol="1270" anchor="ctr"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b="1" dirty="0" smtClean="0"/>
              <a:t>RESOLUÇÃO N° 1.048, DE 14 DE AGOSTO DE 2013</a:t>
            </a:r>
            <a:r>
              <a:rPr lang="pt-BR" sz="2000" dirty="0" smtClean="0"/>
              <a:t>, Consolida as áreas de atuação, as atribuições e as atividades profissionais relacionadas nas leis, nos decretos-lei e nos decretos que regulamentam as profissões de nível superior abrangidas pelo Sistema </a:t>
            </a:r>
            <a:r>
              <a:rPr lang="pt-BR" sz="2000" dirty="0" err="1" smtClean="0"/>
              <a:t>Confea</a:t>
            </a:r>
            <a:r>
              <a:rPr lang="pt-BR" sz="2000" dirty="0" smtClean="0"/>
              <a:t>/</a:t>
            </a:r>
            <a:r>
              <a:rPr lang="pt-BR" sz="2000" dirty="0" err="1" smtClean="0"/>
              <a:t>Crea</a:t>
            </a:r>
            <a:r>
              <a:rPr lang="pt-BR" sz="2000" dirty="0" smtClean="0"/>
              <a:t>;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b="1" dirty="0" smtClean="0"/>
              <a:t>RESOLUÇÃO N° 1.073, DE 19 DE ABRIL DE 2016, </a:t>
            </a:r>
            <a:r>
              <a:rPr lang="pt-BR" sz="2000" dirty="0" smtClean="0"/>
              <a:t>Regulamenta a atribuição de títulos, atividades, competências e campos de atuação profissionais aos profissionais registrados no Sistema </a:t>
            </a:r>
            <a:r>
              <a:rPr lang="pt-BR" sz="2000" dirty="0" err="1" smtClean="0"/>
              <a:t>Confea</a:t>
            </a:r>
            <a:r>
              <a:rPr lang="pt-BR" sz="2000" dirty="0" smtClean="0"/>
              <a:t>/</a:t>
            </a:r>
            <a:r>
              <a:rPr lang="pt-BR" sz="2000" dirty="0" err="1" smtClean="0"/>
              <a:t>Crea</a:t>
            </a:r>
            <a:r>
              <a:rPr lang="pt-BR" sz="2000" dirty="0" smtClean="0"/>
              <a:t> para efeito de fiscalização do exercício profissional no âmbito da Engenharia e da Agronomia.</a:t>
            </a:r>
            <a:endParaRPr lang="pt-BR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pt-BR" sz="2000" kern="0" dirty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2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            </a:t>
            </a:r>
            <a:r>
              <a:rPr lang="pt-BR" sz="4000" dirty="0" smtClean="0">
                <a:solidFill>
                  <a:schemeClr val="bg1"/>
                </a:solidFill>
              </a:rPr>
              <a:t>O grande objetivo social do Sistema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sz="4000" i="1" dirty="0" smtClean="0"/>
              <a:t>Defender os interesses da sociedade, buscando garantir que as obras e serviços sejam projetadas e executadas por </a:t>
            </a:r>
            <a:r>
              <a:rPr lang="pt-BR" sz="4000" b="1" i="1" dirty="0" smtClean="0"/>
              <a:t>profissionais legalmente formados e habilitados </a:t>
            </a:r>
            <a:r>
              <a:rPr lang="pt-BR" sz="4000" i="1" dirty="0" smtClean="0"/>
              <a:t>perante o Crea.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8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  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Qual o papel do Confea: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" name="Grupo 5"/>
          <p:cNvGrpSpPr>
            <a:grpSpLocks noGrp="1"/>
          </p:cNvGrpSpPr>
          <p:nvPr>
            <p:ph idx="1"/>
          </p:nvPr>
        </p:nvGrpSpPr>
        <p:grpSpPr bwMode="auto">
          <a:xfrm>
            <a:off x="467543" y="1738684"/>
            <a:ext cx="8229600" cy="4814667"/>
            <a:chOff x="1127796" y="29882"/>
            <a:chExt cx="3850084" cy="1038903"/>
          </a:xfrm>
        </p:grpSpPr>
        <p:sp>
          <p:nvSpPr>
            <p:cNvPr id="5" name="Retângulo de cantos arredondados 4"/>
            <p:cNvSpPr>
              <a:spLocks noChangeArrowheads="1"/>
            </p:cNvSpPr>
            <p:nvPr/>
          </p:nvSpPr>
          <p:spPr bwMode="auto">
            <a:xfrm>
              <a:off x="1127796" y="52785"/>
              <a:ext cx="3850084" cy="1016000"/>
            </a:xfrm>
            <a:prstGeom prst="roundRect">
              <a:avLst>
                <a:gd name="adj" fmla="val 10000"/>
              </a:avLst>
            </a:prstGeom>
            <a:solidFill>
              <a:srgbClr val="336699"/>
            </a:solidFill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lr>
                  <a:schemeClr val="accent1"/>
                </a:buClr>
                <a:buSzPct val="80000"/>
                <a:buFont typeface="Wingdings 2" pitchFamily="18" charset="2"/>
                <a:buChar char="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66C7D"/>
                </a:buClr>
                <a:buFont typeface="Arial" charset="0"/>
                <a:buChar char="▪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6BB76D"/>
                </a:buClr>
                <a:buFont typeface="Arial" charset="0"/>
                <a:buChar char="▪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pt-BR" altLang="pt-BR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" name="Retângulo 5"/>
            <p:cNvSpPr/>
            <p:nvPr/>
          </p:nvSpPr>
          <p:spPr>
            <a:xfrm>
              <a:off x="1153110" y="29882"/>
              <a:ext cx="3789778" cy="95623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53340" tIns="53340" rIns="53340" bIns="53340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t-BR" sz="4400" b="1" kern="0" dirty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Confea - Conselho </a:t>
              </a:r>
              <a:r>
                <a:rPr lang="pt-BR" sz="4400" b="1" kern="0" dirty="0" smtClean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Federal</a:t>
              </a:r>
            </a:p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pt-BR" sz="4400" b="1" kern="0" dirty="0">
                <a:solidFill>
                  <a:schemeClr val="bg2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t-BR" sz="4000" kern="0" dirty="0" smtClean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Normatiza e JULGA em Instância </a:t>
              </a:r>
              <a:r>
                <a:rPr lang="pt-BR" sz="4000" kern="0" dirty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máxima </a:t>
              </a:r>
              <a:r>
                <a:rPr lang="pt-BR" sz="4000" kern="0" dirty="0" smtClean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 </a:t>
              </a:r>
              <a:r>
                <a:rPr lang="pt-BR" sz="4000" kern="0" dirty="0">
                  <a:solidFill>
                    <a:schemeClr val="bg2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se refere ao regulamento do exercício profissional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392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O que os Creas fazem: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9" name="Espaço Reservado para Conteúdo 8"/>
          <p:cNvGrpSpPr>
            <a:grpSpLocks noGrp="1"/>
          </p:cNvGrpSpPr>
          <p:nvPr>
            <p:ph idx="1"/>
          </p:nvPr>
        </p:nvGrpSpPr>
        <p:grpSpPr bwMode="auto">
          <a:xfrm>
            <a:off x="457200" y="1960835"/>
            <a:ext cx="8229600" cy="4708525"/>
            <a:chOff x="-130891" y="1461997"/>
            <a:chExt cx="5721267" cy="1527051"/>
          </a:xfrm>
        </p:grpSpPr>
        <p:sp>
          <p:nvSpPr>
            <p:cNvPr id="10" name="Retângulo de cantos arredondados 9"/>
            <p:cNvSpPr>
              <a:spLocks noChangeArrowheads="1"/>
            </p:cNvSpPr>
            <p:nvPr/>
          </p:nvSpPr>
          <p:spPr bwMode="auto">
            <a:xfrm>
              <a:off x="-130891" y="1461997"/>
              <a:ext cx="5721267" cy="1527051"/>
            </a:xfrm>
            <a:prstGeom prst="roundRect">
              <a:avLst>
                <a:gd name="adj" fmla="val 3273"/>
              </a:avLst>
            </a:prstGeom>
            <a:solidFill>
              <a:srgbClr val="336699"/>
            </a:solidFill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lr>
                  <a:schemeClr val="accent1"/>
                </a:buClr>
                <a:buSzPct val="80000"/>
                <a:buFont typeface="Wingdings 2" pitchFamily="18" charset="2"/>
                <a:buChar char=""/>
                <a:defRPr sz="3200"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 sz="2800"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66C7D"/>
                </a:buClr>
                <a:buFont typeface="Arial" charset="0"/>
                <a:buChar char="▪"/>
                <a:defRPr sz="2400"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6BB76D"/>
                </a:buClr>
                <a:buFont typeface="Arial" charset="0"/>
                <a:buChar char="▪"/>
                <a:defRPr sz="2000"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pt-BR" altLang="pt-BR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-130891" y="1615100"/>
              <a:ext cx="5721267" cy="1270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53340" tIns="53340" rIns="53340" bIns="53340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pt-BR" sz="2000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t-BR" sz="4400" b="1" kern="0" dirty="0" err="1" smtClean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Creas</a:t>
              </a:r>
              <a:r>
                <a:rPr lang="pt-BR" sz="4400" b="1" kern="0" dirty="0" smtClean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pt-BR" sz="4400" b="1" kern="0" dirty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– 27 Conselhos Regionais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4000" kern="0" dirty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Garantem à sociedade a eficácia de suas ações institucionais, </a:t>
              </a:r>
              <a:r>
                <a:rPr lang="pt-BR" sz="4000" kern="0" dirty="0" smtClean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fiscalizando </a:t>
              </a:r>
              <a:r>
                <a:rPr lang="pt-BR" sz="4000" kern="0" dirty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 exercício legal </a:t>
              </a:r>
              <a:r>
                <a:rPr lang="pt-BR" sz="4000" kern="0" dirty="0" smtClean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/ </a:t>
              </a:r>
              <a:r>
                <a:rPr lang="pt-BR" sz="4000" kern="0" dirty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ético das </a:t>
              </a:r>
              <a:r>
                <a:rPr lang="pt-BR" sz="4000" kern="0" dirty="0" smtClean="0">
                  <a:solidFill>
                    <a:prstClr val="white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profissões e </a:t>
              </a:r>
              <a:r>
                <a:rPr lang="pt-BR" sz="40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JULGAM em 1ª e 2ª instâncias</a:t>
              </a:r>
              <a:r>
                <a:rPr lang="pt-BR" sz="44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pt-BR" sz="2000" kern="0" dirty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380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7280" y="908720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pt-BR" sz="2400" u="sng" dirty="0">
                <a:solidFill>
                  <a:schemeClr val="bg1"/>
                </a:solidFill>
              </a:rPr>
              <a:t>Manual Nacional de Fiscalização do Exercício Profissional de Agronomia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44176"/>
            <a:ext cx="8229600" cy="4709160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pPr algn="just"/>
            <a:r>
              <a:rPr lang="pt-BR" dirty="0"/>
              <a:t>Ação Definida pela Coordenadoria de Câmaras Especializadas de Agronomia – </a:t>
            </a:r>
            <a:r>
              <a:rPr lang="pt-BR" dirty="0" smtClean="0"/>
              <a:t>CCEAGRO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i="1" dirty="0" smtClean="0"/>
              <a:t>fornece </a:t>
            </a:r>
            <a:r>
              <a:rPr lang="pt-BR" i="1" dirty="0"/>
              <a:t>parâmetros e </a:t>
            </a:r>
            <a:r>
              <a:rPr lang="pt-BR" i="1" dirty="0" smtClean="0"/>
              <a:t>orienta </a:t>
            </a:r>
            <a:r>
              <a:rPr lang="pt-BR" i="1" dirty="0"/>
              <a:t>sobre as atividades </a:t>
            </a:r>
            <a:r>
              <a:rPr lang="pt-BR" i="1" dirty="0" smtClean="0"/>
              <a:t>da agronomia, </a:t>
            </a:r>
            <a:r>
              <a:rPr lang="pt-BR" dirty="0" smtClean="0"/>
              <a:t>constitui </a:t>
            </a:r>
            <a:r>
              <a:rPr lang="pt-BR" dirty="0"/>
              <a:t>importante ferramenta para auxiliar a correta </a:t>
            </a:r>
            <a:r>
              <a:rPr lang="pt-BR" dirty="0" smtClean="0"/>
              <a:t>fiscalização, do Exercício Profissional.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481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>
            <a:grpSpLocks/>
          </p:cNvGrpSpPr>
          <p:nvPr/>
        </p:nvGrpSpPr>
        <p:grpSpPr bwMode="auto">
          <a:xfrm>
            <a:off x="0" y="1214438"/>
            <a:ext cx="9358313" cy="3071812"/>
            <a:chOff x="0" y="1214422"/>
            <a:chExt cx="9358346" cy="3071834"/>
          </a:xfrm>
        </p:grpSpPr>
        <p:sp>
          <p:nvSpPr>
            <p:cNvPr id="7" name="Retângulo 6"/>
            <p:cNvSpPr/>
            <p:nvPr/>
          </p:nvSpPr>
          <p:spPr>
            <a:xfrm>
              <a:off x="0" y="1214422"/>
              <a:ext cx="9358346" cy="30718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pic>
          <p:nvPicPr>
            <p:cNvPr id="29702" name="Imagem 5" descr="Nova carteira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09869"/>
              <a:ext cx="5907320" cy="2953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agem 4" descr="Homem-interrogaca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6088" y="1214438"/>
            <a:ext cx="3903662" cy="571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9700" name="Título 1"/>
          <p:cNvSpPr>
            <a:spLocks noGrp="1"/>
          </p:cNvSpPr>
          <p:nvPr>
            <p:ph type="title"/>
          </p:nvPr>
        </p:nvSpPr>
        <p:spPr>
          <a:xfrm>
            <a:off x="432048" y="4365104"/>
            <a:ext cx="8388424" cy="2304256"/>
          </a:xfrm>
        </p:spPr>
        <p:txBody>
          <a:bodyPr/>
          <a:lstStyle/>
          <a:p>
            <a:pPr algn="l" eaLnBrk="1" hangingPunct="1"/>
            <a:r>
              <a:rPr lang="pt-BR" altLang="pt-BR" sz="4000" b="1" dirty="0" smtClean="0">
                <a:solidFill>
                  <a:schemeClr val="tx1"/>
                </a:solidFill>
                <a:effectLst/>
                <a:cs typeface="Arial" charset="0"/>
              </a:rPr>
              <a:t>Como registrar-se ?</a:t>
            </a:r>
            <a:br>
              <a:rPr lang="pt-BR" altLang="pt-BR" sz="4000" b="1" dirty="0" smtClean="0">
                <a:solidFill>
                  <a:schemeClr val="tx1"/>
                </a:solidFill>
                <a:effectLst/>
                <a:cs typeface="Arial" charset="0"/>
              </a:rPr>
            </a:br>
            <a:r>
              <a:rPr lang="pt-BR" altLang="pt-BR" sz="4000" b="1" dirty="0" smtClean="0">
                <a:solidFill>
                  <a:schemeClr val="tx1"/>
                </a:solidFill>
                <a:effectLst/>
                <a:cs typeface="Arial" charset="0"/>
              </a:rPr>
              <a:t>...e porque registrar </a:t>
            </a:r>
          </a:p>
        </p:txBody>
      </p:sp>
    </p:spTree>
    <p:extLst>
      <p:ext uri="{BB962C8B-B14F-4D97-AF65-F5344CB8AC3E}">
        <p14:creationId xmlns="" xmlns:p14="http://schemas.microsoft.com/office/powerpoint/2010/main" val="1977408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1" tIns="45715" rIns="91431" bIns="45715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é ART?</a:t>
            </a:r>
            <a:endParaRPr lang="pt-BR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060848"/>
            <a:ext cx="8291264" cy="46085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a Anotação de Responsabilidade Técnica, instituída por Lei, 6.496, de 1977.</a:t>
            </a:r>
          </a:p>
          <a:p>
            <a:pPr eaLnBrk="1" hangingPunct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P"/>
            </a:pPr>
            <a:r>
              <a:rPr lang="pt-B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Garante a responsabilidade pela obra e serviço, do profissional e do cliente.</a:t>
            </a:r>
          </a:p>
          <a:p>
            <a:pPr eaLnBrk="1" hangingPunct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P"/>
            </a:pPr>
            <a:r>
              <a:rPr lang="pt-B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o acervo técnico do profissional, seu melhor currículo. </a:t>
            </a:r>
          </a:p>
        </p:txBody>
      </p:sp>
    </p:spTree>
    <p:extLst>
      <p:ext uri="{BB962C8B-B14F-4D97-AF65-F5344CB8AC3E}">
        <p14:creationId xmlns="" xmlns:p14="http://schemas.microsoft.com/office/powerpoint/2010/main" val="702072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696</Words>
  <Application>Microsoft Office PowerPoint</Application>
  <PresentationFormat>Apresentação na tela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O Sistema Confea/crea E MÚTUA</vt:lpstr>
      <vt:lpstr>       </vt:lpstr>
      <vt:lpstr>Slide 3</vt:lpstr>
      <vt:lpstr>             O grande objetivo social do Sistema</vt:lpstr>
      <vt:lpstr>     Qual o papel do Confea:</vt:lpstr>
      <vt:lpstr> O que os Creas fazem:</vt:lpstr>
      <vt:lpstr>Manual Nacional de Fiscalização do Exercício Profissional de Agronomia</vt:lpstr>
      <vt:lpstr>Como registrar-se ? ...e porque registrar </vt:lpstr>
      <vt:lpstr> O que é ART?</vt:lpstr>
      <vt:lpstr>Anotação de Responsabilidade Técnica – ART e Salário mínimo Profissional </vt:lpstr>
      <vt:lpstr>  RESPONSABILIDADE NA ENGENHARIA   </vt:lpstr>
      <vt:lpstr> Quais as penalidades:</vt:lpstr>
      <vt:lpstr>                O que é a MÚTUA</vt:lpstr>
      <vt:lpstr>             Principais benefícios da Mútua:</vt:lpstr>
      <vt:lpstr>CÓDIGO DE ÉTICA</vt:lpstr>
      <vt:lpstr>Slide 16</vt:lpstr>
      <vt:lpstr>OBRIGADO 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Maria Nunes Girardi</dc:creator>
  <cp:lastModifiedBy>José gilberto Pereira de campos</cp:lastModifiedBy>
  <cp:revision>67</cp:revision>
  <dcterms:created xsi:type="dcterms:W3CDTF">2015-04-10T19:55:22Z</dcterms:created>
  <dcterms:modified xsi:type="dcterms:W3CDTF">2018-06-25T17:39:01Z</dcterms:modified>
</cp:coreProperties>
</file>