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19"/>
  </p:notesMasterIdLst>
  <p:sldIdLst>
    <p:sldId id="256" r:id="rId2"/>
    <p:sldId id="276" r:id="rId3"/>
    <p:sldId id="275" r:id="rId4"/>
    <p:sldId id="274" r:id="rId5"/>
    <p:sldId id="261" r:id="rId6"/>
    <p:sldId id="263" r:id="rId7"/>
    <p:sldId id="264" r:id="rId8"/>
    <p:sldId id="266" r:id="rId9"/>
    <p:sldId id="270" r:id="rId10"/>
    <p:sldId id="271" r:id="rId11"/>
    <p:sldId id="257" r:id="rId12"/>
    <p:sldId id="267" r:id="rId13"/>
    <p:sldId id="268" r:id="rId14"/>
    <p:sldId id="272" r:id="rId15"/>
    <p:sldId id="259" r:id="rId16"/>
    <p:sldId id="260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4C7D"/>
    <a:srgbClr val="BF37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DA230-DC0C-43FA-8DBB-8DB0F4E21A69}" type="datetimeFigureOut">
              <a:rPr lang="pt-BR" smtClean="0"/>
              <a:t>26/10/2022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C6C54-553D-4FF9-B81C-CD43A83D8F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214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600926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847406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274509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066197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033706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52782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65829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88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60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36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9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45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17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8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652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920132F-DAD6-1D46-B22D-9442555282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5561" y="6048593"/>
            <a:ext cx="905213" cy="541643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xmlns="" id="{FAC566BE-E064-694B-B51F-24185D8BF144}"/>
              </a:ext>
            </a:extLst>
          </p:cNvPr>
          <p:cNvCxnSpPr>
            <a:cxnSpLocks/>
          </p:cNvCxnSpPr>
          <p:nvPr userDrawn="1"/>
        </p:nvCxnSpPr>
        <p:spPr>
          <a:xfrm>
            <a:off x="0" y="6319415"/>
            <a:ext cx="10972800" cy="0"/>
          </a:xfrm>
          <a:prstGeom prst="line">
            <a:avLst/>
          </a:prstGeom>
          <a:ln w="19050">
            <a:solidFill>
              <a:srgbClr val="B945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xmlns="" id="{BE4E6E57-0BA1-6C4E-AE75-A3218BA8B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5685" y="6465207"/>
            <a:ext cx="6542315" cy="365125"/>
          </a:xfrm>
        </p:spPr>
        <p:txBody>
          <a:bodyPr/>
          <a:lstStyle>
            <a:lvl1pPr>
              <a:defRPr/>
            </a:lvl1pPr>
          </a:lstStyle>
          <a:p>
            <a:r>
              <a:rPr lang="pt-BR" b="1" dirty="0">
                <a:solidFill>
                  <a:srgbClr val="9F3B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Lendo, Entendendo e Apresentando Dados em Saúde Pública </a:t>
            </a:r>
            <a:r>
              <a:rPr lang="pt-BR" dirty="0">
                <a:solidFill>
                  <a:srgbClr val="9F3B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/>
            </a:r>
            <a:br>
              <a:rPr lang="pt-BR" dirty="0">
                <a:solidFill>
                  <a:srgbClr val="9F3B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159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Espaço Reservado para Data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E8F3-1749-4C9B-AB7B-59E9DD8C241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4993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1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4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61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166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714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51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10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7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10/26/2022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90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241911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" Target="slide9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eak.org.br/cavi/o-corpo-humano-a-fecundacao-e-desenvolvimento-fetal/" TargetMode="External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404533"/>
            <a:ext cx="4695512" cy="2677648"/>
          </a:xfrm>
        </p:spPr>
        <p:txBody>
          <a:bodyPr/>
          <a:lstStyle/>
          <a:p>
            <a:r>
              <a:rPr lang="pt-BR" b="1" dirty="0" smtClean="0"/>
              <a:t>Gestação normal e assistência pré-natal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05289" y="5686489"/>
            <a:ext cx="8825658" cy="406400"/>
          </a:xfrm>
        </p:spPr>
        <p:txBody>
          <a:bodyPr/>
          <a:lstStyle/>
          <a:p>
            <a:r>
              <a:rPr lang="pt-BR" dirty="0" smtClean="0"/>
              <a:t>Ciclos de Vida 1 – 2022 - Profs. Simone Diniz &amp; Jefferson </a:t>
            </a:r>
            <a:r>
              <a:rPr lang="pt-BR" dirty="0" err="1" smtClean="0"/>
              <a:t>Drezzet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042" y="739775"/>
            <a:ext cx="857250" cy="8572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17041"/>
            <a:ext cx="5588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7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836738" y="1525589"/>
            <a:ext cx="8496300" cy="52784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algn="ctr"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endParaRPr lang="pt-BR" sz="2200" b="1" dirty="0">
              <a:latin typeface="+mj-lt"/>
            </a:endParaRPr>
          </a:p>
          <a:p>
            <a:pPr marL="685800" lvl="2" indent="0" algn="just">
              <a:buClr>
                <a:srgbClr val="C00000"/>
              </a:buClr>
              <a:buSzPct val="70000"/>
              <a:defRPr/>
            </a:pPr>
            <a:endParaRPr lang="pt-BR" sz="2200" b="1" u="sng" dirty="0">
              <a:latin typeface="+mj-lt"/>
            </a:endParaRPr>
          </a:p>
          <a:p>
            <a:pPr marL="715963" lvl="2" indent="-3540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r>
              <a:rPr lang="pt-BR" sz="2200" b="1" dirty="0">
                <a:latin typeface="+mj-lt"/>
                <a:sym typeface="Wingdings" pitchFamily="2" charset="2"/>
              </a:rPr>
              <a:t>AUMENTO DA</a:t>
            </a:r>
          </a:p>
          <a:p>
            <a:pPr marL="715963" lvl="2" indent="-3540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defRPr/>
            </a:pPr>
            <a:endParaRPr lang="pt-BR" sz="2200" b="1" dirty="0">
              <a:latin typeface="+mj-lt"/>
              <a:sym typeface="Wingdings" pitchFamily="2" charset="2"/>
            </a:endParaRPr>
          </a:p>
          <a:p>
            <a:pPr marL="715963" lvl="2" indent="-3540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r>
              <a:rPr lang="pt-BR" sz="3200" b="1" dirty="0">
                <a:latin typeface="+mj-lt"/>
                <a:sym typeface="Wingdings 3" pitchFamily="18" charset="2"/>
              </a:rPr>
              <a:t></a:t>
            </a:r>
            <a:r>
              <a:rPr lang="pt-BR" sz="2200" dirty="0">
                <a:latin typeface="+mj-lt"/>
              </a:rPr>
              <a:t> </a:t>
            </a:r>
            <a:r>
              <a:rPr lang="pt-BR" sz="2200" b="1" dirty="0">
                <a:latin typeface="+mj-lt"/>
              </a:rPr>
              <a:t>DÉBITO CARDÍACO</a:t>
            </a:r>
          </a:p>
          <a:p>
            <a:pPr marL="715963" lvl="2" indent="-3540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endParaRPr lang="pt-BR" sz="2200" b="1" dirty="0">
              <a:latin typeface="+mj-lt"/>
            </a:endParaRPr>
          </a:p>
          <a:p>
            <a:pPr marL="715963" lvl="2" indent="-3540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endParaRPr lang="pt-BR" sz="2200" b="1" dirty="0">
              <a:latin typeface="+mj-lt"/>
            </a:endParaRPr>
          </a:p>
          <a:p>
            <a:pPr marL="715963" lvl="2" indent="-3540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endParaRPr lang="pt-BR" sz="2200" b="1" dirty="0">
              <a:latin typeface="+mj-lt"/>
            </a:endParaRPr>
          </a:p>
          <a:p>
            <a:pPr marL="715963" lvl="2" indent="-3540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endParaRPr lang="pt-BR" sz="2200" b="1" dirty="0">
              <a:latin typeface="+mj-lt"/>
            </a:endParaRPr>
          </a:p>
          <a:p>
            <a:pPr marL="715963" lvl="2" indent="-354013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endParaRPr lang="pt-BR" sz="2200" b="1" dirty="0">
              <a:latin typeface="+mj-lt"/>
            </a:endParaRPr>
          </a:p>
          <a:p>
            <a:pPr marL="361950" lvl="2" indent="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defRPr/>
            </a:pPr>
            <a:endParaRPr lang="pt-BR" sz="2200" b="1" dirty="0">
              <a:latin typeface="+mj-lt"/>
            </a:endParaRPr>
          </a:p>
        </p:txBody>
      </p:sp>
      <p:grpSp>
        <p:nvGrpSpPr>
          <p:cNvPr id="50179" name="Text Box 66"/>
          <p:cNvGrpSpPr>
            <a:grpSpLocks/>
          </p:cNvGrpSpPr>
          <p:nvPr/>
        </p:nvGrpSpPr>
        <p:grpSpPr bwMode="auto">
          <a:xfrm>
            <a:off x="1790700" y="165100"/>
            <a:ext cx="8610600" cy="838200"/>
            <a:chOff x="168" y="104"/>
            <a:chExt cx="5424" cy="528"/>
          </a:xfrm>
        </p:grpSpPr>
        <p:pic>
          <p:nvPicPr>
            <p:cNvPr id="50206" name="Text Box 6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04"/>
              <a:ext cx="542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67" name="Text Box 3"/>
            <p:cNvSpPr txBox="1">
              <a:spLocks noChangeArrowheads="1"/>
            </p:cNvSpPr>
            <p:nvPr/>
          </p:nvSpPr>
          <p:spPr bwMode="auto">
            <a:xfrm>
              <a:off x="204" y="164"/>
              <a:ext cx="5352" cy="3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ADAPTAÇÕES E MODIFICAÇÕES MATERNAS</a:t>
              </a:r>
            </a:p>
          </p:txBody>
        </p:sp>
      </p:grpSp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836739" y="1095376"/>
            <a:ext cx="8486775" cy="4302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200" b="1" dirty="0">
                <a:solidFill>
                  <a:schemeClr val="bg1"/>
                </a:solidFill>
              </a:rPr>
              <a:t>SISTEMA DIGESTÓRIO </a:t>
            </a:r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3" y="1700214"/>
            <a:ext cx="5599643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/>
          </p:cNvSpPr>
          <p:nvPr/>
        </p:nvSpPr>
        <p:spPr bwMode="auto">
          <a:xfrm>
            <a:off x="4932364" y="1835151"/>
            <a:ext cx="11525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rgbClr val="A50021"/>
                </a:solidFill>
              </a:rPr>
              <a:t>Boca</a:t>
            </a:r>
          </a:p>
        </p:txBody>
      </p:sp>
      <p:sp>
        <p:nvSpPr>
          <p:cNvPr id="9" name="Line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 flipV="1">
            <a:off x="4295775" y="2060576"/>
            <a:ext cx="636588" cy="360363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0" name="Line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5705475" y="2060575"/>
            <a:ext cx="89535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/>
            </a:extLst>
          </p:cNvPr>
          <p:cNvSpPr txBox="1"/>
          <p:nvPr/>
        </p:nvSpPr>
        <p:spPr>
          <a:xfrm>
            <a:off x="6661150" y="1334194"/>
            <a:ext cx="3513137" cy="15388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2">
              <a:defRPr/>
            </a:pPr>
            <a:r>
              <a:rPr lang="pt-BR" sz="2000" dirty="0">
                <a:latin typeface="+mj-lt"/>
              </a:rPr>
              <a:t>Diminuição do </a:t>
            </a:r>
            <a:r>
              <a:rPr lang="pt-BR" sz="2000" b="1" dirty="0">
                <a:latin typeface="+mj-lt"/>
              </a:rPr>
              <a:t>pH</a:t>
            </a:r>
          </a:p>
          <a:p>
            <a:pPr marL="0" lvl="2">
              <a:defRPr/>
            </a:pPr>
            <a:r>
              <a:rPr lang="pt-BR" sz="2000" dirty="0">
                <a:latin typeface="+mj-lt"/>
              </a:rPr>
              <a:t>Hipertrofia </a:t>
            </a:r>
            <a:r>
              <a:rPr lang="pt-BR" sz="2000" b="1" dirty="0">
                <a:latin typeface="+mj-lt"/>
              </a:rPr>
              <a:t>gengiva</a:t>
            </a:r>
            <a:r>
              <a:rPr lang="pt-BR" sz="2000" dirty="0">
                <a:latin typeface="+mj-lt"/>
              </a:rPr>
              <a:t>  </a:t>
            </a:r>
            <a:r>
              <a:rPr lang="pt-BR" sz="1400" dirty="0">
                <a:latin typeface="+mj-lt"/>
              </a:rPr>
              <a:t>(+50% gengivite)</a:t>
            </a:r>
          </a:p>
          <a:p>
            <a:pPr marL="0" lvl="2">
              <a:defRPr/>
            </a:pPr>
            <a:r>
              <a:rPr lang="pt-BR" sz="2000" dirty="0">
                <a:latin typeface="+mj-lt"/>
              </a:rPr>
              <a:t>Hipertrofia </a:t>
            </a:r>
            <a:r>
              <a:rPr lang="pt-BR" sz="2000" b="1" dirty="0">
                <a:latin typeface="+mj-lt"/>
              </a:rPr>
              <a:t>papilas gustativas</a:t>
            </a:r>
            <a:endParaRPr lang="pt-BR" sz="2200" b="1" dirty="0">
              <a:latin typeface="+mj-lt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932364" y="2708276"/>
            <a:ext cx="12668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rgbClr val="333399"/>
                </a:solidFill>
              </a:rPr>
              <a:t>Esôfago</a:t>
            </a:r>
          </a:p>
        </p:txBody>
      </p:sp>
      <p:sp>
        <p:nvSpPr>
          <p:cNvPr id="13" name="Line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 flipV="1">
            <a:off x="4062413" y="2924176"/>
            <a:ext cx="869950" cy="1555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4" name="Line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5951539" y="2946400"/>
            <a:ext cx="649287" cy="1333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5" name="CaixaDeTexto 14">
            <a:extLst>
              <a:ext uri="{FF2B5EF4-FFF2-40B4-BE49-F238E27FC236}"/>
            </a:extLst>
          </p:cNvPr>
          <p:cNvSpPr txBox="1"/>
          <p:nvPr/>
        </p:nvSpPr>
        <p:spPr>
          <a:xfrm>
            <a:off x="6650038" y="2803793"/>
            <a:ext cx="3513137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2">
              <a:defRPr/>
            </a:pPr>
            <a:r>
              <a:rPr lang="pt-BR" sz="2000" dirty="0">
                <a:latin typeface="+mj-lt"/>
              </a:rPr>
              <a:t>Relaxamento musculatura lisa</a:t>
            </a:r>
            <a:endParaRPr lang="pt-BR" sz="2000" b="1" dirty="0">
              <a:latin typeface="+mj-lt"/>
            </a:endParaRPr>
          </a:p>
          <a:p>
            <a:pPr marL="0" lvl="2">
              <a:defRPr/>
            </a:pPr>
            <a:r>
              <a:rPr lang="pt-BR" sz="2000" dirty="0">
                <a:latin typeface="+mj-lt"/>
              </a:rPr>
              <a:t>Esfíncter esofágico inferior </a:t>
            </a:r>
          </a:p>
          <a:p>
            <a:pPr marL="0" lvl="2">
              <a:defRPr/>
            </a:pPr>
            <a:r>
              <a:rPr lang="pt-BR" sz="2000" dirty="0">
                <a:latin typeface="+mj-lt"/>
              </a:rPr>
              <a:t>Refluxo</a:t>
            </a:r>
            <a:r>
              <a:rPr lang="pt-BR" sz="2000" b="1" dirty="0">
                <a:latin typeface="+mj-lt"/>
              </a:rPr>
              <a:t> </a:t>
            </a:r>
            <a:r>
              <a:rPr lang="pt-BR" sz="1500" dirty="0">
                <a:latin typeface="+mj-lt"/>
              </a:rPr>
              <a:t>(+30% a 50%)</a:t>
            </a:r>
          </a:p>
        </p:txBody>
      </p:sp>
      <p:sp>
        <p:nvSpPr>
          <p:cNvPr id="17" name="Line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4151314" y="3876675"/>
            <a:ext cx="720725" cy="1714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4833939" y="3876676"/>
            <a:ext cx="15144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rgbClr val="008000"/>
                </a:solidFill>
              </a:rPr>
              <a:t>Estômago</a:t>
            </a:r>
          </a:p>
        </p:txBody>
      </p:sp>
      <p:grpSp>
        <p:nvGrpSpPr>
          <p:cNvPr id="5" name="CaixaDeTexto 19"/>
          <p:cNvGrpSpPr>
            <a:grpSpLocks/>
          </p:cNvGrpSpPr>
          <p:nvPr/>
        </p:nvGrpSpPr>
        <p:grpSpPr bwMode="auto">
          <a:xfrm>
            <a:off x="6540500" y="4000500"/>
            <a:ext cx="3683000" cy="952500"/>
            <a:chOff x="3160" y="2520"/>
            <a:chExt cx="2320" cy="600"/>
          </a:xfrm>
        </p:grpSpPr>
        <p:pic>
          <p:nvPicPr>
            <p:cNvPr id="50204" name="CaixaDeTexto 1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0" y="2520"/>
              <a:ext cx="232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5" name="Text Box 18"/>
            <p:cNvSpPr txBox="1">
              <a:spLocks noChangeArrowheads="1"/>
            </p:cNvSpPr>
            <p:nvPr/>
          </p:nvSpPr>
          <p:spPr bwMode="auto">
            <a:xfrm>
              <a:off x="3261" y="2559"/>
              <a:ext cx="2213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2">
                <a:spcBef>
                  <a:spcPct val="0"/>
                </a:spcBef>
                <a:buNone/>
              </a:pPr>
              <a:r>
                <a:rPr lang="pt-BR" altLang="pt-BR" sz="2000" dirty="0"/>
                <a:t>↓</a:t>
              </a:r>
              <a:r>
                <a:rPr lang="pt-BR" altLang="pt-BR" sz="1800" dirty="0"/>
                <a:t>Radicais ácidos </a:t>
              </a:r>
            </a:p>
            <a:p>
              <a:pPr marL="0" lvl="2">
                <a:spcBef>
                  <a:spcPct val="0"/>
                </a:spcBef>
                <a:buNone/>
              </a:pPr>
              <a:r>
                <a:rPr lang="pt-BR" altLang="pt-BR" sz="2000" dirty="0"/>
                <a:t>↑</a:t>
              </a:r>
              <a:r>
                <a:rPr lang="pt-BR" altLang="pt-BR" sz="1800" dirty="0"/>
                <a:t>Radicais básicos e muco protetor</a:t>
              </a:r>
            </a:p>
          </p:txBody>
        </p:sp>
      </p:grpSp>
      <p:sp>
        <p:nvSpPr>
          <p:cNvPr id="21" name="Line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6091239" y="4076701"/>
            <a:ext cx="509587" cy="2889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2" name="Line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4008438" y="3876676"/>
            <a:ext cx="893762" cy="8794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3" name="Rectangle 3"/>
          <p:cNvSpPr txBox="1">
            <a:spLocks/>
          </p:cNvSpPr>
          <p:nvPr/>
        </p:nvSpPr>
        <p:spPr bwMode="auto">
          <a:xfrm>
            <a:off x="4948239" y="4652963"/>
            <a:ext cx="15144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rgbClr val="7030A0"/>
                </a:solidFill>
              </a:rPr>
              <a:t>Vesícula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pt-BR" altLang="pt-BR" sz="2200" b="1">
                <a:solidFill>
                  <a:srgbClr val="7030A0"/>
                </a:solidFill>
              </a:rPr>
              <a:t>biliar</a:t>
            </a:r>
          </a:p>
        </p:txBody>
      </p:sp>
      <p:sp>
        <p:nvSpPr>
          <p:cNvPr id="24" name="Line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6024563" y="4868863"/>
            <a:ext cx="576262" cy="2159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5" name="CaixaDeTexto 24">
            <a:extLst>
              <a:ext uri="{FF2B5EF4-FFF2-40B4-BE49-F238E27FC236}"/>
            </a:extLst>
          </p:cNvPr>
          <p:cNvSpPr txBox="1"/>
          <p:nvPr/>
        </p:nvSpPr>
        <p:spPr>
          <a:xfrm>
            <a:off x="6650039" y="4953000"/>
            <a:ext cx="3513137" cy="6302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2">
              <a:defRPr/>
            </a:pPr>
            <a:r>
              <a:rPr lang="pt-BR" sz="2000" dirty="0">
                <a:solidFill>
                  <a:srgbClr val="FFFF00"/>
                </a:solidFill>
                <a:latin typeface="+mj-lt"/>
              </a:rPr>
              <a:t>↑Tempo de esvaziamento</a:t>
            </a:r>
          </a:p>
          <a:p>
            <a:pPr marL="0" lvl="2">
              <a:defRPr/>
            </a:pPr>
            <a:r>
              <a:rPr lang="pt-BR" sz="1500" dirty="0">
                <a:solidFill>
                  <a:srgbClr val="FFFF00"/>
                </a:solidFill>
                <a:latin typeface="+mj-lt"/>
              </a:rPr>
              <a:t>      Cálculo biliar</a:t>
            </a:r>
          </a:p>
        </p:txBody>
      </p:sp>
      <p:sp>
        <p:nvSpPr>
          <p:cNvPr id="26" name="Line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3951288" y="4316414"/>
            <a:ext cx="920750" cy="12731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27" name="Rectangle 3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872039" y="5497513"/>
            <a:ext cx="1514475" cy="5762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pt-BR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Intestino</a:t>
            </a:r>
          </a:p>
        </p:txBody>
      </p:sp>
      <p:sp>
        <p:nvSpPr>
          <p:cNvPr id="28" name="Line 11">
            <a:extLst>
              <a:ext uri="{FF2B5EF4-FFF2-40B4-BE49-F238E27FC236}"/>
            </a:extLst>
          </p:cNvPr>
          <p:cNvSpPr>
            <a:spLocks noChangeShapeType="1"/>
          </p:cNvSpPr>
          <p:nvPr/>
        </p:nvSpPr>
        <p:spPr bwMode="auto">
          <a:xfrm>
            <a:off x="6096001" y="5705476"/>
            <a:ext cx="504825" cy="24447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 algn="ctr" eaLnBrk="1" hangingPunct="1">
              <a:defRPr/>
            </a:pPr>
            <a:endParaRPr lang="pt-BR"/>
          </a:p>
        </p:txBody>
      </p:sp>
      <p:grpSp>
        <p:nvGrpSpPr>
          <p:cNvPr id="6" name="CaixaDeTexto 28"/>
          <p:cNvGrpSpPr>
            <a:grpSpLocks/>
          </p:cNvGrpSpPr>
          <p:nvPr/>
        </p:nvGrpSpPr>
        <p:grpSpPr bwMode="auto">
          <a:xfrm>
            <a:off x="6527800" y="5638800"/>
            <a:ext cx="3708400" cy="914400"/>
            <a:chOff x="3152" y="3552"/>
            <a:chExt cx="2336" cy="576"/>
          </a:xfrm>
        </p:grpSpPr>
        <p:pic>
          <p:nvPicPr>
            <p:cNvPr id="50202" name="CaixaDeTexto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2" y="3552"/>
              <a:ext cx="233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203" name="Text Box 29"/>
            <p:cNvSpPr txBox="1">
              <a:spLocks noChangeArrowheads="1"/>
            </p:cNvSpPr>
            <p:nvPr/>
          </p:nvSpPr>
          <p:spPr bwMode="auto">
            <a:xfrm>
              <a:off x="3229" y="3594"/>
              <a:ext cx="222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lvl="2">
                <a:spcBef>
                  <a:spcPct val="0"/>
                </a:spcBef>
                <a:buNone/>
              </a:pPr>
              <a:r>
                <a:rPr lang="pt-BR" altLang="pt-BR" sz="2000"/>
                <a:t>Relaxamento musculatura lisa</a:t>
              </a:r>
            </a:p>
            <a:p>
              <a:pPr marL="0" lvl="2">
                <a:spcBef>
                  <a:spcPct val="0"/>
                </a:spcBef>
                <a:buNone/>
              </a:pPr>
              <a:r>
                <a:rPr lang="pt-BR" altLang="pt-BR" sz="1800"/>
                <a:t>Obstipação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86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  <p:bldP spid="12" grpId="0"/>
      <p:bldP spid="15" grpId="0" animBg="1"/>
      <p:bldP spid="19" grpId="0"/>
      <p:bldP spid="23" grpId="0"/>
      <p:bldP spid="25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508" y="745067"/>
            <a:ext cx="8886513" cy="1024465"/>
          </a:xfrm>
        </p:spPr>
        <p:txBody>
          <a:bodyPr/>
          <a:lstStyle/>
          <a:p>
            <a:r>
              <a:rPr lang="pt-BR" dirty="0"/>
              <a:t>Uso do Guia Alimentar na orientação de gestantes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599" y="2243667"/>
            <a:ext cx="8746067" cy="461433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600" b="1" dirty="0"/>
              <a:t>O documento conta com 6 recomendações, em que traz dicas de como superar os desafios, como orientar, a justificativa e sugestões, sendo elas:</a:t>
            </a:r>
          </a:p>
          <a:p>
            <a:endParaRPr lang="pt-BR" dirty="0"/>
          </a:p>
          <a:p>
            <a:r>
              <a:rPr lang="pt-BR" sz="2200" dirty="0"/>
              <a:t>Estimule o consumo diário de feijão;</a:t>
            </a:r>
          </a:p>
          <a:p>
            <a:r>
              <a:rPr lang="pt-BR" sz="2200" dirty="0"/>
              <a:t>Oriente que se evite o consumo de bebidas adoçadas;</a:t>
            </a:r>
          </a:p>
          <a:p>
            <a:r>
              <a:rPr lang="pt-BR" sz="2200" dirty="0"/>
              <a:t>Oriente que se evite o consumo de alimentos </a:t>
            </a:r>
            <a:r>
              <a:rPr lang="pt-BR" sz="2200" dirty="0" err="1"/>
              <a:t>ultraprocessados</a:t>
            </a:r>
            <a:r>
              <a:rPr lang="pt-BR" sz="2200" dirty="0"/>
              <a:t>;</a:t>
            </a:r>
          </a:p>
          <a:p>
            <a:r>
              <a:rPr lang="pt-BR" sz="2200" dirty="0"/>
              <a:t>Oriente o consumo diário de legumes e verduras;</a:t>
            </a:r>
          </a:p>
          <a:p>
            <a:r>
              <a:rPr lang="pt-BR" sz="2200" dirty="0"/>
              <a:t>Oriente o consumo diário de frutas;</a:t>
            </a:r>
          </a:p>
          <a:p>
            <a:r>
              <a:rPr lang="pt-BR" sz="2200" dirty="0"/>
              <a:t>Oriente que o usuário a comer em ambientes apropriados e com atenção</a:t>
            </a:r>
            <a:r>
              <a:rPr lang="pt-BR" sz="2200" dirty="0" smtClean="0"/>
              <a:t>.</a:t>
            </a:r>
          </a:p>
          <a:p>
            <a:pPr marL="0" indent="0">
              <a:buNone/>
            </a:pPr>
            <a:r>
              <a:rPr lang="pt-BR" sz="1500" dirty="0" smtClean="0">
                <a:solidFill>
                  <a:schemeClr val="accent5">
                    <a:lumMod val="75000"/>
                  </a:schemeClr>
                </a:solidFill>
              </a:rPr>
              <a:t>http</a:t>
            </a:r>
            <a:r>
              <a:rPr lang="pt-BR" sz="1500" dirty="0">
                <a:solidFill>
                  <a:schemeClr val="accent5">
                    <a:lumMod val="75000"/>
                  </a:schemeClr>
                </a:solidFill>
              </a:rPr>
              <a:t>://189.28.128.100/dab/docs/portaldab/publicacoes/protocolo_guia_alimentar_fasciculo3.pdf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867" y="2294058"/>
            <a:ext cx="2946399" cy="43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12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4" y="1390154"/>
            <a:ext cx="8474553" cy="512917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53999" y="279400"/>
            <a:ext cx="10189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C4C7D"/>
                </a:solidFill>
              </a:rPr>
              <a:t>Alguns dos direitos das gestantes (conheça a caderneta)</a:t>
            </a:r>
            <a:endParaRPr lang="pt-BR" sz="2800" b="1" dirty="0">
              <a:solidFill>
                <a:srgbClr val="CC4C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6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405467"/>
            <a:ext cx="8772032" cy="51308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50333" y="474133"/>
            <a:ext cx="7394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rgbClr val="CC4C7D"/>
                </a:solidFill>
              </a:rPr>
              <a:t>Consultas de rotina no pré-natal</a:t>
            </a:r>
            <a:endParaRPr lang="pt-BR" sz="3600" b="1" dirty="0">
              <a:solidFill>
                <a:srgbClr val="CC4C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9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6734" y="482600"/>
            <a:ext cx="8959634" cy="1198032"/>
          </a:xfrm>
        </p:spPr>
        <p:txBody>
          <a:bodyPr/>
          <a:lstStyle/>
          <a:p>
            <a:r>
              <a:rPr lang="pt-BR" dirty="0" smtClean="0"/>
              <a:t>Como deveria ser a distribuição da IG</a:t>
            </a:r>
            <a:br>
              <a:rPr lang="pt-BR" dirty="0" smtClean="0"/>
            </a:br>
            <a:r>
              <a:rPr lang="pt-BR" dirty="0" smtClean="0"/>
              <a:t>Exemplo da Suécia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901" y="2319867"/>
            <a:ext cx="10775170" cy="37761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632787" y="6177348"/>
            <a:ext cx="5181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dirty="0"/>
              <a:t>Distribuição da IG em dias ao nascer </a:t>
            </a:r>
            <a:r>
              <a:rPr lang="pt-BR" sz="1100" b="1" dirty="0">
                <a:solidFill>
                  <a:schemeClr val="accent1">
                    <a:lumMod val="75000"/>
                  </a:schemeClr>
                </a:solidFill>
              </a:rPr>
              <a:t>(Suécia 1983-2012)</a:t>
            </a:r>
            <a:r>
              <a:rPr lang="pt-BR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pt-BR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pt-BR" sz="1100" dirty="0" smtClean="0">
                <a:hlinkClick r:id="rId3"/>
              </a:rPr>
              <a:t>https</a:t>
            </a:r>
            <a:r>
              <a:rPr lang="en-US" altLang="pt-BR" sz="1100" dirty="0">
                <a:hlinkClick r:id="rId3"/>
              </a:rPr>
              <a:t>://</a:t>
            </a:r>
            <a:r>
              <a:rPr lang="en-US" altLang="pt-BR" sz="1100" dirty="0" smtClean="0">
                <a:hlinkClick r:id="rId3"/>
              </a:rPr>
              <a:t>journals.plos.org/plosone/article?id=10.1371/journal.pone.0241911</a:t>
            </a:r>
            <a:endParaRPr lang="en-US" altLang="pt-BR" sz="1100" dirty="0"/>
          </a:p>
        </p:txBody>
      </p:sp>
    </p:spTree>
    <p:extLst>
      <p:ext uri="{BB962C8B-B14F-4D97-AF65-F5344CB8AC3E}">
        <p14:creationId xmlns:p14="http://schemas.microsoft.com/office/powerpoint/2010/main" val="883097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CEA9BB-F097-436F-AA38-6B969A78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823" y="635000"/>
            <a:ext cx="10515600" cy="115654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Duração da gravidez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e o período de “termo”</a:t>
            </a:r>
            <a:br>
              <a:rPr lang="pt-BR" b="1" dirty="0" smtClean="0">
                <a:solidFill>
                  <a:schemeClr val="bg1"/>
                </a:solidFill>
              </a:rPr>
            </a:br>
            <a:r>
              <a:rPr lang="pt-BR" b="1" dirty="0" smtClean="0">
                <a:solidFill>
                  <a:schemeClr val="bg1"/>
                </a:solidFill>
              </a:rPr>
              <a:t>De 37 a 42 semanas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E7C823D6-9830-4B09-8C8B-7A9C97DB67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0047" y="2603607"/>
            <a:ext cx="9577646" cy="412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839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C8BE3376-BA01-417C-A5DF-7A64FEE9A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78" y="1822894"/>
            <a:ext cx="10124661" cy="485360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9B0616FB-3D6D-4998-A85D-681B9CFCF3CC}"/>
              </a:ext>
            </a:extLst>
          </p:cNvPr>
          <p:cNvSpPr txBox="1"/>
          <p:nvPr/>
        </p:nvSpPr>
        <p:spPr>
          <a:xfrm>
            <a:off x="8547652" y="6307170"/>
            <a:ext cx="2021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Gráfico: Odd Studio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62AF120-7E8C-4415-B3AB-2A8DF35D199E}"/>
              </a:ext>
            </a:extLst>
          </p:cNvPr>
          <p:cNvSpPr txBox="1"/>
          <p:nvPr/>
        </p:nvSpPr>
        <p:spPr>
          <a:xfrm>
            <a:off x="1498972" y="284865"/>
            <a:ext cx="9194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/>
              <a:t>Idade gestacional e tipo de parto </a:t>
            </a:r>
          </a:p>
          <a:p>
            <a:pPr algn="ctr"/>
            <a:r>
              <a:rPr lang="pt-BR" sz="2800" dirty="0"/>
              <a:t>papel do tipo de </a:t>
            </a:r>
            <a:r>
              <a:rPr lang="pt-BR" sz="2800" b="1" dirty="0">
                <a:solidFill>
                  <a:schemeClr val="accent4">
                    <a:lumMod val="50000"/>
                  </a:schemeClr>
                </a:solidFill>
              </a:rPr>
              <a:t>pagamento do parto </a:t>
            </a:r>
            <a:r>
              <a:rPr lang="pt-BR" sz="2800" dirty="0"/>
              <a:t>(privado, misto ou SUS) </a:t>
            </a:r>
          </a:p>
        </p:txBody>
      </p:sp>
    </p:spTree>
    <p:extLst>
      <p:ext uri="{BB962C8B-B14F-4D97-AF65-F5344CB8AC3E}">
        <p14:creationId xmlns:p14="http://schemas.microsoft.com/office/powerpoint/2010/main" val="61830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FBC118-A790-2245-AB64-953054C9E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567267"/>
            <a:ext cx="8761413" cy="1113365"/>
          </a:xfrm>
        </p:spPr>
        <p:txBody>
          <a:bodyPr/>
          <a:lstStyle/>
          <a:p>
            <a:r>
              <a:rPr lang="pt-BR" sz="2800" dirty="0"/>
              <a:t>“O modo de nascer e seu impacto no curto, médio e longo prazo"</a:t>
            </a:r>
            <a:br>
              <a:rPr lang="pt-BR" sz="2800" dirty="0"/>
            </a:br>
            <a:endParaRPr lang="pt-BR" sz="2800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xmlns="" id="{E957F436-24ED-CB4B-8F12-2E5868386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36DCE9DB-2CC8-8642-8F8D-0C1570A6D483}"/>
              </a:ext>
            </a:extLst>
          </p:cNvPr>
          <p:cNvSpPr/>
          <p:nvPr/>
        </p:nvSpPr>
        <p:spPr>
          <a:xfrm>
            <a:off x="1816100" y="1631712"/>
            <a:ext cx="949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rgbClr val="CC4C7D"/>
                </a:solidFill>
              </a:rPr>
              <a:t>https</a:t>
            </a:r>
            <a:r>
              <a:rPr lang="pt-BR" dirty="0">
                <a:solidFill>
                  <a:srgbClr val="CC4C7D"/>
                </a:solidFill>
              </a:rPr>
              <a:t>://</a:t>
            </a:r>
            <a:r>
              <a:rPr lang="pt-BR" dirty="0" err="1">
                <a:solidFill>
                  <a:srgbClr val="CC4C7D"/>
                </a:solidFill>
              </a:rPr>
              <a:t>www.youtube.com</a:t>
            </a:r>
            <a:r>
              <a:rPr lang="pt-BR" dirty="0">
                <a:solidFill>
                  <a:srgbClr val="CC4C7D"/>
                </a:solidFill>
              </a:rPr>
              <a:t>/</a:t>
            </a:r>
            <a:r>
              <a:rPr lang="pt-BR" dirty="0" err="1">
                <a:solidFill>
                  <a:srgbClr val="CC4C7D"/>
                </a:solidFill>
              </a:rPr>
              <a:t>watch?v</a:t>
            </a:r>
            <a:r>
              <a:rPr lang="pt-BR" dirty="0">
                <a:solidFill>
                  <a:srgbClr val="CC4C7D"/>
                </a:solidFill>
              </a:rPr>
              <a:t>=tN5cSNVpoe0&amp;feature=</a:t>
            </a:r>
            <a:r>
              <a:rPr lang="pt-BR" dirty="0" err="1">
                <a:solidFill>
                  <a:srgbClr val="CC4C7D"/>
                </a:solidFill>
              </a:rPr>
              <a:t>youtu.be</a:t>
            </a:r>
            <a:endParaRPr lang="pt-BR" dirty="0">
              <a:solidFill>
                <a:srgbClr val="CC4C7D"/>
              </a:solidFill>
            </a:endParaRPr>
          </a:p>
        </p:txBody>
      </p:sp>
      <p:pic>
        <p:nvPicPr>
          <p:cNvPr id="6" name="Picture 2" descr="Webinar Voto 2">
            <a:extLst>
              <a:ext uri="{FF2B5EF4-FFF2-40B4-BE49-F238E27FC236}">
                <a16:creationId xmlns:a16="http://schemas.microsoft.com/office/drawing/2014/main" xmlns="" id="{1A4D5D3D-E277-AC49-8D71-8D752CA3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19194"/>
            <a:ext cx="7543800" cy="332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2535EE1C-4248-DF4C-B7CA-0CE449D7C4F1}"/>
              </a:ext>
            </a:extLst>
          </p:cNvPr>
          <p:cNvSpPr txBox="1"/>
          <p:nvPr/>
        </p:nvSpPr>
        <p:spPr>
          <a:xfrm>
            <a:off x="1854200" y="5638800"/>
            <a:ext cx="10126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Aumento do risco de morte neonatal, infantil, asma, alergias, diabetes, obesidade, problemas do desenvolvimento cognitivo, certos cânceres, etc. </a:t>
            </a:r>
            <a:r>
              <a:rPr lang="pt-BR" sz="2200" dirty="0" err="1">
                <a:solidFill>
                  <a:srgbClr val="FF0000"/>
                </a:solidFill>
              </a:rPr>
              <a:t>Microbioma</a:t>
            </a:r>
            <a:r>
              <a:rPr lang="pt-BR" sz="2200" dirty="0">
                <a:solidFill>
                  <a:srgbClr val="FF0000"/>
                </a:solidFill>
              </a:rPr>
              <a:t> e </a:t>
            </a:r>
            <a:r>
              <a:rPr lang="pt-BR" sz="2200" dirty="0" err="1">
                <a:solidFill>
                  <a:srgbClr val="FF0000"/>
                </a:solidFill>
              </a:rPr>
              <a:t>epigenética</a:t>
            </a:r>
            <a:r>
              <a:rPr lang="pt-BR" sz="2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833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02934"/>
            <a:ext cx="10151533" cy="4402666"/>
          </a:xfrm>
        </p:spPr>
        <p:txBody>
          <a:bodyPr>
            <a:noAutofit/>
          </a:bodyPr>
          <a:lstStyle/>
          <a:p>
            <a:r>
              <a:rPr lang="pt-BR" sz="2100" dirty="0"/>
              <a:t>Qual é a duração média da gestação em semanas e em dias?</a:t>
            </a:r>
          </a:p>
          <a:p>
            <a:r>
              <a:rPr lang="pt-BR" sz="2100" dirty="0"/>
              <a:t>Quais os principais componentes de uma consulta de pré-natal? </a:t>
            </a:r>
          </a:p>
          <a:p>
            <a:r>
              <a:rPr lang="pt-BR" sz="2100" dirty="0"/>
              <a:t>Quais os principais exames solicitados no pré-natal, e qual a sua finalidade?</a:t>
            </a:r>
          </a:p>
          <a:p>
            <a:r>
              <a:rPr lang="pt-BR" sz="2100" dirty="0"/>
              <a:t>Descreva as modificações ou alterações que o organismo da mulher sofre durante a gestação</a:t>
            </a:r>
          </a:p>
          <a:p>
            <a:r>
              <a:rPr lang="pt-BR" sz="2100" dirty="0"/>
              <a:t>Cite as queixas digestivas mais comuns durante a gestação e suas causas</a:t>
            </a:r>
          </a:p>
          <a:p>
            <a:r>
              <a:rPr lang="pt-BR" sz="2100" dirty="0"/>
              <a:t>Quais os direitos das gestantes, segundo a legislação brasileira?</a:t>
            </a:r>
          </a:p>
          <a:p>
            <a:r>
              <a:rPr lang="pt-BR" sz="2100" dirty="0"/>
              <a:t>Qual a importância da educação pré-natal, e do plano de parto?</a:t>
            </a:r>
          </a:p>
        </p:txBody>
      </p:sp>
      <p:grpSp>
        <p:nvGrpSpPr>
          <p:cNvPr id="6147" name="Text Box 66"/>
          <p:cNvGrpSpPr>
            <a:grpSpLocks/>
          </p:cNvGrpSpPr>
          <p:nvPr/>
        </p:nvGrpSpPr>
        <p:grpSpPr bwMode="auto">
          <a:xfrm>
            <a:off x="1306512" y="1130300"/>
            <a:ext cx="8747125" cy="838200"/>
            <a:chOff x="-137" y="712"/>
            <a:chExt cx="5510" cy="528"/>
          </a:xfrm>
        </p:grpSpPr>
        <p:pic>
          <p:nvPicPr>
            <p:cNvPr id="6148" name="Text Box 6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1" y="712"/>
              <a:ext cx="542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5" name="Text Box 3"/>
            <p:cNvSpPr txBox="1">
              <a:spLocks noChangeArrowheads="1"/>
            </p:cNvSpPr>
            <p:nvPr/>
          </p:nvSpPr>
          <p:spPr bwMode="auto">
            <a:xfrm>
              <a:off x="-137" y="761"/>
              <a:ext cx="5352" cy="3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PERGUNTAS NORTEADORAS - </a:t>
              </a:r>
              <a:r>
                <a:rPr lang="pt-BR" altLang="pt-BR" sz="2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Moodle</a:t>
              </a:r>
              <a:endParaRPr lang="pt-BR" altLang="pt-B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51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1052514"/>
            <a:ext cx="3116262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3" name="Text Box 3"/>
          <p:cNvGrpSpPr>
            <a:grpSpLocks/>
          </p:cNvGrpSpPr>
          <p:nvPr/>
        </p:nvGrpSpPr>
        <p:grpSpPr bwMode="auto">
          <a:xfrm>
            <a:off x="1549400" y="228600"/>
            <a:ext cx="9042400" cy="901700"/>
            <a:chOff x="16" y="144"/>
            <a:chExt cx="5696" cy="568"/>
          </a:xfrm>
        </p:grpSpPr>
        <p:pic>
          <p:nvPicPr>
            <p:cNvPr id="10247" name="Text Box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" y="144"/>
              <a:ext cx="5696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1" name="Text Box 3"/>
            <p:cNvSpPr txBox="1">
              <a:spLocks noChangeArrowheads="1"/>
            </p:cNvSpPr>
            <p:nvPr/>
          </p:nvSpPr>
          <p:spPr bwMode="auto">
            <a:xfrm>
              <a:off x="55" y="210"/>
              <a:ext cx="5629" cy="32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defRPr/>
              </a:pPr>
              <a:r>
                <a:rPr lang="pt-BR" altLang="pt-BR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GESTAÇÃO</a:t>
              </a:r>
            </a:p>
          </p:txBody>
        </p:sp>
      </p:grpSp>
      <p:grpSp>
        <p:nvGrpSpPr>
          <p:cNvPr id="10244" name="Rectangle 11"/>
          <p:cNvGrpSpPr>
            <a:grpSpLocks/>
          </p:cNvGrpSpPr>
          <p:nvPr/>
        </p:nvGrpSpPr>
        <p:grpSpPr bwMode="auto">
          <a:xfrm>
            <a:off x="4114800" y="1028700"/>
            <a:ext cx="6553200" cy="5638800"/>
            <a:chOff x="1632" y="648"/>
            <a:chExt cx="4128" cy="3552"/>
          </a:xfrm>
        </p:grpSpPr>
        <p:pic>
          <p:nvPicPr>
            <p:cNvPr id="10245" name="Rectangle 11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48"/>
              <a:ext cx="4128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701" y="663"/>
              <a:ext cx="3991" cy="3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Tx/>
                <a:buNone/>
              </a:pPr>
              <a:endParaRPr lang="pt-BR" altLang="pt-BR" sz="2000" dirty="0">
                <a:solidFill>
                  <a:srgbClr val="000000"/>
                </a:solidFill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 typeface="Wingdings" panose="05000000000000000000" pitchFamily="2" charset="2"/>
                <a:buChar char="v"/>
              </a:pPr>
              <a:r>
                <a:rPr lang="pt-BR" altLang="pt-BR" sz="2200" b="1" dirty="0">
                  <a:solidFill>
                    <a:srgbClr val="000000"/>
                  </a:solidFill>
                </a:rPr>
                <a:t>Período de modificações fisiológicas, anatômicas, psicológicas e sociais à mulher e à família;</a:t>
              </a: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Tx/>
                <a:buNone/>
              </a:pPr>
              <a:endParaRPr lang="pt-BR" altLang="pt-BR" sz="2000" dirty="0">
                <a:solidFill>
                  <a:srgbClr val="000000"/>
                </a:solidFill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Tx/>
                <a:buNone/>
              </a:pPr>
              <a:endParaRPr lang="pt-BR" altLang="pt-BR" sz="2000" dirty="0">
                <a:solidFill>
                  <a:srgbClr val="000000"/>
                </a:solidFill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 typeface="Wingdings" panose="05000000000000000000" pitchFamily="2" charset="2"/>
                <a:buChar char="v"/>
              </a:pPr>
              <a:r>
                <a:rPr lang="pt-BR" altLang="pt-BR" sz="2200" b="1" dirty="0">
                  <a:solidFill>
                    <a:srgbClr val="000000"/>
                  </a:solidFill>
                </a:rPr>
                <a:t>Diversos fatores envolvidos para a manutenção da </a:t>
              </a:r>
              <a:r>
                <a:rPr lang="pt-BR" altLang="pt-BR" sz="2200" b="1" dirty="0" smtClean="0">
                  <a:solidFill>
                    <a:srgbClr val="000000"/>
                  </a:solidFill>
                </a:rPr>
                <a:t>gestação;</a:t>
              </a:r>
              <a:endParaRPr lang="pt-BR" altLang="pt-BR" sz="2200" b="1" dirty="0">
                <a:solidFill>
                  <a:srgbClr val="000000"/>
                </a:solidFill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Tx/>
                <a:buNone/>
              </a:pPr>
              <a:endParaRPr lang="pt-BR" altLang="pt-BR" sz="2000" dirty="0">
                <a:solidFill>
                  <a:srgbClr val="000000"/>
                </a:solidFill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Tx/>
                <a:buNone/>
              </a:pPr>
              <a:endParaRPr lang="pt-BR" altLang="pt-BR" sz="2000" dirty="0">
                <a:solidFill>
                  <a:srgbClr val="000000"/>
                </a:solidFill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 typeface="Wingdings" panose="05000000000000000000" pitchFamily="2" charset="2"/>
                <a:buChar char="v"/>
              </a:pPr>
              <a:r>
                <a:rPr lang="pt-BR" altLang="pt-BR" sz="2200" b="1" dirty="0">
                  <a:solidFill>
                    <a:srgbClr val="000000"/>
                  </a:solidFill>
                </a:rPr>
                <a:t>Adaptações do organismo materno;</a:t>
              </a: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Tx/>
                <a:buNone/>
              </a:pPr>
              <a:endParaRPr lang="pt-BR" altLang="pt-BR" sz="2000" dirty="0">
                <a:solidFill>
                  <a:srgbClr val="000000"/>
                </a:solidFill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Tx/>
                <a:buNone/>
              </a:pPr>
              <a:endParaRPr lang="pt-BR" altLang="pt-BR" sz="2000" dirty="0">
                <a:solidFill>
                  <a:srgbClr val="000000"/>
                </a:solidFill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 typeface="Wingdings" panose="05000000000000000000" pitchFamily="2" charset="2"/>
                <a:buChar char="v"/>
              </a:pPr>
              <a:r>
                <a:rPr lang="pt-BR" altLang="pt-BR" sz="2200" b="1" dirty="0">
                  <a:solidFill>
                    <a:srgbClr val="000000"/>
                  </a:solidFill>
                </a:rPr>
                <a:t> Alta velocidade de crescimento fetal;</a:t>
              </a: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Tx/>
                <a:buNone/>
              </a:pPr>
              <a:endParaRPr lang="pt-BR" altLang="pt-BR" sz="2000" dirty="0">
                <a:solidFill>
                  <a:srgbClr val="000000"/>
                </a:solidFill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Tx/>
                <a:buNone/>
              </a:pPr>
              <a:endParaRPr lang="pt-BR" altLang="pt-BR" sz="2000" dirty="0">
                <a:solidFill>
                  <a:srgbClr val="000000"/>
                </a:solidFill>
              </a:endParaRPr>
            </a:p>
            <a:p>
              <a:pPr algn="just" eaLnBrk="1" hangingPunct="1">
                <a:spcBef>
                  <a:spcPct val="0"/>
                </a:spcBef>
                <a:buClr>
                  <a:srgbClr val="A50021"/>
                </a:buClr>
                <a:buFont typeface="Wingdings" panose="05000000000000000000" pitchFamily="2" charset="2"/>
                <a:buChar char="v"/>
              </a:pPr>
              <a:r>
                <a:rPr lang="pt-BR" altLang="pt-BR" sz="2000" dirty="0">
                  <a:solidFill>
                    <a:srgbClr val="000000"/>
                  </a:solidFill>
                </a:rPr>
                <a:t> </a:t>
              </a:r>
              <a:r>
                <a:rPr lang="pt-BR" altLang="pt-BR" sz="2200" b="1" dirty="0">
                  <a:solidFill>
                    <a:srgbClr val="000000"/>
                  </a:solidFill>
                </a:rPr>
                <a:t>Maior vulnerabilidade mãe-filho</a:t>
              </a:r>
              <a:r>
                <a:rPr lang="pt-BR" altLang="pt-BR" sz="2200" b="1" dirty="0" smtClean="0">
                  <a:solidFill>
                    <a:srgbClr val="000000"/>
                  </a:solidFill>
                </a:rPr>
                <a:t>.</a:t>
              </a:r>
              <a:endParaRPr lang="pt-BR" altLang="pt-BR" sz="2200" b="1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2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14"/>
          <p:cNvSpPr>
            <a:spLocks noChangeShapeType="1"/>
          </p:cNvSpPr>
          <p:nvPr/>
        </p:nvSpPr>
        <p:spPr bwMode="auto">
          <a:xfrm>
            <a:off x="4062413" y="27114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2291" name="Text Box 39"/>
          <p:cNvSpPr txBox="1">
            <a:spLocks noChangeArrowheads="1"/>
          </p:cNvSpPr>
          <p:nvPr/>
        </p:nvSpPr>
        <p:spPr bwMode="auto">
          <a:xfrm>
            <a:off x="9513888" y="453231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>
              <a:latin typeface="Tahoma" panose="020B0604030504040204" pitchFamily="34" charset="0"/>
            </a:endParaRPr>
          </a:p>
        </p:txBody>
      </p:sp>
      <p:grpSp>
        <p:nvGrpSpPr>
          <p:cNvPr id="12292" name="Text Box 66"/>
          <p:cNvGrpSpPr>
            <a:grpSpLocks/>
          </p:cNvGrpSpPr>
          <p:nvPr/>
        </p:nvGrpSpPr>
        <p:grpSpPr bwMode="auto">
          <a:xfrm>
            <a:off x="1790700" y="165100"/>
            <a:ext cx="8610600" cy="838200"/>
            <a:chOff x="168" y="104"/>
            <a:chExt cx="5424" cy="528"/>
          </a:xfrm>
        </p:grpSpPr>
        <p:pic>
          <p:nvPicPr>
            <p:cNvPr id="12300" name="Text Box 6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04"/>
              <a:ext cx="542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204" y="164"/>
              <a:ext cx="5352" cy="3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DURAÇÃO  DA  GESTAÇÃO</a:t>
              </a:r>
            </a:p>
          </p:txBody>
        </p:sp>
      </p:grpSp>
      <p:sp>
        <p:nvSpPr>
          <p:cNvPr id="5125" name="Retângulo 36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1887538" y="912814"/>
            <a:ext cx="3560762" cy="143116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C00000"/>
              </a:buClr>
              <a:buSzPct val="60000"/>
              <a:buFont typeface="Wingdings" pitchFamily="2" charset="2"/>
              <a:buChar char="v"/>
              <a:defRPr/>
            </a:pPr>
            <a:r>
              <a:rPr lang="pt-BR" b="1" dirty="0">
                <a:solidFill>
                  <a:schemeClr val="tx2"/>
                </a:solidFill>
                <a:latin typeface="+mj-lt"/>
              </a:rPr>
              <a:t>280   dias   </a:t>
            </a:r>
            <a:r>
              <a:rPr lang="pt-BR" b="1" dirty="0">
                <a:latin typeface="+mj-lt"/>
              </a:rPr>
              <a:t>ou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SzPct val="60000"/>
              <a:buFont typeface="Wingdings" pitchFamily="2" charset="2"/>
              <a:buChar char="v"/>
              <a:defRPr/>
            </a:pPr>
            <a:r>
              <a:rPr lang="pt-BR" b="1" dirty="0">
                <a:solidFill>
                  <a:schemeClr val="tx2"/>
                </a:solidFill>
                <a:latin typeface="+mj-lt"/>
              </a:rPr>
              <a:t>  40   semanas   </a:t>
            </a:r>
            <a:r>
              <a:rPr lang="pt-BR" b="1" dirty="0">
                <a:latin typeface="+mj-lt"/>
              </a:rPr>
              <a:t>ou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SzPct val="60000"/>
              <a:buFont typeface="Wingdings" pitchFamily="2" charset="2"/>
              <a:buChar char="v"/>
              <a:defRPr/>
            </a:pPr>
            <a:r>
              <a:rPr lang="pt-BR" b="1" dirty="0">
                <a:solidFill>
                  <a:schemeClr val="tx2"/>
                </a:solidFill>
                <a:latin typeface="+mj-lt"/>
              </a:rPr>
              <a:t>  09   meses solares  </a:t>
            </a:r>
            <a:r>
              <a:rPr lang="pt-BR" b="1" dirty="0">
                <a:latin typeface="+mj-lt"/>
              </a:rPr>
              <a:t>ou</a:t>
            </a:r>
          </a:p>
          <a:p>
            <a:pPr marL="457200" indent="-457200">
              <a:spcAft>
                <a:spcPts val="600"/>
              </a:spcAft>
              <a:buClr>
                <a:srgbClr val="C00000"/>
              </a:buClr>
              <a:buSzPct val="60000"/>
              <a:buFont typeface="Wingdings" pitchFamily="2" charset="2"/>
              <a:buChar char="v"/>
              <a:defRPr/>
            </a:pPr>
            <a:r>
              <a:rPr lang="pt-BR" b="1" dirty="0">
                <a:solidFill>
                  <a:schemeClr val="tx2"/>
                </a:solidFill>
                <a:latin typeface="+mj-lt"/>
              </a:rPr>
              <a:t>  10   meses lunares </a:t>
            </a:r>
          </a:p>
        </p:txBody>
      </p:sp>
      <p:sp>
        <p:nvSpPr>
          <p:cNvPr id="5127" name="CaixaDeTexto 3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827214" y="3590925"/>
            <a:ext cx="8745537" cy="3170238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b="1" u="sng" dirty="0">
                <a:latin typeface="+mj-lt"/>
              </a:rPr>
              <a:t>Período embrionário</a:t>
            </a:r>
            <a:r>
              <a:rPr lang="pt-BR" sz="2000" dirty="0">
                <a:latin typeface="+mj-lt"/>
              </a:rPr>
              <a:t>: da fecundação até o final da 12ª semana</a:t>
            </a:r>
          </a:p>
          <a:p>
            <a:pPr marL="342900" indent="-342900" eaLnBrk="1" hangingPunct="1"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endParaRPr lang="pt-BR" sz="2000" dirty="0">
              <a:latin typeface="+mj-lt"/>
            </a:endParaRPr>
          </a:p>
          <a:p>
            <a:pPr marL="342900" indent="-342900" eaLnBrk="1" hangingPunct="1"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b="1" u="sng" dirty="0">
                <a:latin typeface="+mj-lt"/>
              </a:rPr>
              <a:t>Período fetal</a:t>
            </a:r>
            <a:r>
              <a:rPr lang="pt-BR" sz="2000" dirty="0">
                <a:latin typeface="+mj-lt"/>
              </a:rPr>
              <a:t>: da 13ª semana ao nascimento (40ª semana)</a:t>
            </a:r>
          </a:p>
          <a:p>
            <a:pPr marL="342900" indent="-342900" eaLnBrk="1" hangingPunct="1"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endParaRPr lang="pt-BR" sz="2000" dirty="0">
              <a:latin typeface="+mj-lt"/>
            </a:endParaRPr>
          </a:p>
          <a:p>
            <a:pPr marL="342900" indent="-342900" eaLnBrk="1" hangingPunct="1"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b="1" u="sng" dirty="0">
                <a:latin typeface="+mj-lt"/>
              </a:rPr>
              <a:t>Nascimento prematuro </a:t>
            </a:r>
            <a:r>
              <a:rPr lang="pt-BR" sz="2000" dirty="0">
                <a:latin typeface="+mj-lt"/>
              </a:rPr>
              <a:t>(</a:t>
            </a:r>
            <a:r>
              <a:rPr lang="pt-BR" sz="2000" dirty="0" err="1">
                <a:latin typeface="+mj-lt"/>
              </a:rPr>
              <a:t>pré</a:t>
            </a:r>
            <a:r>
              <a:rPr lang="pt-BR" sz="2000" dirty="0">
                <a:latin typeface="+mj-lt"/>
              </a:rPr>
              <a:t>-termo): menos de 37 semanas</a:t>
            </a:r>
          </a:p>
          <a:p>
            <a:pPr marL="342900" indent="-342900" eaLnBrk="1" hangingPunct="1"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endParaRPr lang="pt-BR" sz="2000" dirty="0">
              <a:latin typeface="+mj-lt"/>
            </a:endParaRPr>
          </a:p>
          <a:p>
            <a:pPr marL="342900" indent="-342900" eaLnBrk="1" hangingPunct="1"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b="1" u="sng" dirty="0">
                <a:latin typeface="+mj-lt"/>
              </a:rPr>
              <a:t>Nascimento a termo</a:t>
            </a:r>
            <a:r>
              <a:rPr lang="pt-BR" sz="2000" dirty="0">
                <a:latin typeface="+mj-lt"/>
              </a:rPr>
              <a:t>: da 37ª a 38 6/7 (termo precoce); 39ª a 40 6/7 (termo pleno);  41ª.  a 42ª semana (termo tardio) </a:t>
            </a:r>
          </a:p>
          <a:p>
            <a:pPr marL="342900" indent="-342900" eaLnBrk="1" hangingPunct="1"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endParaRPr lang="pt-BR" sz="2000" dirty="0">
              <a:latin typeface="+mj-lt"/>
            </a:endParaRPr>
          </a:p>
          <a:p>
            <a:pPr marL="342900" indent="-342900" eaLnBrk="1" hangingPunct="1">
              <a:buClr>
                <a:srgbClr val="C00000"/>
              </a:buClr>
              <a:buSzPct val="80000"/>
              <a:buFont typeface="Wingdings" pitchFamily="2" charset="2"/>
              <a:buChar char="v"/>
              <a:defRPr/>
            </a:pPr>
            <a:r>
              <a:rPr lang="pt-BR" sz="2000" b="1" u="sng" dirty="0">
                <a:latin typeface="+mj-lt"/>
              </a:rPr>
              <a:t>Nascimento </a:t>
            </a:r>
            <a:r>
              <a:rPr lang="pt-BR" sz="2000" b="1" u="sng" dirty="0" err="1">
                <a:latin typeface="+mj-lt"/>
              </a:rPr>
              <a:t>pós-termo</a:t>
            </a:r>
            <a:r>
              <a:rPr lang="pt-BR" sz="2000" dirty="0">
                <a:latin typeface="+mj-lt"/>
              </a:rPr>
              <a:t>: a partir de 42 semanas 1 dia</a:t>
            </a:r>
          </a:p>
        </p:txBody>
      </p:sp>
      <p:grpSp>
        <p:nvGrpSpPr>
          <p:cNvPr id="5" name="Text Box 66"/>
          <p:cNvGrpSpPr>
            <a:grpSpLocks/>
          </p:cNvGrpSpPr>
          <p:nvPr/>
        </p:nvGrpSpPr>
        <p:grpSpPr bwMode="auto">
          <a:xfrm>
            <a:off x="1790700" y="2705100"/>
            <a:ext cx="8610600" cy="838200"/>
            <a:chOff x="168" y="1704"/>
            <a:chExt cx="5424" cy="528"/>
          </a:xfrm>
        </p:grpSpPr>
        <p:pic>
          <p:nvPicPr>
            <p:cNvPr id="12298" name="Text Box 6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704"/>
              <a:ext cx="542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204" y="1767"/>
              <a:ext cx="5352" cy="311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6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PERÍODOS GESTACIONAIS</a:t>
              </a:r>
            </a:p>
          </p:txBody>
        </p:sp>
      </p:grpSp>
      <p:sp>
        <p:nvSpPr>
          <p:cNvPr id="2" name="Seta para a direita 1">
            <a:extLst>
              <a:ext uri="{FF2B5EF4-FFF2-40B4-BE49-F238E27FC236}"/>
            </a:extLst>
          </p:cNvPr>
          <p:cNvSpPr/>
          <p:nvPr/>
        </p:nvSpPr>
        <p:spPr>
          <a:xfrm>
            <a:off x="5951539" y="1597025"/>
            <a:ext cx="865187" cy="431800"/>
          </a:xfrm>
          <a:prstGeom prst="rightArrow">
            <a:avLst>
              <a:gd name="adj1" fmla="val 32039"/>
              <a:gd name="adj2" fmla="val 41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3" name="CaixaDeTexto 2">
            <a:extLst>
              <a:ext uri="{FF2B5EF4-FFF2-40B4-BE49-F238E27FC236}"/>
            </a:extLst>
          </p:cNvPr>
          <p:cNvSpPr txBox="1"/>
          <p:nvPr/>
        </p:nvSpPr>
        <p:spPr>
          <a:xfrm>
            <a:off x="7065964" y="1463676"/>
            <a:ext cx="3030537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000" dirty="0">
                <a:latin typeface="+mj-lt"/>
              </a:rPr>
              <a:t>A partir da 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data da última menstruação </a:t>
            </a:r>
            <a:r>
              <a:rPr lang="pt-BR" sz="2000" dirty="0">
                <a:latin typeface="+mj-lt"/>
              </a:rPr>
              <a:t>(D.U.M.)</a:t>
            </a:r>
          </a:p>
        </p:txBody>
      </p:sp>
    </p:spTree>
    <p:extLst>
      <p:ext uri="{BB962C8B-B14F-4D97-AF65-F5344CB8AC3E}">
        <p14:creationId xmlns:p14="http://schemas.microsoft.com/office/powerpoint/2010/main" val="160305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9291" y="2281432"/>
            <a:ext cx="6625697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Duração da fecundação: até 14 dias </a:t>
            </a:r>
          </a:p>
          <a:p>
            <a:pPr eaLnBrk="0" hangingPunct="0">
              <a:defRPr/>
            </a:pPr>
            <a:endParaRPr lang="pt-BR" sz="17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Ovo ou Zigoto migra pela tuba por aproximadamente 3 dias, quando chega na cavidade uterina e permanece livre por 2 dias</a:t>
            </a:r>
          </a:p>
          <a:p>
            <a:pPr eaLnBrk="0" hangingPunct="0">
              <a:defRPr/>
            </a:pPr>
            <a:endParaRPr lang="pt-BR" sz="17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Fase do ovo durante este percurso: </a:t>
            </a:r>
          </a:p>
          <a:p>
            <a:pPr eaLnBrk="0" hangingPunct="0">
              <a:defRPr/>
            </a:pPr>
            <a:endParaRPr lang="pt-BR" sz="17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Mórula 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 </a:t>
            </a:r>
            <a:r>
              <a:rPr lang="pt-BR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Glástula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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Blástula (mitoses sucessivas)</a:t>
            </a:r>
          </a:p>
          <a:p>
            <a:pPr eaLnBrk="0" hangingPunct="0">
              <a:defRPr/>
            </a:pPr>
            <a:endParaRPr lang="pt-BR" sz="17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pt-BR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Nidação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ocorre no 6º dia  na  fase 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blastocisto 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(ação da  protease)</a:t>
            </a:r>
          </a:p>
          <a:p>
            <a:pPr eaLnBrk="0" hangingPunct="0">
              <a:defRPr/>
            </a:pPr>
            <a:endParaRPr lang="pt-BR" sz="17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Inicia-se o processo de diferenciação </a:t>
            </a:r>
          </a:p>
          <a:p>
            <a:pPr eaLnBrk="0" hangingPunct="0"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celular e continua a intensa mitose</a:t>
            </a:r>
          </a:p>
          <a:p>
            <a:pPr eaLnBrk="0" hangingPunct="0">
              <a:defRPr/>
            </a:pPr>
            <a:endParaRPr lang="pt-BR" sz="17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0" hangingPunct="0">
              <a:defRPr/>
            </a:pP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Por volta do 9º dia o blastocisto já esta </a:t>
            </a:r>
            <a:r>
              <a:rPr lang="pt-BR" sz="17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totalmente </a:t>
            </a:r>
            <a:r>
              <a:rPr lang="pt-BR" sz="17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nidado</a:t>
            </a:r>
            <a:endParaRPr lang="pt-BR" sz="17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6476206" y="981269"/>
            <a:ext cx="30476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sz="3200" b="1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 action="ppaction://hlinksldjump"/>
              </a:rPr>
              <a:t>FASE OVULAR</a:t>
            </a:r>
            <a:endParaRPr lang="pt-BR" altLang="pt-BR" sz="32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9" y="3529718"/>
            <a:ext cx="3659187" cy="3139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1" y="5999164"/>
            <a:ext cx="161607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100" y="3790950"/>
            <a:ext cx="22812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4951" y="4264025"/>
            <a:ext cx="15795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26" y="4076700"/>
            <a:ext cx="1579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4" y="4986339"/>
            <a:ext cx="14636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5629276"/>
            <a:ext cx="1785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5868988"/>
            <a:ext cx="11652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5391150"/>
            <a:ext cx="647700" cy="13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4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668463" y="623888"/>
            <a:ext cx="89646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1800">
                <a:solidFill>
                  <a:schemeClr val="tx2"/>
                </a:solidFill>
              </a:rPr>
              <a:t> Duração: do 15º dia (inicio da 3</a:t>
            </a:r>
            <a:r>
              <a:rPr lang="pt-BR" altLang="pt-BR" sz="1800" baseline="30000">
                <a:solidFill>
                  <a:schemeClr val="tx2"/>
                </a:solidFill>
              </a:rPr>
              <a:t>a</a:t>
            </a:r>
            <a:r>
              <a:rPr lang="pt-BR" altLang="pt-BR" sz="1800">
                <a:solidFill>
                  <a:schemeClr val="tx2"/>
                </a:solidFill>
              </a:rPr>
              <a:t> semana) até o final da 12º semana</a:t>
            </a:r>
          </a:p>
          <a:p>
            <a:pPr algn="l">
              <a:buFont typeface="Wingdings" panose="05000000000000000000" pitchFamily="2" charset="2"/>
              <a:buChar char="q"/>
            </a:pPr>
            <a:endParaRPr lang="pt-BR" altLang="pt-BR" sz="500">
              <a:solidFill>
                <a:schemeClr val="tx2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1800">
                <a:solidFill>
                  <a:schemeClr val="tx2"/>
                </a:solidFill>
              </a:rPr>
              <a:t> Característica principal: diferenciação celular e continuação da hiperplasia.  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1685926" y="115888"/>
            <a:ext cx="3330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b="1">
                <a:solidFill>
                  <a:schemeClr val="tx2"/>
                </a:solidFill>
              </a:rPr>
              <a:t>FASE EMBRIONÁRIA</a:t>
            </a:r>
          </a:p>
        </p:txBody>
      </p:sp>
      <p:grpSp>
        <p:nvGrpSpPr>
          <p:cNvPr id="14340" name="Group 2"/>
          <p:cNvGrpSpPr>
            <a:grpSpLocks/>
          </p:cNvGrpSpPr>
          <p:nvPr/>
        </p:nvGrpSpPr>
        <p:grpSpPr bwMode="auto">
          <a:xfrm>
            <a:off x="1581151" y="1900238"/>
            <a:ext cx="1419225" cy="1960562"/>
            <a:chOff x="204" y="210"/>
            <a:chExt cx="894" cy="1235"/>
          </a:xfrm>
        </p:grpSpPr>
        <p:pic>
          <p:nvPicPr>
            <p:cNvPr id="14368" name="Picture 3" descr="3semana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894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9" name="Text Box 4"/>
            <p:cNvSpPr txBox="1">
              <a:spLocks noChangeArrowheads="1"/>
            </p:cNvSpPr>
            <p:nvPr/>
          </p:nvSpPr>
          <p:spPr bwMode="auto">
            <a:xfrm>
              <a:off x="295" y="1253"/>
              <a:ext cx="6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3 semanas</a:t>
              </a:r>
            </a:p>
          </p:txBody>
        </p:sp>
      </p:grpSp>
      <p:grpSp>
        <p:nvGrpSpPr>
          <p:cNvPr id="14341" name="Group 5"/>
          <p:cNvGrpSpPr>
            <a:grpSpLocks/>
          </p:cNvGrpSpPr>
          <p:nvPr/>
        </p:nvGrpSpPr>
        <p:grpSpPr bwMode="auto">
          <a:xfrm>
            <a:off x="3160713" y="1900238"/>
            <a:ext cx="1350962" cy="2032000"/>
            <a:chOff x="1429" y="210"/>
            <a:chExt cx="851" cy="1280"/>
          </a:xfrm>
        </p:grpSpPr>
        <p:pic>
          <p:nvPicPr>
            <p:cNvPr id="14366" name="Picture 6" descr="4semana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210"/>
              <a:ext cx="851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7" name="Text Box 7"/>
            <p:cNvSpPr txBox="1">
              <a:spLocks noChangeArrowheads="1"/>
            </p:cNvSpPr>
            <p:nvPr/>
          </p:nvSpPr>
          <p:spPr bwMode="auto">
            <a:xfrm>
              <a:off x="1474" y="1298"/>
              <a:ext cx="6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400">
                  <a:latin typeface="Arial" panose="020B0604020202020204" pitchFamily="34" charset="0"/>
                </a:rPr>
                <a:t>4 semanas</a:t>
              </a:r>
            </a:p>
          </p:txBody>
        </p:sp>
      </p:grpSp>
      <p:grpSp>
        <p:nvGrpSpPr>
          <p:cNvPr id="14342" name="Group 8"/>
          <p:cNvGrpSpPr>
            <a:grpSpLocks/>
          </p:cNvGrpSpPr>
          <p:nvPr/>
        </p:nvGrpSpPr>
        <p:grpSpPr bwMode="auto">
          <a:xfrm>
            <a:off x="4694239" y="1900238"/>
            <a:ext cx="1330325" cy="1960562"/>
            <a:chOff x="2562" y="210"/>
            <a:chExt cx="838" cy="1235"/>
          </a:xfrm>
        </p:grpSpPr>
        <p:sp>
          <p:nvSpPr>
            <p:cNvPr id="14364" name="Text Box 9"/>
            <p:cNvSpPr txBox="1">
              <a:spLocks noChangeArrowheads="1"/>
            </p:cNvSpPr>
            <p:nvPr/>
          </p:nvSpPr>
          <p:spPr bwMode="auto">
            <a:xfrm>
              <a:off x="2608" y="1253"/>
              <a:ext cx="6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5 semanas</a:t>
              </a:r>
            </a:p>
          </p:txBody>
        </p:sp>
        <p:pic>
          <p:nvPicPr>
            <p:cNvPr id="14365" name="Picture 10" descr="5semana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10"/>
              <a:ext cx="838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11"/>
          <p:cNvGrpSpPr>
            <a:grpSpLocks/>
          </p:cNvGrpSpPr>
          <p:nvPr/>
        </p:nvGrpSpPr>
        <p:grpSpPr bwMode="auto">
          <a:xfrm>
            <a:off x="6096001" y="1900239"/>
            <a:ext cx="1508125" cy="1887537"/>
            <a:chOff x="3606" y="210"/>
            <a:chExt cx="950" cy="1189"/>
          </a:xfrm>
        </p:grpSpPr>
        <p:sp>
          <p:nvSpPr>
            <p:cNvPr id="14362" name="Text Box 12"/>
            <p:cNvSpPr txBox="1">
              <a:spLocks noChangeArrowheads="1"/>
            </p:cNvSpPr>
            <p:nvPr/>
          </p:nvSpPr>
          <p:spPr bwMode="auto">
            <a:xfrm>
              <a:off x="3670" y="1207"/>
              <a:ext cx="66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6 semanas</a:t>
              </a:r>
            </a:p>
          </p:txBody>
        </p:sp>
        <p:pic>
          <p:nvPicPr>
            <p:cNvPr id="14363" name="Picture 13" descr="6se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10"/>
              <a:ext cx="950" cy="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4" name="Group 14"/>
          <p:cNvGrpSpPr>
            <a:grpSpLocks/>
          </p:cNvGrpSpPr>
          <p:nvPr/>
        </p:nvGrpSpPr>
        <p:grpSpPr bwMode="auto">
          <a:xfrm>
            <a:off x="7680326" y="1900238"/>
            <a:ext cx="1389063" cy="1960562"/>
            <a:chOff x="4727" y="210"/>
            <a:chExt cx="875" cy="1235"/>
          </a:xfrm>
        </p:grpSpPr>
        <p:pic>
          <p:nvPicPr>
            <p:cNvPr id="14360" name="Picture 15" descr="07_semviv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" y="210"/>
              <a:ext cx="875" cy="1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61" name="Text Box 16"/>
            <p:cNvSpPr txBox="1">
              <a:spLocks noChangeArrowheads="1"/>
            </p:cNvSpPr>
            <p:nvPr/>
          </p:nvSpPr>
          <p:spPr bwMode="auto">
            <a:xfrm>
              <a:off x="4785" y="1253"/>
              <a:ext cx="63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7semanas</a:t>
              </a:r>
            </a:p>
          </p:txBody>
        </p:sp>
      </p:grpSp>
      <p:sp>
        <p:nvSpPr>
          <p:cNvPr id="14345" name="Text Box 18"/>
          <p:cNvSpPr txBox="1">
            <a:spLocks noChangeArrowheads="1"/>
          </p:cNvSpPr>
          <p:nvPr/>
        </p:nvSpPr>
        <p:spPr bwMode="auto">
          <a:xfrm>
            <a:off x="9336089" y="3629025"/>
            <a:ext cx="1050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 eaLnBrk="1" hangingPunct="1"/>
            <a:r>
              <a:rPr lang="pt-BR" altLang="pt-BR" sz="1400">
                <a:solidFill>
                  <a:schemeClr val="tx2"/>
                </a:solidFill>
                <a:latin typeface="Arial" panose="020B0604020202020204" pitchFamily="34" charset="0"/>
              </a:rPr>
              <a:t>8 semanas</a:t>
            </a:r>
          </a:p>
        </p:txBody>
      </p:sp>
      <p:pic>
        <p:nvPicPr>
          <p:cNvPr id="14346" name="Picture 19" descr="8seman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r="23228" b="8687"/>
          <a:stretch>
            <a:fillRect/>
          </a:stretch>
        </p:blipFill>
        <p:spPr bwMode="auto">
          <a:xfrm>
            <a:off x="9120189" y="1916114"/>
            <a:ext cx="147637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7" name="Group 43"/>
          <p:cNvGrpSpPr>
            <a:grpSpLocks/>
          </p:cNvGrpSpPr>
          <p:nvPr/>
        </p:nvGrpSpPr>
        <p:grpSpPr bwMode="auto">
          <a:xfrm>
            <a:off x="1739900" y="4252914"/>
            <a:ext cx="1619250" cy="2128837"/>
            <a:chOff x="0" y="2704"/>
            <a:chExt cx="930" cy="1218"/>
          </a:xfrm>
        </p:grpSpPr>
        <p:sp>
          <p:nvSpPr>
            <p:cNvPr id="14358" name="Text Box 21"/>
            <p:cNvSpPr txBox="1">
              <a:spLocks noChangeArrowheads="1"/>
            </p:cNvSpPr>
            <p:nvPr/>
          </p:nvSpPr>
          <p:spPr bwMode="auto">
            <a:xfrm>
              <a:off x="135" y="3747"/>
              <a:ext cx="604" cy="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9</a:t>
              </a:r>
              <a:r>
                <a:rPr lang="pt-BR" altLang="pt-BR" sz="14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semanas</a:t>
              </a:r>
            </a:p>
          </p:txBody>
        </p:sp>
        <p:pic>
          <p:nvPicPr>
            <p:cNvPr id="14359" name="Picture 22" descr="9semana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13" r="11217"/>
            <a:stretch>
              <a:fillRect/>
            </a:stretch>
          </p:blipFill>
          <p:spPr bwMode="auto">
            <a:xfrm>
              <a:off x="0" y="2704"/>
              <a:ext cx="930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8" name="Group 44"/>
          <p:cNvGrpSpPr>
            <a:grpSpLocks/>
          </p:cNvGrpSpPr>
          <p:nvPr/>
        </p:nvGrpSpPr>
        <p:grpSpPr bwMode="auto">
          <a:xfrm>
            <a:off x="3432176" y="4221164"/>
            <a:ext cx="1655763" cy="2274887"/>
            <a:chOff x="1203" y="2750"/>
            <a:chExt cx="907" cy="1310"/>
          </a:xfrm>
        </p:grpSpPr>
        <p:pic>
          <p:nvPicPr>
            <p:cNvPr id="14356" name="Picture 28" descr="10semanas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7" t="7501" r="7086"/>
            <a:stretch>
              <a:fillRect/>
            </a:stretch>
          </p:blipFill>
          <p:spPr bwMode="auto">
            <a:xfrm>
              <a:off x="1203" y="2750"/>
              <a:ext cx="907" cy="1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7" name="Text Box 29"/>
            <p:cNvSpPr txBox="1">
              <a:spLocks noChangeArrowheads="1"/>
            </p:cNvSpPr>
            <p:nvPr/>
          </p:nvSpPr>
          <p:spPr bwMode="auto">
            <a:xfrm>
              <a:off x="1247" y="3884"/>
              <a:ext cx="63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10</a:t>
              </a:r>
              <a:r>
                <a:rPr lang="pt-BR" altLang="pt-BR" sz="14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semanas</a:t>
              </a:r>
            </a:p>
          </p:txBody>
        </p:sp>
      </p:grpSp>
      <p:grpSp>
        <p:nvGrpSpPr>
          <p:cNvPr id="14349" name="Group 23"/>
          <p:cNvGrpSpPr>
            <a:grpSpLocks/>
          </p:cNvGrpSpPr>
          <p:nvPr/>
        </p:nvGrpSpPr>
        <p:grpSpPr bwMode="auto">
          <a:xfrm>
            <a:off x="5203825" y="4371975"/>
            <a:ext cx="3340100" cy="2013581"/>
            <a:chOff x="2699" y="3249"/>
            <a:chExt cx="1831" cy="1058"/>
          </a:xfrm>
        </p:grpSpPr>
        <p:pic>
          <p:nvPicPr>
            <p:cNvPr id="14353" name="Picture 24" descr="11semanas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249"/>
              <a:ext cx="894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5" descr="11sem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3249"/>
              <a:ext cx="924" cy="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5" name="Text Box 26"/>
            <p:cNvSpPr txBox="1">
              <a:spLocks noChangeArrowheads="1"/>
            </p:cNvSpPr>
            <p:nvPr/>
          </p:nvSpPr>
          <p:spPr bwMode="auto">
            <a:xfrm>
              <a:off x="3243" y="4145"/>
              <a:ext cx="862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11 semanas</a:t>
              </a:r>
            </a:p>
          </p:txBody>
        </p:sp>
      </p:grpSp>
      <p:grpSp>
        <p:nvGrpSpPr>
          <p:cNvPr id="14350" name="Group 45"/>
          <p:cNvGrpSpPr>
            <a:grpSpLocks/>
          </p:cNvGrpSpPr>
          <p:nvPr/>
        </p:nvGrpSpPr>
        <p:grpSpPr bwMode="auto">
          <a:xfrm>
            <a:off x="8683625" y="4506914"/>
            <a:ext cx="1733550" cy="1805527"/>
            <a:chOff x="4059" y="2806"/>
            <a:chExt cx="819" cy="972"/>
          </a:xfrm>
        </p:grpSpPr>
        <p:pic>
          <p:nvPicPr>
            <p:cNvPr id="14351" name="Picture 31" descr="12semanas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33"/>
            <a:stretch>
              <a:fillRect/>
            </a:stretch>
          </p:blipFill>
          <p:spPr bwMode="auto">
            <a:xfrm>
              <a:off x="4105" y="2806"/>
              <a:ext cx="773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2" name="Text Box 32"/>
            <p:cNvSpPr txBox="1">
              <a:spLocks noChangeArrowheads="1"/>
            </p:cNvSpPr>
            <p:nvPr/>
          </p:nvSpPr>
          <p:spPr bwMode="auto">
            <a:xfrm>
              <a:off x="4059" y="3612"/>
              <a:ext cx="548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l" eaLnBrk="1" hangingPunct="1"/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12</a:t>
              </a:r>
              <a:r>
                <a:rPr lang="pt-BR" altLang="pt-BR" sz="140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pt-BR" altLang="pt-BR" sz="1400">
                  <a:solidFill>
                    <a:schemeClr val="tx2"/>
                  </a:solidFill>
                  <a:latin typeface="Arial" panose="020B0604020202020204" pitchFamily="34" charset="0"/>
                </a:rPr>
                <a:t>semanas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3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8179859" y="2787189"/>
            <a:ext cx="3444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/>
            <a:r>
              <a:rPr lang="pt-BR" altLang="pt-BR" sz="1200" dirty="0">
                <a:latin typeface="Times New Roman" panose="02020603050405020304" pitchFamily="18" charset="0"/>
              </a:rPr>
              <a:t>Fonte: http://www.standupgirl.com/inside/index.html</a:t>
            </a:r>
          </a:p>
        </p:txBody>
      </p:sp>
      <p:pic>
        <p:nvPicPr>
          <p:cNvPr id="15363" name="Picture 3" descr="photo_diagram_4mon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67" y="2118118"/>
            <a:ext cx="2810933" cy="30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photo_diagram_5mon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5"/>
          <a:stretch>
            <a:fillRect/>
          </a:stretch>
        </p:blipFill>
        <p:spPr bwMode="auto">
          <a:xfrm>
            <a:off x="6333160" y="3117480"/>
            <a:ext cx="2639703" cy="290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photo_diagram_8mont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6"/>
          <a:stretch>
            <a:fillRect/>
          </a:stretch>
        </p:blipFill>
        <p:spPr bwMode="auto">
          <a:xfrm>
            <a:off x="3344333" y="2712046"/>
            <a:ext cx="2673142" cy="305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1703389" y="765176"/>
            <a:ext cx="54371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2000">
                <a:solidFill>
                  <a:schemeClr val="tx2"/>
                </a:solidFill>
              </a:rPr>
              <a:t> Duração: da 13º semana até a 40ª semana</a:t>
            </a:r>
          </a:p>
          <a:p>
            <a:pPr algn="l">
              <a:buFont typeface="Wingdings" panose="05000000000000000000" pitchFamily="2" charset="2"/>
              <a:buNone/>
            </a:pPr>
            <a:endParaRPr lang="pt-BR" altLang="pt-BR" sz="2000">
              <a:solidFill>
                <a:schemeClr val="tx2"/>
              </a:solidFill>
            </a:endParaRPr>
          </a:p>
          <a:p>
            <a:pPr algn="l">
              <a:buFont typeface="Wingdings" panose="05000000000000000000" pitchFamily="2" charset="2"/>
              <a:buChar char="q"/>
            </a:pPr>
            <a:r>
              <a:rPr lang="pt-BR" altLang="pt-BR" sz="2000">
                <a:solidFill>
                  <a:schemeClr val="tx2"/>
                </a:solidFill>
              </a:rPr>
              <a:t> Característica: Crescimento fetal</a:t>
            </a:r>
          </a:p>
        </p:txBody>
      </p:sp>
      <p:sp>
        <p:nvSpPr>
          <p:cNvPr id="16391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03388" y="188913"/>
            <a:ext cx="1974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pt-BR" altLang="pt-BR" b="1">
                <a:solidFill>
                  <a:schemeClr val="tx2"/>
                </a:solidFill>
              </a:rPr>
              <a:t>FASE FETAL</a:t>
            </a:r>
          </a:p>
        </p:txBody>
      </p:sp>
      <p:pic>
        <p:nvPicPr>
          <p:cNvPr id="15365" name="Picture 5" descr="photo_diagram_6mont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281" y="3338002"/>
            <a:ext cx="2674852" cy="284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5703" y="6295976"/>
            <a:ext cx="9663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hlinkClick r:id="rId8"/>
              </a:rPr>
              <a:t>https://</a:t>
            </a:r>
            <a:r>
              <a:rPr lang="pt-BR" dirty="0" smtClean="0">
                <a:hlinkClick r:id="rId8"/>
              </a:rPr>
              <a:t>ceak.org.br/cavi/o-corpo-humano-a-fecundacao-e-desenvolvimento-fetal/</a:t>
            </a:r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848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9887" y="973668"/>
            <a:ext cx="8761413" cy="706964"/>
          </a:xfrm>
        </p:spPr>
        <p:txBody>
          <a:bodyPr/>
          <a:lstStyle/>
          <a:p>
            <a:r>
              <a:rPr lang="pt-BR" b="1" dirty="0" smtClean="0">
                <a:solidFill>
                  <a:srgbClr val="CC4C7D"/>
                </a:solidFill>
              </a:rPr>
              <a:t>Alterações no organismo materno</a:t>
            </a:r>
            <a:endParaRPr lang="pt-BR" b="1" dirty="0">
              <a:solidFill>
                <a:srgbClr val="CC4C7D"/>
              </a:solidFill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1067" y="2328333"/>
            <a:ext cx="10710333" cy="431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8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541866" y="1435100"/>
            <a:ext cx="9723439" cy="54943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685800" lvl="2" indent="0" algn="just">
              <a:buClr>
                <a:srgbClr val="C00000"/>
              </a:buClr>
              <a:buSzPct val="70000"/>
              <a:defRPr/>
            </a:pPr>
            <a:endParaRPr lang="pt-BR" sz="2200" b="1" dirty="0">
              <a:latin typeface="+mj-lt"/>
            </a:endParaRPr>
          </a:p>
          <a:p>
            <a:pPr marL="685800" lvl="2" indent="0" algn="just">
              <a:buClr>
                <a:srgbClr val="C00000"/>
              </a:buClr>
              <a:buSzPct val="70000"/>
              <a:defRPr/>
            </a:pPr>
            <a:endParaRPr lang="pt-BR" sz="2200" b="1" u="sng" dirty="0">
              <a:latin typeface="+mj-lt"/>
            </a:endParaRPr>
          </a:p>
          <a:p>
            <a:pPr marL="265113" lvl="2" indent="0" algn="just">
              <a:buClr>
                <a:srgbClr val="C00000"/>
              </a:buClr>
              <a:buSzPct val="70000"/>
              <a:defRPr/>
            </a:pPr>
            <a:r>
              <a:rPr lang="pt-BR" sz="2200" b="1" u="sng" dirty="0">
                <a:latin typeface="+mj-lt"/>
              </a:rPr>
              <a:t>Disposição de alguns órgãos</a:t>
            </a:r>
          </a:p>
          <a:p>
            <a:pPr marL="685800" lvl="2" indent="0" algn="just">
              <a:buClr>
                <a:srgbClr val="C00000"/>
              </a:buClr>
              <a:buSzPct val="70000"/>
              <a:defRPr/>
            </a:pPr>
            <a:endParaRPr lang="pt-BR" sz="2200" b="1" u="sng" dirty="0">
              <a:latin typeface="+mj-lt"/>
            </a:endParaRPr>
          </a:p>
          <a:p>
            <a:pPr marL="285750" lvl="1" indent="0" algn="just">
              <a:buClr>
                <a:srgbClr val="C00000"/>
              </a:buClr>
              <a:buSzPct val="70000"/>
              <a:defRPr/>
            </a:pPr>
            <a:endParaRPr lang="pt-BR" sz="2200" b="1" dirty="0">
              <a:latin typeface="+mj-lt"/>
            </a:endParaRPr>
          </a:p>
          <a:p>
            <a:pPr marL="628650" lvl="1" indent="-342900" algn="just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r>
              <a:rPr lang="pt-BR" sz="2200" b="1" dirty="0">
                <a:latin typeface="+mj-lt"/>
                <a:sym typeface="Wingdings" pitchFamily="2" charset="2"/>
              </a:rPr>
              <a:t>Bexiga e trato urinário </a:t>
            </a:r>
          </a:p>
          <a:p>
            <a:pPr marL="285750" lvl="1" indent="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defRPr/>
            </a:pPr>
            <a:r>
              <a:rPr lang="pt-BR" sz="2200" dirty="0">
                <a:latin typeface="+mj-lt"/>
                <a:sym typeface="Wingdings" pitchFamily="2" charset="2"/>
              </a:rPr>
              <a:t>(urgências urinárias e infecções)</a:t>
            </a:r>
          </a:p>
          <a:p>
            <a:pPr marL="628650" lvl="1" indent="-3429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r>
              <a:rPr lang="pt-BR" sz="2200" b="1" dirty="0">
                <a:latin typeface="+mj-lt"/>
                <a:sym typeface="Wingdings" pitchFamily="2" charset="2"/>
              </a:rPr>
              <a:t>Intestino</a:t>
            </a:r>
          </a:p>
          <a:p>
            <a:pPr marL="628650" lvl="1" indent="-3429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r>
              <a:rPr lang="pt-BR" sz="2200" b="1" dirty="0">
                <a:latin typeface="+mj-lt"/>
                <a:sym typeface="Wingdings" pitchFamily="2" charset="2"/>
              </a:rPr>
              <a:t>Coração</a:t>
            </a:r>
          </a:p>
          <a:p>
            <a:pPr marL="628650" lvl="1" indent="-342900" algn="just">
              <a:spcBef>
                <a:spcPts val="600"/>
              </a:spcBef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r>
              <a:rPr lang="pt-BR" sz="2200" b="1" dirty="0">
                <a:latin typeface="+mj-lt"/>
                <a:sym typeface="Wingdings" pitchFamily="2" charset="2"/>
              </a:rPr>
              <a:t>Pulmão</a:t>
            </a:r>
          </a:p>
          <a:p>
            <a:pPr marL="285750" lvl="1" indent="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defRPr/>
            </a:pPr>
            <a:r>
              <a:rPr lang="pt-BR" sz="2200" dirty="0">
                <a:latin typeface="+mj-lt"/>
                <a:sym typeface="Wingdings" pitchFamily="2" charset="2"/>
              </a:rPr>
              <a:t>(respirações + profundas)</a:t>
            </a:r>
          </a:p>
          <a:p>
            <a:pPr marL="628650" lvl="1" indent="-34290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buFont typeface="Wingdings" pitchFamily="2" charset="2"/>
              <a:buChar char="v"/>
              <a:defRPr/>
            </a:pPr>
            <a:r>
              <a:rPr lang="pt-BR" sz="2200" b="1" dirty="0">
                <a:latin typeface="+mj-lt"/>
                <a:sym typeface="Wingdings" pitchFamily="2" charset="2"/>
              </a:rPr>
              <a:t>Estômago</a:t>
            </a:r>
          </a:p>
          <a:p>
            <a:pPr marL="285750" lvl="1" indent="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Pct val="70000"/>
              <a:defRPr/>
            </a:pPr>
            <a:endParaRPr lang="pt-BR" sz="2200" b="1" dirty="0">
              <a:latin typeface="+mj-lt"/>
              <a:sym typeface="Wingdings" pitchFamily="2" charset="2"/>
            </a:endParaRPr>
          </a:p>
        </p:txBody>
      </p:sp>
      <p:grpSp>
        <p:nvGrpSpPr>
          <p:cNvPr id="41987" name="Text Box 66"/>
          <p:cNvGrpSpPr>
            <a:grpSpLocks/>
          </p:cNvGrpSpPr>
          <p:nvPr/>
        </p:nvGrpSpPr>
        <p:grpSpPr bwMode="auto">
          <a:xfrm>
            <a:off x="1790700" y="165100"/>
            <a:ext cx="8610600" cy="838200"/>
            <a:chOff x="168" y="104"/>
            <a:chExt cx="5424" cy="528"/>
          </a:xfrm>
        </p:grpSpPr>
        <p:pic>
          <p:nvPicPr>
            <p:cNvPr id="41990" name="Text Box 6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104"/>
              <a:ext cx="5424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75" name="Text Box 3"/>
            <p:cNvSpPr txBox="1">
              <a:spLocks noChangeArrowheads="1"/>
            </p:cNvSpPr>
            <p:nvPr/>
          </p:nvSpPr>
          <p:spPr bwMode="auto">
            <a:xfrm>
              <a:off x="204" y="164"/>
              <a:ext cx="5352" cy="3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pt-BR" altLang="pt-BR" sz="2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ADAPTAÇÕES E MODIFICAÇÕES MATERNAS</a:t>
              </a:r>
            </a:p>
          </p:txBody>
        </p:sp>
      </p:grp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9" y="1341439"/>
            <a:ext cx="4581525" cy="540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>
            <a:extLst>
              <a:ext uri="{FF2B5EF4-FFF2-40B4-BE49-F238E27FC236}"/>
            </a:extLst>
          </p:cNvPr>
          <p:cNvSpPr/>
          <p:nvPr/>
        </p:nvSpPr>
        <p:spPr>
          <a:xfrm>
            <a:off x="1847850" y="1004888"/>
            <a:ext cx="8485188" cy="4302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pt-BR" sz="2200" b="1" dirty="0">
                <a:solidFill>
                  <a:schemeClr val="bg1"/>
                </a:solidFill>
              </a:rPr>
              <a:t>ANATÔMICAS</a:t>
            </a:r>
          </a:p>
        </p:txBody>
      </p:sp>
    </p:spTree>
    <p:extLst>
      <p:ext uri="{BB962C8B-B14F-4D97-AF65-F5344CB8AC3E}">
        <p14:creationId xmlns:p14="http://schemas.microsoft.com/office/powerpoint/2010/main" val="30000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181</TotalTime>
  <Words>616</Words>
  <Application>Microsoft Office PowerPoint</Application>
  <PresentationFormat>Widescreen</PresentationFormat>
  <Paragraphs>142</Paragraphs>
  <Slides>17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Gothic</vt:lpstr>
      <vt:lpstr>Futura Medium</vt:lpstr>
      <vt:lpstr>Tahoma</vt:lpstr>
      <vt:lpstr>Times New Roman</vt:lpstr>
      <vt:lpstr>Wingdings</vt:lpstr>
      <vt:lpstr>Wingdings 3</vt:lpstr>
      <vt:lpstr>Íon - Sala da Diretoria</vt:lpstr>
      <vt:lpstr>Gestação normal e assistência pré-natal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Alterações no organismo materno</vt:lpstr>
      <vt:lpstr>Apresentação do PowerPoint</vt:lpstr>
      <vt:lpstr>Apresentação do PowerPoint</vt:lpstr>
      <vt:lpstr>Uso do Guia Alimentar na orientação de gestantes</vt:lpstr>
      <vt:lpstr>Apresentação do PowerPoint</vt:lpstr>
      <vt:lpstr>Apresentação do PowerPoint</vt:lpstr>
      <vt:lpstr>Como deveria ser a distribuição da IG Exemplo da Suécia</vt:lpstr>
      <vt:lpstr>Duração da gravidez e o período de “termo” De 37 a 42 semanas</vt:lpstr>
      <vt:lpstr>Apresentação do PowerPoint</vt:lpstr>
      <vt:lpstr>“O modo de nascer e seu impacto no curto, médio e longo prazo"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Gestação normal e assistência pré-natal</dc:title>
  <dc:creator>Carmen Simone G. Diniz</dc:creator>
  <cp:lastModifiedBy>Carmen Simone G. Diniz</cp:lastModifiedBy>
  <cp:revision>15</cp:revision>
  <dcterms:created xsi:type="dcterms:W3CDTF">2022-10-26T14:08:53Z</dcterms:created>
  <dcterms:modified xsi:type="dcterms:W3CDTF">2022-10-26T17:10:51Z</dcterms:modified>
</cp:coreProperties>
</file>