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6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7"/>
  </p:notesMasterIdLst>
  <p:handoutMasterIdLst>
    <p:handoutMasterId r:id="rId38"/>
  </p:handoutMasterIdLst>
  <p:sldIdLst>
    <p:sldId id="447" r:id="rId13"/>
    <p:sldId id="448" r:id="rId14"/>
    <p:sldId id="449" r:id="rId15"/>
    <p:sldId id="846" r:id="rId16"/>
    <p:sldId id="458" r:id="rId17"/>
    <p:sldId id="847" r:id="rId18"/>
    <p:sldId id="851" r:id="rId19"/>
    <p:sldId id="852" r:id="rId20"/>
    <p:sldId id="451" r:id="rId21"/>
    <p:sldId id="452" r:id="rId22"/>
    <p:sldId id="455" r:id="rId23"/>
    <p:sldId id="456" r:id="rId24"/>
    <p:sldId id="457" r:id="rId25"/>
    <p:sldId id="853" r:id="rId26"/>
    <p:sldId id="461" r:id="rId27"/>
    <p:sldId id="854" r:id="rId28"/>
    <p:sldId id="856" r:id="rId29"/>
    <p:sldId id="857" r:id="rId30"/>
    <p:sldId id="858" r:id="rId31"/>
    <p:sldId id="859" r:id="rId32"/>
    <p:sldId id="860" r:id="rId33"/>
    <p:sldId id="855" r:id="rId34"/>
    <p:sldId id="453" r:id="rId35"/>
    <p:sldId id="454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688"/>
    <a:srgbClr val="90272A"/>
    <a:srgbClr val="000000"/>
    <a:srgbClr val="DCD324"/>
    <a:srgbClr val="C0C1BF"/>
    <a:srgbClr val="226A8A"/>
    <a:srgbClr val="7B2629"/>
    <a:srgbClr val="4D4D4F"/>
    <a:srgbClr val="505150"/>
    <a:srgbClr val="205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630"/>
  </p:normalViewPr>
  <p:slideViewPr>
    <p:cSldViewPr snapToGrid="0" snapToObjects="1">
      <p:cViewPr varScale="1">
        <p:scale>
          <a:sx n="58" d="100"/>
          <a:sy n="58" d="100"/>
        </p:scale>
        <p:origin x="222" y="10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commentAuthors" Target="commentAuthor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10/06/2022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13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F3358-085B-4A7D-A503-842E9EF8602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41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0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7" Type="http://schemas.openxmlformats.org/officeDocument/2006/relationships/image" Target="../media/image39.png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hyperlink" Target="Lista10_Ex10.mp4" TargetMode="External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460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.png"/><Relationship Id="rId18" Type="http://schemas.openxmlformats.org/officeDocument/2006/relationships/image" Target="../media/image49.png"/><Relationship Id="rId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../media/image51.png"/><Relationship Id="rId7" Type="http://schemas.openxmlformats.org/officeDocument/2006/relationships/image" Target="../media/image48.png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NULL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23" Type="http://schemas.openxmlformats.org/officeDocument/2006/relationships/image" Target="../media/image93.png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../media/image47.png"/><Relationship Id="rId9" Type="http://schemas.openxmlformats.org/officeDocument/2006/relationships/image" Target="NULL"/><Relationship Id="rId14" Type="http://schemas.openxmlformats.org/officeDocument/2006/relationships/image" Target="../media/image86.png"/><Relationship Id="rId22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7" Type="http://schemas.openxmlformats.org/officeDocument/2006/relationships/image" Target="../media/image60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0.png"/><Relationship Id="rId5" Type="http://schemas.openxmlformats.org/officeDocument/2006/relationships/image" Target="../media/image520.png"/><Relationship Id="rId4" Type="http://schemas.openxmlformats.org/officeDocument/2006/relationships/image" Target="../media/image5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50.png"/><Relationship Id="rId7" Type="http://schemas.openxmlformats.org/officeDocument/2006/relationships/image" Target="../media/image47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1.png"/><Relationship Id="rId5" Type="http://schemas.openxmlformats.org/officeDocument/2006/relationships/image" Target="../media/image570.png"/><Relationship Id="rId4" Type="http://schemas.openxmlformats.org/officeDocument/2006/relationships/image" Target="../media/image560.png"/><Relationship Id="rId9" Type="http://schemas.openxmlformats.org/officeDocument/2006/relationships/image" Target="../media/image6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0.png"/><Relationship Id="rId4" Type="http://schemas.openxmlformats.org/officeDocument/2006/relationships/image" Target="../media/image6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NULL"/><Relationship Id="rId18" Type="http://schemas.openxmlformats.org/officeDocument/2006/relationships/image" Target="../media/image72.png"/><Relationship Id="rId3" Type="http://schemas.openxmlformats.org/officeDocument/2006/relationships/image" Target="NULL"/><Relationship Id="rId7" Type="http://schemas.openxmlformats.org/officeDocument/2006/relationships/image" Target="../media/image62.png"/><Relationship Id="rId12" Type="http://schemas.openxmlformats.org/officeDocument/2006/relationships/image" Target="NULL"/><Relationship Id="rId17" Type="http://schemas.openxmlformats.org/officeDocument/2006/relationships/image" Target="../media/image13.png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5" Type="http://schemas.openxmlformats.org/officeDocument/2006/relationships/image" Target="NULL"/><Relationship Id="rId10" Type="http://schemas.openxmlformats.org/officeDocument/2006/relationships/image" Target="../media/image65.png"/><Relationship Id="rId4" Type="http://schemas.openxmlformats.org/officeDocument/2006/relationships/image" Target="NULL"/><Relationship Id="rId9" Type="http://schemas.openxmlformats.org/officeDocument/2006/relationships/image" Target="../media/image64.png"/><Relationship Id="rId1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aulas.usp.br/portal/video.action?idItem=28228" TargetMode="External"/><Relationship Id="rId2" Type="http://schemas.openxmlformats.org/officeDocument/2006/relationships/hyperlink" Target="https://www.youtube.com/watch?v=JgpmKOiv8VI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openxmlformats.org/officeDocument/2006/relationships/image" Target="../media/image14.jpe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0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130000"/>
            <a:ext cx="8990437" cy="122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28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Fundamentos de Mecânica</a:t>
            </a:r>
            <a:br>
              <a:rPr lang="pt-BR" sz="32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b="1" kern="0" dirty="0">
                <a:ea typeface="+mj-ea"/>
                <a:cs typeface="Arial" pitchFamily="34" charset="0"/>
              </a:rPr>
              <a:t>4300151 - Primeiro semestre de 2021</a:t>
            </a:r>
          </a:p>
          <a:p>
            <a:pPr algn="ctr">
              <a:defRPr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21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 – </a:t>
            </a:r>
            <a:r>
              <a:rPr lang="pt-BR" b="1" kern="0" dirty="0">
                <a:solidFill>
                  <a:srgbClr val="FF0000"/>
                </a:solidFill>
                <a:cs typeface="Arial" pitchFamily="34" charset="0"/>
              </a:rPr>
              <a:t>Movimento Circular: </a:t>
            </a:r>
            <a:r>
              <a:rPr lang="pt-BR" sz="1600" b="1" kern="0" dirty="0">
                <a:solidFill>
                  <a:srgbClr val="FF0000"/>
                </a:solidFill>
                <a:cs typeface="Arial" pitchFamily="34" charset="0"/>
              </a:rPr>
              <a:t>dinâmica; significado da integral da velocidade angular.   </a:t>
            </a:r>
            <a:endParaRPr lang="pt-BR" sz="1600" b="1" kern="0" dirty="0">
              <a:solidFill>
                <a:srgbClr val="FF0000"/>
              </a:solidFill>
              <a:ea typeface="+mj-ea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68560" y="4079794"/>
            <a:ext cx="5076825" cy="90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 err="1"/>
              <a:t>Nilberto</a:t>
            </a:r>
            <a:r>
              <a:rPr lang="pt-BR" sz="1600" b="1" kern="0" dirty="0"/>
              <a:t> H. Medina e </a:t>
            </a:r>
            <a:r>
              <a:rPr lang="pt-BR" sz="1600" b="1" kern="0" dirty="0" err="1"/>
              <a:t>Vito</a:t>
            </a:r>
            <a:r>
              <a:rPr lang="pt-BR" sz="1600" b="1" kern="0" dirty="0"/>
              <a:t> R. </a:t>
            </a:r>
            <a:r>
              <a:rPr lang="pt-BR" sz="1600" b="1" kern="0" dirty="0" err="1"/>
              <a:t>Vanin</a:t>
            </a:r>
            <a:endParaRPr lang="pt-BR" sz="1600" b="1" kern="0" dirty="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sz="1600" b="1" kern="0" dirty="0">
                <a:solidFill>
                  <a:srgbClr val="002060"/>
                </a:solidFill>
              </a:rPr>
              <a:t>, </a:t>
            </a:r>
            <a:r>
              <a:rPr lang="pt-BR" sz="1600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sz="1600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</a:rPr>
              <a:t>13/06/2022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76" y="1048286"/>
            <a:ext cx="4164244" cy="29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3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82"/>
          <p:cNvGrpSpPr>
            <a:grpSpLocks/>
          </p:cNvGrpSpPr>
          <p:nvPr/>
        </p:nvGrpSpPr>
        <p:grpSpPr bwMode="auto">
          <a:xfrm>
            <a:off x="5701883" y="362994"/>
            <a:ext cx="3037239" cy="1503058"/>
            <a:chOff x="6480" y="11400"/>
            <a:chExt cx="3007" cy="1509"/>
          </a:xfrm>
        </p:grpSpPr>
        <p:sp>
          <p:nvSpPr>
            <p:cNvPr id="28" name="Oval 183"/>
            <p:cNvSpPr>
              <a:spLocks noChangeArrowheads="1"/>
            </p:cNvSpPr>
            <p:nvPr/>
          </p:nvSpPr>
          <p:spPr bwMode="auto">
            <a:xfrm>
              <a:off x="6480" y="11469"/>
              <a:ext cx="144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9" name="Oval 184"/>
            <p:cNvSpPr>
              <a:spLocks noChangeArrowheads="1"/>
            </p:cNvSpPr>
            <p:nvPr/>
          </p:nvSpPr>
          <p:spPr bwMode="auto">
            <a:xfrm>
              <a:off x="8623" y="11808"/>
              <a:ext cx="864" cy="8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30" name="Line 185"/>
            <p:cNvCxnSpPr>
              <a:cxnSpLocks noChangeShapeType="1"/>
            </p:cNvCxnSpPr>
            <p:nvPr/>
          </p:nvCxnSpPr>
          <p:spPr bwMode="auto">
            <a:xfrm>
              <a:off x="7344" y="11469"/>
              <a:ext cx="1728" cy="3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186"/>
            <p:cNvCxnSpPr>
              <a:cxnSpLocks noChangeShapeType="1"/>
            </p:cNvCxnSpPr>
            <p:nvPr/>
          </p:nvCxnSpPr>
          <p:spPr bwMode="auto">
            <a:xfrm flipV="1">
              <a:off x="7200" y="12672"/>
              <a:ext cx="1872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187"/>
            <p:cNvCxnSpPr>
              <a:cxnSpLocks noChangeShapeType="1"/>
            </p:cNvCxnSpPr>
            <p:nvPr/>
          </p:nvCxnSpPr>
          <p:spPr bwMode="auto">
            <a:xfrm flipV="1">
              <a:off x="9072" y="1183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Line 189"/>
            <p:cNvCxnSpPr>
              <a:cxnSpLocks noChangeShapeType="1"/>
            </p:cNvCxnSpPr>
            <p:nvPr/>
          </p:nvCxnSpPr>
          <p:spPr bwMode="auto">
            <a:xfrm flipH="1">
              <a:off x="6480" y="12189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Text Box 190"/>
            <p:cNvSpPr txBox="1">
              <a:spLocks noChangeArrowheads="1"/>
            </p:cNvSpPr>
            <p:nvPr/>
          </p:nvSpPr>
          <p:spPr bwMode="auto">
            <a:xfrm>
              <a:off x="8260" y="11400"/>
              <a:ext cx="72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pt-BR" sz="1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40" name="Retângulo 39"/>
          <p:cNvSpPr/>
          <p:nvPr/>
        </p:nvSpPr>
        <p:spPr>
          <a:xfrm>
            <a:off x="35627" y="380512"/>
            <a:ext cx="5355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A roda com 30 cm de raio, transmite movimento à com 20 cm de raio, pela correia C, esticada e sem deslizar. A roda maior parte do repouso com aceleração uniforme e em 1,00 min atinge velocidade de regime; efetua 540 rot. no intervalo. </a:t>
            </a:r>
            <a:endParaRPr lang="pt-BR" sz="1600" dirty="0"/>
          </a:p>
        </p:txBody>
      </p:sp>
      <p:sp>
        <p:nvSpPr>
          <p:cNvPr id="41" name="Retângulo 40"/>
          <p:cNvSpPr/>
          <p:nvPr/>
        </p:nvSpPr>
        <p:spPr>
          <a:xfrm>
            <a:off x="194894" y="0"/>
            <a:ext cx="6218369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pt-BR" sz="2400" b="1" dirty="0">
                <a:solidFill>
                  <a:srgbClr val="0070C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Lista 10 exercício 2)  HMN 3.22 – Rodas acopladas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35627" y="1299910"/>
            <a:ext cx="570474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Nesse regime permanente, calcule: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a velocidade angular da roda menor e  b) a velocidade da correia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90789" y="2155230"/>
                <a:ext cx="845404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1600" dirty="0">
                    <a:ea typeface="Cambria Math" panose="02040503050406030204" pitchFamily="18" charset="0"/>
                  </a:rPr>
                  <a:t>Como parte do repouso e adotando </a:t>
                </a:r>
                <a:r>
                  <a:rPr lang="pt-BR" sz="1600" i="1" dirty="0">
                    <a:ea typeface="Cambria Math" panose="02040503050406030204" pitchFamily="18" charset="0"/>
                  </a:rPr>
                  <a:t>t</a:t>
                </a:r>
                <a:r>
                  <a:rPr lang="pt-BR" sz="1600" dirty="0">
                    <a:ea typeface="Cambria Math" panose="02040503050406030204" pitchFamily="18" charset="0"/>
                  </a:rPr>
                  <a:t> = 0 s e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pt-BR" sz="1600" dirty="0"/>
                  <a:t>no instante da partida:</a:t>
                </a: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89" y="2155230"/>
                <a:ext cx="8454045" cy="246221"/>
              </a:xfrm>
              <a:prstGeom prst="rect">
                <a:avLst/>
              </a:prstGeom>
              <a:blipFill rotWithShape="0">
                <a:blip r:embed="rId2"/>
                <a:stretch>
                  <a:fillRect l="-1514" t="-27500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9978" y="1846135"/>
            <a:ext cx="9009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Para achar a velocidade da roda menor, primeiro achamos a velocidade permanente da maior.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259376" y="2386896"/>
                <a:ext cx="7633750" cy="439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600" dirty="0"/>
                  <a:t>  (1)         Como 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=540 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𝑟𝑜𝑡𝑎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çõ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𝑒𝑠</m:t>
                    </m:r>
                  </m:oMath>
                </a14:m>
                <a:r>
                  <a:rPr lang="pt-BR" sz="1600" dirty="0"/>
                  <a:t> em </a:t>
                </a:r>
                <a:r>
                  <a:rPr lang="pt-BR" sz="1600" i="1" dirty="0"/>
                  <a:t>t </a:t>
                </a:r>
                <a:r>
                  <a:rPr lang="pt-BR" sz="1600" dirty="0"/>
                  <a:t>= 1,00 min = 60 s</a:t>
                </a: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76" y="2386896"/>
                <a:ext cx="7633750" cy="439992"/>
              </a:xfrm>
              <a:prstGeom prst="rect">
                <a:avLst/>
              </a:prstGeom>
              <a:blipFill rotWithShape="0"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o 1"/>
          <p:cNvGrpSpPr/>
          <p:nvPr/>
        </p:nvGrpSpPr>
        <p:grpSpPr>
          <a:xfrm>
            <a:off x="194894" y="2739348"/>
            <a:ext cx="5222078" cy="796059"/>
            <a:chOff x="194894" y="2739348"/>
            <a:chExt cx="5222078" cy="796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tângulo 37"/>
                <p:cNvSpPr/>
                <p:nvPr/>
              </p:nvSpPr>
              <p:spPr>
                <a:xfrm>
                  <a:off x="259376" y="2739348"/>
                  <a:ext cx="4468741" cy="4420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pt-BR" sz="1600" dirty="0">
                      <a:ea typeface="Cambria Math" panose="02040503050406030204" pitchFamily="18" charset="0"/>
                    </a:rPr>
                    <a:t>540</a:t>
                  </a:r>
                  <a14:m>
                    <m:oMath xmlns:m="http://schemas.openxmlformats.org/officeDocument/2006/math"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108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360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0,30</a:t>
                  </a:r>
                  <a:r>
                    <a:rPr lang="pt-BR" sz="160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rota</m:t>
                      </m:r>
                      <m:r>
                        <a:rPr lang="pt-BR" sz="16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çõ</m:t>
                      </m:r>
                      <m:r>
                        <m:rPr>
                          <m:sty m:val="p"/>
                        </m:rPr>
                        <a:rPr lang="pt-BR" sz="16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es</m:t>
                      </m:r>
                    </m:oMath>
                  </a14:m>
                  <a:r>
                    <a:rPr lang="pt-BR" sz="1600" dirty="0"/>
                    <a:t> /s</a:t>
                  </a:r>
                  <a:r>
                    <a:rPr lang="pt-BR" sz="1600" baseline="30000" dirty="0"/>
                    <a:t>2</a:t>
                  </a:r>
                </a:p>
              </p:txBody>
            </p:sp>
          </mc:Choice>
          <mc:Fallback xmlns="">
            <p:sp>
              <p:nvSpPr>
                <p:cNvPr id="38" name="Retângulo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376" y="2739348"/>
                  <a:ext cx="4468741" cy="442044"/>
                </a:xfrm>
                <a:prstGeom prst="rect">
                  <a:avLst/>
                </a:prstGeom>
                <a:blipFill>
                  <a:blip r:embed="rId4"/>
                  <a:stretch>
                    <a:fillRect l="-819" b="-411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194894" y="3166075"/>
                  <a:ext cx="40724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(1) </a:t>
                  </a:r>
                  <a:r>
                    <a:rPr lang="pt-BR" dirty="0">
                      <a:sym typeface="Wingdings" panose="05000000000000000000" pitchFamily="2" charset="2"/>
                    </a:rPr>
                    <a:t>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𝜔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𝑔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𝜔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60 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𝑠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=0,30∙60 →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894" y="3166075"/>
                  <a:ext cx="407240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347" t="-11475" b="-213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tângulo 8"/>
                <p:cNvSpPr/>
                <p:nvPr/>
              </p:nvSpPr>
              <p:spPr>
                <a:xfrm>
                  <a:off x="4018897" y="3132973"/>
                  <a:ext cx="1398075" cy="391902"/>
                </a:xfrm>
                <a:prstGeom prst="rect">
                  <a:avLst/>
                </a:prstGeom>
                <a:ln>
                  <a:solidFill>
                    <a:schemeClr val="accent2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𝜔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𝑔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=18</m:t>
                      </m:r>
                    </m:oMath>
                  </a14:m>
                  <a:r>
                    <a:rPr lang="pt-BR" dirty="0"/>
                    <a:t> rps</a:t>
                  </a:r>
                </a:p>
              </p:txBody>
            </p:sp>
          </mc:Choice>
          <mc:Fallback xmlns="">
            <p:sp>
              <p:nvSpPr>
                <p:cNvPr id="9" name="Retângulo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8897" y="3132973"/>
                  <a:ext cx="1398075" cy="39190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7576" r="-2586" b="-1666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0" y="3454024"/>
                <a:ext cx="85180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Como não desliza, as velocidades das bordas das duas rodas são iguais.</a:t>
                </a:r>
              </a:p>
              <a:p>
                <a:r>
                  <a:rPr lang="pt-BR" sz="1600" dirty="0"/>
                  <a:t>Usando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com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pt-BR" sz="1600" dirty="0"/>
                  <a:t> em radianos por segundo:</a:t>
                </a: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54024"/>
                <a:ext cx="8518032" cy="584775"/>
              </a:xfrm>
              <a:prstGeom prst="rect">
                <a:avLst/>
              </a:prstGeom>
              <a:blipFill>
                <a:blip r:embed="rId7"/>
                <a:stretch>
                  <a:fillRect l="-358" t="-3125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8669378" y="773514"/>
                <a:ext cx="523861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378" y="773514"/>
                <a:ext cx="523861" cy="390748"/>
              </a:xfrm>
              <a:prstGeom prst="rect">
                <a:avLst/>
              </a:prstGeom>
              <a:blipFill>
                <a:blip r:embed="rId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7234185" y="742374"/>
                <a:ext cx="519629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185" y="742374"/>
                <a:ext cx="519629" cy="391902"/>
              </a:xfrm>
              <a:prstGeom prst="rect">
                <a:avLst/>
              </a:prstGeom>
              <a:blipFill>
                <a:blip r:embed="rId9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5711897" y="879942"/>
                <a:ext cx="93031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=30 </m:t>
                      </m:r>
                      <m:r>
                        <m:rPr>
                          <m:sty m:val="p"/>
                        </m:rPr>
                        <a:rPr lang="pt-BR" sz="1200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897" y="879942"/>
                <a:ext cx="930318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7879076" y="1223802"/>
                <a:ext cx="90518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m:rPr>
                          <m:sty m:val="p"/>
                        </m:rPr>
                        <a:rPr lang="pt-BR" sz="1200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076" y="1223802"/>
                <a:ext cx="905183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o 2"/>
          <p:cNvGrpSpPr/>
          <p:nvPr/>
        </p:nvGrpSpPr>
        <p:grpSpPr>
          <a:xfrm>
            <a:off x="278891" y="3997921"/>
            <a:ext cx="5241345" cy="463243"/>
            <a:chOff x="278891" y="3997921"/>
            <a:chExt cx="5241345" cy="4632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/>
                <p:cNvSpPr txBox="1"/>
                <p:nvPr/>
              </p:nvSpPr>
              <p:spPr>
                <a:xfrm>
                  <a:off x="278891" y="3997921"/>
                  <a:ext cx="3500895" cy="4626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1" name="CaixaDe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891" y="3997921"/>
                  <a:ext cx="3500895" cy="46262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tângulo 14"/>
                <p:cNvSpPr/>
                <p:nvPr/>
              </p:nvSpPr>
              <p:spPr>
                <a:xfrm>
                  <a:off x="4076251" y="4070416"/>
                  <a:ext cx="1443985" cy="390748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=27 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rps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5" name="Retângulo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251" y="4070416"/>
                  <a:ext cx="1443985" cy="39074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515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Arco 15"/>
          <p:cNvSpPr/>
          <p:nvPr/>
        </p:nvSpPr>
        <p:spPr>
          <a:xfrm>
            <a:off x="5833254" y="455680"/>
            <a:ext cx="1440000" cy="1440000"/>
          </a:xfrm>
          <a:prstGeom prst="arc">
            <a:avLst>
              <a:gd name="adj1" fmla="val 19077944"/>
              <a:gd name="adj2" fmla="val 0"/>
            </a:avLst>
          </a:prstGeom>
          <a:ln>
            <a:solidFill>
              <a:srgbClr val="FF0000"/>
            </a:solidFill>
            <a:headEnd type="arrow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Arco 49"/>
          <p:cNvSpPr/>
          <p:nvPr/>
        </p:nvSpPr>
        <p:spPr>
          <a:xfrm>
            <a:off x="8105636" y="888561"/>
            <a:ext cx="737606" cy="762907"/>
          </a:xfrm>
          <a:prstGeom prst="arc">
            <a:avLst>
              <a:gd name="adj1" fmla="val 19870178"/>
              <a:gd name="adj2" fmla="val 3272883"/>
            </a:avLst>
          </a:prstGeom>
          <a:ln>
            <a:solidFill>
              <a:srgbClr val="FF0000"/>
            </a:solidFill>
            <a:headEnd type="arrow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8544834" y="4019312"/>
            <a:ext cx="376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259376" y="4448516"/>
                <a:ext cx="7518132" cy="358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b) Calculado a velocidade da borda da roda maior,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=18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∙0,3=33,9</m:t>
                    </m:r>
                  </m:oMath>
                </a14:m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76" y="4448516"/>
                <a:ext cx="7518132" cy="358560"/>
              </a:xfrm>
              <a:prstGeom prst="rect">
                <a:avLst/>
              </a:prstGeom>
              <a:blipFill rotWithShape="0">
                <a:blip r:embed="rId15"/>
                <a:stretch>
                  <a:fillRect l="-487" t="-5085" b="-15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7773674" y="4402274"/>
                <a:ext cx="1310295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dirty="0"/>
                  <a:t> 34 m/s</a:t>
                </a: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674" y="4402274"/>
                <a:ext cx="1310295" cy="369332"/>
              </a:xfrm>
              <a:prstGeom prst="rect">
                <a:avLst/>
              </a:prstGeom>
              <a:blipFill>
                <a:blip r:embed="rId16"/>
                <a:stretch>
                  <a:fillRect t="-6349" r="-3687" b="-22222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upo 60"/>
          <p:cNvGrpSpPr/>
          <p:nvPr/>
        </p:nvGrpSpPr>
        <p:grpSpPr>
          <a:xfrm>
            <a:off x="6901011" y="2156867"/>
            <a:ext cx="2275482" cy="1573436"/>
            <a:chOff x="6800494" y="2239543"/>
            <a:chExt cx="2275482" cy="1573436"/>
          </a:xfrm>
        </p:grpSpPr>
        <p:grpSp>
          <p:nvGrpSpPr>
            <p:cNvPr id="55" name="Grupo 54"/>
            <p:cNvGrpSpPr/>
            <p:nvPr/>
          </p:nvGrpSpPr>
          <p:grpSpPr>
            <a:xfrm>
              <a:off x="6800494" y="2239543"/>
              <a:ext cx="2213190" cy="1566340"/>
              <a:chOff x="6565364" y="2227029"/>
              <a:chExt cx="2213190" cy="1566340"/>
            </a:xfrm>
          </p:grpSpPr>
          <p:cxnSp>
            <p:nvCxnSpPr>
              <p:cNvPr id="21" name="Conector reto 20"/>
              <p:cNvCxnSpPr/>
              <p:nvPr/>
            </p:nvCxnSpPr>
            <p:spPr>
              <a:xfrm flipV="1">
                <a:off x="6936759" y="2227029"/>
                <a:ext cx="0" cy="12600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/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/>
              <p:cNvCxnSpPr/>
              <p:nvPr/>
            </p:nvCxnSpPr>
            <p:spPr>
              <a:xfrm rot="5400000" flipV="1">
                <a:off x="7860554" y="2545083"/>
                <a:ext cx="0" cy="18360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/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reto 22"/>
              <p:cNvCxnSpPr/>
              <p:nvPr/>
            </p:nvCxnSpPr>
            <p:spPr>
              <a:xfrm flipV="1">
                <a:off x="6942554" y="2669934"/>
                <a:ext cx="935217" cy="7931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/>
              <p:cNvCxnSpPr/>
              <p:nvPr/>
            </p:nvCxnSpPr>
            <p:spPr>
              <a:xfrm>
                <a:off x="7877771" y="2669934"/>
                <a:ext cx="651708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to 51"/>
              <p:cNvCxnSpPr/>
              <p:nvPr/>
            </p:nvCxnSpPr>
            <p:spPr>
              <a:xfrm>
                <a:off x="7877771" y="2669934"/>
                <a:ext cx="0" cy="817095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CaixaDeTexto 52"/>
              <p:cNvSpPr txBox="1"/>
              <p:nvPr/>
            </p:nvSpPr>
            <p:spPr>
              <a:xfrm>
                <a:off x="7661260" y="3485592"/>
                <a:ext cx="5199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/>
                  <a:t>60 s</a:t>
                </a:r>
              </a:p>
            </p:txBody>
          </p:sp>
          <p:sp>
            <p:nvSpPr>
              <p:cNvPr id="54" name="CaixaDeTexto 53"/>
              <p:cNvSpPr txBox="1"/>
              <p:nvPr/>
            </p:nvSpPr>
            <p:spPr>
              <a:xfrm>
                <a:off x="6565364" y="2534825"/>
                <a:ext cx="4107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/>
                  <a:t>18</a:t>
                </a:r>
              </a:p>
            </p:txBody>
          </p:sp>
        </p:grpSp>
        <p:cxnSp>
          <p:nvCxnSpPr>
            <p:cNvPr id="57" name="Conector reto 56"/>
            <p:cNvCxnSpPr/>
            <p:nvPr/>
          </p:nvCxnSpPr>
          <p:spPr>
            <a:xfrm flipH="1">
              <a:off x="7177684" y="2682448"/>
              <a:ext cx="918000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CaixaDeTexto 57"/>
            <p:cNvSpPr txBox="1"/>
            <p:nvPr/>
          </p:nvSpPr>
          <p:spPr>
            <a:xfrm>
              <a:off x="8508986" y="3505202"/>
              <a:ext cx="5669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/>
                <a:t>t</a:t>
              </a:r>
              <a:r>
                <a:rPr lang="pt-BR" sz="1400" dirty="0"/>
                <a:t> (s)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CaixaDeTexto 58"/>
                <p:cNvSpPr txBox="1"/>
                <p:nvPr/>
              </p:nvSpPr>
              <p:spPr>
                <a:xfrm>
                  <a:off x="7267985" y="2291971"/>
                  <a:ext cx="55060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pt-BR" sz="1400" dirty="0"/>
                    <a:t> (rps)</a:t>
                  </a:r>
                </a:p>
              </p:txBody>
            </p:sp>
          </mc:Choice>
          <mc:Fallback xmlns="">
            <p:sp>
              <p:nvSpPr>
                <p:cNvPr id="59" name="CaixaDeTexto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7985" y="2291971"/>
                  <a:ext cx="550600" cy="21544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7692" t="-25714" r="-19780" b="-5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CaixaDeTexto 59"/>
            <p:cNvSpPr txBox="1"/>
            <p:nvPr/>
          </p:nvSpPr>
          <p:spPr>
            <a:xfrm>
              <a:off x="6845843" y="3443647"/>
              <a:ext cx="398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896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5693" y="0"/>
            <a:ext cx="7821038" cy="1453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pt-BR" sz="2400" b="1" dirty="0">
                <a:solidFill>
                  <a:srgbClr val="0070C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Ex. 5 - Lista 10 -  Efeito da rotação da terra na gravidade local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Considere um objeto parado em relação à Terra, localizado no equador, </a:t>
            </a:r>
            <a:b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que a Terra está em rotação.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a aceleração centrípeta desse objeto.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458592" y="1955272"/>
                <a:ext cx="127406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|=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92" y="1955272"/>
                <a:ext cx="1274067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1933062" y="2093771"/>
            <a:ext cx="256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Raio</a:t>
            </a:r>
            <a:r>
              <a:rPr lang="pt-BR" baseline="-25000" dirty="0" err="1"/>
              <a:t>TERRA</a:t>
            </a:r>
            <a:r>
              <a:rPr lang="pt-BR" dirty="0"/>
              <a:t> = 6370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562131" y="2742567"/>
                <a:ext cx="4275978" cy="527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(6370)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=1667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km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=463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pt-BR" b="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31" y="2742567"/>
                <a:ext cx="4275978" cy="52758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562131" y="3498740"/>
                <a:ext cx="1841786" cy="566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|=0,034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b="0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31" y="3498740"/>
                <a:ext cx="1841786" cy="5666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5332559" y="3508176"/>
                <a:ext cx="2756139" cy="566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𝑙𝑜𝑐𝑎𝑙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𝐸𝑋𝑃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0,05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b="0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559" y="3508176"/>
                <a:ext cx="2756139" cy="5666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/>
          <p:cNvSpPr txBox="1"/>
          <p:nvPr/>
        </p:nvSpPr>
        <p:spPr>
          <a:xfrm>
            <a:off x="4221805" y="4156404"/>
            <a:ext cx="4453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 diferença é devido ao fato da </a:t>
            </a:r>
          </a:p>
          <a:p>
            <a:r>
              <a:rPr lang="pt-BR" dirty="0"/>
              <a:t>Terra ser achatada em dezenas de km</a:t>
            </a:r>
          </a:p>
        </p:txBody>
      </p:sp>
      <p:sp>
        <p:nvSpPr>
          <p:cNvPr id="12" name="CaixaDeTexto 52"/>
          <p:cNvSpPr txBox="1"/>
          <p:nvPr/>
        </p:nvSpPr>
        <p:spPr>
          <a:xfrm>
            <a:off x="8549845" y="4526184"/>
            <a:ext cx="41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9</a:t>
            </a:r>
          </a:p>
        </p:txBody>
      </p:sp>
      <p:sp>
        <p:nvSpPr>
          <p:cNvPr id="2" name="Texto explicativo retangular 1"/>
          <p:cNvSpPr/>
          <p:nvPr/>
        </p:nvSpPr>
        <p:spPr>
          <a:xfrm>
            <a:off x="5038512" y="2437490"/>
            <a:ext cx="1146407" cy="902667"/>
          </a:xfrm>
          <a:prstGeom prst="wedgeRectCallout">
            <a:avLst>
              <a:gd name="adj1" fmla="val -2165"/>
              <a:gd name="adj2" fmla="val 84053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Força de gravitação da Terra </a:t>
            </a:r>
          </a:p>
        </p:txBody>
      </p:sp>
      <p:sp>
        <p:nvSpPr>
          <p:cNvPr id="4" name="Texto explicativo em elipse 3"/>
          <p:cNvSpPr/>
          <p:nvPr/>
        </p:nvSpPr>
        <p:spPr>
          <a:xfrm>
            <a:off x="6819090" y="2217906"/>
            <a:ext cx="1498060" cy="1122250"/>
          </a:xfrm>
          <a:prstGeom prst="wedgeEllipseCallout">
            <a:avLst>
              <a:gd name="adj1" fmla="val -94753"/>
              <a:gd name="adj2" fmla="val 78852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Peso medido no local</a:t>
            </a:r>
          </a:p>
        </p:txBody>
      </p:sp>
    </p:spTree>
    <p:extLst>
      <p:ext uri="{BB962C8B-B14F-4D97-AF65-F5344CB8AC3E}">
        <p14:creationId xmlns:p14="http://schemas.microsoft.com/office/powerpoint/2010/main" val="334881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0738" y="448692"/>
            <a:ext cx="559385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 seria o período de rotação da Terra para que a aceleração centrípeta desse objeto fosse igual a 9,8 m/s</a:t>
            </a:r>
            <a:r>
              <a:rPr lang="pt-BR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445179" y="1154800"/>
                <a:ext cx="1596976" cy="566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|=9,8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b="0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79" y="1154800"/>
                <a:ext cx="1596976" cy="56675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518182" y="1633812"/>
                <a:ext cx="127406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|=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82" y="1633812"/>
                <a:ext cx="127406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287897" y="1796189"/>
                <a:ext cx="22659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=9,8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×6370000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897" y="1796189"/>
                <a:ext cx="2265941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4981161" y="1721830"/>
                <a:ext cx="1484445" cy="566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=7900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pt-BR" b="0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161" y="1721830"/>
                <a:ext cx="1484445" cy="56675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697237" y="2418956"/>
                <a:ext cx="91595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7" y="2418956"/>
                <a:ext cx="915956" cy="5186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489302" y="2423317"/>
                <a:ext cx="3820661" cy="527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×(6370000)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7900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=5066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302" y="2423317"/>
                <a:ext cx="3820661" cy="52770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733177" y="3317958"/>
                <a:ext cx="164121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=84 </m:t>
                      </m:r>
                      <m:r>
                        <m:rPr>
                          <m:sty m:val="p"/>
                        </m:rPr>
                        <a:rPr lang="pt-BR" sz="2400" b="0" i="0" smtClean="0">
                          <a:latin typeface="Cambria Math" panose="02040503050406030204" pitchFamily="18" charset="0"/>
                        </a:rPr>
                        <m:t>min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77" y="3317958"/>
                <a:ext cx="1641219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852" r="-1852" b="-98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/>
          <p:cNvSpPr txBox="1"/>
          <p:nvPr/>
        </p:nvSpPr>
        <p:spPr>
          <a:xfrm>
            <a:off x="2340341" y="1235902"/>
            <a:ext cx="256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Raio</a:t>
            </a:r>
            <a:r>
              <a:rPr lang="pt-BR" baseline="-25000" dirty="0" err="1"/>
              <a:t>TERRA</a:t>
            </a:r>
            <a:r>
              <a:rPr lang="pt-BR" dirty="0"/>
              <a:t> = 6370 km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326877" y="4260715"/>
            <a:ext cx="49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1976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39674"/>
          </a:xfrm>
        </p:spPr>
        <p:txBody>
          <a:bodyPr>
            <a:noAutofit/>
          </a:bodyPr>
          <a:lstStyle/>
          <a:p>
            <a:r>
              <a:rPr lang="pt-BR" sz="2800" dirty="0"/>
              <a:t>A lei de gravitação universal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" y="439674"/>
            <a:ext cx="5297214" cy="375219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080" y="590696"/>
            <a:ext cx="3416365" cy="208944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081" y="2669628"/>
            <a:ext cx="3327049" cy="20701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9F0715FF-C39B-4DE3-8101-DBF95B7987F7}"/>
                  </a:ext>
                </a:extLst>
              </p:cNvPr>
              <p:cNvSpPr txBox="1"/>
              <p:nvPr/>
            </p:nvSpPr>
            <p:spPr>
              <a:xfrm>
                <a:off x="205067" y="4271656"/>
                <a:ext cx="3746347" cy="432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dirty="0"/>
                  <a:t>Ajuste dos pontos </a:t>
                </a:r>
                <a:r>
                  <a:rPr lang="pt-BR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𝑐𝑝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1,29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9F0715FF-C39B-4DE3-8101-DBF95B798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67" y="4271656"/>
                <a:ext cx="3746347" cy="432170"/>
              </a:xfrm>
              <a:prstGeom prst="rect">
                <a:avLst/>
              </a:prstGeom>
              <a:blipFill>
                <a:blip r:embed="rId5"/>
                <a:stretch>
                  <a:fillRect l="-3909" b="-183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628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A4E61-062E-4B98-BB97-6369D4035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036" y="20172"/>
            <a:ext cx="6878171" cy="378466"/>
          </a:xfrm>
        </p:spPr>
        <p:txBody>
          <a:bodyPr>
            <a:noAutofit/>
          </a:bodyPr>
          <a:lstStyle/>
          <a:p>
            <a:r>
              <a:rPr lang="pt-BR" sz="3200" dirty="0"/>
              <a:t>A massa do Sol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5458CE81-CD05-42FB-A4A6-8951EBA28324}"/>
                  </a:ext>
                </a:extLst>
              </p:cNvPr>
              <p:cNvSpPr txBox="1"/>
              <p:nvPr/>
            </p:nvSpPr>
            <p:spPr>
              <a:xfrm>
                <a:off x="445774" y="681292"/>
                <a:ext cx="3746347" cy="432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Ajuste dos pontos </a:t>
                </a:r>
                <a:r>
                  <a:rPr lang="pt-BR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𝑐𝑝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1,29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5458CE81-CD05-42FB-A4A6-8951EBA28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4" y="681292"/>
                <a:ext cx="3746347" cy="432170"/>
              </a:xfrm>
              <a:prstGeom prst="rect">
                <a:avLst/>
              </a:prstGeom>
              <a:blipFill>
                <a:blip r:embed="rId2"/>
                <a:stretch>
                  <a:fillRect l="-3740" b="-169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BCEC210B-C79C-483B-BFCB-89BCD23A5CC1}"/>
                  </a:ext>
                </a:extLst>
              </p:cNvPr>
              <p:cNvSpPr txBox="1"/>
              <p:nvPr/>
            </p:nvSpPr>
            <p:spPr>
              <a:xfrm>
                <a:off x="2639716" y="1498399"/>
                <a:ext cx="1475084" cy="535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𝐺𝑀𝑚</m:t>
                          </m:r>
                        </m:num>
                        <m:den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BCEC210B-C79C-483B-BFCB-89BCD23A5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716" y="1498399"/>
                <a:ext cx="1475084" cy="5354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have Direita 4">
            <a:extLst>
              <a:ext uri="{FF2B5EF4-FFF2-40B4-BE49-F238E27FC236}">
                <a16:creationId xmlns:a16="http://schemas.microsoft.com/office/drawing/2014/main" id="{02E675DB-93F5-4F3B-852A-80363AB7F643}"/>
              </a:ext>
            </a:extLst>
          </p:cNvPr>
          <p:cNvSpPr/>
          <p:nvPr/>
        </p:nvSpPr>
        <p:spPr>
          <a:xfrm>
            <a:off x="4572000" y="591671"/>
            <a:ext cx="457200" cy="162709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0FBC849-0661-4FD5-BCEE-341EADB33997}"/>
                  </a:ext>
                </a:extLst>
              </p:cNvPr>
              <p:cNvSpPr txBox="1"/>
              <p:nvPr/>
            </p:nvSpPr>
            <p:spPr>
              <a:xfrm>
                <a:off x="5573806" y="1142966"/>
                <a:ext cx="2743200" cy="5245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𝐺𝑀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=1,29×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0FBC849-0661-4FD5-BCEE-341EADB33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806" y="1142966"/>
                <a:ext cx="2743200" cy="5245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C1DD8CD9-3D68-4DD6-9E27-792281AE7F73}"/>
                  </a:ext>
                </a:extLst>
              </p:cNvPr>
              <p:cNvSpPr txBox="1"/>
              <p:nvPr/>
            </p:nvSpPr>
            <p:spPr>
              <a:xfrm>
                <a:off x="5533465" y="2336393"/>
                <a:ext cx="3059206" cy="574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=6,67×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kg</m:t>
                            </m:r>
                            <m:r>
                              <m:rPr>
                                <m:nor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m:rPr>
                                <m:nor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C1DD8CD9-3D68-4DD6-9E27-792281AE7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465" y="2336393"/>
                <a:ext cx="3059206" cy="5748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6AD8A1DD-1CBF-4FC9-B097-47C615399930}"/>
                  </a:ext>
                </a:extLst>
              </p:cNvPr>
              <p:cNvSpPr txBox="1"/>
              <p:nvPr/>
            </p:nvSpPr>
            <p:spPr>
              <a:xfrm>
                <a:off x="5667937" y="3351073"/>
                <a:ext cx="26490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=1,93×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6AD8A1DD-1CBF-4FC9-B097-47C615399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937" y="3351073"/>
                <a:ext cx="264907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FD5C34E5-F39A-4A11-B9A9-8429F4FC2073}"/>
                  </a:ext>
                </a:extLst>
              </p:cNvPr>
              <p:cNvSpPr txBox="1"/>
              <p:nvPr/>
            </p:nvSpPr>
            <p:spPr>
              <a:xfrm>
                <a:off x="5029200" y="4000534"/>
                <a:ext cx="38256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valor correto é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=1,99×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FD5C34E5-F39A-4A11-B9A9-8429F4FC2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000534"/>
                <a:ext cx="3825687" cy="369332"/>
              </a:xfrm>
              <a:prstGeom prst="rect">
                <a:avLst/>
              </a:prstGeom>
              <a:blipFill>
                <a:blip r:embed="rId7"/>
                <a:stretch>
                  <a:fillRect l="-1274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37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7722" y="34593"/>
            <a:ext cx="8034156" cy="2115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pt-BR" sz="2000" b="1" dirty="0">
                <a:solidFill>
                  <a:srgbClr val="0070C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Lista 10 ex. 6) RHK E4.34 – Aceleração do elétron no átomo de Bohr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endParaRPr lang="pt-BR" sz="2000" b="1" dirty="0">
              <a:solidFill>
                <a:srgbClr val="0070C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modelo de Bohr para o átomo de hidrogênio, um elétron gira em torno de um próton em órbita circular de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raio 5,29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pt-BR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-11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com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velocidade igual a 2,18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pt-BR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/s.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a aceleração do elétron nesse modelo.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Imagem 3" descr="bohrhydroge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5022" y="1589261"/>
            <a:ext cx="2930361" cy="280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50785" y="1978702"/>
            <a:ext cx="291558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Elétron em órbita circular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150785" y="2650954"/>
                <a:ext cx="127406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|=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85" y="2650954"/>
                <a:ext cx="127406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424852" y="2701573"/>
                <a:ext cx="3829766" cy="5850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(2,18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5,29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−11</m:t>
                              </m:r>
                            </m:sup>
                          </m:sSup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=8,98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852" y="2701573"/>
                <a:ext cx="3829766" cy="5850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482727" y="3749160"/>
                <a:ext cx="1378647" cy="4511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𝑒𝑙𝑒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727" y="3749160"/>
                <a:ext cx="1378647" cy="4511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8552986" y="4446451"/>
            <a:ext cx="51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55905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EC557-3918-4BCC-B8FD-1C446790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92180"/>
            <a:ext cx="6158753" cy="257443"/>
          </a:xfrm>
        </p:spPr>
        <p:txBody>
          <a:bodyPr>
            <a:noAutofit/>
          </a:bodyPr>
          <a:lstStyle/>
          <a:p>
            <a:r>
              <a:rPr lang="pt-BR" sz="2400" dirty="0"/>
              <a:t>Ex. 10 Lista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11DC537A-9E02-4682-9A98-0CDDA6F8FDE5}"/>
                  </a:ext>
                </a:extLst>
              </p:cNvPr>
              <p:cNvSpPr txBox="1"/>
              <p:nvPr/>
            </p:nvSpPr>
            <p:spPr>
              <a:xfrm>
                <a:off x="97491" y="349623"/>
                <a:ext cx="6999194" cy="9458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isco gira em torno do centro O e tem marca P a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= 10 cm do centro.</a:t>
                </a:r>
              </a:p>
              <a:p>
                <a:r>
                  <a:rPr lang="pt-BR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Gráfico descreve a velocidade angular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num>
                      <m:den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do disco em função do tempo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</a:p>
              <a:p>
                <a:r>
                  <a:rPr lang="pt-BR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No instante t = 0 s, a marca P está na posição </a:t>
                </a:r>
                <a:r>
                  <a:rPr lang="pt-BR" sz="1600" i="1" dirty="0">
                    <a:effectLst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q </a:t>
                </a:r>
                <a:r>
                  <a:rPr lang="pt-BR" sz="1600" dirty="0">
                    <a:effectLst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= 0 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rad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pt-BR" sz="16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11DC537A-9E02-4682-9A98-0CDDA6F8F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1" y="349623"/>
                <a:ext cx="6999194" cy="945836"/>
              </a:xfrm>
              <a:prstGeom prst="rect">
                <a:avLst/>
              </a:prstGeom>
              <a:blipFill>
                <a:blip r:embed="rId2"/>
                <a:stretch>
                  <a:fillRect l="-523" t="-1923" b="-64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1438A9B7-9DBB-4A2B-A225-3A5B479A4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210" y="2124670"/>
            <a:ext cx="4264019" cy="267211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CDB3D7F-3CE4-46F6-A4BB-BD968CEAE8FB}"/>
              </a:ext>
            </a:extLst>
          </p:cNvPr>
          <p:cNvSpPr txBox="1"/>
          <p:nvPr/>
        </p:nvSpPr>
        <p:spPr>
          <a:xfrm>
            <a:off x="97491" y="1303941"/>
            <a:ext cx="42257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Determine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 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P em 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 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5, 10, 12, 20 s.</a:t>
            </a:r>
            <a:endParaRPr lang="pt-BR" sz="1600" dirty="0"/>
          </a:p>
        </p:txBody>
      </p:sp>
      <p:grpSp>
        <p:nvGrpSpPr>
          <p:cNvPr id="9" name="Tela 45">
            <a:extLst>
              <a:ext uri="{FF2B5EF4-FFF2-40B4-BE49-F238E27FC236}">
                <a16:creationId xmlns:a16="http://schemas.microsoft.com/office/drawing/2014/main" id="{6C13B07E-AAA6-45F2-B819-61E12CC4CA09}"/>
              </a:ext>
            </a:extLst>
          </p:cNvPr>
          <p:cNvGrpSpPr/>
          <p:nvPr/>
        </p:nvGrpSpPr>
        <p:grpSpPr>
          <a:xfrm>
            <a:off x="6615954" y="758001"/>
            <a:ext cx="2346232" cy="2415505"/>
            <a:chOff x="0" y="0"/>
            <a:chExt cx="1666875" cy="17430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3C227F4-1810-42C2-A51A-C64212CE793D}"/>
                </a:ext>
              </a:extLst>
            </p:cNvPr>
            <p:cNvSpPr/>
            <p:nvPr/>
          </p:nvSpPr>
          <p:spPr>
            <a:xfrm>
              <a:off x="0" y="0"/>
              <a:ext cx="1666875" cy="1743075"/>
            </a:xfrm>
            <a:prstGeom prst="rect">
              <a:avLst/>
            </a:prstGeom>
            <a:solidFill>
              <a:prstClr val="white"/>
            </a:solidFill>
          </p:spPr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D26D68BA-77B8-4CBC-BE5A-C0FDD9908E30}"/>
                </a:ext>
              </a:extLst>
            </p:cNvPr>
            <p:cNvSpPr/>
            <p:nvPr/>
          </p:nvSpPr>
          <p:spPr>
            <a:xfrm>
              <a:off x="114301" y="485775"/>
              <a:ext cx="1080000" cy="108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FE4F271D-384C-413C-AD33-3E3EB39F95C0}"/>
                </a:ext>
              </a:extLst>
            </p:cNvPr>
            <p:cNvSpPr/>
            <p:nvPr/>
          </p:nvSpPr>
          <p:spPr>
            <a:xfrm>
              <a:off x="1004887" y="661987"/>
              <a:ext cx="72000" cy="7143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3D3E9DE4-63B4-445F-9E0D-85775190AE6E}"/>
                </a:ext>
              </a:extLst>
            </p:cNvPr>
            <p:cNvCxnSpPr/>
            <p:nvPr/>
          </p:nvCxnSpPr>
          <p:spPr>
            <a:xfrm flipV="1">
              <a:off x="666751" y="700084"/>
              <a:ext cx="374136" cy="32400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ixa de Texto 36">
              <a:extLst>
                <a:ext uri="{FF2B5EF4-FFF2-40B4-BE49-F238E27FC236}">
                  <a16:creationId xmlns:a16="http://schemas.microsoft.com/office/drawing/2014/main" id="{5433754F-62A3-4A67-91E1-76FB06B86E05}"/>
                </a:ext>
              </a:extLst>
            </p:cNvPr>
            <p:cNvSpPr txBox="1"/>
            <p:nvPr/>
          </p:nvSpPr>
          <p:spPr>
            <a:xfrm>
              <a:off x="666751" y="661987"/>
              <a:ext cx="285750" cy="30480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pt-BR" sz="12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endParaRPr lang="pt-BR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Caixa de Texto 6">
              <a:extLst>
                <a:ext uri="{FF2B5EF4-FFF2-40B4-BE49-F238E27FC236}">
                  <a16:creationId xmlns:a16="http://schemas.microsoft.com/office/drawing/2014/main" id="{175DE73C-C2F2-48E1-8B63-E111AEBB1124}"/>
                </a:ext>
              </a:extLst>
            </p:cNvPr>
            <p:cNvSpPr txBox="1"/>
            <p:nvPr/>
          </p:nvSpPr>
          <p:spPr>
            <a:xfrm>
              <a:off x="537188" y="989625"/>
              <a:ext cx="285750" cy="30480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600"/>
                </a:spcAft>
              </a:pPr>
              <a:r>
                <a:rPr lang="pt-BR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</a:t>
              </a:r>
              <a:endParaRPr lang="pt-BR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Caixa de Texto 6">
              <a:extLst>
                <a:ext uri="{FF2B5EF4-FFF2-40B4-BE49-F238E27FC236}">
                  <a16:creationId xmlns:a16="http://schemas.microsoft.com/office/drawing/2014/main" id="{6CDFD859-0428-4D6E-A1E3-4DE7374F7FCA}"/>
                </a:ext>
              </a:extLst>
            </p:cNvPr>
            <p:cNvSpPr txBox="1"/>
            <p:nvPr/>
          </p:nvSpPr>
          <p:spPr>
            <a:xfrm>
              <a:off x="952501" y="680209"/>
              <a:ext cx="285750" cy="30480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600"/>
                </a:spcAft>
              </a:pPr>
              <a:r>
                <a:rPr lang="pt-BR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endParaRPr lang="pt-BR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Caixa de Texto 6">
              <a:extLst>
                <a:ext uri="{FF2B5EF4-FFF2-40B4-BE49-F238E27FC236}">
                  <a16:creationId xmlns:a16="http://schemas.microsoft.com/office/drawing/2014/main" id="{6D7F39E2-9BEF-4292-BE6F-7D7DA405B49C}"/>
                </a:ext>
              </a:extLst>
            </p:cNvPr>
            <p:cNvSpPr txBox="1"/>
            <p:nvPr/>
          </p:nvSpPr>
          <p:spPr>
            <a:xfrm>
              <a:off x="1351863" y="1009571"/>
              <a:ext cx="285750" cy="30480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600"/>
                </a:spcAft>
              </a:pPr>
              <a:r>
                <a:rPr lang="pt-BR" sz="12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endParaRPr lang="pt-B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Caixa de Texto 6">
              <a:extLst>
                <a:ext uri="{FF2B5EF4-FFF2-40B4-BE49-F238E27FC236}">
                  <a16:creationId xmlns:a16="http://schemas.microsoft.com/office/drawing/2014/main" id="{F6D492E8-388C-4B6C-A234-BFDC85570A3C}"/>
                </a:ext>
              </a:extLst>
            </p:cNvPr>
            <p:cNvSpPr txBox="1"/>
            <p:nvPr/>
          </p:nvSpPr>
          <p:spPr>
            <a:xfrm>
              <a:off x="766963" y="861934"/>
              <a:ext cx="285750" cy="30480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600"/>
                </a:spcAft>
              </a:pPr>
              <a:r>
                <a:rPr lang="pt-BR" sz="1200" i="1">
                  <a:effectLst/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q</a:t>
              </a:r>
              <a:endParaRPr lang="pt-BR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id="{E9392F2B-8FAA-4B9C-8D32-A9EB4532D57A}"/>
                </a:ext>
              </a:extLst>
            </p:cNvPr>
            <p:cNvCxnSpPr/>
            <p:nvPr/>
          </p:nvCxnSpPr>
          <p:spPr>
            <a:xfrm>
              <a:off x="423863" y="1024084"/>
              <a:ext cx="1080000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o 19">
              <a:extLst>
                <a:ext uri="{FF2B5EF4-FFF2-40B4-BE49-F238E27FC236}">
                  <a16:creationId xmlns:a16="http://schemas.microsoft.com/office/drawing/2014/main" id="{8019A1F8-D8D4-40C7-90CE-B330868DBFD9}"/>
                </a:ext>
              </a:extLst>
            </p:cNvPr>
            <p:cNvSpPr/>
            <p:nvPr/>
          </p:nvSpPr>
          <p:spPr>
            <a:xfrm>
              <a:off x="423863" y="754425"/>
              <a:ext cx="540000" cy="540000"/>
            </a:xfrm>
            <a:prstGeom prst="arc">
              <a:avLst>
                <a:gd name="adj1" fmla="val 18732407"/>
                <a:gd name="adj2" fmla="val 0"/>
              </a:avLst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id="{5F04149B-969B-46E9-A912-983FC753DD95}"/>
                </a:ext>
              </a:extLst>
            </p:cNvPr>
            <p:cNvCxnSpPr/>
            <p:nvPr/>
          </p:nvCxnSpPr>
          <p:spPr>
            <a:xfrm rot="16200000">
              <a:off x="136811" y="684501"/>
              <a:ext cx="1079500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ixa de Texto 6">
              <a:extLst>
                <a:ext uri="{FF2B5EF4-FFF2-40B4-BE49-F238E27FC236}">
                  <a16:creationId xmlns:a16="http://schemas.microsoft.com/office/drawing/2014/main" id="{07209411-5571-4E66-8175-BDF7C19A2B8D}"/>
                </a:ext>
              </a:extLst>
            </p:cNvPr>
            <p:cNvSpPr txBox="1"/>
            <p:nvPr/>
          </p:nvSpPr>
          <p:spPr>
            <a:xfrm>
              <a:off x="500291" y="94275"/>
              <a:ext cx="285750" cy="30416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600"/>
                </a:spcAft>
              </a:pPr>
              <a:r>
                <a:rPr lang="pt-BR" sz="12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pt-B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6C3B3D27-6F1E-4051-B07B-8FE457049FA3}"/>
                  </a:ext>
                </a:extLst>
              </p:cNvPr>
              <p:cNvSpPr txBox="1"/>
              <p:nvPr/>
            </p:nvSpPr>
            <p:spPr>
              <a:xfrm>
                <a:off x="132031" y="1607650"/>
                <a:ext cx="2701958" cy="466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0→5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5+3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6=24 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rad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6C3B3D27-6F1E-4051-B07B-8FE457049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31" y="1607650"/>
                <a:ext cx="2701958" cy="4660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7706D9A5-A2F4-4FE7-8113-37DDE6EA393B}"/>
                  </a:ext>
                </a:extLst>
              </p:cNvPr>
              <p:cNvSpPr txBox="1"/>
              <p:nvPr/>
            </p:nvSpPr>
            <p:spPr>
              <a:xfrm>
                <a:off x="125623" y="2110648"/>
                <a:ext cx="3992503" cy="466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0→12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7,5+3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6−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,5+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 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rad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7706D9A5-A2F4-4FE7-8113-37DDE6EA3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23" y="2110648"/>
                <a:ext cx="3992503" cy="4660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F3DC667C-E7B6-444F-B3E9-5D1D73E2A0F9}"/>
                  </a:ext>
                </a:extLst>
              </p:cNvPr>
              <p:cNvSpPr txBox="1"/>
              <p:nvPr/>
            </p:nvSpPr>
            <p:spPr>
              <a:xfrm>
                <a:off x="97491" y="2619078"/>
                <a:ext cx="4260204" cy="466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0→20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7,5+3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6−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10,5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=−12 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rad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F3DC667C-E7B6-444F-B3E9-5D1D73E2A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1" y="2619078"/>
                <a:ext cx="4260204" cy="4660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Tabela 26">
            <a:extLst>
              <a:ext uri="{FF2B5EF4-FFF2-40B4-BE49-F238E27FC236}">
                <a16:creationId xmlns:a16="http://schemas.microsoft.com/office/drawing/2014/main" id="{03C6DB47-483C-4D07-970A-369DB6554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586922"/>
              </p:ext>
            </p:extLst>
          </p:nvPr>
        </p:nvGraphicFramePr>
        <p:xfrm>
          <a:off x="248771" y="3142093"/>
          <a:ext cx="2951548" cy="167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0695">
                  <a:extLst>
                    <a:ext uri="{9D8B030D-6E8A-4147-A177-3AD203B41FA5}">
                      <a16:colId xmlns:a16="http://schemas.microsoft.com/office/drawing/2014/main" val="3316685888"/>
                    </a:ext>
                  </a:extLst>
                </a:gridCol>
                <a:gridCol w="1224588">
                  <a:extLst>
                    <a:ext uri="{9D8B030D-6E8A-4147-A177-3AD203B41FA5}">
                      <a16:colId xmlns:a16="http://schemas.microsoft.com/office/drawing/2014/main" val="3454367477"/>
                    </a:ext>
                  </a:extLst>
                </a:gridCol>
                <a:gridCol w="1276265">
                  <a:extLst>
                    <a:ext uri="{9D8B030D-6E8A-4147-A177-3AD203B41FA5}">
                      <a16:colId xmlns:a16="http://schemas.microsoft.com/office/drawing/2014/main" val="2056637287"/>
                    </a:ext>
                  </a:extLst>
                </a:gridCol>
              </a:tblGrid>
              <a:tr h="32900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= d cos(</a:t>
                      </a:r>
                      <a:r>
                        <a:rPr lang="pt-BR" sz="1600" dirty="0"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= d </a:t>
                      </a:r>
                      <a:r>
                        <a:rPr lang="pt-BR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</a:t>
                      </a:r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t-BR" sz="1600" dirty="0"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764724"/>
                  </a:ext>
                </a:extLst>
              </a:tr>
              <a:tr h="32900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000022"/>
                  </a:ext>
                </a:extLst>
              </a:tr>
              <a:tr h="32900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008120"/>
                  </a:ext>
                </a:extLst>
              </a:tr>
              <a:tr h="32900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53272"/>
                  </a:ext>
                </a:extLst>
              </a:tr>
              <a:tr h="32900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227774"/>
                  </a:ext>
                </a:extLst>
              </a:tr>
            </a:tbl>
          </a:graphicData>
        </a:graphic>
      </p:graphicFrame>
      <p:sp>
        <p:nvSpPr>
          <p:cNvPr id="27" name="CaixaDeTexto 26">
            <a:extLst>
              <a:ext uri="{FF2B5EF4-FFF2-40B4-BE49-F238E27FC236}">
                <a16:creationId xmlns:a16="http://schemas.microsoft.com/office/drawing/2014/main" id="{0C123FA4-FE20-4584-BCFF-264E8B727643}"/>
              </a:ext>
            </a:extLst>
          </p:cNvPr>
          <p:cNvSpPr txBox="1"/>
          <p:nvPr/>
        </p:nvSpPr>
        <p:spPr>
          <a:xfrm>
            <a:off x="3200319" y="3805441"/>
            <a:ext cx="1430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em s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e y em cm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F4AA6A1-D81A-4906-8754-B22DBD8D8DCC}"/>
              </a:ext>
            </a:extLst>
          </p:cNvPr>
          <p:cNvSpPr txBox="1"/>
          <p:nvPr/>
        </p:nvSpPr>
        <p:spPr>
          <a:xfrm>
            <a:off x="6683502" y="523429"/>
            <a:ext cx="178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file"/>
              </a:rPr>
              <a:t>Esboço animado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17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8910" y="-7839"/>
            <a:ext cx="9066180" cy="1788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pt-BR" sz="2400" b="1" dirty="0">
                <a:solidFill>
                  <a:srgbClr val="0070C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Aceleração centrípeta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pt-BR" sz="2000" b="1" dirty="0">
                <a:solidFill>
                  <a:srgbClr val="0070C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Exercício 3 – Lista 10 - HMN 3.24 – MCUA, distância e aceleração média </a:t>
            </a:r>
          </a:p>
          <a:p>
            <a:pPr algn="just">
              <a:lnSpc>
                <a:spcPct val="107000"/>
              </a:lnSpc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Carro percorre, em sentido anti-horário, uma pista circular de 1 km de diâmetro.</a:t>
            </a:r>
          </a:p>
          <a:p>
            <a:pPr algn="just">
              <a:lnSpc>
                <a:spcPct val="107000"/>
              </a:lnSpc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Passa pelo Sul, a 60 km/h, em </a:t>
            </a:r>
            <a:r>
              <a:rPr lang="pt-B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 s e daí acelera uniformemente, a 240 km/h em 10 s.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a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distância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o carro percorre na pista entre </a:t>
            </a:r>
            <a:r>
              <a:rPr lang="pt-B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 e </a:t>
            </a:r>
            <a:r>
              <a:rPr lang="pt-B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10 s.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99802" y="2039020"/>
            <a:ext cx="266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Diâmetro da pista = 1 km</a:t>
            </a:r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7586998" y="4069575"/>
            <a:ext cx="1071797" cy="1499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7979811" y="4084565"/>
                <a:ext cx="286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811" y="4084565"/>
                <a:ext cx="286169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17021" t="-44444" r="-70213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299802" y="2422312"/>
                <a:ext cx="2801023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|=60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km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=16,7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pt-BR" b="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02" y="2422312"/>
                <a:ext cx="2801023" cy="5259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58378" y="2880894"/>
                <a:ext cx="194790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78" y="2880894"/>
                <a:ext cx="1947906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78801" y="3484845"/>
                <a:ext cx="362708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|=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66,7−16,7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1" y="3484845"/>
                <a:ext cx="3627082" cy="6127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382684" y="2436322"/>
                <a:ext cx="3004540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=|</m:t>
                          </m:r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|=240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km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=66,7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pt-BR" b="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684" y="2436322"/>
                <a:ext cx="3004540" cy="5259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de Seta Reta 14"/>
          <p:cNvCxnSpPr/>
          <p:nvPr/>
        </p:nvCxnSpPr>
        <p:spPr>
          <a:xfrm flipV="1">
            <a:off x="8536741" y="2306458"/>
            <a:ext cx="501434" cy="117838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8122897" y="2665494"/>
                <a:ext cx="3080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897" y="2665494"/>
                <a:ext cx="308033" cy="276999"/>
              </a:xfrm>
              <a:prstGeom prst="rect">
                <a:avLst/>
              </a:prstGeom>
              <a:blipFill>
                <a:blip r:embed="rId8"/>
                <a:stretch>
                  <a:fillRect l="-15686" t="-43478" r="-64706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88348" y="4131749"/>
                <a:ext cx="28798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=0+16,67(10)+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(10)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48" y="4131749"/>
                <a:ext cx="2879826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4031480" y="4254859"/>
                <a:ext cx="1154419" cy="3077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20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 =417 </m:t>
                    </m:r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480" y="4254859"/>
                <a:ext cx="1154419" cy="307777"/>
              </a:xfrm>
              <a:prstGeom prst="rect">
                <a:avLst/>
              </a:prstGeom>
              <a:blipFill>
                <a:blip r:embed="rId10"/>
                <a:stretch>
                  <a:fillRect l="-13158" t="-26000" r="-3684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8552986" y="4446451"/>
            <a:ext cx="51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12</a:t>
            </a:r>
          </a:p>
        </p:txBody>
      </p:sp>
      <p:sp>
        <p:nvSpPr>
          <p:cNvPr id="2" name="Elipse 1"/>
          <p:cNvSpPr/>
          <p:nvPr/>
        </p:nvSpPr>
        <p:spPr>
          <a:xfrm>
            <a:off x="6578998" y="2053575"/>
            <a:ext cx="2016000" cy="2016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/>
          <p:cNvCxnSpPr>
            <a:endCxn id="2" idx="4"/>
          </p:cNvCxnSpPr>
          <p:nvPr/>
        </p:nvCxnSpPr>
        <p:spPr>
          <a:xfrm>
            <a:off x="7586998" y="3157893"/>
            <a:ext cx="0" cy="9116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7586998" y="3157893"/>
            <a:ext cx="949743" cy="3269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Arco 20"/>
          <p:cNvSpPr/>
          <p:nvPr/>
        </p:nvSpPr>
        <p:spPr>
          <a:xfrm>
            <a:off x="7035866" y="2625683"/>
            <a:ext cx="1080000" cy="1080000"/>
          </a:xfrm>
          <a:prstGeom prst="arc">
            <a:avLst>
              <a:gd name="adj1" fmla="val 1094683"/>
              <a:gd name="adj2" fmla="val 5383369"/>
            </a:avLst>
          </a:prstGeom>
          <a:ln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7958017" y="3574679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017" y="3574679"/>
                <a:ext cx="200696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4242" r="-21212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115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9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e Seta Reta 2"/>
          <p:cNvCxnSpPr>
            <a:stCxn id="14" idx="4"/>
          </p:cNvCxnSpPr>
          <p:nvPr/>
        </p:nvCxnSpPr>
        <p:spPr>
          <a:xfrm>
            <a:off x="6190283" y="2945576"/>
            <a:ext cx="489682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6222588" y="2966976"/>
                <a:ext cx="286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588" y="2966976"/>
                <a:ext cx="286169" cy="276999"/>
              </a:xfrm>
              <a:prstGeom prst="rect">
                <a:avLst/>
              </a:prstGeom>
              <a:blipFill>
                <a:blip r:embed="rId2"/>
                <a:stretch>
                  <a:fillRect l="-19149" t="-46667" r="-68085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de Seta Reta 4"/>
          <p:cNvCxnSpPr/>
          <p:nvPr/>
        </p:nvCxnSpPr>
        <p:spPr>
          <a:xfrm flipV="1">
            <a:off x="6751869" y="1741382"/>
            <a:ext cx="1025137" cy="98307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7238996" y="1708071"/>
                <a:ext cx="3080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996" y="1708071"/>
                <a:ext cx="308033" cy="276999"/>
              </a:xfrm>
              <a:prstGeom prst="rect">
                <a:avLst/>
              </a:prstGeom>
              <a:blipFill>
                <a:blip r:embed="rId3"/>
                <a:stretch>
                  <a:fillRect l="-15686" t="-43478" r="-64706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13171" y="481264"/>
                <a:ext cx="203369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Deslocamento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71" y="481264"/>
                <a:ext cx="2033698" cy="246221"/>
              </a:xfrm>
              <a:prstGeom prst="rect">
                <a:avLst/>
              </a:prstGeom>
              <a:blipFill>
                <a:blip r:embed="rId4"/>
                <a:stretch>
                  <a:fillRect l="-299"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7"/>
          <p:cNvSpPr/>
          <p:nvPr/>
        </p:nvSpPr>
        <p:spPr>
          <a:xfrm>
            <a:off x="276005" y="22998"/>
            <a:ext cx="6257707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Calcule o vetor aceleração média do carro entre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 e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10 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13171" y="816137"/>
                <a:ext cx="2274982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417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=0,834 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rad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71" y="816137"/>
                <a:ext cx="2274982" cy="5204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990625" y="400173"/>
                <a:ext cx="2272482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Raio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km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=500 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625" y="400173"/>
                <a:ext cx="2272482" cy="52418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2604404" y="916655"/>
                <a:ext cx="2570127" cy="349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(=0,834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rad</m:t>
                    </m:r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=47,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pt-BR" sz="1600" dirty="0"/>
                  <a:t>)</a:t>
                </a: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404" y="916655"/>
                <a:ext cx="2570127" cy="349455"/>
              </a:xfrm>
              <a:prstGeom prst="rect">
                <a:avLst/>
              </a:prstGeom>
              <a:blipFill>
                <a:blip r:embed="rId7"/>
                <a:stretch>
                  <a:fillRect l="-3555" t="-1724" r="-2133" b="-206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lipse 13"/>
          <p:cNvSpPr/>
          <p:nvPr/>
        </p:nvSpPr>
        <p:spPr>
          <a:xfrm>
            <a:off x="5418976" y="1450947"/>
            <a:ext cx="1542614" cy="14946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6181105" y="1504377"/>
            <a:ext cx="0" cy="1801798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5183594" y="2198261"/>
            <a:ext cx="2700236" cy="7565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>
            <a:endCxn id="14" idx="5"/>
          </p:cNvCxnSpPr>
          <p:nvPr/>
        </p:nvCxnSpPr>
        <p:spPr>
          <a:xfrm>
            <a:off x="6181105" y="2198261"/>
            <a:ext cx="554574" cy="528432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Arco 24"/>
          <p:cNvSpPr/>
          <p:nvPr/>
        </p:nvSpPr>
        <p:spPr>
          <a:xfrm rot="5723475">
            <a:off x="6024884" y="2197420"/>
            <a:ext cx="330798" cy="321573"/>
          </a:xfrm>
          <a:prstGeom prst="arc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6247195" y="2464779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195" y="2464779"/>
                <a:ext cx="200696" cy="276999"/>
              </a:xfrm>
              <a:prstGeom prst="rect">
                <a:avLst/>
              </a:prstGeom>
              <a:blipFill>
                <a:blip r:embed="rId9"/>
                <a:stretch>
                  <a:fillRect l="-27273" r="-18182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Agrupar 37"/>
          <p:cNvGrpSpPr/>
          <p:nvPr/>
        </p:nvGrpSpPr>
        <p:grpSpPr>
          <a:xfrm rot="2779267">
            <a:off x="6823319" y="2531187"/>
            <a:ext cx="698388" cy="541124"/>
            <a:chOff x="4310934" y="1842917"/>
            <a:chExt cx="698388" cy="541124"/>
          </a:xfrm>
        </p:grpSpPr>
        <p:cxnSp>
          <p:nvCxnSpPr>
            <p:cNvPr id="31" name="Conector reto 30"/>
            <p:cNvCxnSpPr/>
            <p:nvPr/>
          </p:nvCxnSpPr>
          <p:spPr>
            <a:xfrm>
              <a:off x="4310934" y="1842917"/>
              <a:ext cx="1" cy="5411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 flipH="1">
              <a:off x="4310934" y="2384041"/>
              <a:ext cx="6983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Conector reto 39"/>
          <p:cNvCxnSpPr/>
          <p:nvPr/>
        </p:nvCxnSpPr>
        <p:spPr>
          <a:xfrm>
            <a:off x="5263107" y="2726693"/>
            <a:ext cx="3299705" cy="15085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o 40"/>
          <p:cNvSpPr/>
          <p:nvPr/>
        </p:nvSpPr>
        <p:spPr>
          <a:xfrm rot="5723475">
            <a:off x="6582699" y="2722430"/>
            <a:ext cx="330798" cy="321573"/>
          </a:xfrm>
          <a:prstGeom prst="arc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5" name="Conector reto 44"/>
          <p:cNvCxnSpPr/>
          <p:nvPr/>
        </p:nvCxnSpPr>
        <p:spPr>
          <a:xfrm flipV="1">
            <a:off x="6735677" y="2071498"/>
            <a:ext cx="0" cy="136121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6768909" y="2961952"/>
                <a:ext cx="3853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909" y="2961952"/>
                <a:ext cx="38536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7124785" y="2775089"/>
                <a:ext cx="10325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(9</m:t>
                      </m:r>
                      <m:sSup>
                        <m:sSupPr>
                          <m:ctrlPr>
                            <a:rPr lang="pt-BR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pt-BR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785" y="2775089"/>
                <a:ext cx="1032590" cy="276999"/>
              </a:xfrm>
              <a:prstGeom prst="rect">
                <a:avLst/>
              </a:prstGeom>
              <a:blipFill>
                <a:blip r:embed="rId11"/>
                <a:stretch>
                  <a:fillRect l="-7101" t="-2174" r="-7692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o 48"/>
          <p:cNvSpPr/>
          <p:nvPr/>
        </p:nvSpPr>
        <p:spPr>
          <a:xfrm rot="5723475">
            <a:off x="6773813" y="2573028"/>
            <a:ext cx="330798" cy="321573"/>
          </a:xfrm>
          <a:prstGeom prst="arc">
            <a:avLst/>
          </a:prstGeom>
          <a:ln w="15875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Arco 49"/>
          <p:cNvSpPr/>
          <p:nvPr/>
        </p:nvSpPr>
        <p:spPr>
          <a:xfrm>
            <a:off x="6769808" y="2592554"/>
            <a:ext cx="254441" cy="282520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/>
              <p:cNvSpPr/>
              <p:nvPr/>
            </p:nvSpPr>
            <p:spPr>
              <a:xfrm>
                <a:off x="6940563" y="2405276"/>
                <a:ext cx="3853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1" name="Retângulo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563" y="2405276"/>
                <a:ext cx="38536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upo 28"/>
          <p:cNvGrpSpPr/>
          <p:nvPr/>
        </p:nvGrpSpPr>
        <p:grpSpPr>
          <a:xfrm>
            <a:off x="108431" y="2961952"/>
            <a:ext cx="4160050" cy="991663"/>
            <a:chOff x="108431" y="2961952"/>
            <a:chExt cx="4160050" cy="991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tângulo 58"/>
                <p:cNvSpPr/>
                <p:nvPr/>
              </p:nvSpPr>
              <p:spPr>
                <a:xfrm>
                  <a:off x="108431" y="2961952"/>
                  <a:ext cx="4160050" cy="6388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−49,4</m:t>
                            </m:r>
                            <m:acc>
                              <m:accPr>
                                <m:chr m:val="̂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+44,8</m:t>
                            </m:r>
                            <m:acc>
                              <m:accPr>
                                <m:chr m:val="̂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−16,7</m:t>
                            </m:r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9" name="Retângulo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31" y="2961952"/>
                  <a:ext cx="4160050" cy="63882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tângulo 59"/>
                <p:cNvSpPr/>
                <p:nvPr/>
              </p:nvSpPr>
              <p:spPr>
                <a:xfrm>
                  <a:off x="176367" y="3584283"/>
                  <a:ext cx="327185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94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2,81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a14:m>
                  <a:r>
                    <a:rPr lang="pt-BR" dirty="0"/>
                    <a:t> em m/s </a:t>
                  </a:r>
                  <a:r>
                    <a:rPr lang="pt-BR" baseline="30000" dirty="0"/>
                    <a:t>2</a:t>
                  </a:r>
                </a:p>
              </p:txBody>
            </p:sp>
          </mc:Choice>
          <mc:Fallback xmlns="">
            <p:sp>
              <p:nvSpPr>
                <p:cNvPr id="60" name="Retângulo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7" y="3584283"/>
                  <a:ext cx="3271858" cy="369332"/>
                </a:xfrm>
                <a:prstGeom prst="rect">
                  <a:avLst/>
                </a:prstGeom>
                <a:blipFill>
                  <a:blip r:embed="rId14"/>
                  <a:stretch>
                    <a:fillRect t="-21311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upo 29"/>
          <p:cNvGrpSpPr/>
          <p:nvPr/>
        </p:nvGrpSpPr>
        <p:grpSpPr>
          <a:xfrm>
            <a:off x="339644" y="4121947"/>
            <a:ext cx="8051510" cy="515013"/>
            <a:chOff x="339644" y="4121947"/>
            <a:chExt cx="8051510" cy="5150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tângulo 61"/>
                <p:cNvSpPr/>
                <p:nvPr/>
              </p:nvSpPr>
              <p:spPr>
                <a:xfrm>
                  <a:off x="339644" y="4122845"/>
                  <a:ext cx="3144579" cy="514115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|=</m:t>
                        </m:r>
                        <m:rad>
                          <m:radPr>
                            <m:deg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2,81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4,93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=5,68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pt-BR" sz="1600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pt-BR" sz="16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2" name="Retângulo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644" y="4122845"/>
                  <a:ext cx="3144579" cy="51411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CaixaDeTexto 62"/>
                <p:cNvSpPr txBox="1"/>
                <p:nvPr/>
              </p:nvSpPr>
              <p:spPr>
                <a:xfrm>
                  <a:off x="4069696" y="4121947"/>
                  <a:ext cx="1665391" cy="504177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2,81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−4,93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3" name="CaixaDeTexto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9696" y="4121947"/>
                  <a:ext cx="1665391" cy="50417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aixaDeTexto 63"/>
                <p:cNvSpPr txBox="1"/>
                <p:nvPr/>
              </p:nvSpPr>
              <p:spPr>
                <a:xfrm>
                  <a:off x="6288207" y="4250924"/>
                  <a:ext cx="2102947" cy="246221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=180−29,7=150°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4" name="CaixaDeTexto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8207" y="4250924"/>
                  <a:ext cx="2102947" cy="246221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1739" r="-1449" b="-73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CaixaDeTexto 1"/>
          <p:cNvSpPr txBox="1"/>
          <p:nvPr/>
        </p:nvSpPr>
        <p:spPr>
          <a:xfrm>
            <a:off x="5775921" y="3036302"/>
            <a:ext cx="58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x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612994" y="2179873"/>
            <a:ext cx="44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y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8552986" y="4446451"/>
            <a:ext cx="51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13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227913" y="1453882"/>
            <a:ext cx="4903827" cy="690657"/>
            <a:chOff x="227913" y="1453882"/>
            <a:chExt cx="4903827" cy="6906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aixaDeTexto 55"/>
                <p:cNvSpPr txBox="1"/>
                <p:nvPr/>
              </p:nvSpPr>
              <p:spPr>
                <a:xfrm>
                  <a:off x="3565153" y="1845611"/>
                  <a:ext cx="1437252" cy="2989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d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6" name="CaixaDeTexto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5153" y="1845611"/>
                  <a:ext cx="1437252" cy="298928"/>
                </a:xfrm>
                <a:prstGeom prst="rect">
                  <a:avLst/>
                </a:prstGeom>
                <a:blipFill>
                  <a:blip r:embed="rId20"/>
                  <a:stretch>
                    <a:fillRect l="-1695" t="-42857" r="-2542" b="-204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aixaDeTexto 56"/>
                <p:cNvSpPr txBox="1"/>
                <p:nvPr/>
              </p:nvSpPr>
              <p:spPr>
                <a:xfrm>
                  <a:off x="3537008" y="1453882"/>
                  <a:ext cx="15947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d>
                        <m:func>
                          <m:func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sen</m:t>
                            </m:r>
                          </m:fName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7" name="CaixaDeTexto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7008" y="1453882"/>
                  <a:ext cx="1594732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1527" t="-43478" r="-2290" b="-130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CaixaDeTexto 14"/>
            <p:cNvSpPr txBox="1"/>
            <p:nvPr/>
          </p:nvSpPr>
          <p:spPr>
            <a:xfrm>
              <a:off x="227913" y="1638643"/>
              <a:ext cx="3101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Decompomos a velocidade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48375" y="2177375"/>
            <a:ext cx="5161285" cy="782380"/>
            <a:chOff x="48375" y="2177375"/>
            <a:chExt cx="5161285" cy="7823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tângulo 16"/>
                <p:cNvSpPr/>
                <p:nvPr/>
              </p:nvSpPr>
              <p:spPr>
                <a:xfrm>
                  <a:off x="48375" y="2177375"/>
                  <a:ext cx="516128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=66,7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 sz="1600" b="0" i="0" smtClean="0">
                                    <a:latin typeface="Cambria Math" panose="02040503050406030204" pitchFamily="18" charset="0"/>
                                  </a:rPr>
                                  <m:t>sen</m:t>
                                </m:r>
                              </m:fName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0,834</m:t>
                                </m:r>
                              </m:e>
                            </m:fun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̂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 sz="16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0,834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</m:func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=−49,4</m:t>
                        </m:r>
                        <m:acc>
                          <m:accPr>
                            <m:chr m:val="̂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44,8</m:t>
                        </m:r>
                        <m:acc>
                          <m:accPr>
                            <m:chr m:val="̂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7" name="Retângulo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75" y="2177375"/>
                  <a:ext cx="5161285" cy="338554"/>
                </a:xfrm>
                <a:prstGeom prst="rect">
                  <a:avLst/>
                </a:prstGeom>
                <a:blipFill>
                  <a:blip r:embed="rId22"/>
                  <a:stretch>
                    <a:fillRect t="-12500" r="-3424" b="-53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tângulo 41"/>
                <p:cNvSpPr/>
                <p:nvPr/>
              </p:nvSpPr>
              <p:spPr>
                <a:xfrm>
                  <a:off x="91944" y="2590423"/>
                  <a:ext cx="127483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=16,7</m:t>
                        </m:r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2" name="Retângulo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44" y="2590423"/>
                  <a:ext cx="1274836" cy="369332"/>
                </a:xfrm>
                <a:prstGeom prst="rect">
                  <a:avLst/>
                </a:prstGeom>
                <a:blipFill>
                  <a:blip r:embed="rId23"/>
                  <a:stretch>
                    <a:fillRect t="-21311" r="-18660" b="-65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6919304" y="3345579"/>
                <a:ext cx="7200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150°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304" y="3345579"/>
                <a:ext cx="720069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upo 32"/>
          <p:cNvGrpSpPr/>
          <p:nvPr/>
        </p:nvGrpSpPr>
        <p:grpSpPr>
          <a:xfrm>
            <a:off x="5740802" y="557841"/>
            <a:ext cx="2490745" cy="3693083"/>
            <a:chOff x="5740802" y="557841"/>
            <a:chExt cx="2490745" cy="36930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6909839" y="557841"/>
                  <a:ext cx="1321708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𝑐𝑝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9839" y="557841"/>
                  <a:ext cx="1321708" cy="29841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167" t="-43750" r="-10648" b="-229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Conector de seta reta 19"/>
            <p:cNvCxnSpPr/>
            <p:nvPr/>
          </p:nvCxnSpPr>
          <p:spPr>
            <a:xfrm flipV="1">
              <a:off x="6508757" y="1081229"/>
              <a:ext cx="884255" cy="1772227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>
              <a:off x="6492506" y="903741"/>
              <a:ext cx="18356" cy="334718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rco 23"/>
            <p:cNvSpPr/>
            <p:nvPr/>
          </p:nvSpPr>
          <p:spPr>
            <a:xfrm>
              <a:off x="5740802" y="2136586"/>
              <a:ext cx="1440000" cy="1440000"/>
            </a:xfrm>
            <a:prstGeom prst="arc">
              <a:avLst>
                <a:gd name="adj1" fmla="val 18154176"/>
                <a:gd name="adj2" fmla="val 5298978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tângulo 27"/>
                <p:cNvSpPr/>
                <p:nvPr/>
              </p:nvSpPr>
              <p:spPr>
                <a:xfrm>
                  <a:off x="7190430" y="1172058"/>
                  <a:ext cx="5465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8" name="Retângulo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0430" y="1172058"/>
                  <a:ext cx="546560" cy="369332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t="-21311" r="-1573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554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3" t="17624" r="22434" b="56555"/>
          <a:stretch/>
        </p:blipFill>
        <p:spPr>
          <a:xfrm>
            <a:off x="0" y="610944"/>
            <a:ext cx="4329719" cy="326474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0994" y="13477"/>
            <a:ext cx="738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Velocidade e aceleração no Movimento Circular Uniforme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881273" y="1056558"/>
                <a:ext cx="1628203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273" y="1056558"/>
                <a:ext cx="1628203" cy="298928"/>
              </a:xfrm>
              <a:prstGeom prst="rect">
                <a:avLst/>
              </a:prstGeom>
              <a:blipFill rotWithShape="0">
                <a:blip r:embed="rId3"/>
                <a:stretch>
                  <a:fillRect l="-2996" t="-40816" r="-7491" b="-204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5558337" y="1064527"/>
                <a:ext cx="23567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337" y="1064527"/>
                <a:ext cx="2356799" cy="276999"/>
              </a:xfrm>
              <a:prstGeom prst="rect">
                <a:avLst/>
              </a:prstGeom>
              <a:blipFill rotWithShape="0">
                <a:blip r:embed="rId4"/>
                <a:stretch>
                  <a:fillRect t="-46667" r="-13472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850298" y="3099667"/>
                <a:ext cx="2138599" cy="5157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298" y="3099667"/>
                <a:ext cx="2138599" cy="51578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679231" y="4076853"/>
                <a:ext cx="349672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231" y="4076853"/>
                <a:ext cx="3496726" cy="6223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3875040" y="1396710"/>
            <a:ext cx="4632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sinais foram deduzidos do desenho no 1º quadrante, mas valem para todos os quadrantes – verifique!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578504" y="592631"/>
            <a:ext cx="523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Decompondo a velocidade nas direções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3728091" y="2393004"/>
                <a:ext cx="50871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Transformando as funções trigonométricas nas coordenadas cartesianas (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raio da trajetória)</a:t>
                </a: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091" y="2393004"/>
                <a:ext cx="5087135" cy="646331"/>
              </a:xfrm>
              <a:prstGeom prst="rect">
                <a:avLst/>
              </a:prstGeom>
              <a:blipFill>
                <a:blip r:embed="rId7"/>
                <a:stretch>
                  <a:fillRect l="-1079" t="-5660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3850298" y="3675781"/>
            <a:ext cx="45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Calculando a derivada no tempo</a:t>
            </a:r>
          </a:p>
        </p:txBody>
      </p:sp>
    </p:spTree>
    <p:extLst>
      <p:ext uri="{BB962C8B-B14F-4D97-AF65-F5344CB8AC3E}">
        <p14:creationId xmlns:p14="http://schemas.microsoft.com/office/powerpoint/2010/main" val="419288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4219" y="52069"/>
            <a:ext cx="8229600" cy="317726"/>
          </a:xfrm>
        </p:spPr>
        <p:txBody>
          <a:bodyPr>
            <a:noAutofit/>
          </a:bodyPr>
          <a:lstStyle/>
          <a:p>
            <a:r>
              <a:rPr lang="pt-BR" sz="2800" dirty="0"/>
              <a:t>Objetivos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0418" y="896183"/>
            <a:ext cx="875358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spcAft>
                <a:spcPts val="600"/>
              </a:spcAft>
            </a:pPr>
            <a:endParaRPr lang="pt-BR" dirty="0"/>
          </a:p>
          <a:p>
            <a:pPr>
              <a:spcAft>
                <a:spcPts val="600"/>
              </a:spcAft>
            </a:pPr>
            <a:endParaRPr lang="pt-BR" dirty="0"/>
          </a:p>
          <a:p>
            <a:endParaRPr lang="pt-BR" dirty="0"/>
          </a:p>
        </p:txBody>
      </p:sp>
      <p:sp>
        <p:nvSpPr>
          <p:cNvPr id="5" name="CaixaDeTexto 5"/>
          <p:cNvSpPr txBox="1"/>
          <p:nvPr/>
        </p:nvSpPr>
        <p:spPr>
          <a:xfrm>
            <a:off x="8578922" y="4482131"/>
            <a:ext cx="47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2</a:t>
            </a:r>
          </a:p>
        </p:txBody>
      </p:sp>
      <p:sp>
        <p:nvSpPr>
          <p:cNvPr id="6" name="Retângulo 5"/>
          <p:cNvSpPr/>
          <p:nvPr/>
        </p:nvSpPr>
        <p:spPr>
          <a:xfrm>
            <a:off x="510346" y="462227"/>
            <a:ext cx="8068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sz="1600" dirty="0"/>
              <a:t>Definir as grandezas cinemáticas do movimento circular em coordenadas polares :</a:t>
            </a:r>
          </a:p>
          <a:p>
            <a:pPr marL="742950" lvl="1" indent="-285750" hangingPunct="0">
              <a:buFont typeface="Wingdings" panose="05000000000000000000" pitchFamily="2" charset="2"/>
              <a:buChar char="Ø"/>
            </a:pPr>
            <a:r>
              <a:rPr lang="pt-BR" sz="1600" dirty="0"/>
              <a:t>Posição angular</a:t>
            </a:r>
          </a:p>
          <a:p>
            <a:pPr marL="742950" lvl="1" indent="-285750" hangingPunct="0">
              <a:buFont typeface="Wingdings" panose="05000000000000000000" pitchFamily="2" charset="2"/>
              <a:buChar char="Ø"/>
            </a:pPr>
            <a:r>
              <a:rPr lang="pt-BR" sz="1600" dirty="0"/>
              <a:t>Velocidade angular</a:t>
            </a:r>
          </a:p>
          <a:p>
            <a:pPr marL="742950" lvl="1" indent="-285750" hangingPunct="0">
              <a:buFont typeface="Wingdings" panose="05000000000000000000" pitchFamily="2" charset="2"/>
              <a:buChar char="Ø"/>
            </a:pPr>
            <a:r>
              <a:rPr lang="pt-BR" sz="1600" dirty="0"/>
              <a:t>Aceleração angular</a:t>
            </a: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pt-BR" sz="1600" dirty="0"/>
              <a:t>Descrever o movimento em coordenadas cartesianas</a:t>
            </a: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pt-BR" sz="1600" dirty="0"/>
              <a:t>O Movimento circular uniforme</a:t>
            </a:r>
          </a:p>
          <a:p>
            <a:pPr marL="742950" lvl="1" indent="-285750" hangingPunct="0">
              <a:buFont typeface="Wingdings" panose="05000000000000000000" pitchFamily="2" charset="2"/>
              <a:buChar char="Ø"/>
            </a:pPr>
            <a:r>
              <a:rPr lang="pt-BR" sz="1600" dirty="0"/>
              <a:t>Período</a:t>
            </a:r>
          </a:p>
          <a:p>
            <a:pPr marL="742950" lvl="1" indent="-285750" hangingPunct="0">
              <a:buFont typeface="Wingdings" panose="05000000000000000000" pitchFamily="2" charset="2"/>
              <a:buChar char="Ø"/>
            </a:pPr>
            <a:r>
              <a:rPr lang="pt-BR" sz="1600" dirty="0"/>
              <a:t>Frequência</a:t>
            </a:r>
          </a:p>
          <a:p>
            <a:pPr marL="742950" lvl="1" indent="-285750" hangingPunct="0">
              <a:buFont typeface="Wingdings" panose="05000000000000000000" pitchFamily="2" charset="2"/>
              <a:buChar char="Ø"/>
            </a:pPr>
            <a:r>
              <a:rPr lang="pt-BR" sz="1600" dirty="0"/>
              <a:t>Frequência angular</a:t>
            </a: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pt-BR" sz="1600" dirty="0"/>
              <a:t>Relacionar translação e rotação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sz="1600" dirty="0"/>
              <a:t>Relacionar velocidade linear com angular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sz="1600" dirty="0"/>
              <a:t>Relacionar aceleração centrípeta com velocidade e raio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sz="1600" dirty="0"/>
              <a:t>Separar a aceleração em centrípeta e tangente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sz="1600" dirty="0"/>
              <a:t>Relacionar aceleração tangente com a aceleração angular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sz="1600" dirty="0"/>
              <a:t>Interpretar a integral da velocidade angular no tempo</a:t>
            </a:r>
          </a:p>
        </p:txBody>
      </p:sp>
      <p:sp>
        <p:nvSpPr>
          <p:cNvPr id="4" name="Retângulo 3"/>
          <p:cNvSpPr/>
          <p:nvPr/>
        </p:nvSpPr>
        <p:spPr>
          <a:xfrm>
            <a:off x="444219" y="4291833"/>
            <a:ext cx="61494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Aplicar os conceitos em casos específicos, em cada tópico</a:t>
            </a:r>
          </a:p>
        </p:txBody>
      </p:sp>
      <p:sp>
        <p:nvSpPr>
          <p:cNvPr id="7" name="Retângulo 6"/>
          <p:cNvSpPr/>
          <p:nvPr/>
        </p:nvSpPr>
        <p:spPr>
          <a:xfrm>
            <a:off x="269121" y="3189321"/>
            <a:ext cx="8170662" cy="108053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493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6" t="42755" r="25566" b="33218"/>
          <a:stretch/>
        </p:blipFill>
        <p:spPr>
          <a:xfrm>
            <a:off x="6341882" y="2703963"/>
            <a:ext cx="2473343" cy="21446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468762" y="1129392"/>
                <a:ext cx="2774990" cy="5329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mas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62" y="1129392"/>
                <a:ext cx="2774990" cy="5329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1109835" y="2581376"/>
                <a:ext cx="16773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i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835" y="2581376"/>
                <a:ext cx="167738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1093644" y="2936334"/>
                <a:ext cx="1525226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𝑣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644" y="2936334"/>
                <a:ext cx="1525226" cy="391261"/>
              </a:xfrm>
              <a:prstGeom prst="rect">
                <a:avLst/>
              </a:prstGeom>
              <a:blipFill rotWithShape="0"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96059" y="3524432"/>
                <a:ext cx="3320396" cy="47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59" y="3524432"/>
                <a:ext cx="3320396" cy="4730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79327" y="4083241"/>
                <a:ext cx="664682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m:rPr>
                          <m:sty m:val="p"/>
                        </m:rPr>
                        <a:rPr lang="pt-BR" i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7" y="4083241"/>
                <a:ext cx="6646820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3" t="17624" r="22434" b="56555"/>
          <a:stretch/>
        </p:blipFill>
        <p:spPr>
          <a:xfrm>
            <a:off x="6387923" y="669983"/>
            <a:ext cx="2756077" cy="2078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68762" y="563264"/>
                <a:ext cx="4406078" cy="4300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outro slide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e>
                    </m:d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62" y="563264"/>
                <a:ext cx="4406078" cy="430054"/>
              </a:xfrm>
              <a:prstGeom prst="rect">
                <a:avLst/>
              </a:prstGeom>
              <a:blipFill>
                <a:blip r:embed="rId8"/>
                <a:stretch>
                  <a:fillRect l="-3320" t="-8451" r="-8022" b="-169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468762" y="2293027"/>
            <a:ext cx="382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Usando (está no slide anterior)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574833" y="1823421"/>
                <a:ext cx="2033314" cy="47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33" y="1823421"/>
                <a:ext cx="2033314" cy="47301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7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11" grpId="0"/>
      <p:bldP spid="4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4" t="66955" r="25495" b="8257"/>
          <a:stretch/>
        </p:blipFill>
        <p:spPr>
          <a:xfrm>
            <a:off x="5138057" y="446910"/>
            <a:ext cx="4005943" cy="3852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778980" y="767922"/>
                <a:ext cx="4359077" cy="5858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sen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ra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80" y="767922"/>
                <a:ext cx="4359077" cy="585801"/>
              </a:xfrm>
              <a:prstGeom prst="rect">
                <a:avLst/>
              </a:prstGeom>
              <a:blipFill rotWithShape="0">
                <a:blip r:embed="rId3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085414" y="1744697"/>
                <a:ext cx="2766014" cy="977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sen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414" y="1744697"/>
                <a:ext cx="2766014" cy="9770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916778" y="3038085"/>
                <a:ext cx="3164071" cy="11819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Dimens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sica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acelera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pt-BR" b="0" dirty="0">
                  <a:latin typeface="Cambria Math" panose="02040503050406030204" pitchFamily="18" charset="0"/>
                </a:endParaRPr>
              </a:p>
              <a:p>
                <a:endParaRPr lang="pt-B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78" y="3038085"/>
                <a:ext cx="3164071" cy="118199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20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36988" y="-90741"/>
            <a:ext cx="2079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F0000"/>
                </a:solidFill>
              </a:rPr>
              <a:t>AVISOS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9014" y="532337"/>
            <a:ext cx="8065971" cy="31393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Ler HRK seção 4.6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Questionario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de fundamentos fecha amanhã, 3ª-feira.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 7 de fundamentos abre 4ª-feira.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Ùltimo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questionário de CMB (inequações) fecha domingo, 19.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Último relatório (invariância da aceleração com referencial) abre amanhã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BE0A31-36DE-9CB6-192C-F6B9CDFE8999}"/>
              </a:ext>
            </a:extLst>
          </p:cNvPr>
          <p:cNvSpPr txBox="1"/>
          <p:nvPr/>
        </p:nvSpPr>
        <p:spPr>
          <a:xfrm>
            <a:off x="394197" y="3857104"/>
            <a:ext cx="8355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Acesse o </a:t>
            </a:r>
            <a:r>
              <a:rPr lang="pt-BR" dirty="0" err="1"/>
              <a:t>barema</a:t>
            </a:r>
            <a:r>
              <a:rPr lang="pt-BR" dirty="0"/>
              <a:t> de correção do relatório e verifique se fez algum erro.</a:t>
            </a:r>
          </a:p>
          <a:p>
            <a:r>
              <a:rPr lang="pt-BR" dirty="0"/>
              <a:t>Mesmo com boa nota, você pode ter feitos erros que merecem sua atenção!</a:t>
            </a:r>
          </a:p>
          <a:p>
            <a:r>
              <a:rPr lang="pt-BR" dirty="0"/>
              <a:t>Aproveite essa oportunidade de avançar no seu conhecimento.</a:t>
            </a:r>
          </a:p>
        </p:txBody>
      </p:sp>
    </p:spTree>
    <p:extLst>
      <p:ext uri="{BB962C8B-B14F-4D97-AF65-F5344CB8AC3E}">
        <p14:creationId xmlns:p14="http://schemas.microsoft.com/office/powerpoint/2010/main" val="3223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80790" y="1336136"/>
            <a:ext cx="84254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448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3"/>
          <a:stretch/>
        </p:blipFill>
        <p:spPr bwMode="auto">
          <a:xfrm>
            <a:off x="307065" y="628264"/>
            <a:ext cx="3315636" cy="390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esultado de imagem para movimento circular unifor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63" y="816438"/>
            <a:ext cx="3364402" cy="324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36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movimento circular unifor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71" y="667046"/>
            <a:ext cx="3682002" cy="370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045183" y="31719"/>
            <a:ext cx="531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Distância percorrida no movimento circular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4770632" y="669854"/>
                <a:ext cx="41012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sz="2400" dirty="0"/>
                  <a:t>  com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sz="2400" dirty="0"/>
                  <a:t> em radianos</a:t>
                </a: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632" y="669854"/>
                <a:ext cx="410125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679" t="-25000" r="-3869" b="-5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6279956" y="2076052"/>
                <a:ext cx="1082604" cy="5227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𝑅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956" y="2076052"/>
                <a:ext cx="1082604" cy="5227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5370828" y="3452339"/>
                <a:ext cx="355776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pt-BR" sz="1600" dirty="0"/>
                  <a:t> </a:t>
                </a:r>
                <a:r>
                  <a:rPr lang="pt-BR" sz="1600" dirty="0">
                    <a:solidFill>
                      <a:srgbClr val="FF0000"/>
                    </a:solidFill>
                  </a:rPr>
                  <a:t>somente com </a:t>
                </a:r>
                <a14:m>
                  <m:oMath xmlns:m="http://schemas.openxmlformats.org/officeDocument/2006/math">
                    <m:r>
                      <a:rPr lang="pt-B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pt-BR" sz="1600" dirty="0">
                    <a:solidFill>
                      <a:srgbClr val="FF0000"/>
                    </a:solidFill>
                  </a:rPr>
                  <a:t> em </a:t>
                </a:r>
                <a:r>
                  <a:rPr lang="pt-BR" sz="1600" dirty="0" err="1">
                    <a:solidFill>
                      <a:srgbClr val="FF0000"/>
                    </a:solidFill>
                  </a:rPr>
                  <a:t>rad</a:t>
                </a:r>
                <a:r>
                  <a:rPr lang="pt-BR" sz="1600" dirty="0">
                    <a:solidFill>
                      <a:srgbClr val="FF0000"/>
                    </a:solidFill>
                  </a:rPr>
                  <a:t>/tempo</a:t>
                </a:r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828" y="3452339"/>
                <a:ext cx="3557769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1370" t="-24390" b="-487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5207194" y="1341919"/>
                <a:ext cx="34671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Dividindo pelo intervalo de tempo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t-BR" sz="1600" dirty="0"/>
                  <a:t>  necessário para esse movimento</a:t>
                </a: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194" y="1341919"/>
                <a:ext cx="3467100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879" t="-3125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5231516" y="2856809"/>
            <a:ext cx="3442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de onde se deduz que</a:t>
            </a:r>
          </a:p>
        </p:txBody>
      </p:sp>
      <p:sp>
        <p:nvSpPr>
          <p:cNvPr id="8" name="Retângulo 7"/>
          <p:cNvSpPr/>
          <p:nvPr/>
        </p:nvSpPr>
        <p:spPr>
          <a:xfrm>
            <a:off x="5161860" y="3286125"/>
            <a:ext cx="3896415" cy="609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5"/>
          <p:cNvSpPr txBox="1"/>
          <p:nvPr/>
        </p:nvSpPr>
        <p:spPr>
          <a:xfrm>
            <a:off x="8578922" y="4482131"/>
            <a:ext cx="47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1840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m para movimento circular unifor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31" y="3124955"/>
            <a:ext cx="1942211" cy="161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84" y="3196910"/>
            <a:ext cx="2790071" cy="154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67963" y="580148"/>
            <a:ext cx="20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  <a:r>
              <a:rPr lang="pt-BR" baseline="30000" dirty="0"/>
              <a:t>ª</a:t>
            </a:r>
            <a:r>
              <a:rPr lang="pt-BR" dirty="0"/>
              <a:t> Lei de Newton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346984" y="483221"/>
                <a:ext cx="1232197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984" y="483221"/>
                <a:ext cx="1232197" cy="6707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1051112" y="1043590"/>
            <a:ext cx="6654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Força resultante tem a mesma direção da aceleração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67963" y="1439492"/>
            <a:ext cx="694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 </a:t>
            </a:r>
            <a:r>
              <a:rPr lang="pt-BR" b="1" dirty="0">
                <a:solidFill>
                  <a:srgbClr val="FF0000"/>
                </a:solidFill>
              </a:rPr>
              <a:t>MCU</a:t>
            </a:r>
            <a:r>
              <a:rPr lang="pt-BR" b="1" dirty="0"/>
              <a:t>,</a:t>
            </a:r>
            <a:r>
              <a:rPr lang="pt-BR" dirty="0"/>
              <a:t> a força resultante deve apontar para o centro do círculo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0864" y="2572181"/>
            <a:ext cx="813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Força </a:t>
            </a:r>
            <a:r>
              <a:rPr lang="pt-BR" dirty="0">
                <a:solidFill>
                  <a:srgbClr val="FF0000"/>
                </a:solidFill>
              </a:rPr>
              <a:t>centrípeta</a:t>
            </a:r>
            <a:r>
              <a:rPr lang="pt-BR" dirty="0"/>
              <a:t> significa que atua no sentido radial para o </a:t>
            </a:r>
            <a:r>
              <a:rPr lang="pt-BR" dirty="0">
                <a:solidFill>
                  <a:srgbClr val="FF0000"/>
                </a:solidFill>
              </a:rPr>
              <a:t>centro</a:t>
            </a:r>
            <a:r>
              <a:rPr lang="pt-BR" dirty="0"/>
              <a:t> do círculo.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1051112" y="1785051"/>
                <a:ext cx="3646063" cy="828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nary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𝑐𝑝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112" y="1785051"/>
                <a:ext cx="3646063" cy="82862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5220519" y="2039785"/>
                <a:ext cx="17141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b="0" dirty="0"/>
                  <a:t>(Lembre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pt-BR" dirty="0"/>
                  <a:t>)</a:t>
                </a: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519" y="2039785"/>
                <a:ext cx="1714187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8156" t="-28889" r="-7447" b="-5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52"/>
          <p:cNvSpPr txBox="1"/>
          <p:nvPr/>
        </p:nvSpPr>
        <p:spPr>
          <a:xfrm>
            <a:off x="8549845" y="4526184"/>
            <a:ext cx="41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9704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55190" y="-54536"/>
            <a:ext cx="9075906" cy="453427"/>
          </a:xfrm>
        </p:spPr>
        <p:txBody>
          <a:bodyPr>
            <a:noAutofit/>
          </a:bodyPr>
          <a:lstStyle/>
          <a:p>
            <a:r>
              <a:rPr lang="pt-BR" sz="2800" dirty="0"/>
              <a:t>A aceleração tangente</a:t>
            </a:r>
          </a:p>
        </p:txBody>
      </p:sp>
      <p:sp>
        <p:nvSpPr>
          <p:cNvPr id="4" name="Elipse 3"/>
          <p:cNvSpPr/>
          <p:nvPr/>
        </p:nvSpPr>
        <p:spPr>
          <a:xfrm>
            <a:off x="341531" y="1150497"/>
            <a:ext cx="2160000" cy="2160000"/>
          </a:xfrm>
          <a:prstGeom prst="ellipse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1417856" y="2264922"/>
            <a:ext cx="10800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1379756" y="1569597"/>
            <a:ext cx="933450" cy="70485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Arco 6"/>
          <p:cNvSpPr/>
          <p:nvPr/>
        </p:nvSpPr>
        <p:spPr>
          <a:xfrm>
            <a:off x="917531" y="1784472"/>
            <a:ext cx="1008000" cy="1008000"/>
          </a:xfrm>
          <a:prstGeom prst="arc">
            <a:avLst>
              <a:gd name="adj1" fmla="val 19200321"/>
              <a:gd name="adj2" fmla="val 0"/>
            </a:avLst>
          </a:prstGeom>
          <a:ln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525130" y="1741821"/>
                <a:ext cx="1762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130" y="1741821"/>
                <a:ext cx="176267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17241" r="-13793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525005" y="1670935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005" y="1670935"/>
                <a:ext cx="218328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2222" r="-19444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004862" y="1930774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862" y="1930774"/>
                <a:ext cx="200696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7273" r="-18182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lipse 10"/>
          <p:cNvSpPr/>
          <p:nvPr/>
        </p:nvSpPr>
        <p:spPr>
          <a:xfrm>
            <a:off x="2248806" y="1541022"/>
            <a:ext cx="95250" cy="10477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o explicativo retangular 12"/>
          <p:cNvSpPr/>
          <p:nvPr/>
        </p:nvSpPr>
        <p:spPr>
          <a:xfrm>
            <a:off x="2992911" y="836501"/>
            <a:ext cx="1468876" cy="1099188"/>
          </a:xfrm>
          <a:prstGeom prst="wedgeRectCallout">
            <a:avLst>
              <a:gd name="adj1" fmla="val -88232"/>
              <a:gd name="adj2" fmla="val 17265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Partícula em movimento circular não uniforme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148367" y="2295132"/>
            <a:ext cx="37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6050116" y="871350"/>
            <a:ext cx="2210163" cy="2231371"/>
            <a:chOff x="6050116" y="871350"/>
            <a:chExt cx="2210163" cy="2231371"/>
          </a:xfrm>
        </p:grpSpPr>
        <p:cxnSp>
          <p:nvCxnSpPr>
            <p:cNvPr id="63" name="Conector reto 62"/>
            <p:cNvCxnSpPr/>
            <p:nvPr/>
          </p:nvCxnSpPr>
          <p:spPr>
            <a:xfrm>
              <a:off x="6552865" y="2604069"/>
              <a:ext cx="1404000" cy="0"/>
            </a:xfrm>
            <a:prstGeom prst="line">
              <a:avLst/>
            </a:prstGeom>
            <a:ln w="6350">
              <a:solidFill>
                <a:schemeClr val="tx1"/>
              </a:solidFill>
              <a:prstDash val="soli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/>
            <p:cNvCxnSpPr/>
            <p:nvPr/>
          </p:nvCxnSpPr>
          <p:spPr>
            <a:xfrm flipV="1">
              <a:off x="6514765" y="1908744"/>
              <a:ext cx="933450" cy="70485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Arco 64"/>
            <p:cNvSpPr/>
            <p:nvPr/>
          </p:nvSpPr>
          <p:spPr>
            <a:xfrm>
              <a:off x="6050116" y="2094721"/>
              <a:ext cx="1008000" cy="1008000"/>
            </a:xfrm>
            <a:prstGeom prst="arc">
              <a:avLst>
                <a:gd name="adj1" fmla="val 19200321"/>
                <a:gd name="adj2" fmla="val 0"/>
              </a:avLst>
            </a:prstGeom>
            <a:ln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CaixaDeTexto 65"/>
                <p:cNvSpPr txBox="1"/>
                <p:nvPr/>
              </p:nvSpPr>
              <p:spPr>
                <a:xfrm>
                  <a:off x="7139871" y="2269921"/>
                  <a:ext cx="2006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6" name="CaixaDeTexto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9871" y="2269921"/>
                  <a:ext cx="200696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4242" r="-21212" b="-869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CaixaDeTexto 66"/>
            <p:cNvSpPr txBox="1"/>
            <p:nvPr/>
          </p:nvSpPr>
          <p:spPr>
            <a:xfrm>
              <a:off x="6283376" y="2634279"/>
              <a:ext cx="3766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CaixaDeTexto 67"/>
                <p:cNvSpPr txBox="1"/>
                <p:nvPr/>
              </p:nvSpPr>
              <p:spPr>
                <a:xfrm>
                  <a:off x="6872326" y="1818045"/>
                  <a:ext cx="17818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8" name="CaixaDeTexto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2326" y="1818045"/>
                  <a:ext cx="17818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6667" r="-1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Elipse 68"/>
            <p:cNvSpPr/>
            <p:nvPr/>
          </p:nvSpPr>
          <p:spPr>
            <a:xfrm>
              <a:off x="7448215" y="1831606"/>
              <a:ext cx="95250" cy="104775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0" name="Conector reto 69"/>
            <p:cNvCxnSpPr/>
            <p:nvPr/>
          </p:nvCxnSpPr>
          <p:spPr>
            <a:xfrm flipV="1">
              <a:off x="6530711" y="1398804"/>
              <a:ext cx="0" cy="1224000"/>
            </a:xfrm>
            <a:prstGeom prst="line">
              <a:avLst/>
            </a:prstGeom>
            <a:ln w="6350">
              <a:solidFill>
                <a:schemeClr val="tx1"/>
              </a:solidFill>
              <a:prstDash val="soli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CaixaDeTexto 70"/>
                <p:cNvSpPr txBox="1"/>
                <p:nvPr/>
              </p:nvSpPr>
              <p:spPr>
                <a:xfrm>
                  <a:off x="7815814" y="2628121"/>
                  <a:ext cx="1945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1" name="CaixaDeTexto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5814" y="2628121"/>
                  <a:ext cx="19454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5625" r="-937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CaixaDeTexto 71"/>
                <p:cNvSpPr txBox="1"/>
                <p:nvPr/>
              </p:nvSpPr>
              <p:spPr>
                <a:xfrm>
                  <a:off x="6233001" y="1438682"/>
                  <a:ext cx="1979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2" name="CaixaDeTexto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3001" y="1438682"/>
                  <a:ext cx="19793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7273" r="-21212" b="-2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Conector reto 73"/>
            <p:cNvCxnSpPr>
              <a:stCxn id="82" idx="1"/>
            </p:cNvCxnSpPr>
            <p:nvPr/>
          </p:nvCxnSpPr>
          <p:spPr>
            <a:xfrm>
              <a:off x="6924696" y="1056016"/>
              <a:ext cx="567131" cy="818946"/>
            </a:xfrm>
            <a:prstGeom prst="line">
              <a:avLst/>
            </a:prstGeom>
            <a:ln>
              <a:prstDash val="solid"/>
              <a:head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tângulo 80"/>
                <p:cNvSpPr/>
                <p:nvPr/>
              </p:nvSpPr>
              <p:spPr>
                <a:xfrm>
                  <a:off x="7713959" y="1151079"/>
                  <a:ext cx="4605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81" name="Retângulo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3959" y="1151079"/>
                  <a:ext cx="460511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5000" r="-2631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tângulo 81"/>
                <p:cNvSpPr/>
                <p:nvPr/>
              </p:nvSpPr>
              <p:spPr>
                <a:xfrm>
                  <a:off x="6924696" y="871350"/>
                  <a:ext cx="47775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82" name="Retângulo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4696" y="871350"/>
                  <a:ext cx="477758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4918" r="-21795" b="-163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Conector reto 82"/>
            <p:cNvCxnSpPr/>
            <p:nvPr/>
          </p:nvCxnSpPr>
          <p:spPr>
            <a:xfrm flipH="1">
              <a:off x="7549235" y="1303661"/>
              <a:ext cx="711044" cy="534035"/>
            </a:xfrm>
            <a:prstGeom prst="line">
              <a:avLst/>
            </a:prstGeom>
            <a:ln>
              <a:prstDash val="solid"/>
              <a:head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CaixaDeTexto 93"/>
          <p:cNvSpPr txBox="1"/>
          <p:nvPr/>
        </p:nvSpPr>
        <p:spPr>
          <a:xfrm>
            <a:off x="8552986" y="4446451"/>
            <a:ext cx="51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11</a:t>
            </a:r>
          </a:p>
        </p:txBody>
      </p:sp>
      <p:cxnSp>
        <p:nvCxnSpPr>
          <p:cNvPr id="24" name="Conector reto 23"/>
          <p:cNvCxnSpPr/>
          <p:nvPr/>
        </p:nvCxnSpPr>
        <p:spPr>
          <a:xfrm flipH="1" flipV="1">
            <a:off x="1496929" y="1459841"/>
            <a:ext cx="799502" cy="133568"/>
          </a:xfrm>
          <a:prstGeom prst="line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H="1" flipV="1">
            <a:off x="1924123" y="1105797"/>
            <a:ext cx="338855" cy="457527"/>
          </a:xfrm>
          <a:prstGeom prst="line">
            <a:avLst/>
          </a:prstGeom>
          <a:ln>
            <a:solidFill>
              <a:schemeClr val="accent2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rot="16200000" flipH="1" flipV="1">
            <a:off x="1887089" y="1547583"/>
            <a:ext cx="338855" cy="457527"/>
          </a:xfrm>
          <a:prstGeom prst="line">
            <a:avLst/>
          </a:prstGeom>
          <a:ln>
            <a:solidFill>
              <a:schemeClr val="accent2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506045" y="599474"/>
                <a:ext cx="1321708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45" y="599474"/>
                <a:ext cx="1321708" cy="298415"/>
              </a:xfrm>
              <a:prstGeom prst="rect">
                <a:avLst/>
              </a:prstGeom>
              <a:blipFill rotWithShape="0">
                <a:blip r:embed="rId12"/>
                <a:stretch>
                  <a:fillRect l="-3687" t="-40816" r="-18894" b="-204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1463812" y="1103865"/>
                <a:ext cx="3826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812" y="1103865"/>
                <a:ext cx="382669" cy="369332"/>
              </a:xfrm>
              <a:prstGeom prst="rect">
                <a:avLst/>
              </a:prstGeom>
              <a:blipFill rotWithShape="0">
                <a:blip r:embed="rId13"/>
                <a:stretch>
                  <a:fillRect t="-21311" r="-269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2064028" y="1058922"/>
                <a:ext cx="464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028" y="1058922"/>
                <a:ext cx="464806" cy="369332"/>
              </a:xfrm>
              <a:prstGeom prst="rect">
                <a:avLst/>
              </a:prstGeom>
              <a:blipFill rotWithShape="0">
                <a:blip r:embed="rId14"/>
                <a:stretch>
                  <a:fillRect t="-21667" r="-223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1962310" y="1684984"/>
                <a:ext cx="579389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310" y="1684984"/>
                <a:ext cx="579389" cy="390748"/>
              </a:xfrm>
              <a:prstGeom prst="rect">
                <a:avLst/>
              </a:prstGeom>
              <a:blipFill rotWithShape="0">
                <a:blip r:embed="rId15"/>
                <a:stretch>
                  <a:fillRect t="-20000" r="-8421" b="-30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ixaDeTexto 72"/>
              <p:cNvSpPr txBox="1"/>
              <p:nvPr/>
            </p:nvSpPr>
            <p:spPr>
              <a:xfrm>
                <a:off x="6183551" y="4196092"/>
                <a:ext cx="2113335" cy="553998"/>
              </a:xfrm>
              <a:prstGeom prst="rect">
                <a:avLst/>
              </a:prstGeom>
              <a:noFill/>
              <a:ln w="2540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3" name="CaixaDeTexto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551" y="4196092"/>
                <a:ext cx="2113335" cy="55399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2540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2561294" y="2064138"/>
                <a:ext cx="3793773" cy="1335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aceleração tangente </a:t>
                </a:r>
                <a:r>
                  <a:rPr lang="pt-B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altera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rapidez do movimento.</a:t>
                </a:r>
              </a:p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Chamando de </a:t>
                </a:r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ao arco descrito, </a:t>
                </a:r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𝑅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294" y="2064138"/>
                <a:ext cx="3793773" cy="1335943"/>
              </a:xfrm>
              <a:prstGeom prst="rect">
                <a:avLst/>
              </a:prstGeom>
              <a:blipFill>
                <a:blip r:embed="rId17"/>
                <a:stretch>
                  <a:fillRect l="-1286" t="-27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aixaDeTexto 76"/>
              <p:cNvSpPr txBox="1"/>
              <p:nvPr/>
            </p:nvSpPr>
            <p:spPr>
              <a:xfrm>
                <a:off x="2573800" y="3323110"/>
                <a:ext cx="3332883" cy="781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Derivando de novo,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𝑅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77" name="CaixaDeTexto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800" y="3323110"/>
                <a:ext cx="3332883" cy="781945"/>
              </a:xfrm>
              <a:prstGeom prst="rect">
                <a:avLst/>
              </a:prstGeom>
              <a:blipFill>
                <a:blip r:embed="rId18"/>
                <a:stretch>
                  <a:fillRect l="-1463" t="-3906" b="-15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aixaDeTexto 39"/>
          <p:cNvSpPr txBox="1"/>
          <p:nvPr/>
        </p:nvSpPr>
        <p:spPr>
          <a:xfrm>
            <a:off x="4750420" y="4293220"/>
            <a:ext cx="138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Conclusão:</a:t>
            </a:r>
          </a:p>
        </p:txBody>
      </p:sp>
    </p:spTree>
    <p:extLst>
      <p:ext uri="{BB962C8B-B14F-4D97-AF65-F5344CB8AC3E}">
        <p14:creationId xmlns:p14="http://schemas.microsoft.com/office/powerpoint/2010/main" val="26537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3" grpId="0" animBg="1"/>
      <p:bldP spid="38" grpId="0"/>
      <p:bldP spid="77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6583" y="13960"/>
            <a:ext cx="917192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Exemplos de forças centrípetas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/>
              <a:t>força gravitacional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/>
              <a:t>tração de um fio no movimento de girar um objeto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/>
              <a:t>molas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/>
              <a:t>Forças devidos a cargas elétricas puntiformes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/>
              <a:t>Atrito do pneu com a pista ao fazer uma curva</a:t>
            </a:r>
          </a:p>
          <a:p>
            <a:endParaRPr lang="pt-BR" dirty="0"/>
          </a:p>
          <a:p>
            <a:r>
              <a:rPr lang="pt-BR" dirty="0"/>
              <a:t>Frequentemente, é uma combinação de forças cuja resultante </a:t>
            </a:r>
          </a:p>
          <a:p>
            <a:r>
              <a:rPr lang="pt-BR" dirty="0"/>
              <a:t>é direcionada para o centro do círculo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09404" y="2991144"/>
            <a:ext cx="618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forma vetorial das leis é essencial </a:t>
            </a:r>
          </a:p>
          <a:p>
            <a:r>
              <a:rPr lang="pt-BR" dirty="0"/>
              <a:t>para se compreender o movimento bidimensional</a:t>
            </a:r>
          </a:p>
        </p:txBody>
      </p:sp>
      <p:sp>
        <p:nvSpPr>
          <p:cNvPr id="5" name="CaixaDeTexto 52"/>
          <p:cNvSpPr txBox="1"/>
          <p:nvPr/>
        </p:nvSpPr>
        <p:spPr>
          <a:xfrm>
            <a:off x="8549845" y="4526184"/>
            <a:ext cx="41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3454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66B65B-8D3E-4720-AC16-843CCCBE4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562"/>
            <a:ext cx="7490012" cy="311231"/>
          </a:xfrm>
        </p:spPr>
        <p:txBody>
          <a:bodyPr>
            <a:noAutofit/>
          </a:bodyPr>
          <a:lstStyle/>
          <a:p>
            <a:r>
              <a:rPr lang="pt-BR" sz="2800" dirty="0"/>
              <a:t>A secadora de salada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0194E82-99A0-48C4-B68D-936C824F38CE}"/>
              </a:ext>
            </a:extLst>
          </p:cNvPr>
          <p:cNvSpPr txBox="1"/>
          <p:nvPr/>
        </p:nvSpPr>
        <p:spPr>
          <a:xfrm>
            <a:off x="322729" y="537883"/>
            <a:ext cx="4644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Para que serve uma secadora de salada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10487B5-988E-4EB3-BADC-17D0FDA2BCF2}"/>
              </a:ext>
            </a:extLst>
          </p:cNvPr>
          <p:cNvSpPr txBox="1"/>
          <p:nvPr/>
        </p:nvSpPr>
        <p:spPr>
          <a:xfrm>
            <a:off x="443753" y="1102659"/>
            <a:ext cx="53250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Explique o funcionamento de uma secadora de salada, </a:t>
            </a: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quantitativamente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Obtenha os dados necessários do vídeo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deste link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é de uma secadora com manivela.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sua explicação, indique a função de cada elemento e 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descreva como você pensa que a velocidade de rotação da manivela tenha sido multiplicada, para que o cesto rode tão rápido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42CAB30-6BF9-49E6-8CA7-49B79471AD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60" t="8917" r="5765" b="3260"/>
          <a:stretch/>
        </p:blipFill>
        <p:spPr>
          <a:xfrm>
            <a:off x="5950323" y="722549"/>
            <a:ext cx="3079377" cy="291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7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9D8699-FA47-45F4-8E9F-BA7ACB33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06" y="90233"/>
            <a:ext cx="6790765" cy="311230"/>
          </a:xfrm>
        </p:spPr>
        <p:txBody>
          <a:bodyPr>
            <a:noAutofit/>
          </a:bodyPr>
          <a:lstStyle/>
          <a:p>
            <a:r>
              <a:rPr lang="pt-BR" sz="2800" dirty="0"/>
              <a:t>Enquete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0C586E4-180A-4311-B4B1-0D4DA8A1B1F4}"/>
              </a:ext>
            </a:extLst>
          </p:cNvPr>
          <p:cNvSpPr txBox="1"/>
          <p:nvPr/>
        </p:nvSpPr>
        <p:spPr>
          <a:xfrm>
            <a:off x="632012" y="941294"/>
            <a:ext cx="7947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aceleração local da gravidade é g = 10 m/s</a:t>
            </a:r>
            <a:r>
              <a:rPr lang="pt-B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ordem de grandeza da aceleração centrípeta de um ponto do cesto que gira é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D7BFA09-8638-48A7-A2D6-6906227646FE}"/>
              </a:ext>
            </a:extLst>
          </p:cNvPr>
          <p:cNvSpPr txBox="1"/>
          <p:nvPr/>
        </p:nvSpPr>
        <p:spPr>
          <a:xfrm>
            <a:off x="1465729" y="1855694"/>
            <a:ext cx="36912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 g</a:t>
            </a:r>
          </a:p>
          <a:p>
            <a:pPr marL="342900" indent="-342900">
              <a:buFont typeface="+mj-lt"/>
              <a:buAutoNum type="alphaLcParenR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pPr marL="342900" indent="-342900">
              <a:buFont typeface="+mj-lt"/>
              <a:buAutoNum type="alphaLcParenR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g</a:t>
            </a:r>
          </a:p>
          <a:p>
            <a:pPr marL="342900" indent="-342900">
              <a:buFont typeface="+mj-lt"/>
              <a:buAutoNum type="alphaLcParenR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g</a:t>
            </a:r>
          </a:p>
          <a:p>
            <a:pPr marL="342900" indent="-342900">
              <a:buFont typeface="+mj-lt"/>
              <a:buAutoNum type="alphaLcParenR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 g</a:t>
            </a:r>
          </a:p>
        </p:txBody>
      </p:sp>
    </p:spTree>
    <p:extLst>
      <p:ext uri="{BB962C8B-B14F-4D97-AF65-F5344CB8AC3E}">
        <p14:creationId xmlns:p14="http://schemas.microsoft.com/office/powerpoint/2010/main" val="3622828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9544" y="7017"/>
            <a:ext cx="8917969" cy="250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pt-BR" sz="2400" b="1" dirty="0">
                <a:solidFill>
                  <a:srgbClr val="0070C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Lista 10 ex. 8) Movimento da ponta de uma hélice</a:t>
            </a:r>
            <a:br>
              <a:rPr lang="pt-BR" sz="2400" b="1" dirty="0">
                <a:solidFill>
                  <a:srgbClr val="0070C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1000" b="1" dirty="0">
              <a:solidFill>
                <a:srgbClr val="0070C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Uma hélice em movimento uniforme completa 1200 revoluções a cada minuto. </a:t>
            </a:r>
          </a:p>
          <a:p>
            <a:pPr algn="just">
              <a:lnSpc>
                <a:spcPct val="107000"/>
              </a:lnSpc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Considere um ponto na extremidade da lâmina, a 0,15 m do centro de rotação.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para esse ponto: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distância percorrida em uma revolução.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velocidade.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aceleração.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057662" y="4533975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780022" y="3200353"/>
                <a:ext cx="3148491" cy="362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=1200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rpm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1200 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voltas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60 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pt-BR" sz="1600" dirty="0"/>
                  <a:t> Hz</a:t>
                </a: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022" y="3200353"/>
                <a:ext cx="3148491" cy="362728"/>
              </a:xfrm>
              <a:prstGeom prst="rect">
                <a:avLst/>
              </a:prstGeom>
              <a:blipFill>
                <a:blip r:embed="rId2"/>
                <a:stretch>
                  <a:fillRect l="-2901" t="-1695" r="-2708" b="-186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445299" y="1548894"/>
                <a:ext cx="16682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Nas equações, </a:t>
                </a:r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=0,15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299" y="1548894"/>
                <a:ext cx="1668281" cy="646331"/>
              </a:xfrm>
              <a:prstGeom prst="rect">
                <a:avLst/>
              </a:prstGeom>
              <a:blipFill>
                <a:blip r:embed="rId3"/>
                <a:stretch>
                  <a:fillRect l="-2920" t="-4717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Resultado de imagem para movimento circular unifor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661" y="2676664"/>
            <a:ext cx="1671852" cy="168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154112" y="2584356"/>
            <a:ext cx="6730316" cy="390950"/>
            <a:chOff x="154112" y="2584356"/>
            <a:chExt cx="6730316" cy="390950"/>
          </a:xfrm>
        </p:grpSpPr>
        <p:sp>
          <p:nvSpPr>
            <p:cNvPr id="8" name="CaixaDeTexto 7"/>
            <p:cNvSpPr txBox="1"/>
            <p:nvPr/>
          </p:nvSpPr>
          <p:spPr>
            <a:xfrm>
              <a:off x="154112" y="2605974"/>
              <a:ext cx="435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557574" y="2631789"/>
                  <a:ext cx="7232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574" y="2631789"/>
                  <a:ext cx="723211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361" r="-5882" b="-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1677458" y="2645689"/>
                  <a:ext cx="8560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7458" y="2645689"/>
                  <a:ext cx="856067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837" r="-2837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/>
                <p:cNvSpPr txBox="1"/>
                <p:nvPr/>
              </p:nvSpPr>
              <p:spPr>
                <a:xfrm>
                  <a:off x="2930198" y="2631789"/>
                  <a:ext cx="23548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0,15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=0,94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1" name="CaixaDe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0198" y="2631789"/>
                  <a:ext cx="2354875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777" r="-1036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CaixaDeTexto 12"/>
            <p:cNvSpPr txBox="1"/>
            <p:nvPr/>
          </p:nvSpPr>
          <p:spPr>
            <a:xfrm>
              <a:off x="5271072" y="2584356"/>
              <a:ext cx="1613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 1 revolução</a:t>
              </a: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147323" y="3203321"/>
            <a:ext cx="442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589979" y="3128685"/>
                <a:ext cx="174041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79" y="3128685"/>
                <a:ext cx="1740413" cy="5186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589964" y="3723991"/>
                <a:ext cx="31037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=0,94∙20=18,8=19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b="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64" y="3723991"/>
                <a:ext cx="3103735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93" r="-589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134109" y="4311918"/>
            <a:ext cx="65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462882" y="4195677"/>
                <a:ext cx="4504695" cy="5850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𝑐𝑝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18,8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0,15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=2356=2,4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82" y="4195677"/>
                <a:ext cx="4504695" cy="58509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5332082" y="4256713"/>
                <a:ext cx="35559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Não pedido, mas note a conversão: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=40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rad</m:t>
                      </m:r>
                      <m:r>
                        <a:rPr lang="pt-BR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082" y="4256713"/>
                <a:ext cx="3555925" cy="584775"/>
              </a:xfrm>
              <a:prstGeom prst="rect">
                <a:avLst/>
              </a:prstGeom>
              <a:blipFill>
                <a:blip r:embed="rId11"/>
                <a:stretch>
                  <a:fillRect l="-1029" t="-3125"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 descr="Ventilador Parede Oscilante 50cm 200w Bivolt Turbo 6 Pas Steel ...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t="10697" r="8269" b="9507"/>
          <a:stretch/>
        </p:blipFill>
        <p:spPr bwMode="auto">
          <a:xfrm>
            <a:off x="7291192" y="1309112"/>
            <a:ext cx="1538709" cy="14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42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  <p:bldP spid="18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52848</TotalTime>
  <Words>1890</Words>
  <Application>Microsoft Office PowerPoint</Application>
  <PresentationFormat>Apresentação na tela (16:9)</PresentationFormat>
  <Paragraphs>298</Paragraphs>
  <Slides>24</Slides>
  <Notes>2</Notes>
  <HiddenSlides>6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24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Courier New</vt:lpstr>
      <vt:lpstr>Eau</vt:lpstr>
      <vt:lpstr>Eau Sans Bold</vt:lpstr>
      <vt:lpstr>Eau Sans Bold Lining</vt:lpstr>
      <vt:lpstr>Symbol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Objetivos</vt:lpstr>
      <vt:lpstr>Apresentação do PowerPoint</vt:lpstr>
      <vt:lpstr>Apresentação do PowerPoint</vt:lpstr>
      <vt:lpstr>A aceleração tangente</vt:lpstr>
      <vt:lpstr>Apresentação do PowerPoint</vt:lpstr>
      <vt:lpstr>A secadora de salada</vt:lpstr>
      <vt:lpstr>Enquete</vt:lpstr>
      <vt:lpstr>Apresentação do PowerPoint</vt:lpstr>
      <vt:lpstr>Apresentação do PowerPoint</vt:lpstr>
      <vt:lpstr>Apresentação do PowerPoint</vt:lpstr>
      <vt:lpstr>Apresentação do PowerPoint</vt:lpstr>
      <vt:lpstr>A lei de gravitação universal</vt:lpstr>
      <vt:lpstr>A massa do Sol</vt:lpstr>
      <vt:lpstr>Apresentação do PowerPoint</vt:lpstr>
      <vt:lpstr>Ex. 10 Lista 10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2144</cp:revision>
  <dcterms:created xsi:type="dcterms:W3CDTF">2016-03-09T00:36:12Z</dcterms:created>
  <dcterms:modified xsi:type="dcterms:W3CDTF">2022-06-10T19:39:04Z</dcterms:modified>
</cp:coreProperties>
</file>