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257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65"/>
    <p:restoredTop sz="94713"/>
  </p:normalViewPr>
  <p:slideViewPr>
    <p:cSldViewPr snapToGrid="0" snapToObjects="1">
      <p:cViewPr>
        <p:scale>
          <a:sx n="100" d="100"/>
          <a:sy n="100" d="100"/>
        </p:scale>
        <p:origin x="256" y="3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8818E5-CB9A-4B48-AD12-15425D0A13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F8E522-711D-B64D-A60D-C37C4B4399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72395F-0B9D-9640-BB1A-6FAA96FBD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34942-6837-B64F-8643-2E54FF8EF600}" type="datetimeFigureOut">
              <a:rPr lang="pt-BR" smtClean="0"/>
              <a:t>03/05/2020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9B1FB2E-C2C6-0D41-BC7D-DAF3CE9A9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F2067D9-203F-D94C-9DB2-255E2BC97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AFE4-1A5C-8F4E-B7A5-6089B3BDAB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303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ADCD8D-9EFB-8E4E-937C-1D761AFB6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7E99EA7-5993-394C-BF1D-F93A3782C1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8F071B-5EB5-EA40-91A6-BBFD85F11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34942-6837-B64F-8643-2E54FF8EF600}" type="datetimeFigureOut">
              <a:rPr lang="pt-BR" smtClean="0"/>
              <a:t>03/05/2020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3A42360-854D-E04D-9C05-0A64B3731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E5858C3-39D5-1D48-81FE-DEF07016F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AFE4-1A5C-8F4E-B7A5-6089B3BDAB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6891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4E18B46-8F95-4147-BD4A-6CD5FE7B5E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E4477CA-50D6-B74F-8FCA-97EC61BDB8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E81CDBB-9A8D-AE49-BC55-DE437FE94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34942-6837-B64F-8643-2E54FF8EF600}" type="datetimeFigureOut">
              <a:rPr lang="pt-BR" smtClean="0"/>
              <a:t>03/05/2020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62378C-F0AF-B248-9AE0-E5764304D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FC54261-6017-3843-BD2C-9DD300DAE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AFE4-1A5C-8F4E-B7A5-6089B3BDAB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3510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34942-6837-B64F-8643-2E54FF8EF600}" type="datetimeFigureOut">
              <a:rPr lang="pt-BR" smtClean="0"/>
              <a:t>03/05/2020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AFE4-1A5C-8F4E-B7A5-6089B3BDAB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4722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34942-6837-B64F-8643-2E54FF8EF600}" type="datetimeFigureOut">
              <a:rPr lang="pt-BR" smtClean="0"/>
              <a:t>03/05/2020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AFE4-1A5C-8F4E-B7A5-6089B3BDAB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90017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34942-6837-B64F-8643-2E54FF8EF600}" type="datetimeFigureOut">
              <a:rPr lang="pt-BR" smtClean="0"/>
              <a:t>03/05/2020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AFE4-1A5C-8F4E-B7A5-6089B3BDAB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0310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34942-6837-B64F-8643-2E54FF8EF600}" type="datetimeFigureOut">
              <a:rPr lang="pt-BR" smtClean="0"/>
              <a:t>03/05/2020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AFE4-1A5C-8F4E-B7A5-6089B3BDAB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80893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34942-6837-B64F-8643-2E54FF8EF600}" type="datetimeFigureOut">
              <a:rPr lang="pt-BR" smtClean="0"/>
              <a:t>03/05/2020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AFE4-1A5C-8F4E-B7A5-6089B3BDAB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19084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34942-6837-B64F-8643-2E54FF8EF600}" type="datetimeFigureOut">
              <a:rPr lang="pt-BR" smtClean="0"/>
              <a:t>03/05/2020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AFE4-1A5C-8F4E-B7A5-6089B3BDAB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6439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34942-6837-B64F-8643-2E54FF8EF600}" type="datetimeFigureOut">
              <a:rPr lang="pt-BR" smtClean="0"/>
              <a:t>03/05/2020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AFE4-1A5C-8F4E-B7A5-6089B3BDAB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99247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34942-6837-B64F-8643-2E54FF8EF600}" type="datetimeFigureOut">
              <a:rPr lang="pt-BR" smtClean="0"/>
              <a:t>03/05/2020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AFE4-1A5C-8F4E-B7A5-6089B3BDAB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6649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266FED-32C1-9E40-80C1-6068BA20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784FA5-A40D-824D-908A-5C4FD2F6C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932E3D1-E794-9C4B-A52B-168DDFF3B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34942-6837-B64F-8643-2E54FF8EF600}" type="datetimeFigureOut">
              <a:rPr lang="pt-BR" smtClean="0"/>
              <a:t>03/05/2020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ECB6D7-A761-C74C-9982-46A2B9260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B961B7C-D78B-1F4A-84B2-F94482F98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AFE4-1A5C-8F4E-B7A5-6089B3BDAB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81553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34942-6837-B64F-8643-2E54FF8EF600}" type="datetimeFigureOut">
              <a:rPr lang="pt-BR" smtClean="0"/>
              <a:t>03/05/2020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AFE4-1A5C-8F4E-B7A5-6089B3BDAB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40032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34942-6837-B64F-8643-2E54FF8EF600}" type="datetimeFigureOut">
              <a:rPr lang="pt-BR" smtClean="0"/>
              <a:t>03/05/2020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AFE4-1A5C-8F4E-B7A5-6089B3BDAB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96283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34942-6837-B64F-8643-2E54FF8EF600}" type="datetimeFigureOut">
              <a:rPr lang="pt-BR" smtClean="0"/>
              <a:t>03/05/2020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AFE4-1A5C-8F4E-B7A5-6089B3BDAB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8132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7B3005-F4A8-0C41-8C47-40CD7540D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46CE920-6058-C049-848F-BFCDB1584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B61F85C-6E0E-F045-8B21-E8056A975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34942-6837-B64F-8643-2E54FF8EF600}" type="datetimeFigureOut">
              <a:rPr lang="pt-BR" smtClean="0"/>
              <a:t>03/05/2020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1A6D7AF-1805-9349-806A-877E4E809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DD76740-4BB0-1A4A-A6E8-29679196B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AFE4-1A5C-8F4E-B7A5-6089B3BDAB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8529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0A7608-4363-9446-9B5C-9B9706B66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45EE5E-6C19-0D44-BAB6-7B27142083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11AB2E9-7DF9-FB4C-9447-1716D450B6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F931999-FD4F-D14E-A5B0-EB98C7CC9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34942-6837-B64F-8643-2E54FF8EF600}" type="datetimeFigureOut">
              <a:rPr lang="pt-BR" smtClean="0"/>
              <a:t>03/05/2020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DBE04D4-2E28-E84E-A8CE-27E134545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FE23690-63D4-644F-A6A1-0A360A39A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AFE4-1A5C-8F4E-B7A5-6089B3BDAB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4101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1D1283-CD2D-0B4B-ACF2-6B3AF4810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07D96FB-0505-3E4C-94BF-A1FC40F80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8129D9C-F228-9642-9EF1-1B15259C58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0B73D43-553C-3349-B6E0-E6894F7913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D4BFCD3-8F4E-CE44-8865-9CF8EAADFB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60C283A-BFDA-2845-909E-6F4335EAB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34942-6837-B64F-8643-2E54FF8EF600}" type="datetimeFigureOut">
              <a:rPr lang="pt-BR" smtClean="0"/>
              <a:t>03/05/2020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FEFDE88-B55B-424A-8C5C-0E6C72333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00FCB0F-D29B-F040-B96E-75A05A5AF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AFE4-1A5C-8F4E-B7A5-6089B3BDAB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6664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5A0BC9-0AB8-0046-88FD-24424DF88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CE73450-A002-584A-8744-A346C3314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34942-6837-B64F-8643-2E54FF8EF600}" type="datetimeFigureOut">
              <a:rPr lang="pt-BR" smtClean="0"/>
              <a:t>03/05/2020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32B08D4-10BF-2B4D-A28D-C4190AA8C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BEAF321-1D17-2345-9A69-550EAD091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AFE4-1A5C-8F4E-B7A5-6089B3BDAB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800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B060357-6BF1-C242-8FB7-002136CFB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34942-6837-B64F-8643-2E54FF8EF600}" type="datetimeFigureOut">
              <a:rPr lang="pt-BR" smtClean="0"/>
              <a:t>03/05/2020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D876209-3C44-5A40-9903-82FCA1DEF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B3FFF99-0498-074F-A584-E380A034B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AFE4-1A5C-8F4E-B7A5-6089B3BDAB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9961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2434BD-23C1-DE41-8B29-7C9D2FF27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561E67-DAE7-2047-8FA8-91E6E56D9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AFBAE56-AF93-F64C-8E08-877724903C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295BB7F-4E39-A544-8983-6AAA83D50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34942-6837-B64F-8643-2E54FF8EF600}" type="datetimeFigureOut">
              <a:rPr lang="pt-BR" smtClean="0"/>
              <a:t>03/05/2020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937B810-8BD0-BA4A-8399-0F6958A4A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AE29548-B244-804B-AFC2-F244A0D48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AFE4-1A5C-8F4E-B7A5-6089B3BDAB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0785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5FDF9F-11FF-424F-83BA-14F44B74D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F12B9BD-C3A7-FD44-8AF2-D146F1D5C4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ACA717E-BCB9-3442-9C1A-97E9C63297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B8CEFFC-4867-584B-89EA-775C0545C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34942-6837-B64F-8643-2E54FF8EF600}" type="datetimeFigureOut">
              <a:rPr lang="pt-BR" smtClean="0"/>
              <a:t>03/05/2020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32C9F11-16AA-EC40-B1CC-8570C0721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D0DD0FA-B1DF-564C-9DD4-074CE6D1F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AFE4-1A5C-8F4E-B7A5-6089B3BDAB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9419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8051C64-F8F8-7B40-925A-EF1548798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972D00E-9A69-E54B-B9B8-5E015C31DD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67113FB-DB90-B44D-8B2B-037E6EA4E0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34942-6837-B64F-8643-2E54FF8EF600}" type="datetimeFigureOut">
              <a:rPr lang="pt-BR" smtClean="0"/>
              <a:t>03/05/2020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4EAD413-3DD0-F84A-998D-048D109A52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0CCC0CD-CD45-FF41-BBFB-0B0C5F8A82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BAFE4-1A5C-8F4E-B7A5-6089B3BDAB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8172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34942-6837-B64F-8643-2E54FF8EF600}" type="datetimeFigureOut">
              <a:rPr lang="pt-BR" smtClean="0"/>
              <a:t>03/05/2020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BAFE4-1A5C-8F4E-B7A5-6089B3BDAB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43546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B72930-9856-FC44-9B97-FDA2ED0366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/>
              <a:t>Aula 07</a:t>
            </a:r>
            <a:br>
              <a:rPr lang="pt-BR" sz="3600" dirty="0"/>
            </a:br>
            <a:r>
              <a:rPr lang="pt-BR" sz="2700" dirty="0"/>
              <a:t>05/05/2020</a:t>
            </a:r>
            <a:br>
              <a:rPr lang="pt-BR" sz="3600" dirty="0"/>
            </a:br>
            <a:br>
              <a:rPr lang="pt-BR" dirty="0"/>
            </a:br>
            <a:r>
              <a:rPr lang="pt-BR" sz="5300" dirty="0"/>
              <a:t>Painel integrado / Café </a:t>
            </a:r>
            <a:r>
              <a:rPr lang="pt-BR" sz="5300" dirty="0" err="1"/>
              <a:t>ComPartilha</a:t>
            </a:r>
            <a:r>
              <a:rPr lang="pt-BR" sz="5300" dirty="0"/>
              <a:t>: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952652D-785C-4741-A607-D0A2CBF1F8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z="2800" dirty="0"/>
              <a:t>Linguagens da Comunicação Científica</a:t>
            </a:r>
          </a:p>
          <a:p>
            <a:endParaRPr lang="pt-BR" dirty="0"/>
          </a:p>
          <a:p>
            <a:r>
              <a:rPr lang="pt-BR" dirty="0"/>
              <a:t>Maria Elice de Brzezinski Prestes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238CCEAC-DCC2-0847-A3F8-04BFA98CFA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3033" y="0"/>
            <a:ext cx="2168967" cy="2168967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61829529-2C08-9849-92B9-33F773BFFA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0700" y="5283783"/>
            <a:ext cx="3530600" cy="124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759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DCFAD152-088D-9348-97C3-090C2F1DED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125556"/>
              </p:ext>
            </p:extLst>
          </p:nvPr>
        </p:nvGraphicFramePr>
        <p:xfrm>
          <a:off x="-222812" y="-457200"/>
          <a:ext cx="11875624" cy="9422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1473">
                  <a:extLst>
                    <a:ext uri="{9D8B030D-6E8A-4147-A177-3AD203B41FA5}">
                      <a16:colId xmlns:a16="http://schemas.microsoft.com/office/drawing/2014/main" val="3993165303"/>
                    </a:ext>
                  </a:extLst>
                </a:gridCol>
                <a:gridCol w="3264061">
                  <a:extLst>
                    <a:ext uri="{9D8B030D-6E8A-4147-A177-3AD203B41FA5}">
                      <a16:colId xmlns:a16="http://schemas.microsoft.com/office/drawing/2014/main" val="22379356"/>
                    </a:ext>
                  </a:extLst>
                </a:gridCol>
                <a:gridCol w="3349043">
                  <a:extLst>
                    <a:ext uri="{9D8B030D-6E8A-4147-A177-3AD203B41FA5}">
                      <a16:colId xmlns:a16="http://schemas.microsoft.com/office/drawing/2014/main" val="793440641"/>
                    </a:ext>
                  </a:extLst>
                </a:gridCol>
                <a:gridCol w="3071047">
                  <a:extLst>
                    <a:ext uri="{9D8B030D-6E8A-4147-A177-3AD203B41FA5}">
                      <a16:colId xmlns:a16="http://schemas.microsoft.com/office/drawing/2014/main" val="3323909071"/>
                    </a:ext>
                  </a:extLst>
                </a:gridCol>
              </a:tblGrid>
              <a:tr h="48670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Após a leitura dos textos de comunicação (ou difusão) científica indicados, como vocês analisam as linguagens adotadas nos gêneros disseminação e divulgação? E na Educação?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0978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Disseminação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Educação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Divulgação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896258"/>
                  </a:ext>
                </a:extLst>
              </a:tr>
              <a:tr h="10159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Em que meio?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 revistas ou periódicos científicos (altamente especializados)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 livro, apostila, internet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 jornal diário, revistas, site, redes sociais, cartazes, </a:t>
                      </a:r>
                      <a:r>
                        <a:rPr lang="pt-BR" sz="1800" dirty="0" err="1">
                          <a:solidFill>
                            <a:schemeClr val="tx1"/>
                          </a:solidFill>
                          <a:effectLst/>
                        </a:rPr>
                        <a:t>podcast</a:t>
                      </a: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pt-BR" sz="1800" dirty="0" err="1">
                          <a:solidFill>
                            <a:schemeClr val="tx1"/>
                          </a:solidFill>
                          <a:effectLst/>
                        </a:rPr>
                        <a:t>tv</a:t>
                      </a: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 etc.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058747"/>
                  </a:ext>
                </a:extLst>
              </a:tr>
              <a:tr h="5145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Para qual público?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 especializado, que conhece conceitos específicos e a terminologia, métodos, técnicas, gráficos, modelos, programas etc.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Estudantes escola básica ou superior 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 público em geral, leigo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651534"/>
                  </a:ext>
                </a:extLst>
              </a:tr>
              <a:tr h="5145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Quem escreve?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Cientista (e pós-graduandos, estagiários, auxiliares de laboratório)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Educador, cientista (</a:t>
                      </a:r>
                      <a:r>
                        <a:rPr lang="pt-BR" sz="1800" dirty="0" err="1">
                          <a:solidFill>
                            <a:schemeClr val="tx1"/>
                          </a:solidFill>
                          <a:effectLst/>
                        </a:rPr>
                        <a:t>Amabis</a:t>
                      </a: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, Sonia, Sergio), divulgador científico, editor 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 jornalistas (informa, mas também vende produtos, sensacionalismo); </a:t>
                      </a: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cientistas (interesse em mostrar como a ciência é feita)</a:t>
                      </a: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 (Lygia, </a:t>
                      </a:r>
                      <a:r>
                        <a:rPr lang="pt-BR" sz="1800" dirty="0" err="1">
                          <a:solidFill>
                            <a:schemeClr val="tx1"/>
                          </a:solidFill>
                          <a:effectLst/>
                        </a:rPr>
                        <a:t>Mayana</a:t>
                      </a: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34020"/>
                  </a:ext>
                </a:extLst>
              </a:tr>
              <a:tr h="20522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que modo?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Termos técnicos (sem definir), descrição de procedimentos, explicações aprofundadas, 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Não é excessivamente técnico nem coloquial: termos técnicos explicados com gravuras, exemplos, experimentos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Simples, sem termos técnicos (salvo os de amplo domínio ou explicados por meio de analogias); </a:t>
                      </a: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explica como ler um gráfico;</a:t>
                      </a: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entrevistas com especialistas (validação/de autoridade)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370806"/>
                  </a:ext>
                </a:extLst>
              </a:tr>
              <a:tr h="23976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Com quais objetivos?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 informar/partilhar com os pares com vistas ao aumento do conhecimento científico e aplicação ou generalização para outros casos; ganhar status e currículo (</a:t>
                      </a:r>
                      <a:r>
                        <a:rPr lang="pt-BR" sz="1800" dirty="0" err="1">
                          <a:solidFill>
                            <a:schemeClr val="tx1"/>
                          </a:solidFill>
                          <a:effectLst/>
                        </a:rPr>
                        <a:t>qualis</a:t>
                      </a: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-capes, </a:t>
                      </a:r>
                      <a:r>
                        <a:rPr lang="pt-BR" sz="1800" dirty="0" err="1">
                          <a:solidFill>
                            <a:schemeClr val="tx1"/>
                          </a:solidFill>
                          <a:effectLst/>
                        </a:rPr>
                        <a:t>fapesp</a:t>
                      </a: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); obter financiamento; </a:t>
                      </a: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validação do conhecimento gerado; etc.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 promover o “ensino e aprendizagem” das ciências para passar em exames de seleção a níveis mais elevados de ensino e para </a:t>
                      </a: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compreender a realidade e tomar decisões informadas pela ciência; 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 divulgar novas técnicas e tecnologias, possibilidades novas de tratamentos e medicamentos para o público leigo; informar para possibilitar participação em decisões (pessoais, sociais, políticas) que envolvem ciência.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84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08999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4349</TotalTime>
  <Words>365</Words>
  <Application>Microsoft Macintosh PowerPoint</Application>
  <PresentationFormat>Widescreen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1_Tema do Office</vt:lpstr>
      <vt:lpstr>Aula 07 05/05/2020  Painel integrado / Café ComPartilha: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07 05/05/2020  Painel integrado / Café ComPartilha:</dc:title>
  <dc:creator>Maria Elice Prestes</dc:creator>
  <cp:lastModifiedBy>Maria Elice Prestes</cp:lastModifiedBy>
  <cp:revision>12</cp:revision>
  <dcterms:created xsi:type="dcterms:W3CDTF">2020-05-03T14:13:24Z</dcterms:created>
  <dcterms:modified xsi:type="dcterms:W3CDTF">2020-05-06T14:42:56Z</dcterms:modified>
</cp:coreProperties>
</file>