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ED0BF0-7F48-4112-A45E-DC7AC4379EFE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210B78-9A43-4CCF-999B-7AD626529F3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pt-BR" dirty="0" smtClean="0"/>
              <a:t>A escravidão e a economia no século XVIII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t-BR" dirty="0" smtClean="0"/>
          </a:p>
          <a:p>
            <a:pPr algn="r"/>
            <a:r>
              <a:rPr lang="pt-BR" dirty="0" smtClean="0"/>
              <a:t>Francisco Vidal </a:t>
            </a:r>
            <a:r>
              <a:rPr lang="pt-BR" dirty="0" err="1" smtClean="0"/>
              <a:t>Luna</a:t>
            </a:r>
            <a:r>
              <a:rPr lang="pt-BR" dirty="0" smtClean="0"/>
              <a:t> e Herbert Klein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/>
          <a:lstStyle/>
          <a:p>
            <a:r>
              <a:rPr lang="pt-BR" dirty="0" smtClean="0"/>
              <a:t>Passagem do século XVII para o XVIII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931224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Economia colonial brasileira:</a:t>
            </a:r>
          </a:p>
          <a:p>
            <a:pPr lvl="2"/>
            <a:r>
              <a:rPr lang="pt-BR" dirty="0" smtClean="0"/>
              <a:t>Concorrência do sistema de </a:t>
            </a:r>
            <a:r>
              <a:rPr lang="pt-BR" i="1" dirty="0" err="1" smtClean="0"/>
              <a:t>plantations</a:t>
            </a:r>
            <a:r>
              <a:rPr lang="pt-BR" i="1" dirty="0" smtClean="0"/>
              <a:t> </a:t>
            </a:r>
            <a:r>
              <a:rPr lang="pt-BR" dirty="0" smtClean="0"/>
              <a:t>nas Antilhas;</a:t>
            </a:r>
          </a:p>
          <a:p>
            <a:pPr lvl="2"/>
            <a:r>
              <a:rPr lang="pt-BR" dirty="0" smtClean="0"/>
              <a:t>Guerras contra os holandeses em Pernambuco: perdas para a indústria açucareira;</a:t>
            </a:r>
          </a:p>
          <a:p>
            <a:pPr lvl="2"/>
            <a:r>
              <a:rPr lang="pt-BR" dirty="0" smtClean="0"/>
              <a:t>Redução de mercados consumidores do açúcar brasileiro.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Embora a produção açucareira continuasse a crescer, a era de alta lucratividade terminara.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Relativa depressão.</a:t>
            </a:r>
          </a:p>
          <a:p>
            <a:r>
              <a:rPr lang="pt-BR" dirty="0" smtClean="0"/>
              <a:t>Coroa: busca por novos mercados e produtos exploração do interior da colônia em busca de riquezas minerais. </a:t>
            </a:r>
          </a:p>
          <a:p>
            <a:r>
              <a:rPr lang="pt-BR" dirty="0" smtClean="0"/>
              <a:t>Atividades dos paulistas (apressamento do indígena): descoberta de substancias jazidas de ouro de aluvião no interior da colônia.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7092280" y="443711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926976"/>
          </a:xfrm>
        </p:spPr>
        <p:txBody>
          <a:bodyPr/>
          <a:lstStyle/>
          <a:p>
            <a:r>
              <a:rPr lang="pt-BR" dirty="0" smtClean="0"/>
              <a:t>O ouro e o escravismo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003232" cy="506916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Mineração escravista: novo tipo de economia escravista.</a:t>
            </a:r>
          </a:p>
          <a:p>
            <a:r>
              <a:rPr lang="pt-BR" dirty="0" smtClean="0"/>
              <a:t>Descoberta das minas: intenso fluxo de pessoas e escravos para o interior da colônia.</a:t>
            </a:r>
          </a:p>
          <a:p>
            <a:r>
              <a:rPr lang="pt-BR" dirty="0" smtClean="0"/>
              <a:t>Rápido povoamento do interior:</a:t>
            </a:r>
          </a:p>
          <a:p>
            <a:pPr lvl="1"/>
            <a:r>
              <a:rPr lang="pt-BR" dirty="0" smtClean="0"/>
              <a:t>1710: 20 mil homens livres; 20 mil escravos;</a:t>
            </a:r>
          </a:p>
          <a:p>
            <a:pPr lvl="1"/>
            <a:r>
              <a:rPr lang="pt-BR" dirty="0" smtClean="0"/>
              <a:t>1717: 35 mil escravos;</a:t>
            </a:r>
          </a:p>
          <a:p>
            <a:pPr lvl="1"/>
            <a:r>
              <a:rPr lang="pt-BR" dirty="0" smtClean="0"/>
              <a:t>1720: 50 mil escravos;</a:t>
            </a:r>
          </a:p>
          <a:p>
            <a:pPr lvl="1"/>
            <a:r>
              <a:rPr lang="pt-BR" dirty="0" smtClean="0"/>
              <a:t>1730: 100 mil escravos.</a:t>
            </a:r>
          </a:p>
          <a:p>
            <a:r>
              <a:rPr lang="pt-BR" dirty="0" smtClean="0"/>
              <a:t>Crescimento notável da população livres de cor: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1760: 249 mil escravos e homens livres de cor; 71 mil homens brancos.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smtClean="0"/>
              <a:t>1766: 266 mil pessoas de cor    157 mil escravos; 109 mil livres.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Minas </a:t>
            </a:r>
            <a:r>
              <a:rPr lang="pt-BR" dirty="0" smtClean="0"/>
              <a:t>Gerais: zona singular de trabalho escravo no Brasil.</a:t>
            </a:r>
          </a:p>
          <a:p>
            <a:pPr>
              <a:buFont typeface="Courier New" pitchFamily="49" charset="0"/>
              <a:buChar char="o"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>
            <a:off x="4355976" y="5661248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216024" y="260648"/>
            <a:ext cx="8316416" cy="6264696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Surgimento de importantes centros urbanos</a:t>
            </a:r>
          </a:p>
          <a:p>
            <a:r>
              <a:rPr lang="pt-BR" dirty="0" smtClean="0"/>
              <a:t>Ouro Preto: em meados do XVIII, 20 mil habitantes.</a:t>
            </a:r>
          </a:p>
          <a:p>
            <a:r>
              <a:rPr lang="pt-BR" dirty="0" smtClean="0"/>
              <a:t>Escravidão em Minas Gerais: África</a:t>
            </a:r>
          </a:p>
          <a:p>
            <a:pPr lvl="1"/>
            <a:r>
              <a:rPr lang="pt-BR" dirty="0" smtClean="0"/>
              <a:t>Primeira metade da centúria</a:t>
            </a:r>
          </a:p>
          <a:p>
            <a:pPr lvl="2"/>
            <a:r>
              <a:rPr lang="pt-BR" dirty="0" smtClean="0"/>
              <a:t>90% do total da população escrava: africana;</a:t>
            </a:r>
          </a:p>
          <a:p>
            <a:pPr lvl="2"/>
            <a:r>
              <a:rPr lang="pt-BR" dirty="0" smtClean="0"/>
              <a:t>2% de escravos indígenas;</a:t>
            </a:r>
          </a:p>
          <a:p>
            <a:pPr lvl="2"/>
            <a:r>
              <a:rPr lang="pt-BR" dirty="0" smtClean="0"/>
              <a:t>5% de escravos crioulos (nascidos no Brasil).</a:t>
            </a:r>
          </a:p>
          <a:p>
            <a:pPr lvl="1"/>
            <a:r>
              <a:rPr lang="pt-BR" dirty="0" smtClean="0"/>
              <a:t>Segunda metade da centúria:</a:t>
            </a:r>
          </a:p>
          <a:p>
            <a:pPr lvl="2"/>
            <a:r>
              <a:rPr lang="pt-BR" dirty="0" smtClean="0"/>
              <a:t>Crescimento da população escrava nascida no Brasil.</a:t>
            </a:r>
          </a:p>
          <a:p>
            <a:r>
              <a:rPr lang="pt-BR" dirty="0" smtClean="0"/>
              <a:t>Origens dos escravos africanos:</a:t>
            </a:r>
          </a:p>
          <a:p>
            <a:pPr lvl="1"/>
            <a:r>
              <a:rPr lang="pt-BR" dirty="0" smtClean="0"/>
              <a:t>42% da África Ocidental: Cabo Verde, Senegal e outras regiões do oeste;</a:t>
            </a:r>
          </a:p>
          <a:p>
            <a:pPr lvl="1"/>
            <a:r>
              <a:rPr lang="pt-BR" dirty="0" smtClean="0"/>
              <a:t>58% da África Central e sul: Angola, Congo e Moçambique.</a:t>
            </a:r>
          </a:p>
          <a:p>
            <a:r>
              <a:rPr lang="pt-BR" dirty="0" smtClean="0"/>
              <a:t>Efeitos sobre as características demográficas da população escrava: predominância de africanos</a:t>
            </a:r>
          </a:p>
          <a:p>
            <a:pPr lvl="1"/>
            <a:r>
              <a:rPr lang="pt-BR" dirty="0" smtClean="0"/>
              <a:t>Relações familiares;</a:t>
            </a:r>
          </a:p>
          <a:p>
            <a:pPr lvl="1"/>
            <a:r>
              <a:rPr lang="pt-BR" dirty="0" smtClean="0"/>
              <a:t>Relações de sexo e idade.</a:t>
            </a:r>
          </a:p>
          <a:p>
            <a:r>
              <a:rPr lang="pt-BR" dirty="0" smtClean="0"/>
              <a:t>Racionalidade econômica: acesso as minas    número de escravos.</a:t>
            </a:r>
          </a:p>
          <a:p>
            <a:pPr lvl="1"/>
            <a:r>
              <a:rPr lang="pt-BR" dirty="0" smtClean="0"/>
              <a:t>Data mineral (66 metros): 12 escravos.</a:t>
            </a:r>
          </a:p>
          <a:p>
            <a:pPr lvl="1"/>
            <a:r>
              <a:rPr lang="pt-BR" dirty="0" smtClean="0"/>
              <a:t>Elevada concentração de escravos homens; desequilíbrio entre os sexos.</a:t>
            </a:r>
          </a:p>
          <a:p>
            <a:pPr lvl="1"/>
            <a:r>
              <a:rPr lang="pt-BR" dirty="0" smtClean="0"/>
              <a:t>Distorção na estrutura etária da população escrava.</a:t>
            </a:r>
          </a:p>
          <a:p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5580112" y="5301208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395536" y="332656"/>
            <a:ext cx="8208912" cy="633670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Estrutura da exploração:</a:t>
            </a:r>
          </a:p>
          <a:p>
            <a:pPr lvl="1"/>
            <a:r>
              <a:rPr lang="pt-BR" dirty="0" smtClean="0"/>
              <a:t>Datas e lavras minerais: proprietários de escravos;</a:t>
            </a:r>
          </a:p>
          <a:p>
            <a:pPr lvl="2"/>
            <a:r>
              <a:rPr lang="pt-BR" dirty="0" smtClean="0"/>
              <a:t>Organização em turma de trabalho: organização e disciplina.</a:t>
            </a:r>
          </a:p>
          <a:p>
            <a:pPr lvl="1"/>
            <a:r>
              <a:rPr lang="pt-BR" dirty="0" smtClean="0"/>
              <a:t>Mineração itinerante: pequenos proprietários e mineradores sem escravos.</a:t>
            </a:r>
          </a:p>
          <a:p>
            <a:pPr lvl="2"/>
            <a:r>
              <a:rPr lang="pt-BR" dirty="0" smtClean="0"/>
              <a:t>Liberdade de movimentação de escravos.</a:t>
            </a:r>
          </a:p>
          <a:p>
            <a:r>
              <a:rPr lang="pt-BR" dirty="0" smtClean="0"/>
              <a:t>Padrões de posses: </a:t>
            </a:r>
          </a:p>
          <a:p>
            <a:pPr lvl="1"/>
            <a:r>
              <a:rPr lang="pt-BR" dirty="0" smtClean="0"/>
              <a:t>E</a:t>
            </a:r>
            <a:r>
              <a:rPr lang="pt-BR" dirty="0" smtClean="0"/>
              <a:t>levado número de domicílios com escravos (1/3 dos fogos contavam com trabalhadores escravos)</a:t>
            </a:r>
          </a:p>
          <a:p>
            <a:pPr lvl="1"/>
            <a:r>
              <a:rPr lang="pt-BR" dirty="0" smtClean="0"/>
              <a:t>Pulverização das posses: pequenas e médias posses</a:t>
            </a:r>
          </a:p>
          <a:p>
            <a:pPr lvl="1"/>
            <a:r>
              <a:rPr lang="pt-BR" dirty="0" err="1" smtClean="0"/>
              <a:t>Indice</a:t>
            </a:r>
            <a:r>
              <a:rPr lang="pt-BR" dirty="0" smtClean="0"/>
              <a:t> de </a:t>
            </a:r>
            <a:r>
              <a:rPr lang="pt-BR" dirty="0" err="1" smtClean="0"/>
              <a:t>Gini</a:t>
            </a:r>
            <a:r>
              <a:rPr lang="pt-BR" dirty="0" smtClean="0"/>
              <a:t> (0,40 – 0,50): nível baixo de desigualdade entre os proprietários de escravos.</a:t>
            </a:r>
          </a:p>
          <a:p>
            <a:r>
              <a:rPr lang="pt-BR" dirty="0" smtClean="0"/>
              <a:t>Os proprietários de escravos:</a:t>
            </a:r>
          </a:p>
          <a:p>
            <a:pPr lvl="1"/>
            <a:r>
              <a:rPr lang="pt-BR" dirty="0" smtClean="0"/>
              <a:t>Grande número de alfabetizados;</a:t>
            </a:r>
          </a:p>
          <a:p>
            <a:pPr lvl="1"/>
            <a:r>
              <a:rPr lang="pt-BR" dirty="0" smtClean="0"/>
              <a:t>Forros.</a:t>
            </a:r>
          </a:p>
          <a:p>
            <a:r>
              <a:rPr lang="pt-BR" dirty="0" smtClean="0"/>
              <a:t>Cultura urbana</a:t>
            </a:r>
          </a:p>
          <a:p>
            <a:pPr lvl="1"/>
            <a:r>
              <a:rPr lang="pt-BR" dirty="0" smtClean="0"/>
              <a:t>Centros urbanos com populações de 10 e 20 mil habitantes;</a:t>
            </a:r>
          </a:p>
          <a:p>
            <a:pPr lvl="1"/>
            <a:r>
              <a:rPr lang="pt-BR" dirty="0" smtClean="0"/>
              <a:t>Irmandades religiosas: assistência e ajuda mútua.</a:t>
            </a:r>
          </a:p>
          <a:p>
            <a:pPr lvl="1"/>
            <a:r>
              <a:rPr lang="pt-BR" dirty="0" smtClean="0"/>
              <a:t>Artes: barroco mineiro.</a:t>
            </a:r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Atividade mineradora: ouro e diamantes (Demarcação Diamantina)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/>
          <a:lstStyle/>
          <a:p>
            <a:r>
              <a:rPr lang="pt-BR" dirty="0" smtClean="0"/>
              <a:t>Os centros mineradores e a expansão da escravidão no Brasil colonial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075240" cy="525780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O ouro de Minas Gerais: mudança do centro de gravidade da economia e população colonial</a:t>
            </a:r>
          </a:p>
          <a:p>
            <a:pPr lvl="1"/>
            <a:r>
              <a:rPr lang="pt-BR" dirty="0" smtClean="0"/>
              <a:t>Ascensão do centro e sul da colônia</a:t>
            </a:r>
          </a:p>
          <a:p>
            <a:pPr lvl="2"/>
            <a:r>
              <a:rPr lang="pt-BR" dirty="0" smtClean="0"/>
              <a:t>Transferência da capital colonial para o Rio de Janeiro (1763)</a:t>
            </a:r>
          </a:p>
          <a:p>
            <a:pPr lvl="1"/>
            <a:r>
              <a:rPr lang="pt-BR" dirty="0" smtClean="0"/>
              <a:t>Disseminação da escravidão por vários setores econômicos.</a:t>
            </a:r>
          </a:p>
          <a:p>
            <a:r>
              <a:rPr lang="pt-BR" dirty="0" smtClean="0"/>
              <a:t>Rio de Janeiro</a:t>
            </a:r>
          </a:p>
          <a:p>
            <a:pPr lvl="1"/>
            <a:r>
              <a:rPr lang="pt-BR" dirty="0" smtClean="0"/>
              <a:t>Expansão das atividades econômicas: navegação e comércio internacional;</a:t>
            </a:r>
          </a:p>
          <a:p>
            <a:pPr lvl="1"/>
            <a:r>
              <a:rPr lang="pt-BR" dirty="0" smtClean="0"/>
              <a:t>Expansão demográfica da cidade;</a:t>
            </a:r>
          </a:p>
          <a:p>
            <a:pPr lvl="1"/>
            <a:r>
              <a:rPr lang="pt-BR" dirty="0" smtClean="0"/>
              <a:t>Crescimento das atividades no porto: exportação e importação.</a:t>
            </a:r>
          </a:p>
          <a:p>
            <a:r>
              <a:rPr lang="pt-BR" dirty="0" smtClean="0"/>
              <a:t>Região dos Pampas (sul da colônia)</a:t>
            </a:r>
          </a:p>
          <a:p>
            <a:pPr lvl="1"/>
            <a:r>
              <a:rPr lang="pt-BR" dirty="0" smtClean="0"/>
              <a:t>Expansão e ocupação das áreas de fronteira: pampas gaúcho e as margens orientais do Rio da Prata</a:t>
            </a:r>
          </a:p>
          <a:p>
            <a:pPr lvl="1"/>
            <a:r>
              <a:rPr lang="pt-BR" dirty="0" err="1" smtClean="0"/>
              <a:t>Pastoreiro</a:t>
            </a:r>
            <a:r>
              <a:rPr lang="pt-BR" dirty="0" smtClean="0"/>
              <a:t>: fornecedor de carne, couro e mulas (cruciais para o sistema de transporte).</a:t>
            </a:r>
          </a:p>
          <a:p>
            <a:r>
              <a:rPr lang="pt-BR" dirty="0" smtClean="0"/>
              <a:t>São Paulo:</a:t>
            </a:r>
          </a:p>
          <a:p>
            <a:pPr lvl="1"/>
            <a:r>
              <a:rPr lang="pt-BR" dirty="0" smtClean="0"/>
              <a:t>Transformação socioeconômica: introdução da escravidão africana;</a:t>
            </a:r>
          </a:p>
          <a:p>
            <a:pPr lvl="1"/>
            <a:r>
              <a:rPr lang="pt-BR" dirty="0" smtClean="0"/>
              <a:t>Produção de gêneros alimentícios para o mercado interno (MG e RJ)</a:t>
            </a:r>
          </a:p>
          <a:p>
            <a:pPr lvl="1"/>
            <a:r>
              <a:rPr lang="pt-BR" dirty="0" smtClean="0"/>
              <a:t>Agricultura de exportação: açúcar e aguardente.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294967295"/>
          </p:nvPr>
        </p:nvSpPr>
        <p:spPr>
          <a:xfrm>
            <a:off x="323528" y="260648"/>
            <a:ext cx="8064896" cy="619268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Rio Grande do Sul</a:t>
            </a:r>
          </a:p>
          <a:p>
            <a:pPr lvl="1"/>
            <a:r>
              <a:rPr lang="pt-BR" dirty="0" smtClean="0"/>
              <a:t>Expansão das áreas de pecuária: charque (carne seca e salgada).</a:t>
            </a:r>
          </a:p>
          <a:p>
            <a:r>
              <a:rPr lang="pt-BR" dirty="0" smtClean="0"/>
              <a:t>Paraná e Santa Catarina</a:t>
            </a:r>
          </a:p>
          <a:p>
            <a:pPr lvl="1"/>
            <a:r>
              <a:rPr lang="pt-BR" dirty="0" smtClean="0"/>
              <a:t>Pecuária;</a:t>
            </a:r>
          </a:p>
          <a:p>
            <a:pPr lvl="1"/>
            <a:r>
              <a:rPr lang="pt-BR" dirty="0" smtClean="0"/>
              <a:t>Pesca da Baleia.</a:t>
            </a:r>
          </a:p>
          <a:p>
            <a:r>
              <a:rPr lang="pt-BR" dirty="0" smtClean="0"/>
              <a:t>Desenvolvimento da navegação de cabotagem.</a:t>
            </a:r>
          </a:p>
          <a:p>
            <a:r>
              <a:rPr lang="pt-BR" dirty="0" err="1" smtClean="0"/>
              <a:t>Revivescimento</a:t>
            </a:r>
            <a:r>
              <a:rPr lang="pt-BR" dirty="0" smtClean="0"/>
              <a:t> da indústria do açúcar: Pernambuco, Bahia (áreas antigas), Rio de Janeiro e São Paulo (áreas novas).</a:t>
            </a:r>
          </a:p>
          <a:p>
            <a:r>
              <a:rPr lang="pt-BR" dirty="0" smtClean="0"/>
              <a:t>Era Pombal (1750-1777): crescimento e diversificação da pauta de exportação do Brasil</a:t>
            </a:r>
          </a:p>
          <a:p>
            <a:pPr lvl="1"/>
            <a:r>
              <a:rPr lang="pt-BR" dirty="0" smtClean="0"/>
              <a:t>Cia. Geral de Comércio do Grão-Pará e Maranhão:</a:t>
            </a:r>
          </a:p>
          <a:p>
            <a:pPr lvl="2"/>
            <a:r>
              <a:rPr lang="pt-BR" dirty="0" smtClean="0"/>
              <a:t>Algodão </a:t>
            </a:r>
          </a:p>
          <a:p>
            <a:pPr lvl="1"/>
            <a:r>
              <a:rPr lang="pt-BR" dirty="0" smtClean="0"/>
              <a:t>Cia. Geral de Comércio de Pernambuco e Paraíba</a:t>
            </a:r>
          </a:p>
          <a:p>
            <a:pPr lvl="2"/>
            <a:r>
              <a:rPr lang="pt-BR" dirty="0" smtClean="0"/>
              <a:t>Açucareira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Declínio da mineração e a capitania de Minas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Crise da mineração: crise econômica.</a:t>
            </a:r>
          </a:p>
          <a:p>
            <a:pPr lvl="1"/>
            <a:r>
              <a:rPr lang="pt-BR" dirty="0" smtClean="0"/>
              <a:t>Deterioração urbana;</a:t>
            </a:r>
          </a:p>
          <a:p>
            <a:pPr lvl="1"/>
            <a:r>
              <a:rPr lang="pt-BR" dirty="0" smtClean="0"/>
              <a:t>Expansão da escravidão;</a:t>
            </a:r>
          </a:p>
          <a:p>
            <a:pPr lvl="1"/>
            <a:r>
              <a:rPr lang="pt-BR" dirty="0" smtClean="0"/>
              <a:t>Crescimento da população livre de cor.</a:t>
            </a:r>
          </a:p>
          <a:p>
            <a:r>
              <a:rPr lang="pt-BR" dirty="0" smtClean="0"/>
              <a:t>Diversificação da produção agrícola voltada para o abastecimento do mercado interno.</a:t>
            </a:r>
          </a:p>
          <a:p>
            <a:pPr lvl="1"/>
            <a:r>
              <a:rPr lang="pt-BR" dirty="0" smtClean="0"/>
              <a:t>“As fazendas escravistas produziam açúcar, café, gêneros alimentícios e gado”    absorção do impacto da crise da mineração.</a:t>
            </a:r>
          </a:p>
          <a:p>
            <a:pPr>
              <a:buFont typeface="Wingdings" pitchFamily="2" charset="2"/>
              <a:buChar char="v"/>
            </a:pPr>
            <a:r>
              <a:rPr lang="pt-BR" dirty="0" smtClean="0"/>
              <a:t>“Minas Gerais houvesse invertido a direção de suas relações com a economia da costa, tornando-se importante fornecedora de gêneros alimentícios necessários ao funcionamento do regime de grande lavoura exportadora imperante nas regiões litorâneas” (p. 81).</a:t>
            </a:r>
          </a:p>
          <a:p>
            <a:r>
              <a:rPr lang="pt-BR" dirty="0" smtClean="0"/>
              <a:t>Brasil, em 1800, quase um milhão de escravos.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3419872" y="3789040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912768" cy="31683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“Encontrava-se no Brasil a maior concentração de cativos de origem africana de todas as colônias americanas e, provavelmente, também a maior diversificação no uso econômico da mão de obra escrava do Hemisfério Ocidental.” (p. 81)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2123728" y="3645024"/>
            <a:ext cx="6768752" cy="302433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“O Brasil, com seu meio milhão de pessoas livres de cor, tinha a maior população de negros e mulatos livres da América. Embora o açúcar, o ouro, os diamantes e outros produtos exportáveis passassem pelos clássicos ciclos coloniais de crescimento e declínio, a vitalidade da economia brasileira permitiu o desenvolvimento de novos produtos, a abertura de novas regiões e a criação de um vigoroso mercado interno.” (p. 82)</a:t>
            </a:r>
          </a:p>
          <a:p>
            <a:endParaRPr lang="pt-BR" dirty="0" smtClean="0"/>
          </a:p>
          <a:p>
            <a:r>
              <a:rPr lang="pt-BR" dirty="0" smtClean="0"/>
              <a:t>“Inquestionavelmente, o Brasil abrigava em 1800 a maior população de africanos e afrodescendentes de todas as colônias europeias do Novo Mundo e era o maior sistema escravista das Américas.” (p. 82)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1041</Words>
  <Application>Microsoft Office PowerPoint</Application>
  <PresentationFormat>Apresentação na tela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Balcão Envidraçado</vt:lpstr>
      <vt:lpstr>A escravidão e a economia no século XVIII</vt:lpstr>
      <vt:lpstr>Passagem do século XVII para o XVIII</vt:lpstr>
      <vt:lpstr>O ouro e o escravismo</vt:lpstr>
      <vt:lpstr>Slide 4</vt:lpstr>
      <vt:lpstr>Slide 5</vt:lpstr>
      <vt:lpstr>Os centros mineradores e a expansão da escravidão no Brasil colonial</vt:lpstr>
      <vt:lpstr>Slide 7</vt:lpstr>
      <vt:lpstr>Declínio da mineração e a capitania de Minas Gerais</vt:lpstr>
      <vt:lpstr>“Encontrava-se no Brasil a maior concentração de cativos de origem africana de todas as colônias americanas e, provavelmente, também a maior diversificação no uso econômico da mão de obra escrava do Hemisfério Ocidental.” (p. 81)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escravidão e a economia no século XVIII</dc:title>
  <dc:creator>Paula</dc:creator>
  <cp:lastModifiedBy>Paula</cp:lastModifiedBy>
  <cp:revision>22</cp:revision>
  <dcterms:created xsi:type="dcterms:W3CDTF">2020-10-19T19:48:24Z</dcterms:created>
  <dcterms:modified xsi:type="dcterms:W3CDTF">2020-10-19T21:31:41Z</dcterms:modified>
</cp:coreProperties>
</file>