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7"/>
  </p:notesMasterIdLst>
  <p:sldIdLst>
    <p:sldId id="256" r:id="rId2"/>
    <p:sldId id="279" r:id="rId3"/>
    <p:sldId id="285" r:id="rId4"/>
    <p:sldId id="287" r:id="rId5"/>
    <p:sldId id="289" r:id="rId6"/>
    <p:sldId id="290" r:id="rId7"/>
    <p:sldId id="291" r:id="rId8"/>
    <p:sldId id="293" r:id="rId9"/>
    <p:sldId id="283" r:id="rId10"/>
    <p:sldId id="294" r:id="rId11"/>
    <p:sldId id="295" r:id="rId12"/>
    <p:sldId id="296" r:id="rId13"/>
    <p:sldId id="297" r:id="rId14"/>
    <p:sldId id="298" r:id="rId15"/>
    <p:sldId id="299" r:id="rId16"/>
    <p:sldId id="257" r:id="rId17"/>
    <p:sldId id="301" r:id="rId18"/>
    <p:sldId id="258" r:id="rId19"/>
    <p:sldId id="259" r:id="rId20"/>
    <p:sldId id="305" r:id="rId21"/>
    <p:sldId id="307" r:id="rId22"/>
    <p:sldId id="308" r:id="rId23"/>
    <p:sldId id="309" r:id="rId24"/>
    <p:sldId id="310" r:id="rId25"/>
    <p:sldId id="311" r:id="rId26"/>
    <p:sldId id="312" r:id="rId27"/>
    <p:sldId id="313" r:id="rId28"/>
    <p:sldId id="314" r:id="rId29"/>
    <p:sldId id="316" r:id="rId30"/>
    <p:sldId id="349" r:id="rId31"/>
    <p:sldId id="318" r:id="rId32"/>
    <p:sldId id="361" r:id="rId33"/>
    <p:sldId id="350" r:id="rId34"/>
    <p:sldId id="323" r:id="rId35"/>
    <p:sldId id="351" r:id="rId36"/>
    <p:sldId id="326" r:id="rId37"/>
    <p:sldId id="362" r:id="rId38"/>
    <p:sldId id="363" r:id="rId39"/>
    <p:sldId id="330" r:id="rId40"/>
    <p:sldId id="336" r:id="rId41"/>
    <p:sldId id="335" r:id="rId42"/>
    <p:sldId id="334" r:id="rId43"/>
    <p:sldId id="333" r:id="rId44"/>
    <p:sldId id="337" r:id="rId45"/>
    <p:sldId id="339" r:id="rId46"/>
    <p:sldId id="338" r:id="rId47"/>
    <p:sldId id="332" r:id="rId48"/>
    <p:sldId id="331" r:id="rId49"/>
    <p:sldId id="329" r:id="rId50"/>
    <p:sldId id="352" r:id="rId51"/>
    <p:sldId id="340" r:id="rId52"/>
    <p:sldId id="364" r:id="rId53"/>
    <p:sldId id="344" r:id="rId54"/>
    <p:sldId id="353" r:id="rId55"/>
    <p:sldId id="343" r:id="rId56"/>
    <p:sldId id="355" r:id="rId57"/>
    <p:sldId id="342" r:id="rId58"/>
    <p:sldId id="356" r:id="rId59"/>
    <p:sldId id="341" r:id="rId60"/>
    <p:sldId id="345" r:id="rId61"/>
    <p:sldId id="346" r:id="rId62"/>
    <p:sldId id="347" r:id="rId63"/>
    <p:sldId id="265" r:id="rId64"/>
    <p:sldId id="303" r:id="rId65"/>
    <p:sldId id="304" r:id="rId6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15" d="100"/>
          <a:sy n="115" d="100"/>
        </p:scale>
        <p:origin x="-432"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851BC-47F8-4301-B3B8-72709C457C53}" type="datetimeFigureOut">
              <a:rPr lang="pt-BR" smtClean="0"/>
              <a:t>22/04/2023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4EEE2-FF6C-452B-9C2F-97696690CD6C}" type="slidenum">
              <a:rPr lang="pt-BR" smtClean="0"/>
              <a:t>‹nº›</a:t>
            </a:fld>
            <a:endParaRPr lang="pt-BR"/>
          </a:p>
        </p:txBody>
      </p:sp>
    </p:spTree>
    <p:extLst>
      <p:ext uri="{BB962C8B-B14F-4D97-AF65-F5344CB8AC3E}">
        <p14:creationId xmlns:p14="http://schemas.microsoft.com/office/powerpoint/2010/main" val="107666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849A82-5643-ABCA-1CA8-7AF20B0525B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150388AF-0CC0-2C8B-8F5B-119A796B39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A5306ABA-4F25-6B97-2D6E-286D0155D680}"/>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99876F8F-9AE5-3574-FE50-2D2ADBD76E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FC1AD0BD-5F08-DA38-3AAB-824AA1EF62A9}"/>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308680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F3A913-F4F2-D185-F982-DD67804A242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399FB00B-D3B7-C69D-1D66-97BB0A91578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65CAFB9-36B8-835B-E892-E0E2A8977862}"/>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F21A1492-C1DF-0772-36BF-44DC5EC284F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EB4422B0-DEB5-AFA8-558F-5BD05756334E}"/>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1483198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A13702B9-BCD7-9A55-7834-FCD455B4D12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58D9ECF2-B2B2-5EA2-619F-F5446B556C4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66771187-C811-6359-1046-CC12FA8838E9}"/>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06AEC00A-45A6-18F2-DEA4-B3157D0A294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68547F55-CC40-743E-96CA-D245305FB81D}"/>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55564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C8CB40-DEA9-F204-C180-52BB273D23E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C91BA0ED-70FE-3EA3-00D2-2507CB7383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7DE85F2-B801-B72B-BF15-433B503B4582}"/>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259C1B16-9962-104F-3A64-5B76F28813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F685304C-2E75-63D1-75DF-64948FB156BB}"/>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180178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0324A99-4EB2-4109-D4CF-74A9A3B8B78A}"/>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AA8A7137-E062-3234-2FAD-AFE017632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4B3E195A-8F64-2D32-E45B-C380F2A94DC8}"/>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1CC322E5-F958-F8AC-AEA2-F753775A878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6E63C632-FE71-F39C-59FF-B7BA09BC981D}"/>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329865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511A3D-793F-93A9-2049-8F5140E7935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CCFC7190-46FE-6B07-C19B-5F8B699528B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C6590326-5E35-70D9-61CD-74B24077B3C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0A291272-42B8-CBAD-29B1-5429082DE566}"/>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6" name="Espaço Reservado para Rodapé 5">
            <a:extLst>
              <a:ext uri="{FF2B5EF4-FFF2-40B4-BE49-F238E27FC236}">
                <a16:creationId xmlns:a16="http://schemas.microsoft.com/office/drawing/2014/main" xmlns="" id="{0F9D3CF0-61E7-20CE-F07A-751D74560D6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F13DEB20-9EB8-BE7C-C5B6-4A5AB01C1DB5}"/>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35586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713C013-6A02-05CD-1A38-52C6231FD83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94771327-B1AD-CBC5-8312-66516D5479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1F7B268A-1B4B-F616-D86D-4AE1B7BDCEEB}"/>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20B3D585-8382-25C6-4284-98D0BDE32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2FCD293A-9C7B-7D4B-631D-10E82140EAB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2294EA12-DA61-9A98-09DA-422D17FE491E}"/>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8" name="Espaço Reservado para Rodapé 7">
            <a:extLst>
              <a:ext uri="{FF2B5EF4-FFF2-40B4-BE49-F238E27FC236}">
                <a16:creationId xmlns:a16="http://schemas.microsoft.com/office/drawing/2014/main" xmlns="" id="{CB9AD7D3-A9B2-E9B9-897C-1A4CFE0789F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B35A8491-1512-0F39-9AC5-7421749341F5}"/>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382360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04AAB9-2372-962D-3A2E-EB3B6B19D60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C6B43D82-4C45-0F08-D728-7BCECF01C4BE}"/>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4" name="Espaço Reservado para Rodapé 3">
            <a:extLst>
              <a:ext uri="{FF2B5EF4-FFF2-40B4-BE49-F238E27FC236}">
                <a16:creationId xmlns:a16="http://schemas.microsoft.com/office/drawing/2014/main" xmlns="" id="{0CDBBBAC-5088-F6D6-091D-37B34082313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61F6594D-961E-E420-9517-411C8E61E9CA}"/>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47170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279E5F1B-FE9E-6DB3-8036-8402D82EC01B}"/>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3" name="Espaço Reservado para Rodapé 2">
            <a:extLst>
              <a:ext uri="{FF2B5EF4-FFF2-40B4-BE49-F238E27FC236}">
                <a16:creationId xmlns:a16="http://schemas.microsoft.com/office/drawing/2014/main" xmlns="" id="{7E14505B-476A-35C4-FADF-C54BA1CAD404}"/>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E91FD683-213E-F749-0B81-DBE5C76011D2}"/>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323268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D94ABFE-D95A-8461-6B8C-A42764EE6C1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02D67DD9-9A56-AF09-857C-061F7ADBE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808C8372-DE6F-735F-FED3-FBD0E8671D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D085A5CD-4EFB-F96D-24A4-6136BF8B8C80}"/>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6" name="Espaço Reservado para Rodapé 5">
            <a:extLst>
              <a:ext uri="{FF2B5EF4-FFF2-40B4-BE49-F238E27FC236}">
                <a16:creationId xmlns:a16="http://schemas.microsoft.com/office/drawing/2014/main" xmlns="" id="{2D56A18D-2157-A297-C027-1ABB615F102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40AD3DBA-2076-5BA9-D7EA-4698DBC16116}"/>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169498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C7DA3F-09C3-DAE5-0D19-319666959AF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BE918E0B-D518-27EE-C084-E48BCC2E62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96BE3BD1-CFC0-D377-04FB-B58C624F8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58BC14A9-79AE-F558-40C2-3A995B84ED4E}"/>
              </a:ext>
            </a:extLst>
          </p:cNvPr>
          <p:cNvSpPr>
            <a:spLocks noGrp="1"/>
          </p:cNvSpPr>
          <p:nvPr>
            <p:ph type="dt" sz="half" idx="10"/>
          </p:nvPr>
        </p:nvSpPr>
        <p:spPr/>
        <p:txBody>
          <a:bodyPr/>
          <a:lstStyle/>
          <a:p>
            <a:fld id="{645EBDAE-3974-4AFA-BB34-5AEC2106FFC9}" type="datetimeFigureOut">
              <a:rPr lang="pt-BR" smtClean="0"/>
              <a:t>22/04/2023</a:t>
            </a:fld>
            <a:endParaRPr lang="pt-BR"/>
          </a:p>
        </p:txBody>
      </p:sp>
      <p:sp>
        <p:nvSpPr>
          <p:cNvPr id="6" name="Espaço Reservado para Rodapé 5">
            <a:extLst>
              <a:ext uri="{FF2B5EF4-FFF2-40B4-BE49-F238E27FC236}">
                <a16:creationId xmlns:a16="http://schemas.microsoft.com/office/drawing/2014/main" xmlns="" id="{959C95A8-914E-9C1B-D047-5C007354175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F206F92-EB65-EF49-D8D1-773EF1DBDA69}"/>
              </a:ext>
            </a:extLst>
          </p:cNvPr>
          <p:cNvSpPr>
            <a:spLocks noGrp="1"/>
          </p:cNvSpPr>
          <p:nvPr>
            <p:ph type="sldNum" sz="quarter" idx="12"/>
          </p:nvPr>
        </p:nvSpPr>
        <p:spPr/>
        <p:txBody>
          <a:bodyPr/>
          <a:lstStyle/>
          <a:p>
            <a:fld id="{E5D49A46-3E95-4DF1-9FAA-DC8057C72408}" type="slidenum">
              <a:rPr lang="pt-BR" smtClean="0"/>
              <a:t>‹nº›</a:t>
            </a:fld>
            <a:endParaRPr lang="pt-BR"/>
          </a:p>
        </p:txBody>
      </p:sp>
    </p:spTree>
    <p:extLst>
      <p:ext uri="{BB962C8B-B14F-4D97-AF65-F5344CB8AC3E}">
        <p14:creationId xmlns:p14="http://schemas.microsoft.com/office/powerpoint/2010/main" val="70848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25ADA3CE-B68C-79EA-250C-2B3C0C4CC6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EB5339B3-9DA0-7970-EE9F-CC5B7BCA4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4194982F-1F88-8733-F239-3E1123EBF4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BDAE-3974-4AFA-BB34-5AEC2106FFC9}" type="datetimeFigureOut">
              <a:rPr lang="pt-BR" smtClean="0"/>
              <a:t>22/04/2023</a:t>
            </a:fld>
            <a:endParaRPr lang="pt-BR"/>
          </a:p>
        </p:txBody>
      </p:sp>
      <p:sp>
        <p:nvSpPr>
          <p:cNvPr id="5" name="Espaço Reservado para Rodapé 4">
            <a:extLst>
              <a:ext uri="{FF2B5EF4-FFF2-40B4-BE49-F238E27FC236}">
                <a16:creationId xmlns:a16="http://schemas.microsoft.com/office/drawing/2014/main" xmlns="" id="{9A5961EB-ADF5-5244-1B41-426D6B126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48E0B750-F6C9-B587-2E20-FB3214907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49A46-3E95-4DF1-9FAA-DC8057C72408}" type="slidenum">
              <a:rPr lang="pt-BR" smtClean="0"/>
              <a:t>‹nº›</a:t>
            </a:fld>
            <a:endParaRPr lang="pt-BR"/>
          </a:p>
        </p:txBody>
      </p:sp>
    </p:spTree>
    <p:extLst>
      <p:ext uri="{BB962C8B-B14F-4D97-AF65-F5344CB8AC3E}">
        <p14:creationId xmlns:p14="http://schemas.microsoft.com/office/powerpoint/2010/main" val="835826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818147" y="-529389"/>
            <a:ext cx="9849856" cy="6612555"/>
          </a:xfrm>
        </p:spPr>
        <p:txBody>
          <a:bodyPr>
            <a:noAutofit/>
          </a:bodyPr>
          <a:lstStyle/>
          <a:p>
            <a:r>
              <a:rPr lang="pt-BR" sz="3200" b="1" u="sng" dirty="0">
                <a:effectLst/>
                <a:ea typeface="Calibri" panose="020F0502020204030204" pitchFamily="34" charset="0"/>
                <a:cs typeface="Arial" panose="020B0604020202020204" pitchFamily="34" charset="0"/>
              </a:rPr>
              <a:t>UNIÃO ESTÁVEL</a:t>
            </a:r>
            <a:br>
              <a:rPr lang="pt-BR" sz="3200" b="1" u="sng" dirty="0">
                <a:effectLst/>
                <a:ea typeface="Calibri" panose="020F0502020204030204" pitchFamily="34" charset="0"/>
                <a:cs typeface="Arial" panose="020B0604020202020204" pitchFamily="34" charset="0"/>
              </a:rPr>
            </a:br>
            <a:r>
              <a:rPr lang="pt-BR" sz="3200" b="1" u="sng" dirty="0">
                <a:effectLst/>
                <a:ea typeface="Calibri" panose="020F0502020204030204" pitchFamily="34" charset="0"/>
                <a:cs typeface="Arial" panose="020B0604020202020204" pitchFamily="34" charset="0"/>
              </a:rPr>
              <a:t/>
            </a:r>
            <a:br>
              <a:rPr lang="pt-BR" sz="3200" b="1" u="sng"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Noções gerais</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Antecedentes históricos</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Jurisprudência</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Evolução legislativa e projetos. </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
            </a:r>
            <a:br>
              <a:rPr lang="pt-BR" sz="3200" dirty="0">
                <a:effectLst/>
                <a:ea typeface="Calibri" panose="020F0502020204030204" pitchFamily="34" charset="0"/>
                <a:cs typeface="Arial" panose="020B0604020202020204" pitchFamily="34" charset="0"/>
              </a:rPr>
            </a:br>
            <a:r>
              <a:rPr lang="pt-BR" sz="3200" dirty="0">
                <a:effectLst/>
                <a:ea typeface="Calibri" panose="020F0502020204030204" pitchFamily="34" charset="0"/>
                <a:cs typeface="Arial" panose="020B0604020202020204" pitchFamily="34" charset="0"/>
              </a:rPr>
              <a:t>Conceito, elementos, espécies</a:t>
            </a:r>
            <a:endParaRPr lang="pt-BR" sz="3200" b="1" u="sng" dirty="0"/>
          </a:p>
        </p:txBody>
      </p:sp>
    </p:spTree>
    <p:extLst>
      <p:ext uri="{BB962C8B-B14F-4D97-AF65-F5344CB8AC3E}">
        <p14:creationId xmlns:p14="http://schemas.microsoft.com/office/powerpoint/2010/main" val="408232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8.971, DE 29.12.94</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05288" y="1732547"/>
            <a:ext cx="9262712" cy="4947387"/>
          </a:xfrm>
        </p:spPr>
        <p:txBody>
          <a:bodyPr/>
          <a:lstStyle/>
          <a:p>
            <a:pPr algn="just">
              <a:spcBef>
                <a:spcPts val="0"/>
              </a:spcBef>
            </a:pPr>
            <a:r>
              <a:rPr lang="pt-BR" b="0" i="1" dirty="0">
                <a:solidFill>
                  <a:srgbClr val="000000"/>
                </a:solidFill>
                <a:effectLst/>
              </a:rPr>
              <a:t>“Art. 2º As pessoas referidas no artigo anterior participarão da </a:t>
            </a:r>
            <a:r>
              <a:rPr lang="pt-BR" b="1" i="1" u="sng" dirty="0">
                <a:solidFill>
                  <a:srgbClr val="000000"/>
                </a:solidFill>
                <a:effectLst/>
              </a:rPr>
              <a:t>sucessão</a:t>
            </a:r>
            <a:r>
              <a:rPr lang="pt-BR" b="0" i="1" dirty="0">
                <a:solidFill>
                  <a:srgbClr val="000000"/>
                </a:solidFill>
                <a:effectLst/>
              </a:rPr>
              <a:t> do(a) companheiro(a) nas seguintes condições:</a:t>
            </a:r>
          </a:p>
          <a:p>
            <a:pPr algn="just">
              <a:spcBef>
                <a:spcPts val="0"/>
              </a:spcBef>
            </a:pPr>
            <a:endParaRPr lang="pt-BR" i="1" dirty="0">
              <a:solidFill>
                <a:srgbClr val="000000"/>
              </a:solidFill>
            </a:endParaRPr>
          </a:p>
          <a:p>
            <a:pPr algn="just">
              <a:spcBef>
                <a:spcPts val="0"/>
              </a:spcBef>
            </a:pPr>
            <a:r>
              <a:rPr lang="pt-BR" b="0" i="1" dirty="0">
                <a:solidFill>
                  <a:srgbClr val="000000"/>
                </a:solidFill>
                <a:effectLst/>
              </a:rPr>
              <a:t>I - o(a) companheiro(a) sobrevivente terá direito </a:t>
            </a:r>
            <a:r>
              <a:rPr lang="pt-BR" b="1" i="1" u="sng" dirty="0">
                <a:solidFill>
                  <a:srgbClr val="000000"/>
                </a:solidFill>
                <a:effectLst/>
              </a:rPr>
              <a:t>enquanto não constituir nova união</a:t>
            </a:r>
            <a:r>
              <a:rPr lang="pt-BR" b="0" i="1" dirty="0">
                <a:solidFill>
                  <a:srgbClr val="000000"/>
                </a:solidFill>
                <a:effectLst/>
              </a:rPr>
              <a:t>, ao </a:t>
            </a:r>
            <a:r>
              <a:rPr lang="pt-BR" b="1" i="1" u="sng" dirty="0">
                <a:solidFill>
                  <a:srgbClr val="000000"/>
                </a:solidFill>
                <a:effectLst/>
              </a:rPr>
              <a:t>usufruto de quarta parte dos bens do </a:t>
            </a:r>
            <a:r>
              <a:rPr lang="pt-BR" b="1" u="sng" dirty="0">
                <a:solidFill>
                  <a:srgbClr val="000000"/>
                </a:solidFill>
                <a:effectLst/>
              </a:rPr>
              <a:t>de cujos(sic)</a:t>
            </a:r>
            <a:r>
              <a:rPr lang="pt-BR" b="1" i="1" u="sng" dirty="0">
                <a:solidFill>
                  <a:srgbClr val="000000"/>
                </a:solidFill>
                <a:effectLst/>
              </a:rPr>
              <a:t>, se houver filhos</a:t>
            </a:r>
            <a:r>
              <a:rPr lang="pt-BR" b="1" u="sng" dirty="0">
                <a:solidFill>
                  <a:srgbClr val="000000"/>
                </a:solidFill>
                <a:effectLst/>
              </a:rPr>
              <a:t>(sic)</a:t>
            </a:r>
            <a:r>
              <a:rPr lang="pt-BR" b="1" i="1" u="sng" dirty="0">
                <a:solidFill>
                  <a:srgbClr val="000000"/>
                </a:solidFill>
                <a:effectLst/>
              </a:rPr>
              <a:t> ou comuns</a:t>
            </a:r>
            <a:r>
              <a:rPr lang="pt-BR" b="0" i="1" dirty="0">
                <a:solidFill>
                  <a:srgbClr val="000000"/>
                </a:solidFill>
                <a:effectLst/>
              </a:rPr>
              <a:t>;</a:t>
            </a:r>
          </a:p>
          <a:p>
            <a:pPr algn="just">
              <a:spcBef>
                <a:spcPts val="0"/>
              </a:spcBef>
            </a:pPr>
            <a:endParaRPr lang="pt-BR" b="0" i="1" dirty="0">
              <a:solidFill>
                <a:srgbClr val="000000"/>
              </a:solidFill>
              <a:effectLst/>
            </a:endParaRPr>
          </a:p>
          <a:p>
            <a:pPr algn="just">
              <a:spcBef>
                <a:spcPts val="0"/>
              </a:spcBef>
            </a:pPr>
            <a:r>
              <a:rPr lang="pt-BR" b="0" i="1" dirty="0">
                <a:solidFill>
                  <a:srgbClr val="000000"/>
                </a:solidFill>
                <a:effectLst/>
              </a:rPr>
              <a:t>II - o(a) companheiro(a) sobrevivente terá direito, </a:t>
            </a:r>
            <a:r>
              <a:rPr lang="pt-BR" b="1" i="1" u="sng" dirty="0">
                <a:solidFill>
                  <a:srgbClr val="000000"/>
                </a:solidFill>
                <a:effectLst/>
              </a:rPr>
              <a:t>enquanto não constituir nova união</a:t>
            </a:r>
            <a:r>
              <a:rPr lang="pt-BR" b="0" i="1" dirty="0">
                <a:solidFill>
                  <a:srgbClr val="000000"/>
                </a:solidFill>
                <a:effectLst/>
              </a:rPr>
              <a:t>, ao </a:t>
            </a:r>
            <a:r>
              <a:rPr lang="pt-BR" b="1" i="1" u="sng" dirty="0">
                <a:solidFill>
                  <a:srgbClr val="000000"/>
                </a:solidFill>
                <a:effectLst/>
              </a:rPr>
              <a:t>usufruto da metade dos bens do </a:t>
            </a:r>
            <a:r>
              <a:rPr lang="pt-BR" b="1" u="sng" dirty="0">
                <a:solidFill>
                  <a:srgbClr val="000000"/>
                </a:solidFill>
                <a:effectLst/>
              </a:rPr>
              <a:t>de cujos(sic)</a:t>
            </a:r>
            <a:r>
              <a:rPr lang="pt-BR" b="0" i="1" dirty="0">
                <a:solidFill>
                  <a:srgbClr val="000000"/>
                </a:solidFill>
                <a:effectLst/>
              </a:rPr>
              <a:t>, se </a:t>
            </a:r>
            <a:r>
              <a:rPr lang="pt-BR" b="1" i="1" u="sng" dirty="0">
                <a:solidFill>
                  <a:srgbClr val="000000"/>
                </a:solidFill>
                <a:effectLst/>
              </a:rPr>
              <a:t>não houver filhos</a:t>
            </a:r>
            <a:r>
              <a:rPr lang="pt-BR" b="0" i="1" dirty="0">
                <a:solidFill>
                  <a:srgbClr val="000000"/>
                </a:solidFill>
                <a:effectLst/>
              </a:rPr>
              <a:t>, embora </a:t>
            </a:r>
            <a:r>
              <a:rPr lang="pt-BR" b="1" i="1" u="sng" dirty="0">
                <a:solidFill>
                  <a:srgbClr val="000000"/>
                </a:solidFill>
                <a:effectLst/>
              </a:rPr>
              <a:t>sobrevivam ascendentes</a:t>
            </a:r>
            <a:r>
              <a:rPr lang="pt-BR" b="0" i="1" dirty="0">
                <a:solidFill>
                  <a:srgbClr val="000000"/>
                </a:solidFill>
                <a:effectLst/>
              </a:rPr>
              <a:t>;</a:t>
            </a:r>
          </a:p>
          <a:p>
            <a:pPr algn="just">
              <a:spcBef>
                <a:spcPts val="0"/>
              </a:spcBef>
            </a:pPr>
            <a:endParaRPr lang="pt-BR" b="0" i="1" dirty="0">
              <a:solidFill>
                <a:srgbClr val="000000"/>
              </a:solidFill>
              <a:effectLst/>
            </a:endParaRPr>
          </a:p>
          <a:p>
            <a:pPr algn="just">
              <a:spcBef>
                <a:spcPts val="0"/>
              </a:spcBef>
            </a:pPr>
            <a:r>
              <a:rPr lang="pt-BR" b="0" i="1" dirty="0">
                <a:solidFill>
                  <a:srgbClr val="000000"/>
                </a:solidFill>
                <a:effectLst/>
              </a:rPr>
              <a:t>III - na </a:t>
            </a:r>
            <a:r>
              <a:rPr lang="pt-BR" b="1" i="1" u="sng" dirty="0">
                <a:solidFill>
                  <a:srgbClr val="000000"/>
                </a:solidFill>
                <a:effectLst/>
              </a:rPr>
              <a:t>falta de descendentes e de ascendentes</a:t>
            </a:r>
            <a:r>
              <a:rPr lang="pt-BR" b="0" i="1" dirty="0">
                <a:solidFill>
                  <a:srgbClr val="000000"/>
                </a:solidFill>
                <a:effectLst/>
              </a:rPr>
              <a:t>, o(a) companheiro(a) sobrevivente terá </a:t>
            </a:r>
            <a:r>
              <a:rPr lang="pt-BR" b="1" i="1" u="sng" dirty="0">
                <a:solidFill>
                  <a:srgbClr val="000000"/>
                </a:solidFill>
                <a:effectLst/>
              </a:rPr>
              <a:t>direito à totalidade da herança</a:t>
            </a:r>
            <a:r>
              <a:rPr lang="pt-BR" b="0" i="1" dirty="0">
                <a:solidFill>
                  <a:srgbClr val="000000"/>
                </a:solidFill>
                <a:effectLst/>
              </a:rPr>
              <a:t>.”</a:t>
            </a:r>
          </a:p>
          <a:p>
            <a:pPr algn="just">
              <a:spcBef>
                <a:spcPts val="0"/>
              </a:spcBef>
            </a:pPr>
            <a:r>
              <a:rPr lang="pt-BR" b="0" i="1" dirty="0">
                <a:solidFill>
                  <a:srgbClr val="000000"/>
                </a:solidFill>
                <a:effectLst/>
              </a:rPr>
              <a:t>        </a:t>
            </a:r>
            <a:endParaRPr lang="pt-BR" i="1" dirty="0"/>
          </a:p>
        </p:txBody>
      </p:sp>
    </p:spTree>
    <p:extLst>
      <p:ext uri="{BB962C8B-B14F-4D97-AF65-F5344CB8AC3E}">
        <p14:creationId xmlns:p14="http://schemas.microsoft.com/office/powerpoint/2010/main" val="80643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8.971, DE 29.12.94</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66787" y="1934678"/>
            <a:ext cx="9301213" cy="4745255"/>
          </a:xfrm>
        </p:spPr>
        <p:txBody>
          <a:bodyPr/>
          <a:lstStyle/>
          <a:p>
            <a:pPr algn="just">
              <a:spcBef>
                <a:spcPts val="0"/>
              </a:spcBef>
            </a:pPr>
            <a:endParaRPr lang="pt-BR" b="0" i="1" dirty="0">
              <a:solidFill>
                <a:srgbClr val="000000"/>
              </a:solidFill>
              <a:effectLst/>
            </a:endParaRPr>
          </a:p>
          <a:p>
            <a:pPr algn="just">
              <a:spcBef>
                <a:spcPts val="0"/>
              </a:spcBef>
            </a:pPr>
            <a:r>
              <a:rPr lang="pt-BR" b="0" i="1" dirty="0">
                <a:solidFill>
                  <a:srgbClr val="000000"/>
                </a:solidFill>
                <a:effectLst/>
              </a:rPr>
              <a:t>“Art. 3º. Quando os </a:t>
            </a:r>
            <a:r>
              <a:rPr lang="pt-BR" b="1" i="1" u="sng" dirty="0">
                <a:solidFill>
                  <a:srgbClr val="000000"/>
                </a:solidFill>
                <a:effectLst/>
              </a:rPr>
              <a:t>bens deixados</a:t>
            </a:r>
            <a:r>
              <a:rPr lang="pt-BR" b="0" i="1" dirty="0">
                <a:solidFill>
                  <a:srgbClr val="000000"/>
                </a:solidFill>
                <a:effectLst/>
              </a:rPr>
              <a:t> pelo(a) autor(a) da herança </a:t>
            </a:r>
            <a:r>
              <a:rPr lang="pt-BR" b="1" i="1" u="sng" dirty="0">
                <a:solidFill>
                  <a:srgbClr val="000000"/>
                </a:solidFill>
                <a:effectLst/>
              </a:rPr>
              <a:t>resultarem</a:t>
            </a:r>
            <a:r>
              <a:rPr lang="pt-BR" b="0" i="1" dirty="0">
                <a:solidFill>
                  <a:srgbClr val="000000"/>
                </a:solidFill>
                <a:effectLst/>
              </a:rPr>
              <a:t> de </a:t>
            </a:r>
            <a:r>
              <a:rPr lang="pt-BR" b="1" i="1" u="sng" dirty="0">
                <a:solidFill>
                  <a:srgbClr val="000000"/>
                </a:solidFill>
                <a:effectLst/>
              </a:rPr>
              <a:t>atividade</a:t>
            </a:r>
            <a:r>
              <a:rPr lang="pt-BR" b="0" i="1" dirty="0">
                <a:solidFill>
                  <a:srgbClr val="000000"/>
                </a:solidFill>
                <a:effectLst/>
              </a:rPr>
              <a:t> em que haja </a:t>
            </a:r>
            <a:r>
              <a:rPr lang="pt-BR" b="1" i="1" u="sng" dirty="0">
                <a:solidFill>
                  <a:srgbClr val="000000"/>
                </a:solidFill>
                <a:effectLst/>
              </a:rPr>
              <a:t>colaboração do(a) companheiro</a:t>
            </a:r>
            <a:r>
              <a:rPr lang="pt-BR" b="0" i="1" dirty="0">
                <a:solidFill>
                  <a:srgbClr val="000000"/>
                </a:solidFill>
                <a:effectLst/>
              </a:rPr>
              <a:t>, terá o </a:t>
            </a:r>
            <a:r>
              <a:rPr lang="pt-BR" b="1" i="1" u="sng" dirty="0">
                <a:solidFill>
                  <a:srgbClr val="000000"/>
                </a:solidFill>
                <a:effectLst/>
              </a:rPr>
              <a:t>sobrevivente direito à metade dos bens</a:t>
            </a:r>
            <a:r>
              <a:rPr lang="pt-BR" b="0" i="1" dirty="0">
                <a:solidFill>
                  <a:srgbClr val="000000"/>
                </a:solidFill>
                <a:effectLst/>
              </a:rPr>
              <a:t>.”</a:t>
            </a:r>
            <a:endParaRPr lang="pt-BR" i="1" dirty="0"/>
          </a:p>
        </p:txBody>
      </p:sp>
    </p:spTree>
    <p:extLst>
      <p:ext uri="{BB962C8B-B14F-4D97-AF65-F5344CB8AC3E}">
        <p14:creationId xmlns:p14="http://schemas.microsoft.com/office/powerpoint/2010/main" val="54046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9.278, DE 10.05.96</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66787" y="1934678"/>
            <a:ext cx="9301213" cy="4745255"/>
          </a:xfrm>
        </p:spPr>
        <p:txBody>
          <a:bodyPr>
            <a:noAutofit/>
          </a:bodyPr>
          <a:lstStyle/>
          <a:p>
            <a:pPr algn="just">
              <a:spcBef>
                <a:spcPts val="0"/>
              </a:spcBef>
            </a:pPr>
            <a:r>
              <a:rPr lang="pt-BR" i="1" dirty="0">
                <a:solidFill>
                  <a:srgbClr val="000000"/>
                </a:solidFill>
                <a:effectLst/>
                <a:ea typeface="Times New Roman" panose="02020603050405020304" pitchFamily="18" charset="0"/>
              </a:rPr>
              <a:t>“Art. 1º. É reconhecida como entidade familiar a </a:t>
            </a:r>
            <a:r>
              <a:rPr lang="pt-BR" b="1" i="1" u="sng" dirty="0">
                <a:solidFill>
                  <a:srgbClr val="000000"/>
                </a:solidFill>
                <a:effectLst/>
                <a:ea typeface="Times New Roman" panose="02020603050405020304" pitchFamily="18" charset="0"/>
              </a:rPr>
              <a:t>convivência duradoura, pública e contínua, de um homem e uma mulher, estabelecida com objetivo de constituição de família</a:t>
            </a:r>
            <a:r>
              <a:rPr lang="pt-BR" i="1" dirty="0">
                <a:solidFill>
                  <a:srgbClr val="000000"/>
                </a:solidFill>
                <a:effectLst/>
                <a:ea typeface="Times New Roman" panose="02020603050405020304" pitchFamily="18" charset="0"/>
              </a:rPr>
              <a:t>.</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Art. 2º. São </a:t>
            </a:r>
            <a:r>
              <a:rPr lang="pt-BR" b="1" i="1" u="sng" dirty="0">
                <a:solidFill>
                  <a:srgbClr val="000000"/>
                </a:solidFill>
                <a:effectLst/>
                <a:ea typeface="Times New Roman" panose="02020603050405020304" pitchFamily="18" charset="0"/>
              </a:rPr>
              <a:t>direitos e deveres</a:t>
            </a:r>
            <a:r>
              <a:rPr lang="pt-BR" i="1" dirty="0">
                <a:solidFill>
                  <a:srgbClr val="000000"/>
                </a:solidFill>
                <a:effectLst/>
                <a:ea typeface="Times New Roman" panose="02020603050405020304" pitchFamily="18" charset="0"/>
              </a:rPr>
              <a:t> iguais dos conviventes:</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I - respeito e consideração mútuos;</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II - assistência moral e material recíproca;</a:t>
            </a:r>
            <a:endParaRPr lang="pt-BR" i="1" dirty="0">
              <a:effectLst/>
              <a:ea typeface="Times New Roman" panose="02020603050405020304" pitchFamily="18" charset="0"/>
            </a:endParaRPr>
          </a:p>
          <a:p>
            <a:pPr algn="just">
              <a:spcBef>
                <a:spcPts val="0"/>
              </a:spcBef>
            </a:pPr>
            <a:endParaRPr lang="pt-BR" i="1" dirty="0">
              <a:solidFill>
                <a:srgbClr val="000000"/>
              </a:solidFill>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III - guarda, sustento e educação dos filhos comuns.”</a:t>
            </a:r>
            <a:endParaRPr lang="pt-BR" i="1" dirty="0">
              <a:effectLst/>
              <a:ea typeface="Times New Roman" panose="02020603050405020304" pitchFamily="18" charset="0"/>
            </a:endParaRPr>
          </a:p>
          <a:p>
            <a:pPr algn="just">
              <a:spcBef>
                <a:spcPts val="0"/>
              </a:spcBef>
            </a:pPr>
            <a:endParaRPr lang="pt-BR"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3478509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9.278, DE 10.05.96</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66787" y="1934678"/>
            <a:ext cx="9301213" cy="4745255"/>
          </a:xfrm>
        </p:spPr>
        <p:txBody>
          <a:bodyPr>
            <a:noAutofit/>
          </a:bodyPr>
          <a:lstStyle/>
          <a:p>
            <a:pPr algn="just">
              <a:spcBef>
                <a:spcPts val="0"/>
              </a:spcBef>
            </a:pPr>
            <a:r>
              <a:rPr lang="pt-BR" i="1" dirty="0">
                <a:solidFill>
                  <a:srgbClr val="000000"/>
                </a:solidFill>
                <a:effectLst/>
                <a:ea typeface="Times New Roman" panose="02020603050405020304" pitchFamily="18" charset="0"/>
              </a:rPr>
              <a:t>“Art. 5º. Os </a:t>
            </a:r>
            <a:r>
              <a:rPr lang="pt-BR" b="1" i="1" u="sng" dirty="0">
                <a:solidFill>
                  <a:srgbClr val="000000"/>
                </a:solidFill>
                <a:effectLst/>
                <a:ea typeface="Times New Roman" panose="02020603050405020304" pitchFamily="18" charset="0"/>
              </a:rPr>
              <a:t>bens móveis e imóveis adquiridos por um ou por ambos os conviventes</a:t>
            </a:r>
            <a:r>
              <a:rPr lang="pt-BR" i="1" dirty="0">
                <a:solidFill>
                  <a:srgbClr val="000000"/>
                </a:solidFill>
                <a:effectLst/>
                <a:ea typeface="Times New Roman" panose="02020603050405020304" pitchFamily="18" charset="0"/>
              </a:rPr>
              <a:t>, na </a:t>
            </a:r>
            <a:r>
              <a:rPr lang="pt-BR" b="1" i="1" u="sng" dirty="0">
                <a:solidFill>
                  <a:srgbClr val="000000"/>
                </a:solidFill>
                <a:effectLst/>
                <a:ea typeface="Times New Roman" panose="02020603050405020304" pitchFamily="18" charset="0"/>
              </a:rPr>
              <a:t>constância da união estável</a:t>
            </a:r>
            <a:r>
              <a:rPr lang="pt-BR" i="1" dirty="0">
                <a:solidFill>
                  <a:srgbClr val="000000"/>
                </a:solidFill>
                <a:effectLst/>
                <a:ea typeface="Times New Roman" panose="02020603050405020304" pitchFamily="18" charset="0"/>
              </a:rPr>
              <a:t> e a </a:t>
            </a:r>
            <a:r>
              <a:rPr lang="pt-BR" b="1" i="1" u="sng" dirty="0">
                <a:solidFill>
                  <a:srgbClr val="000000"/>
                </a:solidFill>
                <a:effectLst/>
                <a:ea typeface="Times New Roman" panose="02020603050405020304" pitchFamily="18" charset="0"/>
              </a:rPr>
              <a:t>título oneroso</a:t>
            </a:r>
            <a:r>
              <a:rPr lang="pt-BR" i="1" dirty="0">
                <a:solidFill>
                  <a:srgbClr val="000000"/>
                </a:solidFill>
                <a:effectLst/>
                <a:ea typeface="Times New Roman" panose="02020603050405020304" pitchFamily="18" charset="0"/>
              </a:rPr>
              <a:t>, são considerados </a:t>
            </a:r>
            <a:r>
              <a:rPr lang="pt-BR" b="1" i="1" u="sng" dirty="0">
                <a:solidFill>
                  <a:srgbClr val="000000"/>
                </a:solidFill>
                <a:effectLst/>
                <a:ea typeface="Times New Roman" panose="02020603050405020304" pitchFamily="18" charset="0"/>
              </a:rPr>
              <a:t>fruto do trabalho e da colaboração comum</a:t>
            </a:r>
            <a:r>
              <a:rPr lang="pt-BR" i="1" dirty="0">
                <a:solidFill>
                  <a:srgbClr val="000000"/>
                </a:solidFill>
                <a:effectLst/>
                <a:ea typeface="Times New Roman" panose="02020603050405020304" pitchFamily="18" charset="0"/>
              </a:rPr>
              <a:t>, </a:t>
            </a:r>
            <a:r>
              <a:rPr lang="pt-BR" b="1" i="1" u="sng" dirty="0">
                <a:solidFill>
                  <a:srgbClr val="000000"/>
                </a:solidFill>
                <a:effectLst/>
                <a:ea typeface="Times New Roman" panose="02020603050405020304" pitchFamily="18" charset="0"/>
              </a:rPr>
              <a:t>passando a pertencer a ambos, em condomínio e em partes iguais, salvo estipulação contrária em contrato escrito</a:t>
            </a:r>
            <a:r>
              <a:rPr lang="pt-BR" i="1" dirty="0">
                <a:solidFill>
                  <a:srgbClr val="000000"/>
                </a:solidFill>
                <a:effectLst/>
                <a:ea typeface="Times New Roman" panose="02020603050405020304" pitchFamily="18" charset="0"/>
              </a:rPr>
              <a:t>.</a:t>
            </a:r>
            <a:endParaRPr lang="pt-BR" i="1" dirty="0">
              <a:effectLst/>
              <a:ea typeface="Times New Roman" panose="02020603050405020304" pitchFamily="18" charset="0"/>
            </a:endParaRPr>
          </a:p>
          <a:p>
            <a:pPr algn="just">
              <a:spcBef>
                <a:spcPts val="0"/>
              </a:spcBef>
            </a:pPr>
            <a:endParaRPr lang="pt-BR" i="1" dirty="0">
              <a:solidFill>
                <a:srgbClr val="000000"/>
              </a:solidFill>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§1º. </a:t>
            </a:r>
            <a:r>
              <a:rPr lang="pt-BR" b="1" i="1" u="sng" dirty="0">
                <a:solidFill>
                  <a:srgbClr val="000000"/>
                </a:solidFill>
                <a:effectLst/>
                <a:ea typeface="Times New Roman" panose="02020603050405020304" pitchFamily="18" charset="0"/>
              </a:rPr>
              <a:t>Cessa a presunção</a:t>
            </a:r>
            <a:r>
              <a:rPr lang="pt-BR" i="1" dirty="0">
                <a:solidFill>
                  <a:srgbClr val="000000"/>
                </a:solidFill>
                <a:effectLst/>
                <a:ea typeface="Times New Roman" panose="02020603050405020304" pitchFamily="18" charset="0"/>
              </a:rPr>
              <a:t> do </a:t>
            </a:r>
            <a:r>
              <a:rPr lang="pt-BR" dirty="0">
                <a:solidFill>
                  <a:srgbClr val="000000"/>
                </a:solidFill>
                <a:effectLst/>
                <a:ea typeface="Times New Roman" panose="02020603050405020304" pitchFamily="18" charset="0"/>
              </a:rPr>
              <a:t>caput</a:t>
            </a:r>
            <a:r>
              <a:rPr lang="pt-BR" i="1" dirty="0">
                <a:solidFill>
                  <a:srgbClr val="000000"/>
                </a:solidFill>
                <a:effectLst/>
                <a:ea typeface="Times New Roman" panose="02020603050405020304" pitchFamily="18" charset="0"/>
              </a:rPr>
              <a:t> deste artigo se a </a:t>
            </a:r>
            <a:r>
              <a:rPr lang="pt-BR" b="1" i="1" u="sng" dirty="0">
                <a:solidFill>
                  <a:srgbClr val="000000"/>
                </a:solidFill>
                <a:effectLst/>
                <a:ea typeface="Times New Roman" panose="02020603050405020304" pitchFamily="18" charset="0"/>
              </a:rPr>
              <a:t>aquisição patrimonial</a:t>
            </a:r>
            <a:r>
              <a:rPr lang="pt-BR" i="1" dirty="0">
                <a:solidFill>
                  <a:srgbClr val="000000"/>
                </a:solidFill>
                <a:effectLst/>
                <a:ea typeface="Times New Roman" panose="02020603050405020304" pitchFamily="18" charset="0"/>
              </a:rPr>
              <a:t> ocorrer com o </a:t>
            </a:r>
            <a:r>
              <a:rPr lang="pt-BR" b="1" i="1" u="sng" dirty="0">
                <a:solidFill>
                  <a:srgbClr val="000000"/>
                </a:solidFill>
                <a:effectLst/>
                <a:ea typeface="Times New Roman" panose="02020603050405020304" pitchFamily="18" charset="0"/>
              </a:rPr>
              <a:t>produto de bens adquiridos anteriormente ao início da união</a:t>
            </a:r>
            <a:r>
              <a:rPr lang="pt-BR" i="1" dirty="0">
                <a:solidFill>
                  <a:srgbClr val="000000"/>
                </a:solidFill>
                <a:effectLst/>
                <a:ea typeface="Times New Roman" panose="02020603050405020304" pitchFamily="18" charset="0"/>
              </a:rPr>
              <a:t>.</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§2º. A administração do patrimônio comum dos conviventes compete a ambos, salvo estipulação contrária em contrato escrito.”</a:t>
            </a:r>
          </a:p>
          <a:p>
            <a:pPr algn="just">
              <a:spcBef>
                <a:spcPts val="0"/>
              </a:spcBef>
            </a:pPr>
            <a:endParaRPr lang="pt-BR" i="1" dirty="0">
              <a:effectLst/>
              <a:ea typeface="Times New Roman" panose="02020603050405020304" pitchFamily="18" charset="0"/>
            </a:endParaRPr>
          </a:p>
        </p:txBody>
      </p:sp>
    </p:spTree>
    <p:extLst>
      <p:ext uri="{BB962C8B-B14F-4D97-AF65-F5344CB8AC3E}">
        <p14:creationId xmlns:p14="http://schemas.microsoft.com/office/powerpoint/2010/main" val="1030016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9.278, DE 10.05.96</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66787" y="1934678"/>
            <a:ext cx="9301213" cy="4745255"/>
          </a:xfrm>
        </p:spPr>
        <p:txBody>
          <a:bodyPr>
            <a:noAutofit/>
          </a:bodyPr>
          <a:lstStyle/>
          <a:p>
            <a:pPr algn="just">
              <a:spcBef>
                <a:spcPts val="0"/>
              </a:spcBef>
            </a:pPr>
            <a:r>
              <a:rPr lang="pt-BR" i="1" dirty="0">
                <a:solidFill>
                  <a:srgbClr val="000000"/>
                </a:solidFill>
                <a:effectLst/>
                <a:ea typeface="Times New Roman" panose="02020603050405020304" pitchFamily="18" charset="0"/>
              </a:rPr>
              <a:t>“Art. 7º. </a:t>
            </a:r>
            <a:r>
              <a:rPr lang="pt-BR" b="1" i="1" u="sng" dirty="0">
                <a:solidFill>
                  <a:srgbClr val="000000"/>
                </a:solidFill>
                <a:effectLst/>
                <a:ea typeface="Times New Roman" panose="02020603050405020304" pitchFamily="18" charset="0"/>
              </a:rPr>
              <a:t>Dissolvida</a:t>
            </a:r>
            <a:r>
              <a:rPr lang="pt-BR" i="1" dirty="0">
                <a:solidFill>
                  <a:srgbClr val="000000"/>
                </a:solidFill>
                <a:effectLst/>
                <a:ea typeface="Times New Roman" panose="02020603050405020304" pitchFamily="18" charset="0"/>
              </a:rPr>
              <a:t> a </a:t>
            </a:r>
            <a:r>
              <a:rPr lang="pt-BR" b="1" i="1" u="sng" dirty="0">
                <a:solidFill>
                  <a:srgbClr val="000000"/>
                </a:solidFill>
                <a:effectLst/>
                <a:ea typeface="Times New Roman" panose="02020603050405020304" pitchFamily="18" charset="0"/>
              </a:rPr>
              <a:t>união estável por rescisão</a:t>
            </a:r>
            <a:r>
              <a:rPr lang="pt-BR" i="1" dirty="0">
                <a:solidFill>
                  <a:srgbClr val="000000"/>
                </a:solidFill>
                <a:effectLst/>
                <a:ea typeface="Times New Roman" panose="02020603050405020304" pitchFamily="18" charset="0"/>
              </a:rPr>
              <a:t>, a </a:t>
            </a:r>
            <a:r>
              <a:rPr lang="pt-BR" b="1" i="1" u="sng" dirty="0">
                <a:solidFill>
                  <a:srgbClr val="000000"/>
                </a:solidFill>
                <a:effectLst/>
                <a:ea typeface="Times New Roman" panose="02020603050405020304" pitchFamily="18" charset="0"/>
              </a:rPr>
              <a:t>assistência material</a:t>
            </a:r>
            <a:r>
              <a:rPr lang="pt-BR" i="1" dirty="0">
                <a:solidFill>
                  <a:srgbClr val="000000"/>
                </a:solidFill>
                <a:effectLst/>
                <a:ea typeface="Times New Roman" panose="02020603050405020304" pitchFamily="18" charset="0"/>
              </a:rPr>
              <a:t> prevista nesta Lei será prestada por um dos conviventes ao que dela necessitar, a título de </a:t>
            </a:r>
            <a:r>
              <a:rPr lang="pt-BR" b="1" i="1" u="sng" dirty="0">
                <a:solidFill>
                  <a:srgbClr val="000000"/>
                </a:solidFill>
                <a:effectLst/>
                <a:ea typeface="Times New Roman" panose="02020603050405020304" pitchFamily="18" charset="0"/>
              </a:rPr>
              <a:t>alimentos</a:t>
            </a:r>
            <a:r>
              <a:rPr lang="pt-BR" i="1" dirty="0">
                <a:solidFill>
                  <a:srgbClr val="000000"/>
                </a:solidFill>
                <a:effectLst/>
                <a:ea typeface="Times New Roman" panose="02020603050405020304" pitchFamily="18" charset="0"/>
              </a:rPr>
              <a:t>.</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Parágrafo único. </a:t>
            </a:r>
            <a:r>
              <a:rPr lang="pt-BR" b="1" i="1" u="sng" dirty="0">
                <a:solidFill>
                  <a:srgbClr val="000000"/>
                </a:solidFill>
                <a:effectLst/>
                <a:ea typeface="Times New Roman" panose="02020603050405020304" pitchFamily="18" charset="0"/>
              </a:rPr>
              <a:t>Dissolvida</a:t>
            </a:r>
            <a:r>
              <a:rPr lang="pt-BR" i="1" dirty="0">
                <a:solidFill>
                  <a:srgbClr val="000000"/>
                </a:solidFill>
                <a:effectLst/>
                <a:ea typeface="Times New Roman" panose="02020603050405020304" pitchFamily="18" charset="0"/>
              </a:rPr>
              <a:t> a </a:t>
            </a:r>
            <a:r>
              <a:rPr lang="pt-BR" b="1" i="1" u="sng" dirty="0">
                <a:solidFill>
                  <a:srgbClr val="000000"/>
                </a:solidFill>
                <a:effectLst/>
                <a:ea typeface="Times New Roman" panose="02020603050405020304" pitchFamily="18" charset="0"/>
              </a:rPr>
              <a:t>união estável por morte</a:t>
            </a:r>
            <a:r>
              <a:rPr lang="pt-BR" i="1" dirty="0">
                <a:solidFill>
                  <a:srgbClr val="000000"/>
                </a:solidFill>
                <a:effectLst/>
                <a:ea typeface="Times New Roman" panose="02020603050405020304" pitchFamily="18" charset="0"/>
              </a:rPr>
              <a:t> de um dos conviventes, o </a:t>
            </a:r>
            <a:r>
              <a:rPr lang="pt-BR" b="1" i="1" u="sng" dirty="0">
                <a:solidFill>
                  <a:srgbClr val="000000"/>
                </a:solidFill>
                <a:effectLst/>
                <a:ea typeface="Times New Roman" panose="02020603050405020304" pitchFamily="18" charset="0"/>
              </a:rPr>
              <a:t>sobrevivente terá direito real de habitação</a:t>
            </a:r>
            <a:r>
              <a:rPr lang="pt-BR" i="1" dirty="0">
                <a:solidFill>
                  <a:srgbClr val="000000"/>
                </a:solidFill>
                <a:effectLst/>
                <a:ea typeface="Times New Roman" panose="02020603050405020304" pitchFamily="18" charset="0"/>
              </a:rPr>
              <a:t>, </a:t>
            </a:r>
            <a:r>
              <a:rPr lang="pt-BR" b="1" i="1" u="sng" dirty="0">
                <a:solidFill>
                  <a:srgbClr val="000000"/>
                </a:solidFill>
                <a:effectLst/>
                <a:ea typeface="Times New Roman" panose="02020603050405020304" pitchFamily="18" charset="0"/>
              </a:rPr>
              <a:t>enquanto viver ou não constituir nova união ou casamento</a:t>
            </a:r>
            <a:r>
              <a:rPr lang="pt-BR" i="1" dirty="0">
                <a:solidFill>
                  <a:srgbClr val="000000"/>
                </a:solidFill>
                <a:effectLst/>
                <a:ea typeface="Times New Roman" panose="02020603050405020304" pitchFamily="18" charset="0"/>
              </a:rPr>
              <a:t>, relativamente ao </a:t>
            </a:r>
            <a:r>
              <a:rPr lang="pt-BR" b="1" i="1" u="sng" dirty="0">
                <a:solidFill>
                  <a:srgbClr val="000000"/>
                </a:solidFill>
                <a:effectLst/>
                <a:ea typeface="Times New Roman" panose="02020603050405020304" pitchFamily="18" charset="0"/>
              </a:rPr>
              <a:t>imóvel destinado à residência da família</a:t>
            </a:r>
            <a:r>
              <a:rPr lang="pt-BR" i="1" dirty="0">
                <a:solidFill>
                  <a:srgbClr val="000000"/>
                </a:solidFill>
                <a:effectLst/>
                <a:ea typeface="Times New Roman" panose="02020603050405020304" pitchFamily="18" charset="0"/>
              </a:rPr>
              <a:t>.”</a:t>
            </a:r>
          </a:p>
          <a:p>
            <a:pPr algn="just">
              <a:spcBef>
                <a:spcPts val="0"/>
              </a:spcBef>
            </a:pPr>
            <a:endParaRPr lang="pt-BR" i="1" dirty="0">
              <a:effectLst/>
              <a:ea typeface="Times New Roman" panose="02020603050405020304" pitchFamily="18" charset="0"/>
            </a:endParaRPr>
          </a:p>
        </p:txBody>
      </p:sp>
    </p:spTree>
    <p:extLst>
      <p:ext uri="{BB962C8B-B14F-4D97-AF65-F5344CB8AC3E}">
        <p14:creationId xmlns:p14="http://schemas.microsoft.com/office/powerpoint/2010/main" val="395256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9.278, DE 10.05.96</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66787" y="1934678"/>
            <a:ext cx="9301213" cy="4745255"/>
          </a:xfrm>
        </p:spPr>
        <p:txBody>
          <a:bodyPr>
            <a:noAutofit/>
          </a:bodyPr>
          <a:lstStyle/>
          <a:p>
            <a:pPr algn="just">
              <a:spcBef>
                <a:spcPts val="0"/>
              </a:spcBef>
            </a:pPr>
            <a:r>
              <a:rPr lang="pt-BR" i="1" dirty="0">
                <a:solidFill>
                  <a:srgbClr val="000000"/>
                </a:solidFill>
                <a:effectLst/>
                <a:ea typeface="Times New Roman" panose="02020603050405020304" pitchFamily="18" charset="0"/>
              </a:rPr>
              <a:t>“Art. 8º. Os conviventes poderão, de comum acordo e a qualquer tempo, requerer a </a:t>
            </a:r>
            <a:r>
              <a:rPr lang="pt-BR" b="1" i="1" u="sng" dirty="0">
                <a:solidFill>
                  <a:srgbClr val="000000"/>
                </a:solidFill>
                <a:effectLst/>
                <a:ea typeface="Times New Roman" panose="02020603050405020304" pitchFamily="18" charset="0"/>
              </a:rPr>
              <a:t>conversão da união estável em casamento</a:t>
            </a:r>
            <a:r>
              <a:rPr lang="pt-BR" i="1" dirty="0">
                <a:solidFill>
                  <a:srgbClr val="000000"/>
                </a:solidFill>
                <a:effectLst/>
                <a:ea typeface="Times New Roman" panose="02020603050405020304" pitchFamily="18" charset="0"/>
              </a:rPr>
              <a:t>, por requerimento ao Oficial do Registro Civil da Circunscrição de seu domicílio.</a:t>
            </a:r>
          </a:p>
          <a:p>
            <a:pPr algn="just">
              <a:spcBef>
                <a:spcPts val="0"/>
              </a:spcBef>
            </a:pP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Art. 9º. Toda a matéria relativa à união estável é de competência do </a:t>
            </a:r>
            <a:r>
              <a:rPr lang="pt-BR" b="1" i="1" u="sng" dirty="0">
                <a:solidFill>
                  <a:srgbClr val="000000"/>
                </a:solidFill>
                <a:effectLst/>
                <a:ea typeface="Times New Roman" panose="02020603050405020304" pitchFamily="18" charset="0"/>
              </a:rPr>
              <a:t>juízo da Vara de Família</a:t>
            </a:r>
            <a:r>
              <a:rPr lang="pt-BR" i="1" dirty="0">
                <a:solidFill>
                  <a:srgbClr val="000000"/>
                </a:solidFill>
                <a:effectLst/>
                <a:ea typeface="Times New Roman" panose="02020603050405020304" pitchFamily="18" charset="0"/>
              </a:rPr>
              <a:t>, assegurado o </a:t>
            </a:r>
            <a:r>
              <a:rPr lang="pt-BR" b="1" i="1" u="sng" dirty="0">
                <a:solidFill>
                  <a:srgbClr val="000000"/>
                </a:solidFill>
                <a:effectLst/>
                <a:ea typeface="Times New Roman" panose="02020603050405020304" pitchFamily="18" charset="0"/>
              </a:rPr>
              <a:t>segredo de justiça</a:t>
            </a:r>
            <a:r>
              <a:rPr lang="pt-BR" i="1" dirty="0">
                <a:solidFill>
                  <a:srgbClr val="000000"/>
                </a:solidFill>
                <a:effectLst/>
                <a:ea typeface="Times New Roman" panose="02020603050405020304" pitchFamily="18" charset="0"/>
              </a:rPr>
              <a:t>.”</a:t>
            </a:r>
            <a:endParaRPr lang="pt-BR" i="1" dirty="0">
              <a:effectLst/>
              <a:ea typeface="Times New Roman" panose="02020603050405020304" pitchFamily="18" charset="0"/>
            </a:endParaRPr>
          </a:p>
          <a:p>
            <a:pPr algn="just">
              <a:spcBef>
                <a:spcPts val="0"/>
              </a:spcBef>
            </a:pPr>
            <a:endParaRPr lang="pt-BR" i="1" dirty="0"/>
          </a:p>
        </p:txBody>
      </p:sp>
    </p:spTree>
    <p:extLst>
      <p:ext uri="{BB962C8B-B14F-4D97-AF65-F5344CB8AC3E}">
        <p14:creationId xmlns:p14="http://schemas.microsoft.com/office/powerpoint/2010/main" val="3866756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76926" y="1122363"/>
            <a:ext cx="8791074" cy="773814"/>
          </a:xfrm>
        </p:spPr>
        <p:txBody>
          <a:bodyPr>
            <a:normAutofit/>
          </a:bodyPr>
          <a:lstStyle/>
          <a:p>
            <a:r>
              <a:rPr lang="pt-BR" sz="3200" b="1" u="sng" dirty="0"/>
              <a:t>UNIÃO ESTÁVEL - CÓDIGO CIVIL - 2003</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34165" y="2435192"/>
            <a:ext cx="9233836" cy="3493970"/>
          </a:xfrm>
        </p:spPr>
        <p:txBody>
          <a:bodyPr/>
          <a:lstStyle/>
          <a:p>
            <a:pPr algn="just">
              <a:spcBef>
                <a:spcPts val="0"/>
              </a:spcBef>
            </a:pPr>
            <a:r>
              <a:rPr lang="pt-BR" i="1" dirty="0"/>
              <a:t>“Art. 1.723. É reconhecida como entidade familiar a união estável entre o homem e a mulher*, configurada na </a:t>
            </a:r>
            <a:r>
              <a:rPr lang="pt-BR" b="1" i="1" u="sng" dirty="0"/>
              <a:t>convivência pública</a:t>
            </a:r>
            <a:r>
              <a:rPr lang="pt-BR" i="1" dirty="0"/>
              <a:t>, </a:t>
            </a:r>
            <a:r>
              <a:rPr lang="pt-BR" b="1" i="1" u="sng" dirty="0"/>
              <a:t>contínua</a:t>
            </a:r>
            <a:r>
              <a:rPr lang="pt-BR" i="1" dirty="0"/>
              <a:t> e </a:t>
            </a:r>
            <a:r>
              <a:rPr lang="pt-BR" b="1" i="1" u="sng" dirty="0"/>
              <a:t>duradoura</a:t>
            </a:r>
            <a:r>
              <a:rPr lang="pt-BR" i="1" dirty="0"/>
              <a:t> e estabelecida com o </a:t>
            </a:r>
            <a:r>
              <a:rPr lang="pt-BR" b="1" i="1" u="sng" dirty="0"/>
              <a:t>objetivo de constituição de família</a:t>
            </a:r>
            <a:r>
              <a:rPr lang="pt-BR" i="1" dirty="0"/>
              <a:t>.”</a:t>
            </a:r>
          </a:p>
          <a:p>
            <a:pPr algn="just">
              <a:spcBef>
                <a:spcPts val="0"/>
              </a:spcBef>
            </a:pPr>
            <a:endParaRPr lang="pt-BR" dirty="0"/>
          </a:p>
          <a:p>
            <a:pPr algn="just">
              <a:spcBef>
                <a:spcPts val="0"/>
              </a:spcBef>
            </a:pPr>
            <a:r>
              <a:rPr lang="pt-BR" dirty="0"/>
              <a:t>*União Estável Homoafetiva:</a:t>
            </a:r>
          </a:p>
          <a:p>
            <a:pPr algn="just">
              <a:spcBef>
                <a:spcPts val="0"/>
              </a:spcBef>
            </a:pPr>
            <a:r>
              <a:rPr lang="pt-BR" b="0" i="0" dirty="0">
                <a:solidFill>
                  <a:srgbClr val="1A1A1A"/>
                </a:solidFill>
                <a:effectLst/>
              </a:rPr>
              <a:t>Ação Direta de Inconstitucionalidade (ADI) 4.277</a:t>
            </a:r>
          </a:p>
          <a:p>
            <a:pPr algn="just">
              <a:spcBef>
                <a:spcPts val="0"/>
              </a:spcBef>
            </a:pPr>
            <a:r>
              <a:rPr lang="pt-BR" dirty="0">
                <a:solidFill>
                  <a:srgbClr val="1A1A1A"/>
                </a:solidFill>
              </a:rPr>
              <a:t>A</a:t>
            </a:r>
            <a:r>
              <a:rPr lang="pt-BR" b="0" i="0" dirty="0">
                <a:solidFill>
                  <a:srgbClr val="1A1A1A"/>
                </a:solidFill>
                <a:effectLst/>
              </a:rPr>
              <a:t>rguição de Descumprimento de Preceito Fundamental (ADPF) 132</a:t>
            </a:r>
          </a:p>
          <a:p>
            <a:pPr algn="just">
              <a:spcBef>
                <a:spcPts val="0"/>
              </a:spcBef>
            </a:pPr>
            <a:r>
              <a:rPr lang="pt-BR" dirty="0">
                <a:solidFill>
                  <a:srgbClr val="1A1A1A"/>
                </a:solidFill>
              </a:rPr>
              <a:t>	</a:t>
            </a:r>
            <a:endParaRPr lang="pt-BR" dirty="0"/>
          </a:p>
        </p:txBody>
      </p:sp>
    </p:spTree>
    <p:extLst>
      <p:ext uri="{BB962C8B-B14F-4D97-AF65-F5344CB8AC3E}">
        <p14:creationId xmlns:p14="http://schemas.microsoft.com/office/powerpoint/2010/main" val="543285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76926" y="1122363"/>
            <a:ext cx="8791074" cy="773814"/>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34165" y="2435192"/>
            <a:ext cx="9233836" cy="3493970"/>
          </a:xfrm>
        </p:spPr>
        <p:txBody>
          <a:bodyPr/>
          <a:lstStyle/>
          <a:p>
            <a:pPr marL="0" lvl="1" algn="just">
              <a:spcBef>
                <a:spcPts val="0"/>
              </a:spcBef>
            </a:pPr>
            <a:r>
              <a:rPr lang="pt-BR" sz="2400" i="1" dirty="0"/>
              <a:t>“Art. 6º A deficiência não afeta a plena capacidade civil da pessoa, inclusive para:  I - casar-se e constituir união estável;[...]” </a:t>
            </a:r>
            <a:r>
              <a:rPr lang="pt-BR" sz="2400" dirty="0"/>
              <a:t>(Estatuto da Pessoa com Deficiência).</a:t>
            </a:r>
            <a:r>
              <a:rPr lang="pt-BR" sz="2800" dirty="0"/>
              <a:t> </a:t>
            </a:r>
            <a:endParaRPr lang="pt-BR" dirty="0"/>
          </a:p>
        </p:txBody>
      </p:sp>
    </p:spTree>
    <p:extLst>
      <p:ext uri="{BB962C8B-B14F-4D97-AF65-F5344CB8AC3E}">
        <p14:creationId xmlns:p14="http://schemas.microsoft.com/office/powerpoint/2010/main" val="3686620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57676" y="365760"/>
            <a:ext cx="8810324" cy="866274"/>
          </a:xfrm>
        </p:spPr>
        <p:txBody>
          <a:bodyPr>
            <a:noAutofit/>
          </a:bodyPr>
          <a:lstStyle/>
          <a:p>
            <a:r>
              <a:rPr lang="pt-BR" sz="3200" b="1" u="sng" dirty="0"/>
              <a:t>UNIÃO ESTÁVEL - REQUISITOS</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655545" y="1655545"/>
            <a:ext cx="9012455" cy="3602255"/>
          </a:xfrm>
        </p:spPr>
        <p:txBody>
          <a:bodyPr/>
          <a:lstStyle/>
          <a:p>
            <a:pPr marL="457200" indent="-457200" algn="just">
              <a:spcBef>
                <a:spcPts val="0"/>
              </a:spcBef>
              <a:buFont typeface="Wingdings" panose="05000000000000000000" pitchFamily="2" charset="2"/>
              <a:buChar char="ü"/>
            </a:pPr>
            <a:r>
              <a:rPr lang="pt-BR" sz="2800" dirty="0"/>
              <a:t>pública</a:t>
            </a:r>
          </a:p>
          <a:p>
            <a:pPr marL="457200" indent="-457200" algn="just">
              <a:spcBef>
                <a:spcPts val="0"/>
              </a:spcBef>
              <a:buFont typeface="Wingdings" panose="05000000000000000000" pitchFamily="2" charset="2"/>
              <a:buChar char="ü"/>
            </a:pPr>
            <a:r>
              <a:rPr lang="pt-BR" sz="2800" dirty="0"/>
              <a:t>contínua</a:t>
            </a:r>
          </a:p>
          <a:p>
            <a:pPr marL="457200" indent="-457200" algn="just">
              <a:spcBef>
                <a:spcPts val="0"/>
              </a:spcBef>
              <a:buFont typeface="Wingdings" panose="05000000000000000000" pitchFamily="2" charset="2"/>
              <a:buChar char="ü"/>
            </a:pPr>
            <a:r>
              <a:rPr lang="pt-BR" sz="2800" dirty="0"/>
              <a:t>duradoura</a:t>
            </a:r>
          </a:p>
          <a:p>
            <a:pPr marL="457200" indent="-457200" algn="just">
              <a:spcBef>
                <a:spcPts val="0"/>
              </a:spcBef>
              <a:buFont typeface="Wingdings" panose="05000000000000000000" pitchFamily="2" charset="2"/>
              <a:buChar char="ü"/>
            </a:pPr>
            <a:r>
              <a:rPr lang="pt-BR" sz="2800" dirty="0"/>
              <a:t>objetivo de constituição de família:</a:t>
            </a:r>
          </a:p>
          <a:p>
            <a:pPr marL="457200" indent="-457200" algn="just">
              <a:spcBef>
                <a:spcPts val="0"/>
              </a:spcBef>
              <a:buFont typeface="Arial" panose="020B0604020202020204" pitchFamily="34" charset="0"/>
              <a:buChar char="•"/>
            </a:pPr>
            <a:r>
              <a:rPr lang="pt-BR" sz="2800" dirty="0"/>
              <a:t>tratamento dos companheiros - </a:t>
            </a:r>
            <a:r>
              <a:rPr lang="pt-BR" sz="2800" i="1" dirty="0" err="1"/>
              <a:t>tractatus</a:t>
            </a:r>
            <a:endParaRPr lang="pt-BR" sz="2800" i="1" dirty="0"/>
          </a:p>
          <a:p>
            <a:pPr marL="457200" indent="-457200" algn="just">
              <a:spcBef>
                <a:spcPts val="0"/>
              </a:spcBef>
              <a:buFont typeface="Arial" panose="020B0604020202020204" pitchFamily="34" charset="0"/>
              <a:buChar char="•"/>
            </a:pPr>
            <a:r>
              <a:rPr lang="pt-BR" sz="2800" dirty="0"/>
              <a:t>reconhecimento social de seu estado - </a:t>
            </a:r>
            <a:r>
              <a:rPr lang="pt-BR" sz="2800" i="1" dirty="0" err="1"/>
              <a:t>reputatio</a:t>
            </a:r>
            <a:endParaRPr lang="pt-BR" sz="2800" dirty="0"/>
          </a:p>
        </p:txBody>
      </p:sp>
    </p:spTree>
    <p:extLst>
      <p:ext uri="{BB962C8B-B14F-4D97-AF65-F5344CB8AC3E}">
        <p14:creationId xmlns:p14="http://schemas.microsoft.com/office/powerpoint/2010/main" val="2657629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99924" y="317635"/>
            <a:ext cx="8868076" cy="1097280"/>
          </a:xfrm>
        </p:spPr>
        <p:txBody>
          <a:bodyPr>
            <a:noAutofit/>
          </a:bodyPr>
          <a:lstStyle/>
          <a:p>
            <a:r>
              <a:rPr lang="pt-BR" sz="3200" b="1" u="sng" dirty="0"/>
              <a:t>UNIÃO ESTÁVEL - IMPEDIMENTOS</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674796" y="2011680"/>
            <a:ext cx="8993204" cy="3246120"/>
          </a:xfrm>
        </p:spPr>
        <p:txBody>
          <a:bodyPr>
            <a:normAutofit/>
          </a:bodyPr>
          <a:lstStyle/>
          <a:p>
            <a:pPr algn="just"/>
            <a:r>
              <a:rPr lang="pt-BR" i="1" dirty="0">
                <a:solidFill>
                  <a:srgbClr val="000000"/>
                </a:solidFill>
              </a:rPr>
              <a:t>Art. 1.723.[...] </a:t>
            </a:r>
            <a:r>
              <a:rPr lang="pt-BR" b="0" i="1" dirty="0">
                <a:solidFill>
                  <a:srgbClr val="000000"/>
                </a:solidFill>
                <a:effectLst/>
              </a:rPr>
              <a:t>§1º.  A união estável não se constituirá se ocorrerem os impedimentos do art. 1.521; não se aplicando a incidência do inciso VI no caso de a pessoa casada se achar separada de fato ou  judicialmente.</a:t>
            </a:r>
          </a:p>
          <a:p>
            <a:pPr algn="just"/>
            <a:r>
              <a:rPr lang="pt-BR" b="0" i="1" dirty="0">
                <a:solidFill>
                  <a:srgbClr val="000000"/>
                </a:solidFill>
                <a:effectLst/>
              </a:rPr>
              <a:t>§2º. As causas suspensivas do art. 1.523 não impedirão a caracterização da união estável.”</a:t>
            </a:r>
          </a:p>
        </p:txBody>
      </p:sp>
    </p:spTree>
    <p:extLst>
      <p:ext uri="{BB962C8B-B14F-4D97-AF65-F5344CB8AC3E}">
        <p14:creationId xmlns:p14="http://schemas.microsoft.com/office/powerpoint/2010/main" val="403573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76926" y="1122363"/>
            <a:ext cx="8791074" cy="773814"/>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732546" y="2310062"/>
            <a:ext cx="8935453" cy="2947737"/>
          </a:xfrm>
        </p:spPr>
        <p:txBody>
          <a:bodyPr/>
          <a:lstStyle/>
          <a:p>
            <a:pPr marL="342900" indent="-342900" algn="just">
              <a:spcBef>
                <a:spcPts val="0"/>
              </a:spcBef>
              <a:buFont typeface="Wingdings" panose="05000000000000000000" pitchFamily="2" charset="2"/>
              <a:buChar char="ü"/>
            </a:pPr>
            <a:r>
              <a:rPr lang="pt-BR" dirty="0"/>
              <a:t>concubinato</a:t>
            </a:r>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dirty="0"/>
              <a:t>concubina: m</a:t>
            </a:r>
            <a:r>
              <a:rPr lang="pt-BR" b="0" i="0" dirty="0">
                <a:effectLst/>
              </a:rPr>
              <a:t>ulher que vive com um homem sem ser casada com ele, amásia, barregã, prostituta (Dicionário Caldas Aulete - digital)</a:t>
            </a:r>
            <a:endParaRPr lang="pt-BR" dirty="0"/>
          </a:p>
          <a:p>
            <a:pPr algn="just">
              <a:spcBef>
                <a:spcPts val="0"/>
              </a:spcBef>
            </a:pPr>
            <a:endParaRPr lang="pt-BR" b="0" i="0" dirty="0">
              <a:solidFill>
                <a:srgbClr val="212529"/>
              </a:solidFill>
              <a:effectLst/>
            </a:endParaRPr>
          </a:p>
          <a:p>
            <a:pPr algn="just"/>
            <a:endParaRPr lang="pt-BR" dirty="0"/>
          </a:p>
        </p:txBody>
      </p:sp>
    </p:spTree>
    <p:extLst>
      <p:ext uri="{BB962C8B-B14F-4D97-AF65-F5344CB8AC3E}">
        <p14:creationId xmlns:p14="http://schemas.microsoft.com/office/powerpoint/2010/main" val="2540667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99924" y="317635"/>
            <a:ext cx="8868076" cy="1097280"/>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674796" y="2011680"/>
            <a:ext cx="8993204" cy="3246120"/>
          </a:xfrm>
        </p:spPr>
        <p:txBody>
          <a:bodyPr>
            <a:noAutofit/>
          </a:bodyPr>
          <a:lstStyle/>
          <a:p>
            <a:pPr algn="just">
              <a:spcBef>
                <a:spcPts val="0"/>
              </a:spcBef>
            </a:pPr>
            <a:r>
              <a:rPr lang="pt-BR" dirty="0">
                <a:solidFill>
                  <a:srgbClr val="000000"/>
                </a:solidFill>
                <a:ea typeface="Times New Roman" panose="02020603050405020304" pitchFamily="18" charset="0"/>
              </a:rPr>
              <a:t>“...</a:t>
            </a:r>
          </a:p>
          <a:p>
            <a:pPr algn="just">
              <a:spcBef>
                <a:spcPts val="0"/>
              </a:spcBef>
            </a:pPr>
            <a:r>
              <a:rPr lang="pt-BR" b="0" dirty="0">
                <a:solidFill>
                  <a:srgbClr val="000000"/>
                </a:solidFill>
                <a:effectLst/>
              </a:rPr>
              <a:t>Art. 11. A Lei nº 6.015, de 31 de dezembro de 1973 (Lei de Registros Públicos), passa a vigorar com as seguintes alterações:</a:t>
            </a:r>
          </a:p>
          <a:p>
            <a:pPr algn="just">
              <a:spcBef>
                <a:spcPts val="0"/>
              </a:spcBef>
            </a:pPr>
            <a:r>
              <a:rPr lang="pt-BR" dirty="0">
                <a:solidFill>
                  <a:srgbClr val="000000"/>
                </a:solidFill>
                <a:ea typeface="Times New Roman" panose="02020603050405020304" pitchFamily="18" charset="0"/>
              </a:rPr>
              <a:t>[...]</a:t>
            </a:r>
          </a:p>
          <a:p>
            <a:pPr algn="just">
              <a:spcBef>
                <a:spcPts val="0"/>
              </a:spcBef>
            </a:pPr>
            <a:r>
              <a:rPr lang="pt-BR" i="1" dirty="0">
                <a:solidFill>
                  <a:srgbClr val="000000"/>
                </a:solidFill>
                <a:ea typeface="Times New Roman" panose="02020603050405020304" pitchFamily="18" charset="0"/>
              </a:rPr>
              <a:t>Art. 33. </a:t>
            </a:r>
            <a:r>
              <a:rPr lang="pt-BR" i="1" dirty="0">
                <a:solidFill>
                  <a:srgbClr val="000000"/>
                </a:solidFill>
                <a:effectLst/>
                <a:ea typeface="Times New Roman" panose="02020603050405020304" pitchFamily="18" charset="0"/>
              </a:rPr>
              <a:t>Haverá, em cada cartório, os seguintes livros:[...] Parágrafo único. No Cartório do 1º Ofício ou da 1ª subdivisão judiciária haverá, em cada comarca, outro livro para inscrição dos demais atos relativos ao estado civil, designado sob a letra ‘E’.”</a:t>
            </a:r>
          </a:p>
          <a:p>
            <a:pPr algn="just">
              <a:spcBef>
                <a:spcPts val="0"/>
              </a:spcBef>
            </a:pPr>
            <a:endParaRPr lang="pt-BR" i="1" dirty="0">
              <a:effectLst/>
              <a:ea typeface="Times New Roman" panose="02020603050405020304" pitchFamily="18" charset="0"/>
            </a:endParaRPr>
          </a:p>
          <a:p>
            <a:pPr algn="just">
              <a:spcBef>
                <a:spcPts val="0"/>
              </a:spcBef>
            </a:pPr>
            <a:r>
              <a:rPr lang="pt-BR" dirty="0">
                <a:solidFill>
                  <a:srgbClr val="000000"/>
                </a:solidFill>
                <a:effectLst/>
                <a:ea typeface="Times New Roman" panose="02020603050405020304" pitchFamily="18" charset="0"/>
              </a:rPr>
              <a:t> </a:t>
            </a:r>
            <a:endParaRPr lang="pt-BR"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953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86039" y="1549667"/>
            <a:ext cx="9281962" cy="4764506"/>
          </a:xfrm>
        </p:spPr>
        <p:txBody>
          <a:bodyPr>
            <a:noAutofit/>
          </a:bodyPr>
          <a:lstStyle/>
          <a:p>
            <a:pPr algn="just">
              <a:spcBef>
                <a:spcPts val="0"/>
              </a:spcBef>
            </a:pPr>
            <a:r>
              <a:rPr lang="pt-BR" i="1" dirty="0">
                <a:solidFill>
                  <a:srgbClr val="000000"/>
                </a:solidFill>
                <a:effectLst/>
                <a:ea typeface="Times New Roman" panose="02020603050405020304" pitchFamily="18" charset="0"/>
              </a:rPr>
              <a:t>“Art. 57. A alteração posterior de sobrenomes poderá ser requerida pessoalmente perante o oficial de registro civil, com a apresentação de certidões e de documentos necessários, e será averbada nos assentos de nascimento e casamento, independentemente de autorização judicial, a fim de: [...]</a:t>
            </a:r>
          </a:p>
          <a:p>
            <a:pPr algn="just">
              <a:spcBef>
                <a:spcPts val="0"/>
              </a:spcBef>
            </a:pPr>
            <a:endParaRPr lang="pt-BR" i="1" dirty="0">
              <a:solidFill>
                <a:srgbClr val="000000"/>
              </a:solidFill>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II - inclusão ou exclusão de sobrenome do cônjuge, na constância do casamento;</a:t>
            </a:r>
          </a:p>
          <a:p>
            <a:pPr algn="just">
              <a:spcBef>
                <a:spcPts val="0"/>
              </a:spcBef>
            </a:pPr>
            <a:endParaRPr lang="pt-BR" i="1" dirty="0">
              <a:solidFill>
                <a:srgbClr val="000000"/>
              </a:solidFill>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III - exclusão de sobrenome do ex-cônjuge, após a dissolução da sociedade conjugal, por qualquer de suas causas;</a:t>
            </a:r>
          </a:p>
          <a:p>
            <a:pPr algn="just">
              <a:spcBef>
                <a:spcPts val="0"/>
              </a:spcBef>
            </a:pPr>
            <a:endParaRPr lang="pt-BR" dirty="0">
              <a:solidFill>
                <a:srgbClr val="000000"/>
              </a:solidFill>
              <a:ea typeface="Times New Roman" panose="02020603050405020304" pitchFamily="18" charset="0"/>
            </a:endParaRPr>
          </a:p>
          <a:p>
            <a:pPr algn="just">
              <a:spcBef>
                <a:spcPts val="0"/>
              </a:spcBef>
            </a:pPr>
            <a:r>
              <a:rPr lang="pt-BR" dirty="0">
                <a:solidFill>
                  <a:srgbClr val="000000"/>
                </a:solidFill>
                <a:effectLst/>
                <a:ea typeface="Times New Roman" panose="02020603050405020304" pitchFamily="18" charset="0"/>
              </a:rPr>
              <a:t> </a:t>
            </a:r>
            <a:endParaRPr lang="pt-BR"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519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86039" y="1549667"/>
            <a:ext cx="9281962" cy="4764506"/>
          </a:xfrm>
        </p:spPr>
        <p:txBody>
          <a:bodyPr>
            <a:noAutofit/>
          </a:bodyPr>
          <a:lstStyle/>
          <a:p>
            <a:pPr algn="just">
              <a:spcBef>
                <a:spcPts val="0"/>
              </a:spcBef>
            </a:pPr>
            <a:r>
              <a:rPr lang="pt-BR" i="1" dirty="0">
                <a:solidFill>
                  <a:srgbClr val="000000"/>
                </a:solidFill>
                <a:effectLst/>
                <a:ea typeface="Times New Roman" panose="02020603050405020304" pitchFamily="18" charset="0"/>
              </a:rPr>
              <a:t>IV - inclusão e exclusão de sobrenomes em razão de alteração das relações de filiação, inclusive para os descendentes, cônjuge ou companheiro da pessoa que teve seu estado alterado.</a:t>
            </a:r>
          </a:p>
          <a:p>
            <a:pPr algn="just">
              <a:spcBef>
                <a:spcPts val="0"/>
              </a:spcBef>
            </a:pPr>
            <a:r>
              <a:rPr lang="pt-BR" i="1" dirty="0">
                <a:solidFill>
                  <a:srgbClr val="000000"/>
                </a:solidFill>
                <a:ea typeface="Times New Roman" panose="02020603050405020304" pitchFamily="18" charset="0"/>
              </a:rPr>
              <a:t>[...]</a:t>
            </a:r>
          </a:p>
          <a:p>
            <a:pPr algn="just">
              <a:spcBef>
                <a:spcPts val="0"/>
              </a:spcBef>
            </a:pPr>
            <a:r>
              <a:rPr lang="pt-BR" i="1" dirty="0">
                <a:effectLst/>
                <a:ea typeface="Times New Roman" panose="02020603050405020304" pitchFamily="18" charset="0"/>
              </a:rPr>
              <a:t>§2º. </a:t>
            </a:r>
            <a:r>
              <a:rPr lang="pt-BR" i="1" dirty="0">
                <a:solidFill>
                  <a:srgbClr val="000000"/>
                </a:solidFill>
                <a:effectLst/>
                <a:ea typeface="Times New Roman" panose="02020603050405020304" pitchFamily="18" charset="0"/>
              </a:rPr>
              <a:t>Os conviventes em união estável devidamente registrada no registro civil de pessoas naturais poderão requerer a inclusão de sobrenome de seu companheiro, a qualquer tempo, bem como alterar seus sobrenomes nas mesmas hipóteses previstas para as pessoas casadas.</a:t>
            </a:r>
          </a:p>
          <a:p>
            <a:pPr algn="just">
              <a:spcBef>
                <a:spcPts val="0"/>
              </a:spcBef>
            </a:pPr>
            <a:r>
              <a:rPr lang="pt-BR" i="1" dirty="0">
                <a:solidFill>
                  <a:srgbClr val="000000"/>
                </a:solidFill>
                <a:ea typeface="Times New Roman" panose="02020603050405020304" pitchFamily="18" charset="0"/>
              </a:rPr>
              <a:t>[...]</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3º-A O retorno ao nome de solteiro ou de solteira do companheiro ou da companheira será realizado por meio da averbação da extinção de união estável em seu registro.”</a:t>
            </a:r>
            <a:r>
              <a:rPr lang="pt-BR" i="1" dirty="0">
                <a:effectLst/>
                <a:ea typeface="Times New Roman" panose="02020603050405020304" pitchFamily="18" charset="0"/>
              </a:rPr>
              <a:t> </a:t>
            </a: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p:txBody>
      </p:sp>
    </p:spTree>
    <p:extLst>
      <p:ext uri="{BB962C8B-B14F-4D97-AF65-F5344CB8AC3E}">
        <p14:creationId xmlns:p14="http://schemas.microsoft.com/office/powerpoint/2010/main" val="1767468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222408" y="1222407"/>
            <a:ext cx="9445593" cy="5091765"/>
          </a:xfrm>
        </p:spPr>
        <p:txBody>
          <a:bodyPr>
            <a:noAutofit/>
          </a:bodyPr>
          <a:lstStyle/>
          <a:p>
            <a:pPr algn="just">
              <a:spcBef>
                <a:spcPts val="0"/>
              </a:spcBef>
            </a:pPr>
            <a:r>
              <a:rPr lang="pt-BR" i="1" dirty="0">
                <a:solidFill>
                  <a:srgbClr val="000000"/>
                </a:solidFill>
                <a:effectLst/>
                <a:ea typeface="Times New Roman" panose="02020603050405020304" pitchFamily="18" charset="0"/>
              </a:rPr>
              <a:t>“Art. 70-A. A </a:t>
            </a:r>
            <a:r>
              <a:rPr lang="pt-BR" b="1" i="1" u="sng" dirty="0">
                <a:solidFill>
                  <a:srgbClr val="000000"/>
                </a:solidFill>
                <a:effectLst/>
                <a:ea typeface="Times New Roman" panose="02020603050405020304" pitchFamily="18" charset="0"/>
              </a:rPr>
              <a:t>conversão da união estável em casamento</a:t>
            </a:r>
            <a:r>
              <a:rPr lang="pt-BR" i="1" dirty="0">
                <a:solidFill>
                  <a:srgbClr val="000000"/>
                </a:solidFill>
                <a:effectLst/>
                <a:ea typeface="Times New Roman" panose="02020603050405020304" pitchFamily="18" charset="0"/>
              </a:rPr>
              <a:t> deverá ser requerida pelos companheiros perante o oficial de registro civil de pessoas naturais de sua residência.</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§1º. Recebido o requerimento, será iniciado o processo de habilitação sob o mesmo rito previsto para o casamento, e deverá constar dos proclamas que se trata de conversão de união estável em casamento.</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§2º. Em caso de requerimento de conversão de união estável por mandato, a procuração deverá ser pública e com prazo máximo de 30 (trinta) dias.</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3º Se estiver em termos o pedido, será lavrado o assento da conversão da união estável em casamento, independentemente de autorização judicial, prescindindo o ato da celebração do matrimônio.</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p:txBody>
      </p:sp>
    </p:spTree>
    <p:extLst>
      <p:ext uri="{BB962C8B-B14F-4D97-AF65-F5344CB8AC3E}">
        <p14:creationId xmlns:p14="http://schemas.microsoft.com/office/powerpoint/2010/main" val="1084908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270535" y="1347537"/>
            <a:ext cx="9397466" cy="4966636"/>
          </a:xfrm>
        </p:spPr>
        <p:txBody>
          <a:bodyPr>
            <a:noAutofit/>
          </a:bodyPr>
          <a:lstStyle/>
          <a:p>
            <a:pPr algn="just">
              <a:spcBef>
                <a:spcPts val="0"/>
              </a:spcBef>
            </a:pPr>
            <a:r>
              <a:rPr lang="pt-BR" i="1" dirty="0">
                <a:solidFill>
                  <a:srgbClr val="000000"/>
                </a:solidFill>
                <a:effectLst/>
                <a:ea typeface="Times New Roman" panose="02020603050405020304" pitchFamily="18" charset="0"/>
              </a:rPr>
              <a:t>§ 4º. O assento da conversão da união estável em casamento será lavrado no Livro B, </a:t>
            </a:r>
            <a:r>
              <a:rPr lang="pt-BR" b="1" i="1" u="sng" dirty="0">
                <a:solidFill>
                  <a:srgbClr val="000000"/>
                </a:solidFill>
                <a:effectLst/>
                <a:ea typeface="Times New Roman" panose="02020603050405020304" pitchFamily="18" charset="0"/>
              </a:rPr>
              <a:t>sem a indicação da data</a:t>
            </a:r>
            <a:r>
              <a:rPr lang="pt-BR" i="1" dirty="0">
                <a:solidFill>
                  <a:srgbClr val="000000"/>
                </a:solidFill>
                <a:effectLst/>
                <a:ea typeface="Times New Roman" panose="02020603050405020304" pitchFamily="18" charset="0"/>
              </a:rPr>
              <a:t> e das testemunhas da celebração, do nome do presidente do ato e das assinaturas dos companheiros e das testemunhas, anotando-se no respectivo termo que se trata de conversão de união estável em casamento.</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§5º. A conversão da união estável dependerá da superação dos impedimentos legais para o casamento, sujeitando-se à adoção do regime patrimonial de bens, na forma dos preceitos da lei civil.</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§6º. </a:t>
            </a:r>
            <a:r>
              <a:rPr lang="pt-BR" b="1" i="1" u="sng" dirty="0">
                <a:solidFill>
                  <a:srgbClr val="000000"/>
                </a:solidFill>
                <a:effectLst/>
                <a:ea typeface="Times New Roman" panose="02020603050405020304" pitchFamily="18" charset="0"/>
              </a:rPr>
              <a:t>Não constará do assento de casamento convertido a partir da união estável a data do início ou o período de duração desta</a:t>
            </a:r>
            <a:r>
              <a:rPr lang="pt-BR" i="1" dirty="0">
                <a:solidFill>
                  <a:srgbClr val="000000"/>
                </a:solidFill>
                <a:effectLst/>
                <a:ea typeface="Times New Roman" panose="02020603050405020304" pitchFamily="18" charset="0"/>
              </a:rPr>
              <a:t>, </a:t>
            </a:r>
            <a:r>
              <a:rPr lang="pt-BR" b="1" i="1" u="sng" dirty="0">
                <a:solidFill>
                  <a:srgbClr val="000000"/>
                </a:solidFill>
                <a:effectLst/>
                <a:ea typeface="Times New Roman" panose="02020603050405020304" pitchFamily="18" charset="0"/>
              </a:rPr>
              <a:t>salvo no caso de prévio procedimento de certificação eletrônica de união estável realizado perante oficial de registro civil</a:t>
            </a:r>
            <a:r>
              <a:rPr lang="pt-BR" i="1" dirty="0">
                <a:solidFill>
                  <a:srgbClr val="000000"/>
                </a:solidFill>
                <a:effectLst/>
                <a:ea typeface="Times New Roman" panose="02020603050405020304" pitchFamily="18" charset="0"/>
              </a:rPr>
              <a:t>.</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p:txBody>
      </p:sp>
    </p:spTree>
    <p:extLst>
      <p:ext uri="{BB962C8B-B14F-4D97-AF65-F5344CB8AC3E}">
        <p14:creationId xmlns:p14="http://schemas.microsoft.com/office/powerpoint/2010/main" val="1272862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35782" y="1742173"/>
            <a:ext cx="9532220" cy="4571999"/>
          </a:xfrm>
        </p:spPr>
        <p:txBody>
          <a:bodyPr>
            <a:noAutofit/>
          </a:bodyPr>
          <a:lstStyle/>
          <a:p>
            <a:pPr algn="just">
              <a:spcBef>
                <a:spcPts val="0"/>
              </a:spcBef>
            </a:pPr>
            <a:r>
              <a:rPr lang="pt-BR" i="1" dirty="0">
                <a:solidFill>
                  <a:srgbClr val="000000"/>
                </a:solidFill>
                <a:effectLst/>
                <a:ea typeface="Times New Roman" panose="02020603050405020304" pitchFamily="18" charset="0"/>
              </a:rPr>
              <a:t>§7º. Se estiver em termos o pedido, </a:t>
            </a:r>
            <a:r>
              <a:rPr lang="pt-BR" b="1" i="1" u="sng" dirty="0">
                <a:solidFill>
                  <a:srgbClr val="000000"/>
                </a:solidFill>
                <a:effectLst/>
                <a:ea typeface="Times New Roman" panose="02020603050405020304" pitchFamily="18" charset="0"/>
              </a:rPr>
              <a:t>o falecimento da parte no curso do processo de habilitação não impedirá a lavratura do assento de conversão de união estável em casamento</a:t>
            </a:r>
            <a:r>
              <a:rPr lang="pt-BR" i="1" dirty="0">
                <a:solidFill>
                  <a:srgbClr val="000000"/>
                </a:solidFill>
                <a:effectLst/>
                <a:ea typeface="Times New Roman" panose="02020603050405020304" pitchFamily="18" charset="0"/>
              </a:rPr>
              <a:t>.”</a:t>
            </a:r>
          </a:p>
          <a:p>
            <a:pPr algn="just">
              <a:spcBef>
                <a:spcPts val="0"/>
              </a:spcBef>
            </a:pPr>
            <a:endParaRPr lang="pt-BR" i="1"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3710807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64658" y="1597794"/>
            <a:ext cx="9503344" cy="4716378"/>
          </a:xfrm>
        </p:spPr>
        <p:txBody>
          <a:bodyPr>
            <a:noAutofit/>
          </a:bodyPr>
          <a:lstStyle/>
          <a:p>
            <a:pPr algn="just">
              <a:spcBef>
                <a:spcPts val="0"/>
              </a:spcBef>
            </a:pPr>
            <a:r>
              <a:rPr lang="pt-BR" i="1" dirty="0">
                <a:solidFill>
                  <a:srgbClr val="000000"/>
                </a:solidFill>
                <a:effectLst/>
                <a:ea typeface="Times New Roman" panose="02020603050405020304" pitchFamily="18" charset="0"/>
              </a:rPr>
              <a:t>“Art. 94-A. Os registros das sentenças declaratórias de reconhecimento e dissolução, bem como dos termos declaratórios formalizados perante o oficial de registro civil e das escrituras públicas declaratórias e dos </a:t>
            </a:r>
            <a:r>
              <a:rPr lang="pt-BR" i="1" dirty="0" err="1">
                <a:solidFill>
                  <a:srgbClr val="000000"/>
                </a:solidFill>
                <a:effectLst/>
                <a:ea typeface="Times New Roman" panose="02020603050405020304" pitchFamily="18" charset="0"/>
              </a:rPr>
              <a:t>distratos</a:t>
            </a:r>
            <a:r>
              <a:rPr lang="pt-BR" i="1" dirty="0">
                <a:solidFill>
                  <a:srgbClr val="000000"/>
                </a:solidFill>
                <a:effectLst/>
                <a:ea typeface="Times New Roman" panose="02020603050405020304" pitchFamily="18" charset="0"/>
              </a:rPr>
              <a:t> que envolvam união estável, serão feitos no Livro E do registro civil de pessoas naturais em que os companheiros têm ou tiveram sua última residência, e dele deverão constar: [...]</a:t>
            </a:r>
            <a:r>
              <a:rPr lang="pt-BR" i="1" dirty="0">
                <a:effectLst/>
                <a:ea typeface="Times New Roman" panose="02020603050405020304" pitchFamily="18" charset="0"/>
              </a:rPr>
              <a:t> </a:t>
            </a:r>
            <a:r>
              <a:rPr lang="pt-BR" i="1" dirty="0">
                <a:solidFill>
                  <a:srgbClr val="000000"/>
                </a:solidFill>
                <a:effectLst/>
                <a:ea typeface="Times New Roman" panose="02020603050405020304" pitchFamily="18" charset="0"/>
              </a:rPr>
              <a:t>IV - data e cartório em que foram registrados os nascimentos das partes, seus casamentos e uniões estáveis anteriores, bem como os óbitos de seus outros cônjuges ou companheiros, quando houver; V - data da sentença, trânsito em julgado da sentença e vara e nome do juiz que a proferiu, quando for o caso;  VI - data da escritura pública, mencionados o livro, a página e o tabelionato onde foi lavrado o ato; VII - regime de bens dos companheiros; VIII - nome que os companheiros passam a ter em virtude da união estável.</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p:txBody>
      </p:sp>
    </p:spTree>
    <p:extLst>
      <p:ext uri="{BB962C8B-B14F-4D97-AF65-F5344CB8AC3E}">
        <p14:creationId xmlns:p14="http://schemas.microsoft.com/office/powerpoint/2010/main" val="3225958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45406" y="1780673"/>
            <a:ext cx="9522596" cy="4533499"/>
          </a:xfrm>
        </p:spPr>
        <p:txBody>
          <a:bodyPr>
            <a:noAutofit/>
          </a:bodyPr>
          <a:lstStyle/>
          <a:p>
            <a:pPr algn="just">
              <a:spcBef>
                <a:spcPts val="0"/>
              </a:spcBef>
            </a:pPr>
            <a:r>
              <a:rPr lang="pt-BR" i="1" dirty="0">
                <a:solidFill>
                  <a:srgbClr val="000000"/>
                </a:solidFill>
                <a:effectLst/>
                <a:ea typeface="Times New Roman" panose="02020603050405020304" pitchFamily="18" charset="0"/>
              </a:rPr>
              <a:t>§1º. </a:t>
            </a:r>
            <a:r>
              <a:rPr lang="pt-BR" b="1" i="1" u="sng" dirty="0">
                <a:solidFill>
                  <a:srgbClr val="000000"/>
                </a:solidFill>
                <a:effectLst/>
                <a:ea typeface="Times New Roman" panose="02020603050405020304" pitchFamily="18" charset="0"/>
              </a:rPr>
              <a:t>Não</a:t>
            </a:r>
            <a:r>
              <a:rPr lang="pt-BR" i="1" dirty="0">
                <a:solidFill>
                  <a:srgbClr val="000000"/>
                </a:solidFill>
                <a:effectLst/>
                <a:ea typeface="Times New Roman" panose="02020603050405020304" pitchFamily="18" charset="0"/>
              </a:rPr>
              <a:t> poderá ser promovido o </a:t>
            </a:r>
            <a:r>
              <a:rPr lang="pt-BR" b="1" i="1" u="sng" dirty="0">
                <a:solidFill>
                  <a:srgbClr val="000000"/>
                </a:solidFill>
                <a:effectLst/>
                <a:ea typeface="Times New Roman" panose="02020603050405020304" pitchFamily="18" charset="0"/>
              </a:rPr>
              <a:t>registro</a:t>
            </a:r>
            <a:r>
              <a:rPr lang="pt-BR" i="1" dirty="0">
                <a:solidFill>
                  <a:srgbClr val="000000"/>
                </a:solidFill>
                <a:effectLst/>
                <a:ea typeface="Times New Roman" panose="02020603050405020304" pitchFamily="18" charset="0"/>
              </a:rPr>
              <a:t>, no Livro E, de </a:t>
            </a:r>
            <a:r>
              <a:rPr lang="pt-BR" b="1" i="1" u="sng" dirty="0">
                <a:solidFill>
                  <a:srgbClr val="000000"/>
                </a:solidFill>
                <a:effectLst/>
                <a:ea typeface="Times New Roman" panose="02020603050405020304" pitchFamily="18" charset="0"/>
              </a:rPr>
              <a:t>união estável de pessoas casadas, ainda que separadas de fato, exceto se separadas judicialmente ou extrajudicialmente</a:t>
            </a:r>
            <a:r>
              <a:rPr lang="pt-BR" i="1" dirty="0">
                <a:solidFill>
                  <a:srgbClr val="000000"/>
                </a:solidFill>
                <a:effectLst/>
                <a:ea typeface="Times New Roman" panose="02020603050405020304" pitchFamily="18" charset="0"/>
              </a:rPr>
              <a:t>, </a:t>
            </a:r>
            <a:r>
              <a:rPr lang="pt-BR" b="1" i="1" u="sng" dirty="0">
                <a:solidFill>
                  <a:srgbClr val="000000"/>
                </a:solidFill>
                <a:effectLst/>
                <a:ea typeface="Times New Roman" panose="02020603050405020304" pitchFamily="18" charset="0"/>
              </a:rPr>
              <a:t>ou se a declaração da união estável decorrer de sentença judicial transitada em julgado</a:t>
            </a:r>
            <a:r>
              <a:rPr lang="pt-BR" i="1" dirty="0">
                <a:solidFill>
                  <a:srgbClr val="000000"/>
                </a:solidFill>
                <a:effectLst/>
                <a:ea typeface="Times New Roman" panose="02020603050405020304" pitchFamily="18" charset="0"/>
              </a:rPr>
              <a:t>.</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 </a:t>
            </a:r>
            <a:endParaRPr lang="pt-BR" i="1" dirty="0">
              <a:effectLst/>
              <a:ea typeface="Times New Roman" panose="02020603050405020304" pitchFamily="18" charset="0"/>
            </a:endParaRPr>
          </a:p>
          <a:p>
            <a:pPr algn="just">
              <a:spcBef>
                <a:spcPts val="0"/>
              </a:spcBef>
            </a:pPr>
            <a:r>
              <a:rPr lang="pt-BR" i="1" dirty="0">
                <a:solidFill>
                  <a:srgbClr val="000000"/>
                </a:solidFill>
                <a:effectLst/>
                <a:ea typeface="Times New Roman" panose="02020603050405020304" pitchFamily="18" charset="0"/>
              </a:rPr>
              <a:t>§2º. As sentenças estrangeiras de reconhecimento de união estável, os termos extrajudiciais, os instrumentos particulares ou escrituras públicas declaratórias de união estável, bem como os respectivos </a:t>
            </a:r>
            <a:r>
              <a:rPr lang="pt-BR" i="1" dirty="0" err="1">
                <a:solidFill>
                  <a:srgbClr val="000000"/>
                </a:solidFill>
                <a:effectLst/>
                <a:ea typeface="Times New Roman" panose="02020603050405020304" pitchFamily="18" charset="0"/>
              </a:rPr>
              <a:t>distratos</a:t>
            </a:r>
            <a:r>
              <a:rPr lang="pt-BR" i="1" dirty="0">
                <a:solidFill>
                  <a:srgbClr val="000000"/>
                </a:solidFill>
                <a:effectLst/>
                <a:ea typeface="Times New Roman" panose="02020603050405020304" pitchFamily="18" charset="0"/>
              </a:rPr>
              <a:t>, lavrados no exterior, nos quais ao menos um dos companheiros seja brasileiro, poderão ser levados a registro no Livro E do registro civil de pessoas naturais em que qualquer dos companheiros tem ou tenha tido sua última residência no território nacional.</a:t>
            </a:r>
            <a:endParaRPr lang="pt-BR" i="1" dirty="0">
              <a:effectLst/>
              <a:ea typeface="Times New Roman" panose="02020603050405020304" pitchFamily="18" charset="0"/>
            </a:endParaRPr>
          </a:p>
        </p:txBody>
      </p:sp>
    </p:spTree>
    <p:extLst>
      <p:ext uri="{BB962C8B-B14F-4D97-AF65-F5344CB8AC3E}">
        <p14:creationId xmlns:p14="http://schemas.microsoft.com/office/powerpoint/2010/main" val="761168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 - LEI 14.382, DE 27.06.22 </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87656" y="1790299"/>
            <a:ext cx="9580346" cy="4523873"/>
          </a:xfrm>
        </p:spPr>
        <p:txBody>
          <a:bodyPr>
            <a:noAutofit/>
          </a:bodyPr>
          <a:lstStyle/>
          <a:p>
            <a:pPr algn="just">
              <a:spcBef>
                <a:spcPts val="0"/>
              </a:spcBef>
            </a:pPr>
            <a:r>
              <a:rPr lang="pt-BR" i="1" dirty="0">
                <a:solidFill>
                  <a:srgbClr val="000000"/>
                </a:solidFill>
                <a:effectLst/>
                <a:ea typeface="Times New Roman" panose="02020603050405020304" pitchFamily="18" charset="0"/>
              </a:rPr>
              <a:t>§ 3º Para fins de registro, as sentenças estrangeiras de reconhecimento de união estável, os termos extrajudiciais, os instrumentos particulares ou escrituras públicas declaratórias de união estável, bem como os respectivos </a:t>
            </a:r>
            <a:r>
              <a:rPr lang="pt-BR" i="1" dirty="0" err="1">
                <a:solidFill>
                  <a:srgbClr val="000000"/>
                </a:solidFill>
                <a:effectLst/>
                <a:ea typeface="Times New Roman" panose="02020603050405020304" pitchFamily="18" charset="0"/>
              </a:rPr>
              <a:t>distratos</a:t>
            </a:r>
            <a:r>
              <a:rPr lang="pt-BR" i="1" dirty="0">
                <a:solidFill>
                  <a:srgbClr val="000000"/>
                </a:solidFill>
                <a:effectLst/>
                <a:ea typeface="Times New Roman" panose="02020603050405020304" pitchFamily="18" charset="0"/>
              </a:rPr>
              <a:t>, lavrados no exterior, deverão ser devidamente legalizados ou apostilados e acompanhados de tradução juramentada.”</a:t>
            </a:r>
            <a:endParaRPr lang="pt-BR" i="1" dirty="0">
              <a:effectLst/>
              <a:ea typeface="Times New Roman" panose="02020603050405020304" pitchFamily="18" charset="0"/>
            </a:endParaRPr>
          </a:p>
          <a:p>
            <a:pPr algn="just">
              <a:spcBef>
                <a:spcPts val="0"/>
              </a:spcBef>
            </a:pPr>
            <a:r>
              <a:rPr lang="pt-BR" i="1" kern="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6176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09549" y="240633"/>
            <a:ext cx="8858451" cy="587140"/>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91402" y="1472665"/>
            <a:ext cx="9676601" cy="5144702"/>
          </a:xfrm>
        </p:spPr>
        <p:txBody>
          <a:bodyPr>
            <a:noAutofit/>
          </a:bodyPr>
          <a:lstStyle/>
          <a:p>
            <a:pPr algn="just">
              <a:lnSpc>
                <a:spcPct val="110000"/>
              </a:lnSpc>
              <a:spcBef>
                <a:spcPts val="0"/>
              </a:spcBef>
            </a:pPr>
            <a:r>
              <a:rPr lang="pt-BR" i="1" dirty="0"/>
              <a:t>“</a:t>
            </a:r>
            <a:r>
              <a:rPr lang="pt-BR" b="1" i="1" dirty="0"/>
              <a:t>Art. 1º.</a:t>
            </a:r>
            <a:r>
              <a:rPr lang="pt-BR" i="1" dirty="0"/>
              <a:t> É facultativo o registro da união estável prevista nos artigos 1.723 a 1.727 do Código Civil, mantida entre o homem e a mulher, ou entre duas pessoas do mesmo sexo.</a:t>
            </a:r>
          </a:p>
          <a:p>
            <a:pPr algn="just">
              <a:lnSpc>
                <a:spcPct val="110000"/>
              </a:lnSpc>
              <a:spcBef>
                <a:spcPts val="0"/>
              </a:spcBef>
            </a:pPr>
            <a:endParaRPr lang="pt-BR" i="1" dirty="0"/>
          </a:p>
          <a:p>
            <a:pPr algn="just">
              <a:lnSpc>
                <a:spcPct val="110000"/>
              </a:lnSpc>
              <a:spcBef>
                <a:spcPts val="0"/>
              </a:spcBef>
            </a:pPr>
            <a:r>
              <a:rPr lang="pt-BR" b="1" i="1" dirty="0"/>
              <a:t>§1º.</a:t>
            </a:r>
            <a:r>
              <a:rPr lang="pt-BR" i="1" dirty="0"/>
              <a:t> O registro de que trata o caput confere efeitos jurídicos à união estável perante terceiros.</a:t>
            </a:r>
          </a:p>
          <a:p>
            <a:pPr algn="just">
              <a:lnSpc>
                <a:spcPct val="110000"/>
              </a:lnSpc>
              <a:spcBef>
                <a:spcPts val="0"/>
              </a:spcBef>
            </a:pPr>
            <a:endParaRPr lang="pt-BR" i="1" dirty="0"/>
          </a:p>
          <a:p>
            <a:pPr algn="just">
              <a:lnSpc>
                <a:spcPct val="110000"/>
              </a:lnSpc>
              <a:spcBef>
                <a:spcPts val="0"/>
              </a:spcBef>
            </a:pPr>
            <a:r>
              <a:rPr lang="pt-BR" b="1" i="1" dirty="0"/>
              <a:t>§2º.</a:t>
            </a:r>
            <a:r>
              <a:rPr lang="pt-BR" i="1" dirty="0"/>
              <a:t> Os oficiais deverão manter atualizada a Central de Informações de Registro Civil das Pessoas Naturais (CRC), prevista no Provimento nº 46, de 16 de junho de 2015, para fins de busca nacional unificada.[...] </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793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0181" y="428324"/>
            <a:ext cx="8617819" cy="649705"/>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37912" y="1828801"/>
            <a:ext cx="9330088" cy="4600876"/>
          </a:xfrm>
        </p:spPr>
        <p:txBody>
          <a:bodyPr/>
          <a:lstStyle/>
          <a:p>
            <a:pPr marL="342900" indent="-342900" algn="just">
              <a:spcBef>
                <a:spcPts val="0"/>
              </a:spcBef>
              <a:buFont typeface="Wingdings" panose="05000000000000000000" pitchFamily="2" charset="2"/>
              <a:buChar char="ü"/>
            </a:pPr>
            <a:r>
              <a:rPr lang="pt-BR" dirty="0"/>
              <a:t>Brasil - colonização de origem portuguesa</a:t>
            </a:r>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dirty="0"/>
              <a:t>Igreja Católica com influência marcante na sociedade</a:t>
            </a:r>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dirty="0"/>
              <a:t>Constituição 1824 - religião católica apostólica romana é a oficial do Império Brasileiro</a:t>
            </a:r>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dirty="0"/>
              <a:t>Ordenações Filipinas - o casamento legítimo era o celebrado com todas as formalidades religiosas</a:t>
            </a:r>
          </a:p>
          <a:p>
            <a:pPr algn="just">
              <a:spcBef>
                <a:spcPts val="0"/>
              </a:spcBef>
            </a:pPr>
            <a:endParaRPr lang="pt-BR" dirty="0"/>
          </a:p>
        </p:txBody>
      </p:sp>
    </p:spTree>
    <p:extLst>
      <p:ext uri="{BB962C8B-B14F-4D97-AF65-F5344CB8AC3E}">
        <p14:creationId xmlns:p14="http://schemas.microsoft.com/office/powerpoint/2010/main" val="2340462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809549" y="240633"/>
            <a:ext cx="8858451" cy="587140"/>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29900" y="1405288"/>
            <a:ext cx="9638100" cy="5212079"/>
          </a:xfrm>
        </p:spPr>
        <p:txBody>
          <a:bodyPr>
            <a:noAutofit/>
          </a:bodyPr>
          <a:lstStyle/>
          <a:p>
            <a:pPr algn="just">
              <a:spcBef>
                <a:spcPts val="0"/>
              </a:spcBef>
            </a:pPr>
            <a:r>
              <a:rPr lang="pt-BR" sz="2300" i="1" dirty="0"/>
              <a:t>...</a:t>
            </a:r>
            <a:r>
              <a:rPr lang="pt-BR" sz="2300" b="1" i="1" dirty="0"/>
              <a:t>§3º.</a:t>
            </a:r>
            <a:r>
              <a:rPr lang="pt-BR" sz="2300" i="1" dirty="0"/>
              <a:t> Os títulos admitidos para registro ou averbação na forma deste Provimento podem ser: </a:t>
            </a:r>
          </a:p>
          <a:p>
            <a:pPr algn="just">
              <a:spcBef>
                <a:spcPts val="0"/>
              </a:spcBef>
            </a:pPr>
            <a:endParaRPr lang="pt-BR" sz="2300" b="1" i="1" dirty="0"/>
          </a:p>
          <a:p>
            <a:pPr algn="just">
              <a:spcBef>
                <a:spcPts val="0"/>
              </a:spcBef>
            </a:pPr>
            <a:r>
              <a:rPr lang="pt-BR" sz="2300" b="1" i="1" dirty="0"/>
              <a:t>I</a:t>
            </a:r>
            <a:r>
              <a:rPr lang="pt-BR" sz="2300" i="1" dirty="0"/>
              <a:t> – sentenças declaratórias do reconhecimento e de dissolução da união estável; </a:t>
            </a:r>
          </a:p>
          <a:p>
            <a:pPr algn="just">
              <a:spcBef>
                <a:spcPts val="0"/>
              </a:spcBef>
            </a:pPr>
            <a:endParaRPr lang="pt-BR" sz="2300" b="1" i="1" dirty="0"/>
          </a:p>
          <a:p>
            <a:pPr algn="just">
              <a:spcBef>
                <a:spcPts val="0"/>
              </a:spcBef>
            </a:pPr>
            <a:r>
              <a:rPr lang="pt-BR" sz="2300" b="1" i="1" dirty="0"/>
              <a:t>II</a:t>
            </a:r>
            <a:r>
              <a:rPr lang="pt-BR" sz="2300" i="1" dirty="0"/>
              <a:t> – escrituras públicas declaratórias de reconhecimento da união estável;</a:t>
            </a:r>
          </a:p>
          <a:p>
            <a:pPr algn="just">
              <a:spcBef>
                <a:spcPts val="0"/>
              </a:spcBef>
            </a:pPr>
            <a:endParaRPr lang="pt-BR" sz="2300" i="1" dirty="0"/>
          </a:p>
          <a:p>
            <a:pPr algn="just">
              <a:spcBef>
                <a:spcPts val="0"/>
              </a:spcBef>
            </a:pPr>
            <a:r>
              <a:rPr lang="pt-BR" sz="2300" b="1" i="1" dirty="0"/>
              <a:t>III</a:t>
            </a:r>
            <a:r>
              <a:rPr lang="pt-BR" sz="2300" i="1" dirty="0"/>
              <a:t> – escrituras públicas declaratórias de dissolução da união estável nos termos do art. 733 da Lei nº 13.105, de 16 de março de 2015 (Código de Processo Civil);</a:t>
            </a:r>
          </a:p>
          <a:p>
            <a:pPr algn="just">
              <a:spcBef>
                <a:spcPts val="0"/>
              </a:spcBef>
            </a:pPr>
            <a:endParaRPr lang="pt-BR" sz="2300" i="1" dirty="0"/>
          </a:p>
          <a:p>
            <a:pPr algn="just">
              <a:spcBef>
                <a:spcPts val="0"/>
              </a:spcBef>
            </a:pPr>
            <a:r>
              <a:rPr lang="pt-BR" sz="2300" i="1" dirty="0"/>
              <a:t> </a:t>
            </a:r>
            <a:r>
              <a:rPr lang="pt-BR" sz="2300" b="1" i="1" dirty="0"/>
              <a:t>IV</a:t>
            </a:r>
            <a:r>
              <a:rPr lang="pt-BR" sz="2300" i="1" dirty="0"/>
              <a:t> – termos declaratórios de reconhecimento e de dissolução de união estável formalizados perante o oficial de registro civil das pessoas naturais, </a:t>
            </a:r>
            <a:r>
              <a:rPr lang="pt-BR" sz="2300" b="1" i="1" u="sng" dirty="0"/>
              <a:t>exigida a assistência de advogado ou de defensor público no caso de dissolução da união estável</a:t>
            </a:r>
            <a:r>
              <a:rPr lang="pt-BR" sz="2300" i="1" dirty="0"/>
              <a:t> nos termos da aplicação analógica do art. 733 da Lei nº 13.105, de 2015 (Código de Processo Civil) e da Resolução nº 35, de 24 de abril de 2007, do Conselho Nacional de Justiça.[...]</a:t>
            </a:r>
            <a:endParaRPr lang="pt-BR" sz="2300" i="1" kern="100" dirty="0">
              <a:effectLst/>
              <a:ea typeface="Calibri" panose="020F0502020204030204" pitchFamily="34" charset="0"/>
              <a:cs typeface="Times New Roman" panose="02020603050405020304" pitchFamily="18" charset="0"/>
            </a:endParaRPr>
          </a:p>
          <a:p>
            <a:pPr algn="just">
              <a:spcBef>
                <a:spcPts val="0"/>
              </a:spcBef>
            </a:pPr>
            <a:r>
              <a:rPr lang="pt-BR" sz="2300" i="1" dirty="0"/>
              <a:t> </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9035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694046" y="250258"/>
            <a:ext cx="8744552" cy="644891"/>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55032" y="1280160"/>
            <a:ext cx="9512969" cy="5043638"/>
          </a:xfrm>
        </p:spPr>
        <p:txBody>
          <a:bodyPr>
            <a:noAutofit/>
          </a:bodyPr>
          <a:lstStyle/>
          <a:p>
            <a:pPr algn="just">
              <a:lnSpc>
                <a:spcPct val="100000"/>
              </a:lnSpc>
              <a:spcBef>
                <a:spcPts val="0"/>
              </a:spcBef>
            </a:pPr>
            <a:r>
              <a:rPr lang="pt-BR" i="1" dirty="0"/>
              <a:t>...</a:t>
            </a:r>
            <a:r>
              <a:rPr lang="pt-BR" b="1" i="1" dirty="0"/>
              <a:t>§4º.</a:t>
            </a:r>
            <a:r>
              <a:rPr lang="pt-BR" i="1" dirty="0"/>
              <a:t> O registro de reconhecimento ou de dissolução da união estável somente poderá indicar as datas de início ou de fim da união estável se estas constarem de um dos seguintes meios:</a:t>
            </a:r>
          </a:p>
          <a:p>
            <a:pPr algn="just">
              <a:lnSpc>
                <a:spcPct val="100000"/>
              </a:lnSpc>
              <a:spcBef>
                <a:spcPts val="0"/>
              </a:spcBef>
            </a:pPr>
            <a:endParaRPr lang="pt-BR" i="1" dirty="0"/>
          </a:p>
          <a:p>
            <a:pPr algn="just">
              <a:lnSpc>
                <a:spcPct val="100000"/>
              </a:lnSpc>
              <a:spcBef>
                <a:spcPts val="0"/>
              </a:spcBef>
            </a:pPr>
            <a:r>
              <a:rPr lang="pt-BR" i="1" dirty="0"/>
              <a:t> </a:t>
            </a:r>
            <a:r>
              <a:rPr lang="pt-BR" b="1" i="1" dirty="0"/>
              <a:t>I –</a:t>
            </a:r>
            <a:r>
              <a:rPr lang="pt-BR" i="1" dirty="0"/>
              <a:t> decisão judicial, respeitado, inclusive, o disposto no §2º do art. 7º deste Provimento; </a:t>
            </a:r>
          </a:p>
          <a:p>
            <a:pPr algn="just">
              <a:lnSpc>
                <a:spcPct val="100000"/>
              </a:lnSpc>
              <a:spcBef>
                <a:spcPts val="0"/>
              </a:spcBef>
            </a:pPr>
            <a:endParaRPr lang="pt-BR" b="1" i="1" dirty="0"/>
          </a:p>
          <a:p>
            <a:pPr algn="just">
              <a:lnSpc>
                <a:spcPct val="100000"/>
              </a:lnSpc>
              <a:spcBef>
                <a:spcPts val="0"/>
              </a:spcBef>
            </a:pPr>
            <a:r>
              <a:rPr lang="pt-BR" b="1" i="1" dirty="0"/>
              <a:t>II – </a:t>
            </a:r>
            <a:r>
              <a:rPr lang="pt-BR" i="1" dirty="0"/>
              <a:t>procedimento de certificação eletrônica de união estável realizado perante oficial de registro civil na forma do art. 9º-F deste Provimento; ou[...]</a:t>
            </a:r>
          </a:p>
          <a:p>
            <a:pPr algn="just">
              <a:lnSpc>
                <a:spcPct val="100000"/>
              </a:lnSpc>
              <a:spcBef>
                <a:spcPts val="0"/>
              </a:spcBef>
            </a:pPr>
            <a:endParaRPr lang="pt-BR" i="1" dirty="0"/>
          </a:p>
        </p:txBody>
      </p:sp>
    </p:spTree>
    <p:extLst>
      <p:ext uri="{BB962C8B-B14F-4D97-AF65-F5344CB8AC3E}">
        <p14:creationId xmlns:p14="http://schemas.microsoft.com/office/powerpoint/2010/main" val="3562912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694046" y="250258"/>
            <a:ext cx="8744552" cy="644891"/>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55032" y="1280160"/>
            <a:ext cx="9512969" cy="5043638"/>
          </a:xfrm>
        </p:spPr>
        <p:txBody>
          <a:bodyPr>
            <a:noAutofit/>
          </a:bodyPr>
          <a:lstStyle/>
          <a:p>
            <a:pPr algn="just">
              <a:lnSpc>
                <a:spcPct val="100000"/>
              </a:lnSpc>
              <a:spcBef>
                <a:spcPts val="0"/>
              </a:spcBef>
            </a:pPr>
            <a:r>
              <a:rPr lang="pt-BR" i="1" dirty="0"/>
              <a:t>...</a:t>
            </a:r>
            <a:r>
              <a:rPr lang="pt-BR" b="1" i="1" dirty="0"/>
              <a:t>III –</a:t>
            </a:r>
            <a:r>
              <a:rPr lang="pt-BR" i="1" dirty="0"/>
              <a:t> escrituras públicas ou termos declaratórios de reconhecimento ou de dissolução de união estável, desde que:</a:t>
            </a:r>
          </a:p>
          <a:p>
            <a:pPr algn="just">
              <a:lnSpc>
                <a:spcPct val="100000"/>
              </a:lnSpc>
              <a:spcBef>
                <a:spcPts val="0"/>
              </a:spcBef>
            </a:pPr>
            <a:endParaRPr lang="pt-BR" i="1" dirty="0"/>
          </a:p>
          <a:p>
            <a:pPr algn="just">
              <a:lnSpc>
                <a:spcPct val="100000"/>
              </a:lnSpc>
              <a:spcBef>
                <a:spcPts val="0"/>
              </a:spcBef>
            </a:pPr>
            <a:r>
              <a:rPr lang="pt-BR" b="1" i="1" dirty="0"/>
              <a:t>a)</a:t>
            </a:r>
            <a:r>
              <a:rPr lang="pt-BR" i="1" dirty="0"/>
              <a:t> a data de início ou, se for o caso, do fim da união estável corresponda à data da lavratura do instrumento; e</a:t>
            </a:r>
          </a:p>
          <a:p>
            <a:pPr algn="just">
              <a:lnSpc>
                <a:spcPct val="100000"/>
              </a:lnSpc>
              <a:spcBef>
                <a:spcPts val="0"/>
              </a:spcBef>
            </a:pPr>
            <a:endParaRPr lang="pt-BR" i="1" dirty="0"/>
          </a:p>
          <a:p>
            <a:pPr algn="just">
              <a:lnSpc>
                <a:spcPct val="100000"/>
              </a:lnSpc>
              <a:spcBef>
                <a:spcPts val="0"/>
              </a:spcBef>
            </a:pPr>
            <a:r>
              <a:rPr lang="pt-BR" b="1" i="1" dirty="0"/>
              <a:t>b)</a:t>
            </a:r>
            <a:r>
              <a:rPr lang="pt-BR" i="1" dirty="0"/>
              <a:t> os companheiros declarem expressamente esse fato no próprio instrumento ou em declaração escrita feita perante o oficial de registro civil das pessoas naturais quando do requerimento do registro.[...] </a:t>
            </a:r>
          </a:p>
          <a:p>
            <a:pPr algn="just">
              <a:spcBef>
                <a:spcPts val="0"/>
              </a:spcBef>
            </a:pPr>
            <a:endParaRPr lang="pt-BR" sz="22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8953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694046" y="250258"/>
            <a:ext cx="8744552" cy="644891"/>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55032" y="1414913"/>
            <a:ext cx="9512969" cy="4899259"/>
          </a:xfrm>
        </p:spPr>
        <p:txBody>
          <a:bodyPr>
            <a:noAutofit/>
          </a:bodyPr>
          <a:lstStyle/>
          <a:p>
            <a:pPr algn="just">
              <a:lnSpc>
                <a:spcPct val="110000"/>
              </a:lnSpc>
              <a:spcBef>
                <a:spcPts val="0"/>
              </a:spcBef>
            </a:pPr>
            <a:r>
              <a:rPr lang="pt-BR" i="1" dirty="0"/>
              <a:t>...</a:t>
            </a:r>
            <a:r>
              <a:rPr lang="pt-BR" b="1" i="1" dirty="0"/>
              <a:t>§5º.</a:t>
            </a:r>
            <a:r>
              <a:rPr lang="pt-BR" i="1" dirty="0"/>
              <a:t> Fora das hipóteses do §4º deste artigo, o campo das datas de início ou, se for o caso, de fim da união estável no registro constará como ‘não informado’.</a:t>
            </a:r>
          </a:p>
          <a:p>
            <a:pPr algn="just">
              <a:lnSpc>
                <a:spcPct val="110000"/>
              </a:lnSpc>
              <a:spcBef>
                <a:spcPts val="0"/>
              </a:spcBef>
            </a:pPr>
            <a:endParaRPr lang="pt-BR" b="1" i="1" dirty="0"/>
          </a:p>
          <a:p>
            <a:pPr algn="just">
              <a:lnSpc>
                <a:spcPct val="110000"/>
              </a:lnSpc>
              <a:spcBef>
                <a:spcPts val="0"/>
              </a:spcBef>
            </a:pPr>
            <a:r>
              <a:rPr lang="pt-BR" b="1" i="1" dirty="0"/>
              <a:t>§6º.</a:t>
            </a:r>
            <a:r>
              <a:rPr lang="pt-BR" i="1" dirty="0"/>
              <a:t> Havendo nascituro ou filhos incapazes, a dissolução da união estável somente será possível por meio de sentença judicial.</a:t>
            </a:r>
          </a:p>
          <a:p>
            <a:pPr algn="just">
              <a:lnSpc>
                <a:spcPct val="110000"/>
              </a:lnSpc>
              <a:spcBef>
                <a:spcPts val="0"/>
              </a:spcBef>
            </a:pPr>
            <a:endParaRPr lang="pt-BR" i="1" dirty="0"/>
          </a:p>
          <a:p>
            <a:pPr algn="just">
              <a:lnSpc>
                <a:spcPct val="110000"/>
              </a:lnSpc>
              <a:spcBef>
                <a:spcPts val="0"/>
              </a:spcBef>
            </a:pPr>
            <a:r>
              <a:rPr lang="pt-BR" b="1" i="1" dirty="0"/>
              <a:t>§7º.</a:t>
            </a:r>
            <a:r>
              <a:rPr lang="pt-BR" i="1" dirty="0"/>
              <a:t> É vedada a representação de qualquer dos companheiros por curador ou tutor, salvo autorização judicial.” </a:t>
            </a:r>
          </a:p>
          <a:p>
            <a:pPr algn="just">
              <a:lnSpc>
                <a:spcPct val="110000"/>
              </a:lnSpc>
              <a:spcBef>
                <a:spcPts val="0"/>
              </a:spcBef>
            </a:pP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6727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64656" y="1212783"/>
            <a:ext cx="9503345" cy="5101389"/>
          </a:xfrm>
        </p:spPr>
        <p:txBody>
          <a:bodyPr>
            <a:noAutofit/>
          </a:bodyPr>
          <a:lstStyle/>
          <a:p>
            <a:pPr algn="just">
              <a:lnSpc>
                <a:spcPct val="110000"/>
              </a:lnSpc>
              <a:spcBef>
                <a:spcPts val="0"/>
              </a:spcBef>
            </a:pPr>
            <a:r>
              <a:rPr lang="pt-BR" i="1" dirty="0"/>
              <a:t>“</a:t>
            </a:r>
            <a:r>
              <a:rPr lang="pt-BR" b="1" i="1" dirty="0"/>
              <a:t>Art. 1º-A.</a:t>
            </a:r>
            <a:r>
              <a:rPr lang="pt-BR" i="1" dirty="0"/>
              <a:t> O título de que trata o inciso IV do §3º do art. 1º deste Provimento consistirá em declaração, por escrito, de ambos os companheiros perante o ofício de registro civil das pessoas naturais de sua livre escolha, com a indicação de todas as cláusulas admitidas nos demais títulos, inclusive a escolha de regime de bens na forma do art. 1.725 da Lei nº 10.406, de 2002 (Código Civil), e de inexistência de lavratura de termo declaratório anterior.</a:t>
            </a:r>
          </a:p>
          <a:p>
            <a:pPr algn="just">
              <a:lnSpc>
                <a:spcPct val="110000"/>
              </a:lnSpc>
              <a:spcBef>
                <a:spcPts val="0"/>
              </a:spcBef>
            </a:pPr>
            <a:endParaRPr lang="pt-BR" b="1" i="1" dirty="0"/>
          </a:p>
          <a:p>
            <a:pPr algn="just">
              <a:lnSpc>
                <a:spcPct val="110000"/>
              </a:lnSpc>
              <a:spcBef>
                <a:spcPts val="0"/>
              </a:spcBef>
            </a:pPr>
            <a:r>
              <a:rPr lang="pt-BR" b="1" i="1" dirty="0"/>
              <a:t>§1º.</a:t>
            </a:r>
            <a:r>
              <a:rPr lang="pt-BR" i="1" dirty="0"/>
              <a:t> Lavrado o termo declaratório, o título ficará arquivado na serventia, preferencialmente de forma eletrônica, em classificador próprio, expedindo-se a certidão correspondente aos companheiros.</a:t>
            </a:r>
          </a:p>
          <a:p>
            <a:pPr algn="just">
              <a:lnSpc>
                <a:spcPct val="110000"/>
              </a:lnSpc>
              <a:spcBef>
                <a:spcPts val="0"/>
              </a:spcBef>
            </a:pPr>
            <a:endParaRPr lang="pt-BR" i="1" dirty="0"/>
          </a:p>
        </p:txBody>
      </p:sp>
    </p:spTree>
    <p:extLst>
      <p:ext uri="{BB962C8B-B14F-4D97-AF65-F5344CB8AC3E}">
        <p14:creationId xmlns:p14="http://schemas.microsoft.com/office/powerpoint/2010/main" val="894654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164656" y="1212783"/>
            <a:ext cx="9503345" cy="5101389"/>
          </a:xfrm>
        </p:spPr>
        <p:txBody>
          <a:bodyPr>
            <a:noAutofit/>
          </a:bodyPr>
          <a:lstStyle/>
          <a:p>
            <a:pPr algn="just">
              <a:lnSpc>
                <a:spcPct val="110000"/>
              </a:lnSpc>
              <a:spcBef>
                <a:spcPts val="0"/>
              </a:spcBef>
            </a:pPr>
            <a:r>
              <a:rPr lang="pt-BR" i="1" dirty="0"/>
              <a:t>... </a:t>
            </a:r>
            <a:r>
              <a:rPr lang="pt-BR" b="1" i="1" dirty="0"/>
              <a:t>§2º.</a:t>
            </a:r>
            <a:r>
              <a:rPr lang="pt-BR" i="1" dirty="0"/>
              <a:t> As informações de identificação dos termos deverão ser inseridas em ferramenta disponibilizada pela CRC.</a:t>
            </a:r>
          </a:p>
          <a:p>
            <a:pPr algn="just">
              <a:lnSpc>
                <a:spcPct val="110000"/>
              </a:lnSpc>
              <a:spcBef>
                <a:spcPts val="0"/>
              </a:spcBef>
            </a:pPr>
            <a:endParaRPr lang="pt-BR" i="1" kern="100" dirty="0">
              <a:effectLst/>
              <a:ea typeface="Calibri" panose="020F0502020204030204" pitchFamily="34" charset="0"/>
              <a:cs typeface="Times New Roman" panose="02020603050405020304" pitchFamily="18" charset="0"/>
            </a:endParaRPr>
          </a:p>
          <a:p>
            <a:pPr algn="just">
              <a:lnSpc>
                <a:spcPct val="110000"/>
              </a:lnSpc>
              <a:spcBef>
                <a:spcPts val="0"/>
              </a:spcBef>
            </a:pPr>
            <a:r>
              <a:rPr lang="pt-BR" b="1" i="1" dirty="0"/>
              <a:t>§3º.</a:t>
            </a:r>
            <a:r>
              <a:rPr lang="pt-BR" i="1" dirty="0"/>
              <a:t> Por ser facultativo, o registro do termo declaratório dependerá de requerimento conjunto dos companheiros.</a:t>
            </a:r>
          </a:p>
          <a:p>
            <a:pPr algn="just">
              <a:lnSpc>
                <a:spcPct val="110000"/>
              </a:lnSpc>
              <a:spcBef>
                <a:spcPts val="0"/>
              </a:spcBef>
            </a:pPr>
            <a:endParaRPr lang="pt-BR" i="1" dirty="0"/>
          </a:p>
          <a:p>
            <a:pPr algn="just">
              <a:lnSpc>
                <a:spcPct val="110000"/>
              </a:lnSpc>
              <a:spcBef>
                <a:spcPts val="0"/>
              </a:spcBef>
            </a:pPr>
            <a:r>
              <a:rPr lang="pt-BR" b="1" i="1" dirty="0"/>
              <a:t>§4º.</a:t>
            </a:r>
            <a:r>
              <a:rPr lang="pt-BR" i="1" dirty="0"/>
              <a:t> Quando requerido, o oficial que formalizou o termo declaratório deverá encaminhar o título para registro ao ofício competente, por meio da CRC.”</a:t>
            </a:r>
            <a:endParaRPr lang="pt-BR" i="1" kern="100" dirty="0">
              <a:effectLst/>
              <a:ea typeface="Calibri" panose="020F0502020204030204" pitchFamily="34" charset="0"/>
              <a:cs typeface="Times New Roman" panose="02020603050405020304" pitchFamily="18" charset="0"/>
            </a:endParaRPr>
          </a:p>
          <a:p>
            <a:pPr algn="just">
              <a:spcBef>
                <a:spcPts val="0"/>
              </a:spcBef>
            </a:pPr>
            <a:endParaRPr lang="pt-BR" sz="22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471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88682" y="327258"/>
            <a:ext cx="8579318" cy="606393"/>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95149" y="1289785"/>
            <a:ext cx="9772853" cy="5149516"/>
          </a:xfrm>
        </p:spPr>
        <p:txBody>
          <a:bodyPr>
            <a:noAutofit/>
          </a:bodyPr>
          <a:lstStyle/>
          <a:p>
            <a:pPr algn="just">
              <a:lnSpc>
                <a:spcPct val="100000"/>
              </a:lnSpc>
              <a:spcBef>
                <a:spcPts val="0"/>
              </a:spcBef>
            </a:pPr>
            <a:r>
              <a:rPr lang="pt-BR" i="1" dirty="0"/>
              <a:t>“</a:t>
            </a:r>
            <a:r>
              <a:rPr lang="pt-BR" b="1" i="1" dirty="0"/>
              <a:t>Art. 2º.</a:t>
            </a:r>
            <a:r>
              <a:rPr lang="pt-BR" i="1" dirty="0"/>
              <a:t> O registro dos títulos de declaração de reconhecimento ou de dissolução da união estável será feito no Livro E do registro civil de pessoas naturais em que os companheiros têm ou tiveram sua última residência, e dele deverão constar, no mínimo: </a:t>
            </a:r>
            <a:r>
              <a:rPr lang="pt-BR" b="1" i="1" dirty="0"/>
              <a:t>I –</a:t>
            </a:r>
            <a:r>
              <a:rPr lang="pt-BR" i="1" dirty="0"/>
              <a:t> as informações indicadas nos incisos I a VIII do art. 94-A da Lei nº 6.015, de 31 de dezembro de 1973; </a:t>
            </a:r>
            <a:r>
              <a:rPr lang="pt-BR" b="1" i="1" dirty="0"/>
              <a:t>II –</a:t>
            </a:r>
            <a:r>
              <a:rPr lang="pt-BR" i="1" dirty="0"/>
              <a:t> data do termo declaratório e serventia de registro civil das pessoas naturais em que formalizado, quando for o caso; </a:t>
            </a:r>
            <a:r>
              <a:rPr lang="pt-BR" b="1" i="1" dirty="0"/>
              <a:t>III –</a:t>
            </a:r>
            <a:r>
              <a:rPr lang="pt-BR" i="1" dirty="0"/>
              <a:t> caso se trate da hipótese do § 2º do art. 94-A da Lei nº 6.015, de 1973: </a:t>
            </a:r>
            <a:r>
              <a:rPr lang="pt-BR" b="1" i="1" dirty="0"/>
              <a:t>a) </a:t>
            </a:r>
            <a:r>
              <a:rPr lang="pt-BR" i="1" dirty="0"/>
              <a:t>a indicação do país em que foi lavrado o título estrangeiro envolvendo união estável com, ao menos, um brasileiro; e </a:t>
            </a:r>
            <a:r>
              <a:rPr lang="pt-BR" b="1" i="1" dirty="0"/>
              <a:t>b) </a:t>
            </a:r>
            <a:r>
              <a:rPr lang="pt-BR" i="1" dirty="0"/>
              <a:t>a indicação do país em que os companheiros tinham domicílio ao tempo do início da união estável e, no caso de serem diferentes, a indicação do primeiro domicílio </a:t>
            </a:r>
            <a:r>
              <a:rPr lang="pt-BR" i="1" dirty="0" err="1"/>
              <a:t>convivencial</a:t>
            </a:r>
            <a:r>
              <a:rPr lang="pt-BR" i="1" dirty="0"/>
              <a:t>. </a:t>
            </a:r>
            <a:r>
              <a:rPr lang="pt-BR" b="1" i="1" dirty="0"/>
              <a:t>IV -</a:t>
            </a:r>
            <a:r>
              <a:rPr lang="pt-BR" i="1" dirty="0"/>
              <a:t> data de início e de fim da união estável, desde que corresponda à data indicada na forma do art. 1º, §§ 4º e 5º, deste Provimento.</a:t>
            </a:r>
            <a:endParaRPr lang="pt-BR" i="1" kern="100" dirty="0">
              <a:effectLst/>
              <a:ea typeface="Calibri" panose="020F0502020204030204" pitchFamily="34" charset="0"/>
              <a:cs typeface="Times New Roman" panose="02020603050405020304" pitchFamily="18" charset="0"/>
            </a:endParaRPr>
          </a:p>
          <a:p>
            <a:pPr algn="just">
              <a:spcBef>
                <a:spcPts val="0"/>
              </a:spcBef>
            </a:pP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84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88682" y="327258"/>
            <a:ext cx="8579318" cy="606393"/>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95149" y="1289785"/>
            <a:ext cx="9772853" cy="5149516"/>
          </a:xfrm>
        </p:spPr>
        <p:txBody>
          <a:bodyPr>
            <a:noAutofit/>
          </a:bodyPr>
          <a:lstStyle/>
          <a:p>
            <a:pPr algn="just">
              <a:lnSpc>
                <a:spcPct val="110000"/>
              </a:lnSpc>
              <a:spcBef>
                <a:spcPts val="0"/>
              </a:spcBef>
            </a:pPr>
            <a:r>
              <a:rPr lang="pt-BR" i="1" dirty="0"/>
              <a:t>“</a:t>
            </a:r>
            <a:r>
              <a:rPr lang="pt-BR" b="1" i="1" dirty="0"/>
              <a:t>Art. 2º.</a:t>
            </a:r>
            <a:r>
              <a:rPr lang="pt-BR" i="1" dirty="0"/>
              <a:t> O registro dos títulos de declaração de reconhecimento ou de dissolução da união estável será feito no Livro E do registro civil de pessoas naturais em que os companheiros têm ou tiveram sua última residência, e dele deverão constar, no mínimo:</a:t>
            </a:r>
          </a:p>
          <a:p>
            <a:pPr algn="just">
              <a:lnSpc>
                <a:spcPct val="110000"/>
              </a:lnSpc>
              <a:spcBef>
                <a:spcPts val="0"/>
              </a:spcBef>
            </a:pPr>
            <a:endParaRPr lang="pt-BR" i="1" dirty="0"/>
          </a:p>
          <a:p>
            <a:pPr algn="just">
              <a:lnSpc>
                <a:spcPct val="110000"/>
              </a:lnSpc>
              <a:spcBef>
                <a:spcPts val="0"/>
              </a:spcBef>
            </a:pPr>
            <a:r>
              <a:rPr lang="pt-BR" b="1" i="1" dirty="0"/>
              <a:t>I –</a:t>
            </a:r>
            <a:r>
              <a:rPr lang="pt-BR" i="1" dirty="0"/>
              <a:t> as informações indicadas nos incisos I a VIII do art. 94-A da Lei nº 6.015, de 31 de dezembro de 1973;</a:t>
            </a:r>
          </a:p>
          <a:p>
            <a:pPr algn="just">
              <a:lnSpc>
                <a:spcPct val="110000"/>
              </a:lnSpc>
              <a:spcBef>
                <a:spcPts val="0"/>
              </a:spcBef>
            </a:pPr>
            <a:endParaRPr lang="pt-BR" i="1" dirty="0"/>
          </a:p>
          <a:p>
            <a:pPr algn="just">
              <a:lnSpc>
                <a:spcPct val="110000"/>
              </a:lnSpc>
              <a:spcBef>
                <a:spcPts val="0"/>
              </a:spcBef>
            </a:pPr>
            <a:r>
              <a:rPr lang="pt-BR" b="1" i="1" dirty="0"/>
              <a:t>II –</a:t>
            </a:r>
            <a:r>
              <a:rPr lang="pt-BR" i="1" dirty="0"/>
              <a:t> data do termo declaratório e serventia de registro civil das pessoas naturais em que formalizado, quando for o caso;</a:t>
            </a:r>
          </a:p>
        </p:txBody>
      </p:sp>
    </p:spTree>
    <p:extLst>
      <p:ext uri="{BB962C8B-B14F-4D97-AF65-F5344CB8AC3E}">
        <p14:creationId xmlns:p14="http://schemas.microsoft.com/office/powerpoint/2010/main" val="21549764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88682" y="327258"/>
            <a:ext cx="8579318" cy="606393"/>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95149" y="1289785"/>
            <a:ext cx="9772853" cy="5149516"/>
          </a:xfrm>
        </p:spPr>
        <p:txBody>
          <a:bodyPr>
            <a:noAutofit/>
          </a:bodyPr>
          <a:lstStyle/>
          <a:p>
            <a:pPr algn="just">
              <a:lnSpc>
                <a:spcPct val="100000"/>
              </a:lnSpc>
              <a:spcBef>
                <a:spcPts val="0"/>
              </a:spcBef>
            </a:pPr>
            <a:r>
              <a:rPr lang="pt-BR" i="1" dirty="0"/>
              <a:t>..</a:t>
            </a:r>
            <a:r>
              <a:rPr lang="pt-BR" b="1" i="1" dirty="0"/>
              <a:t>III –</a:t>
            </a:r>
            <a:r>
              <a:rPr lang="pt-BR" i="1" dirty="0"/>
              <a:t> caso se trate da hipótese do § 2º do art. 94-A da Lei nº 6.015, de 1973: </a:t>
            </a:r>
          </a:p>
          <a:p>
            <a:pPr algn="just">
              <a:lnSpc>
                <a:spcPct val="100000"/>
              </a:lnSpc>
              <a:spcBef>
                <a:spcPts val="0"/>
              </a:spcBef>
            </a:pPr>
            <a:endParaRPr lang="pt-BR" b="1" i="1" dirty="0"/>
          </a:p>
          <a:p>
            <a:pPr algn="just">
              <a:lnSpc>
                <a:spcPct val="100000"/>
              </a:lnSpc>
              <a:spcBef>
                <a:spcPts val="0"/>
              </a:spcBef>
            </a:pPr>
            <a:r>
              <a:rPr lang="pt-BR" b="1" i="1" dirty="0"/>
              <a:t>a) </a:t>
            </a:r>
            <a:r>
              <a:rPr lang="pt-BR" i="1" dirty="0"/>
              <a:t>a indicação do país em que foi lavrado o título estrangeiro envolvendo união estável com, ao menos, um brasileiro; e</a:t>
            </a:r>
          </a:p>
          <a:p>
            <a:pPr algn="just">
              <a:lnSpc>
                <a:spcPct val="100000"/>
              </a:lnSpc>
              <a:spcBef>
                <a:spcPts val="0"/>
              </a:spcBef>
            </a:pPr>
            <a:endParaRPr lang="pt-BR" i="1" dirty="0"/>
          </a:p>
          <a:p>
            <a:pPr algn="just">
              <a:lnSpc>
                <a:spcPct val="100000"/>
              </a:lnSpc>
              <a:spcBef>
                <a:spcPts val="0"/>
              </a:spcBef>
            </a:pPr>
            <a:r>
              <a:rPr lang="pt-BR" b="1" i="1" dirty="0"/>
              <a:t>b) </a:t>
            </a:r>
            <a:r>
              <a:rPr lang="pt-BR" i="1" dirty="0"/>
              <a:t>a indicação do país em que os companheiros tinham domicílio ao tempo do início da união estável e, no caso de serem diferentes, a indicação do primeiro domicílio </a:t>
            </a:r>
            <a:r>
              <a:rPr lang="pt-BR" i="1" dirty="0" err="1"/>
              <a:t>convivencial</a:t>
            </a:r>
            <a:r>
              <a:rPr lang="pt-BR" i="1" dirty="0"/>
              <a:t>. </a:t>
            </a:r>
          </a:p>
          <a:p>
            <a:pPr algn="just">
              <a:lnSpc>
                <a:spcPct val="100000"/>
              </a:lnSpc>
              <a:spcBef>
                <a:spcPts val="0"/>
              </a:spcBef>
            </a:pPr>
            <a:endParaRPr lang="pt-BR" b="1" i="1" dirty="0"/>
          </a:p>
          <a:p>
            <a:pPr algn="just">
              <a:lnSpc>
                <a:spcPct val="100000"/>
              </a:lnSpc>
              <a:spcBef>
                <a:spcPts val="0"/>
              </a:spcBef>
            </a:pPr>
            <a:r>
              <a:rPr lang="pt-BR" b="1" i="1" dirty="0"/>
              <a:t>IV -</a:t>
            </a:r>
            <a:r>
              <a:rPr lang="pt-BR" i="1" dirty="0"/>
              <a:t> data de início e de fim da união estável, desde que corresponda à data indicada na forma do art. 1º, §§ 4º e 5º, deste Provimento.[...]</a:t>
            </a:r>
            <a:endParaRPr lang="pt-BR" i="1" kern="100" dirty="0">
              <a:effectLst/>
              <a:ea typeface="Calibri" panose="020F0502020204030204" pitchFamily="34" charset="0"/>
              <a:cs typeface="Times New Roman" panose="02020603050405020304" pitchFamily="18" charset="0"/>
            </a:endParaRPr>
          </a:p>
          <a:p>
            <a:pPr algn="just">
              <a:spcBef>
                <a:spcPts val="0"/>
              </a:spcBef>
            </a:pP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798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04775" y="1289785"/>
            <a:ext cx="9763227" cy="5072514"/>
          </a:xfrm>
        </p:spPr>
        <p:txBody>
          <a:bodyPr>
            <a:noAutofit/>
          </a:bodyPr>
          <a:lstStyle/>
          <a:p>
            <a:pPr algn="just">
              <a:spcBef>
                <a:spcPts val="0"/>
              </a:spcBef>
            </a:pPr>
            <a:r>
              <a:rPr lang="pt-BR" i="1" dirty="0"/>
              <a:t>...</a:t>
            </a:r>
            <a:r>
              <a:rPr lang="pt-BR" b="1" i="1" dirty="0"/>
              <a:t>§1º.</a:t>
            </a:r>
            <a:r>
              <a:rPr lang="pt-BR" i="1" dirty="0"/>
              <a:t> Na hipótese do inciso III deste artigo, somente será admitido o registro de título estrangeiro, se este expressamente referir-se à união estável regida pela legislação brasileira ou se houver sentença de juízo brasileiro reconhecendo a equivalência do instituto estrangeiro.</a:t>
            </a:r>
          </a:p>
          <a:p>
            <a:pPr algn="just">
              <a:spcBef>
                <a:spcPts val="0"/>
              </a:spcBef>
            </a:pPr>
            <a:endParaRPr lang="pt-BR" i="1" dirty="0"/>
          </a:p>
          <a:p>
            <a:pPr algn="just">
              <a:spcBef>
                <a:spcPts val="0"/>
              </a:spcBef>
            </a:pPr>
            <a:r>
              <a:rPr lang="pt-BR" b="1" i="1" dirty="0"/>
              <a:t>§2º.</a:t>
            </a:r>
            <a:r>
              <a:rPr lang="pt-BR" i="1" dirty="0"/>
              <a:t> Havendo a inviabilidade do registro do título estrangeiro, é admitido que os companheiros registrem um título brasileiro de declaração de reconhecimento ou de dissolução de união estável, ainda que este consigne o histórico jurídico transnacional do convívio more </a:t>
            </a:r>
            <a:r>
              <a:rPr lang="pt-BR" i="1" dirty="0" err="1"/>
              <a:t>uxorio</a:t>
            </a:r>
            <a:r>
              <a:rPr lang="pt-BR" i="1" dirty="0"/>
              <a:t>.</a:t>
            </a:r>
          </a:p>
          <a:p>
            <a:pPr algn="just">
              <a:spcBef>
                <a:spcPts val="0"/>
              </a:spcBef>
            </a:pPr>
            <a:endParaRPr lang="pt-BR" i="1" dirty="0"/>
          </a:p>
          <a:p>
            <a:pPr algn="just">
              <a:spcBef>
                <a:spcPts val="0"/>
              </a:spcBef>
            </a:pPr>
            <a:r>
              <a:rPr lang="pt-BR" b="1" i="1" dirty="0"/>
              <a:t>§3º.</a:t>
            </a:r>
            <a:r>
              <a:rPr lang="pt-BR" i="1" dirty="0"/>
              <a:t> Para fins deste artigo, é dispensável o prévio registro do título estrangeiro no Registro de Títulos e Documentos (</a:t>
            </a:r>
            <a:r>
              <a:rPr lang="pt-BR" i="1" dirty="0" err="1"/>
              <a:t>arts</a:t>
            </a:r>
            <a:r>
              <a:rPr lang="pt-BR" i="1" dirty="0"/>
              <a:t>. 94-A, § 3º, e 148 da Lei nº 6.015, de 1973), exigida, porém, a sua tradução juramentada e, se se tratar de documento público estrangeiro, o seu apostilamento ou a sua legalização.”</a:t>
            </a:r>
            <a:endParaRPr lang="pt-BR" i="1" kern="100" dirty="0">
              <a:effectLst/>
              <a:ea typeface="Calibri" panose="020F0502020204030204" pitchFamily="34" charset="0"/>
              <a:cs typeface="Times New Roman" panose="02020603050405020304" pitchFamily="18" charset="0"/>
            </a:endParaRPr>
          </a:p>
          <a:p>
            <a:pPr algn="just">
              <a:spcBef>
                <a:spcPts val="0"/>
              </a:spcBef>
            </a:pPr>
            <a:endParaRPr lang="pt-BR" sz="22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51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674796" y="317633"/>
            <a:ext cx="8993204" cy="587142"/>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37912" y="1164658"/>
            <a:ext cx="9330088" cy="5265018"/>
          </a:xfrm>
        </p:spPr>
        <p:txBody>
          <a:bodyPr/>
          <a:lstStyle/>
          <a:p>
            <a:pPr marL="342900" indent="-342900" algn="just">
              <a:spcBef>
                <a:spcPts val="0"/>
              </a:spcBef>
              <a:buFont typeface="Wingdings" panose="05000000000000000000" pitchFamily="2" charset="2"/>
              <a:buChar char="ü"/>
            </a:pPr>
            <a:r>
              <a:rPr lang="pt-BR" dirty="0"/>
              <a:t>Proclamação da República - Decreto 181, de 24 de janeiro de </a:t>
            </a:r>
            <a:r>
              <a:rPr lang="pt-BR" b="1" u="sng" dirty="0"/>
              <a:t>1890</a:t>
            </a:r>
            <a:r>
              <a:rPr lang="pt-BR" dirty="0"/>
              <a:t> - regulamentação do casamento civil, que passa a ser o único válido, o que foi ratificado pela Constituição Republicana, de 24 de fevereiro de 1891: </a:t>
            </a:r>
            <a:r>
              <a:rPr lang="pt-BR" i="1" dirty="0"/>
              <a:t>“A República só reconhece o casamento civil, cuja celebração será gratuita”</a:t>
            </a:r>
          </a:p>
          <a:p>
            <a:pPr marL="342900" indent="-342900" algn="just">
              <a:spcBef>
                <a:spcPts val="0"/>
              </a:spcBef>
              <a:buFont typeface="Wingdings" panose="05000000000000000000" pitchFamily="2" charset="2"/>
              <a:buChar char="ü"/>
            </a:pPr>
            <a:endParaRPr lang="pt-BR" i="1" dirty="0"/>
          </a:p>
          <a:p>
            <a:pPr marL="342900" indent="-342900" algn="just">
              <a:spcBef>
                <a:spcPts val="0"/>
              </a:spcBef>
              <a:buFont typeface="Wingdings" panose="05000000000000000000" pitchFamily="2" charset="2"/>
              <a:buChar char="ü"/>
            </a:pPr>
            <a:r>
              <a:rPr lang="pt-BR" dirty="0"/>
              <a:t>Código Civil de </a:t>
            </a:r>
            <a:r>
              <a:rPr lang="pt-BR" b="1" u="sng" dirty="0"/>
              <a:t>1916</a:t>
            </a:r>
            <a:r>
              <a:rPr lang="pt-BR" dirty="0"/>
              <a:t> - </a:t>
            </a:r>
            <a:r>
              <a:rPr lang="pt-BR" b="1" u="sng" dirty="0"/>
              <a:t>casamento civil</a:t>
            </a:r>
            <a:r>
              <a:rPr lang="pt-BR" dirty="0"/>
              <a:t> como </a:t>
            </a:r>
            <a:r>
              <a:rPr lang="pt-BR" b="1" u="sng" dirty="0"/>
              <a:t>única forma de constituição da família legítima</a:t>
            </a:r>
            <a:r>
              <a:rPr lang="pt-BR" dirty="0"/>
              <a:t> - o concubinato não estava proibido, expressamente, e era previsto, por exemplo, no </a:t>
            </a:r>
            <a:r>
              <a:rPr lang="pt-BR" b="1" u="sng" dirty="0"/>
              <a:t>art. 248, inciso IV</a:t>
            </a:r>
            <a:r>
              <a:rPr lang="pt-BR" dirty="0"/>
              <a:t>, que possibilitava à </a:t>
            </a:r>
            <a:r>
              <a:rPr lang="pt-BR" b="1" u="sng" dirty="0"/>
              <a:t>mulher casada reivindicar os bens comuns doados ou transferidos à concubina</a:t>
            </a:r>
            <a:r>
              <a:rPr lang="pt-BR" dirty="0"/>
              <a:t>; art. 1.777, que estabelecia que a </a:t>
            </a:r>
            <a:r>
              <a:rPr lang="pt-BR" b="1" u="sng" dirty="0"/>
              <a:t>doação do cônjuge adúltero ao seu cúmplice</a:t>
            </a:r>
            <a:r>
              <a:rPr lang="pt-BR" dirty="0"/>
              <a:t> poderia ser anulada pelo outro cônjuge ou pelos herdeiros necessários, até dois anos após a dissolução da sociedade conjugal </a:t>
            </a:r>
          </a:p>
          <a:p>
            <a:pPr marL="342900" indent="-342900" algn="just">
              <a:spcBef>
                <a:spcPts val="0"/>
              </a:spcBef>
              <a:buFont typeface="Wingdings" panose="05000000000000000000" pitchFamily="2" charset="2"/>
              <a:buChar char="ü"/>
            </a:pPr>
            <a:endParaRPr lang="pt-BR" dirty="0"/>
          </a:p>
        </p:txBody>
      </p:sp>
    </p:spTree>
    <p:extLst>
      <p:ext uri="{BB962C8B-B14F-4D97-AF65-F5344CB8AC3E}">
        <p14:creationId xmlns:p14="http://schemas.microsoft.com/office/powerpoint/2010/main" val="2714160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40556" y="327258"/>
            <a:ext cx="8627444" cy="596767"/>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33651" y="1289785"/>
            <a:ext cx="9734351" cy="4764506"/>
          </a:xfrm>
        </p:spPr>
        <p:txBody>
          <a:bodyPr>
            <a:noAutofit/>
          </a:bodyPr>
          <a:lstStyle/>
          <a:p>
            <a:pPr algn="just">
              <a:lnSpc>
                <a:spcPct val="110000"/>
              </a:lnSpc>
              <a:spcBef>
                <a:spcPts val="0"/>
              </a:spcBef>
            </a:pPr>
            <a:r>
              <a:rPr lang="pt-BR" i="1" dirty="0"/>
              <a:t>“</a:t>
            </a:r>
            <a:r>
              <a:rPr lang="pt-BR" b="1" i="1" dirty="0"/>
              <a:t>Art. 3º.</a:t>
            </a:r>
            <a:r>
              <a:rPr lang="pt-BR" i="1" dirty="0"/>
              <a:t> Serão arquivados pelo Oficial de Registro Civil, em meio físico ou mídia digital segura, os documentos apresentados para o registro da união estável e de sua dissolução, com referência do arquivamento à margem do respectivo assento, de forma a permitir sua localização.” </a:t>
            </a:r>
            <a:endParaRPr lang="pt-BR" i="1" kern="100" dirty="0">
              <a:effectLst/>
              <a:ea typeface="Calibri" panose="020F0502020204030204" pitchFamily="34" charset="0"/>
              <a:cs typeface="Times New Roman" panose="02020603050405020304" pitchFamily="18" charset="0"/>
            </a:endParaRPr>
          </a:p>
          <a:p>
            <a:pPr algn="just">
              <a:spcBef>
                <a:spcPts val="0"/>
              </a:spcBef>
            </a:pPr>
            <a:endParaRPr lang="pt-BR" sz="22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0475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02054" y="327258"/>
            <a:ext cx="8665945" cy="606393"/>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52901" y="1479190"/>
            <a:ext cx="9715101" cy="4613601"/>
          </a:xfrm>
        </p:spPr>
        <p:txBody>
          <a:bodyPr>
            <a:noAutofit/>
          </a:bodyPr>
          <a:lstStyle/>
          <a:p>
            <a:pPr algn="just">
              <a:spcBef>
                <a:spcPts val="0"/>
              </a:spcBef>
            </a:pPr>
            <a:r>
              <a:rPr lang="pt-BR" sz="2300" i="1" dirty="0"/>
              <a:t>“</a:t>
            </a:r>
            <a:r>
              <a:rPr lang="pt-BR" sz="2300" b="1" i="1" dirty="0"/>
              <a:t>Art. 4º.</a:t>
            </a:r>
            <a:r>
              <a:rPr lang="pt-BR" sz="2300" i="1" dirty="0"/>
              <a:t> Na hipótese de o título não mencionar o estado civil e não haver indicações acerca dos assentos de nascimento, de casamento ou de união estável das partes (art. 94-A, II e IV, da Lei nº 6.015, de 1973), o registrador deverá obter essas informações para a lavratura do registro mediante as seguintes providências: </a:t>
            </a:r>
          </a:p>
          <a:p>
            <a:pPr algn="just">
              <a:spcBef>
                <a:spcPts val="0"/>
              </a:spcBef>
            </a:pPr>
            <a:endParaRPr lang="pt-BR" sz="2300" b="1" i="1" dirty="0"/>
          </a:p>
          <a:p>
            <a:pPr algn="just">
              <a:spcBef>
                <a:spcPts val="0"/>
              </a:spcBef>
            </a:pPr>
            <a:r>
              <a:rPr lang="pt-BR" sz="2300" b="1" i="1" dirty="0"/>
              <a:t>I –</a:t>
            </a:r>
            <a:r>
              <a:rPr lang="pt-BR" sz="2300" i="1" dirty="0"/>
              <a:t> exigir a apresentação, no prazo de 15 (quinze) dias, das certidões atualizadas dos referidos assentos, desde que esses assentos tenham sido lavrados em outra serventia; ou</a:t>
            </a:r>
          </a:p>
          <a:p>
            <a:pPr algn="just">
              <a:spcBef>
                <a:spcPts val="0"/>
              </a:spcBef>
            </a:pPr>
            <a:endParaRPr lang="pt-BR" sz="2300" i="1" dirty="0"/>
          </a:p>
          <a:p>
            <a:pPr algn="just">
              <a:spcBef>
                <a:spcPts val="0"/>
              </a:spcBef>
            </a:pPr>
            <a:r>
              <a:rPr lang="pt-BR" sz="2300" b="1" i="1" dirty="0"/>
              <a:t>II –</a:t>
            </a:r>
            <a:r>
              <a:rPr lang="pt-BR" sz="2300" i="1" dirty="0"/>
              <a:t> consultar os referidos assentos no próprio acervo, se for o caso.</a:t>
            </a:r>
          </a:p>
          <a:p>
            <a:pPr algn="just">
              <a:spcBef>
                <a:spcPts val="0"/>
              </a:spcBef>
            </a:pPr>
            <a:endParaRPr lang="pt-BR" sz="2300" i="1" dirty="0"/>
          </a:p>
          <a:p>
            <a:pPr algn="just">
              <a:lnSpc>
                <a:spcPct val="110000"/>
              </a:lnSpc>
              <a:spcBef>
                <a:spcPts val="0"/>
              </a:spcBef>
            </a:pPr>
            <a:r>
              <a:rPr lang="pt-BR" sz="2300" b="1" i="1" dirty="0"/>
              <a:t>Parágrafo único.</a:t>
            </a:r>
            <a:r>
              <a:rPr lang="pt-BR" sz="2300" i="1" dirty="0"/>
              <a:t> Considera-se atualizada a certidão expedida há, no máximo, 90 (noventa) dias.”</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53156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lnSpc>
                <a:spcPct val="110000"/>
              </a:lnSpc>
              <a:spcBef>
                <a:spcPts val="0"/>
              </a:spcBef>
            </a:pPr>
            <a:r>
              <a:rPr lang="pt-BR" b="1" i="1" dirty="0"/>
              <a:t>“Art. 5º-A.</a:t>
            </a:r>
            <a:r>
              <a:rPr lang="pt-BR" i="1" dirty="0"/>
              <a:t> O registro da sentença declaratória da união estável, ou de sua dissolução não altera os efeitos da coisa julgada, previstos no art. 506 do Código de Processo Civil.”</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585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40556" y="327258"/>
            <a:ext cx="8627444" cy="548641"/>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62526" y="1289785"/>
            <a:ext cx="9705476" cy="5062889"/>
          </a:xfrm>
        </p:spPr>
        <p:txBody>
          <a:bodyPr>
            <a:noAutofit/>
          </a:bodyPr>
          <a:lstStyle/>
          <a:p>
            <a:pPr algn="just">
              <a:lnSpc>
                <a:spcPct val="110000"/>
              </a:lnSpc>
              <a:spcBef>
                <a:spcPts val="0"/>
              </a:spcBef>
            </a:pPr>
            <a:r>
              <a:rPr lang="pt-BR" sz="2300" i="1" dirty="0"/>
              <a:t>“</a:t>
            </a:r>
            <a:r>
              <a:rPr lang="pt-BR" sz="2300" b="1" i="1" dirty="0"/>
              <a:t>Art. 6º.</a:t>
            </a:r>
            <a:r>
              <a:rPr lang="pt-BR" sz="2300" i="1" dirty="0"/>
              <a:t> O Oficial deverá anotar o registro da união estável nos atos anteriores, com remissões recíprocas, se lançados em seu Registro Civil das Pessoas Naturais, ou comunicá-lo ao Oficial do Registro Civil das Pessoas Naturais em que estiverem os registros primitivos dos companheiros.</a:t>
            </a:r>
          </a:p>
          <a:p>
            <a:pPr algn="just">
              <a:lnSpc>
                <a:spcPct val="110000"/>
              </a:lnSpc>
              <a:spcBef>
                <a:spcPts val="0"/>
              </a:spcBef>
            </a:pPr>
            <a:endParaRPr lang="pt-BR" sz="2300" i="1" dirty="0"/>
          </a:p>
          <a:p>
            <a:pPr algn="just">
              <a:lnSpc>
                <a:spcPct val="110000"/>
              </a:lnSpc>
              <a:spcBef>
                <a:spcPts val="0"/>
              </a:spcBef>
            </a:pPr>
            <a:r>
              <a:rPr lang="pt-BR" sz="2300" b="1" i="1" dirty="0"/>
              <a:t>§1º.</a:t>
            </a:r>
            <a:r>
              <a:rPr lang="pt-BR" sz="2300" i="1" dirty="0"/>
              <a:t> O oficial anotará, no registro da união estável, o óbito, o casamento, a constituição de nova união estável e a interdição dos companheiros, que lhe serão comunicados pelo oficial de registro que realizar esses registros, se distinto, fazendo constar o conteúdo dessas averbações em todas as certidões que forem expedidas.</a:t>
            </a:r>
          </a:p>
          <a:p>
            <a:pPr algn="just">
              <a:lnSpc>
                <a:spcPct val="110000"/>
              </a:lnSpc>
              <a:spcBef>
                <a:spcPts val="0"/>
              </a:spcBef>
            </a:pPr>
            <a:endParaRPr lang="pt-BR" sz="2300" i="1" dirty="0"/>
          </a:p>
          <a:p>
            <a:pPr algn="just">
              <a:lnSpc>
                <a:spcPct val="110000"/>
              </a:lnSpc>
              <a:spcBef>
                <a:spcPts val="0"/>
              </a:spcBef>
            </a:pPr>
            <a:r>
              <a:rPr lang="pt-BR" sz="2300" b="1" i="1" dirty="0"/>
              <a:t>§2º.</a:t>
            </a:r>
            <a:r>
              <a:rPr lang="pt-BR" sz="2300" i="1" dirty="0"/>
              <a:t> As comunicações previstas neste artigo deverão ser efetuadas por meio da CRC. “</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9982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lnSpc>
                <a:spcPct val="110000"/>
              </a:lnSpc>
              <a:spcBef>
                <a:spcPts val="0"/>
              </a:spcBef>
            </a:pPr>
            <a:r>
              <a:rPr lang="pt-BR" i="1" dirty="0"/>
              <a:t>“</a:t>
            </a:r>
            <a:r>
              <a:rPr lang="pt-BR" b="1" i="1" dirty="0"/>
              <a:t>Art. 7º.</a:t>
            </a:r>
            <a:r>
              <a:rPr lang="pt-BR" i="1" dirty="0"/>
              <a:t> Não é exigível o prévio registro da união estável para que seja registrada a sua dissolução, devendo, nessa hipótese, constar do registro somente a data da escritura pública de dissolução.</a:t>
            </a:r>
          </a:p>
          <a:p>
            <a:pPr algn="just">
              <a:lnSpc>
                <a:spcPct val="110000"/>
              </a:lnSpc>
              <a:spcBef>
                <a:spcPts val="0"/>
              </a:spcBef>
            </a:pPr>
            <a:endParaRPr lang="pt-BR" i="1" dirty="0"/>
          </a:p>
          <a:p>
            <a:pPr algn="just">
              <a:lnSpc>
                <a:spcPct val="110000"/>
              </a:lnSpc>
              <a:spcBef>
                <a:spcPts val="0"/>
              </a:spcBef>
            </a:pPr>
            <a:r>
              <a:rPr lang="pt-BR" b="1" i="1" dirty="0"/>
              <a:t>§1º.</a:t>
            </a:r>
            <a:r>
              <a:rPr lang="pt-BR" i="1" dirty="0"/>
              <a:t> Se existente o prévio registro da união estável, a sua dissolução será averbada à margem daquele ato. </a:t>
            </a:r>
          </a:p>
          <a:p>
            <a:pPr algn="just">
              <a:lnSpc>
                <a:spcPct val="110000"/>
              </a:lnSpc>
              <a:spcBef>
                <a:spcPts val="0"/>
              </a:spcBef>
            </a:pPr>
            <a:endParaRPr lang="pt-BR" i="1" kern="100" dirty="0">
              <a:effectLst/>
              <a:ea typeface="Calibri" panose="020F0502020204030204" pitchFamily="34" charset="0"/>
              <a:cs typeface="Times New Roman" panose="02020603050405020304" pitchFamily="18" charset="0"/>
            </a:endParaRPr>
          </a:p>
          <a:p>
            <a:pPr algn="just">
              <a:lnSpc>
                <a:spcPct val="110000"/>
              </a:lnSpc>
              <a:spcBef>
                <a:spcPts val="0"/>
              </a:spcBef>
            </a:pPr>
            <a:r>
              <a:rPr lang="pt-BR" b="1" dirty="0"/>
              <a:t>§2º.</a:t>
            </a:r>
            <a:r>
              <a:rPr lang="pt-BR" dirty="0"/>
              <a:t> </a:t>
            </a:r>
            <a:r>
              <a:rPr lang="pt-BR" i="1" dirty="0"/>
              <a:t>Contendo a sentença em que declarada a dissolução da união estável a menção ao período em que foi mantida, deverá ser promovido o registro da referida união estável e, na sequência, a averbação de sua dissolução.” </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4060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136808" y="327259"/>
            <a:ext cx="8531192" cy="529390"/>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lnSpc>
                <a:spcPct val="110000"/>
              </a:lnSpc>
              <a:spcBef>
                <a:spcPts val="0"/>
              </a:spcBef>
            </a:pPr>
            <a:r>
              <a:rPr lang="pt-BR" i="1" dirty="0"/>
              <a:t>“</a:t>
            </a:r>
            <a:r>
              <a:rPr lang="pt-BR" b="1" i="1" dirty="0"/>
              <a:t>Art. 8º.</a:t>
            </a:r>
            <a:r>
              <a:rPr lang="pt-BR" i="1" dirty="0"/>
              <a:t> Não poderá ser promovido o registro, no Livro E, de união estável de pessoas casadas, ainda que separadas de fato, exceto se separadas judicialmente ou extrajudicialmente, ou se a declaração da união estável decorrer de sentença judicial transitada em julgado.</a:t>
            </a:r>
          </a:p>
          <a:p>
            <a:pPr algn="just">
              <a:lnSpc>
                <a:spcPct val="110000"/>
              </a:lnSpc>
              <a:spcBef>
                <a:spcPts val="0"/>
              </a:spcBef>
            </a:pPr>
            <a:endParaRPr lang="pt-BR" i="1" dirty="0"/>
          </a:p>
          <a:p>
            <a:pPr algn="just">
              <a:lnSpc>
                <a:spcPct val="110000"/>
              </a:lnSpc>
              <a:spcBef>
                <a:spcPts val="0"/>
              </a:spcBef>
            </a:pPr>
            <a:r>
              <a:rPr lang="pt-BR" b="1" i="1" dirty="0"/>
              <a:t>Parágrafo único.</a:t>
            </a:r>
            <a:r>
              <a:rPr lang="pt-BR" i="1" dirty="0"/>
              <a:t> Na hipótese de pessoas indicadas como casadas no título, a comprovação da separação judicial ou extrajudicial poderá ser feita até a data da prenotação desse título, hipótese em que o registro deverá mencionar expressamente essa circunstância e o documento comprobatório apresentado.”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3271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lnSpc>
                <a:spcPct val="110000"/>
              </a:lnSpc>
              <a:spcBef>
                <a:spcPts val="0"/>
              </a:spcBef>
            </a:pPr>
            <a:r>
              <a:rPr lang="pt-BR" i="1" dirty="0"/>
              <a:t>“</a:t>
            </a:r>
            <a:r>
              <a:rPr lang="pt-BR" b="1" i="1" dirty="0"/>
              <a:t>Art. 9º.</a:t>
            </a:r>
            <a:r>
              <a:rPr lang="pt-BR" i="1" dirty="0"/>
              <a:t> Em todas as certidões relativas ao registro de união estável no Livro ‘E’ constará advertência expressa de que esse registro não produz os efeitos da conversão da união estável em casamento.”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514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2400" b="1" u="sng" dirty="0"/>
              <a:t>UNIÃO ESTÁVEL - PROVIMENTO N. 37, DE 7 DE JULHO DE 2014, CNJ</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47023" y="1289784"/>
            <a:ext cx="9820979" cy="4976261"/>
          </a:xfrm>
        </p:spPr>
        <p:txBody>
          <a:bodyPr>
            <a:noAutofit/>
          </a:bodyPr>
          <a:lstStyle/>
          <a:p>
            <a:pPr>
              <a:lnSpc>
                <a:spcPct val="100000"/>
              </a:lnSpc>
              <a:spcBef>
                <a:spcPts val="0"/>
              </a:spcBef>
            </a:pPr>
            <a:r>
              <a:rPr lang="pt-BR" sz="2300" i="1" u="sng" dirty="0"/>
              <a:t>“CAPÍTULO II</a:t>
            </a:r>
          </a:p>
          <a:p>
            <a:pPr>
              <a:lnSpc>
                <a:spcPct val="100000"/>
              </a:lnSpc>
              <a:spcBef>
                <a:spcPts val="0"/>
              </a:spcBef>
            </a:pPr>
            <a:r>
              <a:rPr lang="pt-BR" sz="2300" i="1" u="sng" dirty="0"/>
              <a:t>DA ALTERAÇÃO DE REGIME DE BENS NA UNIÃO ESTÁVEL</a:t>
            </a:r>
          </a:p>
          <a:p>
            <a:pPr algn="just">
              <a:lnSpc>
                <a:spcPct val="100000"/>
              </a:lnSpc>
              <a:spcBef>
                <a:spcPts val="0"/>
              </a:spcBef>
            </a:pPr>
            <a:endParaRPr lang="pt-BR" sz="2300" dirty="0"/>
          </a:p>
          <a:p>
            <a:pPr algn="just">
              <a:lnSpc>
                <a:spcPct val="100000"/>
              </a:lnSpc>
              <a:spcBef>
                <a:spcPts val="0"/>
              </a:spcBef>
            </a:pPr>
            <a:r>
              <a:rPr lang="pt-BR" sz="2300" b="1" i="1" dirty="0"/>
              <a:t>Art. 9º-A. </a:t>
            </a:r>
            <a:r>
              <a:rPr lang="pt-BR" sz="2300" i="1" dirty="0"/>
              <a:t>É admissível o processamento do requerimento de ambos os companheiros para a alteração de regime de bens no registro de união estável diretamente perante o registro civil das pessoas naturais, desde que o requerimento tenha sido formalizado pelos companheiros pessoalmente perante o registrador ou por meio de procuração por instrumento público.</a:t>
            </a:r>
            <a:r>
              <a:rPr lang="pt-BR" sz="2300" b="1" i="1" dirty="0"/>
              <a:t> </a:t>
            </a:r>
          </a:p>
          <a:p>
            <a:pPr algn="just">
              <a:lnSpc>
                <a:spcPct val="100000"/>
              </a:lnSpc>
              <a:spcBef>
                <a:spcPts val="0"/>
              </a:spcBef>
            </a:pPr>
            <a:endParaRPr lang="pt-BR" sz="2300" b="1" i="1" dirty="0"/>
          </a:p>
          <a:p>
            <a:pPr algn="just">
              <a:lnSpc>
                <a:spcPct val="100000"/>
              </a:lnSpc>
              <a:spcBef>
                <a:spcPts val="0"/>
              </a:spcBef>
            </a:pPr>
            <a:r>
              <a:rPr lang="pt-BR" sz="2300" b="1" i="1" dirty="0"/>
              <a:t>§1º.</a:t>
            </a:r>
            <a:r>
              <a:rPr lang="pt-BR" sz="2300" i="1" dirty="0"/>
              <a:t> O oficial averbará a alteração do regime de bens à vista do requerimento de que trata o </a:t>
            </a:r>
            <a:r>
              <a:rPr lang="pt-BR" sz="2300" dirty="0"/>
              <a:t>caput</a:t>
            </a:r>
            <a:r>
              <a:rPr lang="pt-BR" sz="2300" i="1" dirty="0"/>
              <a:t> deste artigo, consignando expressamente o seguinte: ‘a alteração do regime de bens não prejudicará terceiros de boa-fé, inclusive os credores dos companheiros cujos créditos já existiam antes da alteração do regime’.[...]</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52594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81777" y="1289785"/>
            <a:ext cx="9686225" cy="4340994"/>
          </a:xfrm>
        </p:spPr>
        <p:txBody>
          <a:bodyPr>
            <a:noAutofit/>
          </a:bodyPr>
          <a:lstStyle/>
          <a:p>
            <a:pPr algn="just">
              <a:lnSpc>
                <a:spcPct val="100000"/>
              </a:lnSpc>
              <a:spcBef>
                <a:spcPts val="0"/>
              </a:spcBef>
            </a:pPr>
            <a:r>
              <a:rPr lang="pt-BR" i="1" dirty="0"/>
              <a:t>...</a:t>
            </a:r>
            <a:r>
              <a:rPr lang="pt-BR" b="1" i="1" dirty="0"/>
              <a:t>§2º.</a:t>
            </a:r>
            <a:r>
              <a:rPr lang="pt-BR" i="1" dirty="0"/>
              <a:t> Na hipótese de a certidão de que trata o inciso IV do art. 9º-B deste Provimento ser positiva, a alteração de regime de bens deverá ocorrer por meio de processo judicial.</a:t>
            </a:r>
          </a:p>
          <a:p>
            <a:pPr algn="just">
              <a:lnSpc>
                <a:spcPct val="100000"/>
              </a:lnSpc>
              <a:spcBef>
                <a:spcPts val="0"/>
              </a:spcBef>
            </a:pPr>
            <a:endParaRPr lang="pt-BR" i="1" dirty="0"/>
          </a:p>
          <a:p>
            <a:pPr algn="just">
              <a:lnSpc>
                <a:spcPct val="100000"/>
              </a:lnSpc>
              <a:spcBef>
                <a:spcPts val="0"/>
              </a:spcBef>
            </a:pPr>
            <a:r>
              <a:rPr lang="pt-BR" b="1" i="1" dirty="0"/>
              <a:t>§3º.</a:t>
            </a:r>
            <a:r>
              <a:rPr lang="pt-BR" i="1" dirty="0"/>
              <a:t> Quando no requerimento de alteração de regime de bens houver proposta de partilha de bens e/ou quando as certidões mencionadas nos incisos I a III do art. 9º-B deste Provimento forem positivas, os companheiros deverão estar assistidos por advogado ou defensor público, assinando com este o pedido.[...]</a:t>
            </a:r>
          </a:p>
          <a:p>
            <a:pPr algn="just">
              <a:lnSpc>
                <a:spcPct val="100000"/>
              </a:lnSpc>
              <a:spcBef>
                <a:spcPts val="0"/>
              </a:spcBef>
            </a:pPr>
            <a:endParaRPr lang="pt-BR" sz="2300" i="1" dirty="0"/>
          </a:p>
        </p:txBody>
      </p:sp>
    </p:spTree>
    <p:extLst>
      <p:ext uri="{BB962C8B-B14F-4D97-AF65-F5344CB8AC3E}">
        <p14:creationId xmlns:p14="http://schemas.microsoft.com/office/powerpoint/2010/main" val="3451722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33651" y="1299410"/>
            <a:ext cx="9734351" cy="4629752"/>
          </a:xfrm>
        </p:spPr>
        <p:txBody>
          <a:bodyPr>
            <a:noAutofit/>
          </a:bodyPr>
          <a:lstStyle/>
          <a:p>
            <a:pPr algn="just">
              <a:lnSpc>
                <a:spcPct val="100000"/>
              </a:lnSpc>
              <a:spcBef>
                <a:spcPts val="0"/>
              </a:spcBef>
            </a:pPr>
            <a:r>
              <a:rPr lang="pt-BR" i="1" dirty="0"/>
              <a:t>...</a:t>
            </a:r>
            <a:r>
              <a:rPr lang="pt-BR" b="1" i="1" dirty="0"/>
              <a:t>§4º.</a:t>
            </a:r>
            <a:r>
              <a:rPr lang="pt-BR" i="1" dirty="0"/>
              <a:t> O novo regime de bens produzirá efeitos a contar da respectiva averbação no registro da união estável, não retroagindo aos bens adquiridos anteriormente em nenhuma hipótese, em virtude dessa alteração, observado que, se o regime escolhido for o da comunhão universal de bens, os seus efeitos atingem todos os bens existentes no momento da alteração, ressalvados os direitos de terceiros.</a:t>
            </a:r>
          </a:p>
          <a:p>
            <a:pPr algn="just">
              <a:lnSpc>
                <a:spcPct val="100000"/>
              </a:lnSpc>
              <a:spcBef>
                <a:spcPts val="0"/>
              </a:spcBef>
            </a:pPr>
            <a:endParaRPr lang="pt-BR" i="1" kern="100" dirty="0">
              <a:effectLst/>
              <a:ea typeface="Calibri" panose="020F0502020204030204" pitchFamily="34" charset="0"/>
              <a:cs typeface="Times New Roman" panose="02020603050405020304" pitchFamily="18" charset="0"/>
            </a:endParaRPr>
          </a:p>
          <a:p>
            <a:pPr algn="just">
              <a:lnSpc>
                <a:spcPct val="100000"/>
              </a:lnSpc>
              <a:spcBef>
                <a:spcPts val="0"/>
              </a:spcBef>
            </a:pPr>
            <a:r>
              <a:rPr lang="pt-BR" b="1" i="1" dirty="0"/>
              <a:t>§5º.</a:t>
            </a:r>
            <a:r>
              <a:rPr lang="pt-BR" i="1" dirty="0"/>
              <a:t> A averbação de alteração de regime de bens no registro da união estável informará o regime anterior, a data de averbação, o número do procedimento administrativo, o registro civil processante e, se houver, a realização da partilha.[...] </a:t>
            </a:r>
          </a:p>
        </p:txBody>
      </p:sp>
    </p:spTree>
    <p:extLst>
      <p:ext uri="{BB962C8B-B14F-4D97-AF65-F5344CB8AC3E}">
        <p14:creationId xmlns:p14="http://schemas.microsoft.com/office/powerpoint/2010/main" val="40258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51798" y="231006"/>
            <a:ext cx="8916202" cy="596767"/>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270535" y="1135781"/>
            <a:ext cx="9397465" cy="5293895"/>
          </a:xfrm>
        </p:spPr>
        <p:txBody>
          <a:bodyPr/>
          <a:lstStyle/>
          <a:p>
            <a:pPr marL="342900" indent="-342900" algn="just">
              <a:spcBef>
                <a:spcPts val="0"/>
              </a:spcBef>
              <a:buFont typeface="Wingdings" panose="05000000000000000000" pitchFamily="2" charset="2"/>
              <a:buChar char="ü"/>
            </a:pPr>
            <a:r>
              <a:rPr lang="pt-BR" dirty="0"/>
              <a:t>Decreto-lei n. 7.036, de 10 de novembro de </a:t>
            </a:r>
            <a:r>
              <a:rPr lang="pt-BR" b="1" u="sng" dirty="0"/>
              <a:t>1944</a:t>
            </a:r>
            <a:r>
              <a:rPr lang="pt-BR" dirty="0"/>
              <a:t>: </a:t>
            </a:r>
            <a:r>
              <a:rPr lang="pt-BR" i="1" dirty="0"/>
              <a:t>“Art. 21. [...] Parágrafo único: Para os efeitos deste artigo, não haverá distinção entre os filhos de qualquer condição, bem como terá os mesmos benefícios do cônjuge legítimo, caso este não exista ou não tenha direito ao benefício, a </a:t>
            </a:r>
            <a:r>
              <a:rPr lang="pt-BR" b="1" i="1" u="sng" dirty="0"/>
              <a:t>companheira</a:t>
            </a:r>
            <a:r>
              <a:rPr lang="pt-BR" i="1" dirty="0"/>
              <a:t> mantida pela vítima, uma vez que haja sido declarada como beneficiária em vida do acidentado, na carteira profissional, no registro de empregados, ou por qualquer outro ato solene de manifestação de vontade.”</a:t>
            </a:r>
          </a:p>
          <a:p>
            <a:pPr algn="just">
              <a:spcBef>
                <a:spcPts val="0"/>
              </a:spcBef>
            </a:pPr>
            <a:endParaRPr lang="pt-BR" i="1" dirty="0"/>
          </a:p>
          <a:p>
            <a:pPr marL="342900" indent="-342900" algn="just">
              <a:spcBef>
                <a:spcPts val="0"/>
              </a:spcBef>
              <a:buFont typeface="Wingdings" panose="05000000000000000000" pitchFamily="2" charset="2"/>
              <a:buChar char="ü"/>
            </a:pPr>
            <a:r>
              <a:rPr lang="pt-BR" dirty="0"/>
              <a:t>Lei n. 4.297, de 23 de dezembro de </a:t>
            </a:r>
            <a:r>
              <a:rPr lang="pt-BR" b="1" u="sng" dirty="0"/>
              <a:t>1963</a:t>
            </a:r>
            <a:r>
              <a:rPr lang="pt-BR" dirty="0"/>
              <a:t> - possibilidade, havendo o </a:t>
            </a:r>
            <a:r>
              <a:rPr lang="pt-BR" b="1" u="sng" dirty="0"/>
              <a:t>falecimento de servidor civil, militar ou autárquico</a:t>
            </a:r>
            <a:r>
              <a:rPr lang="pt-BR" dirty="0"/>
              <a:t>, de </a:t>
            </a:r>
            <a:r>
              <a:rPr lang="pt-BR" b="1" u="sng" dirty="0"/>
              <a:t>concessão de pensão à companheira</a:t>
            </a:r>
            <a:r>
              <a:rPr lang="pt-BR" dirty="0"/>
              <a:t>, desde que </a:t>
            </a:r>
            <a:r>
              <a:rPr lang="pt-BR" b="1" u="sng" dirty="0"/>
              <a:t>com o segurado tenha convivido maritalmente por prazo não inferior a cinco anos e até a data de seu óbito</a:t>
            </a:r>
          </a:p>
          <a:p>
            <a:pPr marL="342900" indent="-342900" algn="just">
              <a:spcBef>
                <a:spcPts val="0"/>
              </a:spcBef>
              <a:buFont typeface="Wingdings" panose="05000000000000000000" pitchFamily="2" charset="2"/>
              <a:buChar char="ü"/>
            </a:pPr>
            <a:endParaRPr lang="pt-BR" dirty="0"/>
          </a:p>
        </p:txBody>
      </p:sp>
    </p:spTree>
    <p:extLst>
      <p:ext uri="{BB962C8B-B14F-4D97-AF65-F5344CB8AC3E}">
        <p14:creationId xmlns:p14="http://schemas.microsoft.com/office/powerpoint/2010/main" val="31661925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47023" y="1289784"/>
            <a:ext cx="9820979" cy="5034013"/>
          </a:xfrm>
        </p:spPr>
        <p:txBody>
          <a:bodyPr>
            <a:noAutofit/>
          </a:bodyPr>
          <a:lstStyle/>
          <a:p>
            <a:pPr algn="just">
              <a:lnSpc>
                <a:spcPct val="100000"/>
              </a:lnSpc>
              <a:spcBef>
                <a:spcPts val="0"/>
              </a:spcBef>
            </a:pPr>
            <a:r>
              <a:rPr lang="pt-BR" sz="2300" i="1" dirty="0"/>
              <a:t>...</a:t>
            </a:r>
            <a:r>
              <a:rPr lang="pt-BR" sz="2300" b="1" i="1" dirty="0"/>
              <a:t>§6º.</a:t>
            </a:r>
            <a:r>
              <a:rPr lang="pt-BR" sz="2300" i="1" dirty="0"/>
              <a:t> O requerimento de que trata este artigo pode ser processado perante o ofício de registro civil das pessoas naturais de livre escolha dos companheiros, hipótese em que caberá ao oficial que recepcionou o pedido encaminhá-lo ao ofício competente por meio da CRC.</a:t>
            </a:r>
          </a:p>
          <a:p>
            <a:pPr algn="just">
              <a:lnSpc>
                <a:spcPct val="100000"/>
              </a:lnSpc>
              <a:spcBef>
                <a:spcPts val="0"/>
              </a:spcBef>
            </a:pPr>
            <a:endParaRPr lang="pt-BR" sz="2300" i="1" dirty="0"/>
          </a:p>
          <a:p>
            <a:pPr algn="just">
              <a:lnSpc>
                <a:spcPct val="100000"/>
              </a:lnSpc>
              <a:spcBef>
                <a:spcPts val="0"/>
              </a:spcBef>
            </a:pPr>
            <a:r>
              <a:rPr lang="pt-BR" sz="2300" b="1" i="1" dirty="0"/>
              <a:t>§7º.</a:t>
            </a:r>
            <a:r>
              <a:rPr lang="pt-BR" sz="2300" i="1" dirty="0"/>
              <a:t> Enquanto não for editada legislação específica no âmbito dos Estados e do Distrito Federal, o valor dos emolumentos para o processamento do requerimento de alteração de regime de bens no registro da união estável corresponderá ao valor previsto para o procedimento de habilitação de casamento.</a:t>
            </a:r>
          </a:p>
          <a:p>
            <a:pPr algn="just">
              <a:lnSpc>
                <a:spcPct val="100000"/>
              </a:lnSpc>
              <a:spcBef>
                <a:spcPts val="0"/>
              </a:spcBef>
            </a:pPr>
            <a:endParaRPr lang="pt-BR" sz="2300" i="1" dirty="0"/>
          </a:p>
          <a:p>
            <a:pPr algn="just">
              <a:lnSpc>
                <a:spcPct val="100000"/>
              </a:lnSpc>
              <a:spcBef>
                <a:spcPts val="0"/>
              </a:spcBef>
            </a:pPr>
            <a:r>
              <a:rPr lang="pt-BR" sz="2300" b="1" i="1" dirty="0"/>
              <a:t>§8º.</a:t>
            </a:r>
            <a:r>
              <a:rPr lang="pt-BR" sz="2300" i="1" dirty="0"/>
              <a:t> Quando processado perante serventia diversa daquela em que consta o registro da união estável, deverá o procedimento ser encaminhado ao ofício competente, por meio da CRC, para que se proceda à respectiva averbação.”</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922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10653" y="1289785"/>
            <a:ext cx="9657349" cy="4658628"/>
          </a:xfrm>
        </p:spPr>
        <p:txBody>
          <a:bodyPr>
            <a:noAutofit/>
          </a:bodyPr>
          <a:lstStyle/>
          <a:p>
            <a:pPr algn="just">
              <a:lnSpc>
                <a:spcPct val="110000"/>
              </a:lnSpc>
              <a:spcBef>
                <a:spcPts val="0"/>
              </a:spcBef>
            </a:pPr>
            <a:r>
              <a:rPr lang="pt-BR" i="1" dirty="0"/>
              <a:t>“</a:t>
            </a:r>
            <a:r>
              <a:rPr lang="pt-BR" b="1" i="1" dirty="0"/>
              <a:t>Art. 9º-B.</a:t>
            </a:r>
            <a:r>
              <a:rPr lang="pt-BR" i="1" dirty="0"/>
              <a:t> Para instrução do procedimento de alteração de regime de bens previsto no art. 9º-A, o oficial exigirá a apresentação dos seguintes documentos: </a:t>
            </a:r>
          </a:p>
          <a:p>
            <a:pPr algn="just">
              <a:lnSpc>
                <a:spcPct val="110000"/>
              </a:lnSpc>
              <a:spcBef>
                <a:spcPts val="0"/>
              </a:spcBef>
            </a:pPr>
            <a:r>
              <a:rPr lang="pt-BR" b="1" i="1" dirty="0"/>
              <a:t>I -</a:t>
            </a:r>
            <a:r>
              <a:rPr lang="pt-BR" i="1" dirty="0"/>
              <a:t> certidão do distribuidor cível e execução fiscal do local de residência dos últimos cinco anos (estadual/federal);</a:t>
            </a:r>
          </a:p>
          <a:p>
            <a:pPr algn="just">
              <a:lnSpc>
                <a:spcPct val="110000"/>
              </a:lnSpc>
              <a:spcBef>
                <a:spcPts val="0"/>
              </a:spcBef>
            </a:pPr>
            <a:endParaRPr lang="pt-BR" i="1" dirty="0"/>
          </a:p>
          <a:p>
            <a:pPr algn="just">
              <a:lnSpc>
                <a:spcPct val="110000"/>
              </a:lnSpc>
              <a:spcBef>
                <a:spcPts val="0"/>
              </a:spcBef>
            </a:pPr>
            <a:r>
              <a:rPr lang="pt-BR" b="1" i="1" dirty="0"/>
              <a:t>II -</a:t>
            </a:r>
            <a:r>
              <a:rPr lang="pt-BR" i="1" dirty="0"/>
              <a:t> certidão dos tabelionatos de protestos do local de residência dos últimos cinco anos;</a:t>
            </a:r>
          </a:p>
          <a:p>
            <a:pPr algn="just">
              <a:lnSpc>
                <a:spcPct val="110000"/>
              </a:lnSpc>
              <a:spcBef>
                <a:spcPts val="0"/>
              </a:spcBef>
            </a:pPr>
            <a:endParaRPr lang="pt-BR" i="1" dirty="0"/>
          </a:p>
          <a:p>
            <a:pPr algn="just">
              <a:lnSpc>
                <a:spcPct val="110000"/>
              </a:lnSpc>
              <a:spcBef>
                <a:spcPts val="0"/>
              </a:spcBef>
            </a:pPr>
            <a:r>
              <a:rPr lang="pt-BR" b="1" i="1" dirty="0"/>
              <a:t>III -</a:t>
            </a:r>
            <a:r>
              <a:rPr lang="pt-BR" i="1" dirty="0"/>
              <a:t> certidão da Justiça do Trabalho do local de residência dos últimos cinco anos;[...]</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6721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10653" y="1289785"/>
            <a:ext cx="9657349" cy="4658628"/>
          </a:xfrm>
        </p:spPr>
        <p:txBody>
          <a:bodyPr>
            <a:noAutofit/>
          </a:bodyPr>
          <a:lstStyle/>
          <a:p>
            <a:pPr algn="just">
              <a:lnSpc>
                <a:spcPct val="110000"/>
              </a:lnSpc>
              <a:spcBef>
                <a:spcPts val="0"/>
              </a:spcBef>
            </a:pPr>
            <a:r>
              <a:rPr lang="pt-BR" i="1" dirty="0"/>
              <a:t>...</a:t>
            </a:r>
            <a:r>
              <a:rPr lang="pt-BR" b="1" i="1" dirty="0"/>
              <a:t>IV -</a:t>
            </a:r>
            <a:r>
              <a:rPr lang="pt-BR" i="1" dirty="0"/>
              <a:t> certidão de interdições perante o 1º ofício de registro civil das pessoas naturais do local da residência dos interessados dos últimos cinco anos;</a:t>
            </a:r>
          </a:p>
          <a:p>
            <a:pPr algn="just">
              <a:lnSpc>
                <a:spcPct val="110000"/>
              </a:lnSpc>
              <a:spcBef>
                <a:spcPts val="0"/>
              </a:spcBef>
            </a:pPr>
            <a:endParaRPr lang="pt-BR" i="1" dirty="0"/>
          </a:p>
          <a:p>
            <a:pPr algn="just">
              <a:lnSpc>
                <a:spcPct val="110000"/>
              </a:lnSpc>
              <a:spcBef>
                <a:spcPts val="0"/>
              </a:spcBef>
            </a:pPr>
            <a:r>
              <a:rPr lang="pt-BR" b="1" i="1" dirty="0"/>
              <a:t>V -</a:t>
            </a:r>
            <a:r>
              <a:rPr lang="pt-BR" i="1" dirty="0"/>
              <a:t> conforme o caso, proposta de partilha de bens, ou declaração de que por ora não desejam realizá-la, ou, ainda, declaração de que inexistem bens a partilhar.”</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42505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18147" y="1049153"/>
            <a:ext cx="9849855" cy="5245769"/>
          </a:xfrm>
        </p:spPr>
        <p:txBody>
          <a:bodyPr>
            <a:noAutofit/>
          </a:bodyPr>
          <a:lstStyle/>
          <a:p>
            <a:pPr>
              <a:lnSpc>
                <a:spcPct val="100000"/>
              </a:lnSpc>
              <a:spcBef>
                <a:spcPts val="0"/>
              </a:spcBef>
            </a:pPr>
            <a:r>
              <a:rPr lang="pt-BR" sz="2300" i="1" dirty="0"/>
              <a:t>“CAPÍTULO III</a:t>
            </a:r>
          </a:p>
          <a:p>
            <a:pPr>
              <a:lnSpc>
                <a:spcPct val="100000"/>
              </a:lnSpc>
              <a:spcBef>
                <a:spcPts val="0"/>
              </a:spcBef>
            </a:pPr>
            <a:r>
              <a:rPr lang="pt-BR" sz="2300" i="1" dirty="0"/>
              <a:t>DA CONVERSÃO DA UNIÃO ESTÁVEL EM CASAMENTO </a:t>
            </a:r>
          </a:p>
          <a:p>
            <a:pPr>
              <a:lnSpc>
                <a:spcPct val="100000"/>
              </a:lnSpc>
              <a:spcBef>
                <a:spcPts val="0"/>
              </a:spcBef>
            </a:pPr>
            <a:endParaRPr lang="pt-BR" sz="2300" i="1" dirty="0"/>
          </a:p>
          <a:p>
            <a:pPr algn="just">
              <a:lnSpc>
                <a:spcPct val="100000"/>
              </a:lnSpc>
              <a:spcBef>
                <a:spcPts val="0"/>
              </a:spcBef>
            </a:pPr>
            <a:r>
              <a:rPr lang="pt-BR" sz="2300" b="1" i="1" dirty="0"/>
              <a:t>Art. 9º-C.</a:t>
            </a:r>
            <a:r>
              <a:rPr lang="pt-BR" sz="2300" i="1" dirty="0"/>
              <a:t> No assento de conversão de união estável em casamento, deverá constar os requisitos dos </a:t>
            </a:r>
            <a:r>
              <a:rPr lang="pt-BR" sz="2300" i="1" dirty="0" err="1"/>
              <a:t>arts</a:t>
            </a:r>
            <a:r>
              <a:rPr lang="pt-BR" sz="2300" i="1" dirty="0"/>
              <a:t>. 70 e 70-A, § 4º, da Lei nº 6.015, de 31 de dezembro de 1973, além, se for o caso, destes dados: </a:t>
            </a:r>
          </a:p>
          <a:p>
            <a:pPr algn="just">
              <a:lnSpc>
                <a:spcPct val="100000"/>
              </a:lnSpc>
              <a:spcBef>
                <a:spcPts val="0"/>
              </a:spcBef>
            </a:pPr>
            <a:endParaRPr lang="pt-BR" sz="2300" b="1" i="1" dirty="0"/>
          </a:p>
          <a:p>
            <a:pPr algn="just">
              <a:lnSpc>
                <a:spcPct val="100000"/>
              </a:lnSpc>
              <a:spcBef>
                <a:spcPts val="0"/>
              </a:spcBef>
            </a:pPr>
            <a:r>
              <a:rPr lang="pt-BR" sz="2300" b="1" i="1" dirty="0"/>
              <a:t>I -</a:t>
            </a:r>
            <a:r>
              <a:rPr lang="pt-BR" sz="2300" i="1" dirty="0"/>
              <a:t> registro anterior da união estável, com especificação dos seus dados de identificação (data, livro, folha e ofício) e a individualização do título que lhe deu origem; </a:t>
            </a:r>
          </a:p>
          <a:p>
            <a:pPr algn="just">
              <a:lnSpc>
                <a:spcPct val="100000"/>
              </a:lnSpc>
              <a:spcBef>
                <a:spcPts val="0"/>
              </a:spcBef>
            </a:pPr>
            <a:endParaRPr lang="pt-BR" sz="2300" b="1" i="1" dirty="0"/>
          </a:p>
          <a:p>
            <a:pPr algn="just">
              <a:lnSpc>
                <a:spcPct val="100000"/>
              </a:lnSpc>
              <a:spcBef>
                <a:spcPts val="0"/>
              </a:spcBef>
            </a:pPr>
            <a:r>
              <a:rPr lang="pt-BR" sz="2300" b="1" i="1" dirty="0"/>
              <a:t>II -</a:t>
            </a:r>
            <a:r>
              <a:rPr lang="pt-BR" sz="2300" i="1" dirty="0"/>
              <a:t> o regime de bens que vigorava ao tempo da união estável na hipótese de ter havido alteração no momento da conversão em casamento, desde que o referido regime estivesse indicado em anterior registro de união estável ou em um dos títulos indicados no § 3º do art. 1º deste Provimento;[...]</a:t>
            </a:r>
            <a:endParaRPr lang="pt-BR" sz="2300"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7846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08523" y="1386038"/>
            <a:ext cx="9859480" cy="4908884"/>
          </a:xfrm>
        </p:spPr>
        <p:txBody>
          <a:bodyPr>
            <a:noAutofit/>
          </a:bodyPr>
          <a:lstStyle/>
          <a:p>
            <a:pPr algn="just">
              <a:lnSpc>
                <a:spcPct val="100000"/>
              </a:lnSpc>
              <a:spcBef>
                <a:spcPts val="0"/>
              </a:spcBef>
            </a:pPr>
            <a:r>
              <a:rPr lang="pt-BR" i="1" dirty="0"/>
              <a:t>..</a:t>
            </a:r>
            <a:r>
              <a:rPr lang="pt-BR" b="1" i="1" dirty="0"/>
              <a:t>III –</a:t>
            </a:r>
            <a:r>
              <a:rPr lang="pt-BR" i="1" dirty="0"/>
              <a:t> a data de início da união estável, desde que observado o disposto no art. 1º, §§ 4º e 5º, deste Provimento;</a:t>
            </a:r>
          </a:p>
          <a:p>
            <a:pPr algn="just">
              <a:lnSpc>
                <a:spcPct val="100000"/>
              </a:lnSpc>
              <a:spcBef>
                <a:spcPts val="0"/>
              </a:spcBef>
            </a:pPr>
            <a:endParaRPr lang="pt-BR" i="1" dirty="0"/>
          </a:p>
          <a:p>
            <a:pPr algn="just">
              <a:lnSpc>
                <a:spcPct val="100000"/>
              </a:lnSpc>
              <a:spcBef>
                <a:spcPts val="0"/>
              </a:spcBef>
            </a:pPr>
            <a:r>
              <a:rPr lang="pt-BR" b="1" i="1" dirty="0"/>
              <a:t>IV -</a:t>
            </a:r>
            <a:r>
              <a:rPr lang="pt-BR" i="1" dirty="0"/>
              <a:t> a seguinte advertência no caso de o regime de bens vigente durante a união estável ser diferente do adotado após a conversão desta em casamento: ‘este ato não prejudicará terceiros de boa-fé, inclusive os credores dos companheiros cujos créditos já existiam antes da alteração do regime’.”</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135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18147" y="1099685"/>
            <a:ext cx="9849853" cy="4896853"/>
          </a:xfrm>
        </p:spPr>
        <p:txBody>
          <a:bodyPr>
            <a:noAutofit/>
          </a:bodyPr>
          <a:lstStyle/>
          <a:p>
            <a:pPr algn="just">
              <a:lnSpc>
                <a:spcPct val="100000"/>
              </a:lnSpc>
              <a:spcBef>
                <a:spcPts val="0"/>
              </a:spcBef>
            </a:pPr>
            <a:r>
              <a:rPr lang="pt-BR" b="1" i="1" dirty="0"/>
              <a:t>“Art. 9º-D. </a:t>
            </a:r>
            <a:r>
              <a:rPr lang="pt-BR" i="1" dirty="0"/>
              <a:t>O regime de bens na conversão da união estável em casamento observará os preceitos da lei civil, inclusive quanto à forma exigida para a escolha de regime de bens diverso do legal, nos moldes do art. 1.640, parágrafo único, da Lei nº 10.406, de 2002 (Código Civil).</a:t>
            </a:r>
          </a:p>
          <a:p>
            <a:pPr algn="just">
              <a:lnSpc>
                <a:spcPct val="100000"/>
              </a:lnSpc>
              <a:spcBef>
                <a:spcPts val="0"/>
              </a:spcBef>
            </a:pPr>
            <a:endParaRPr lang="pt-BR" i="1" dirty="0"/>
          </a:p>
          <a:p>
            <a:pPr algn="just">
              <a:lnSpc>
                <a:spcPct val="100000"/>
              </a:lnSpc>
              <a:spcBef>
                <a:spcPts val="0"/>
              </a:spcBef>
            </a:pPr>
            <a:r>
              <a:rPr lang="pt-BR" b="1" i="1" dirty="0"/>
              <a:t>§1º.</a:t>
            </a:r>
            <a:r>
              <a:rPr lang="pt-BR" i="1" dirty="0"/>
              <a:t> A conversão da união estável em casamento implica a manutenção, para todos os efeitos, do regime de bens que existia no momento dessa conversão, salvo pacto antenupcial em sentido contrário.</a:t>
            </a:r>
          </a:p>
          <a:p>
            <a:pPr algn="just">
              <a:lnSpc>
                <a:spcPct val="100000"/>
              </a:lnSpc>
              <a:spcBef>
                <a:spcPts val="0"/>
              </a:spcBef>
            </a:pPr>
            <a:endParaRPr lang="pt-BR" i="1" dirty="0"/>
          </a:p>
          <a:p>
            <a:pPr algn="just">
              <a:lnSpc>
                <a:spcPct val="100000"/>
              </a:lnSpc>
              <a:spcBef>
                <a:spcPts val="0"/>
              </a:spcBef>
            </a:pPr>
            <a:r>
              <a:rPr lang="pt-BR" b="1" i="1" dirty="0"/>
              <a:t>§2º.</a:t>
            </a:r>
            <a:r>
              <a:rPr lang="pt-BR" i="1" dirty="0"/>
              <a:t> Quando na conversão for adotado novo regime, será exigida a apresentação de pacto antenupcial, salvo se o novo regime for o da comunhão parcial de bens, hipótese em que se exigirá declaração expressa e específica dos companheiros nesse sentido.[...]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86517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37398" y="1099686"/>
            <a:ext cx="9830602" cy="4887228"/>
          </a:xfrm>
        </p:spPr>
        <p:txBody>
          <a:bodyPr>
            <a:noAutofit/>
          </a:bodyPr>
          <a:lstStyle/>
          <a:p>
            <a:pPr algn="just">
              <a:lnSpc>
                <a:spcPct val="100000"/>
              </a:lnSpc>
              <a:spcBef>
                <a:spcPts val="0"/>
              </a:spcBef>
            </a:pPr>
            <a:r>
              <a:rPr lang="pt-BR" i="1" dirty="0"/>
              <a:t>...</a:t>
            </a:r>
            <a:r>
              <a:rPr lang="pt-BR" b="1" i="1" dirty="0"/>
              <a:t>§3º. </a:t>
            </a:r>
            <a:r>
              <a:rPr lang="pt-BR" i="1" dirty="0"/>
              <a:t>Não se aplica o regime da separação legal de bens do art. 1.641, inciso II, da Lei nº 10.406, de 2002, se inexistia essa obrigatoriedade na data indicada como início da união estável na forma do inciso III do art. 9-C deste Provimento ou se houver decisão judicial em sentido contrário.</a:t>
            </a:r>
          </a:p>
          <a:p>
            <a:pPr algn="just">
              <a:lnSpc>
                <a:spcPct val="100000"/>
              </a:lnSpc>
              <a:spcBef>
                <a:spcPts val="0"/>
              </a:spcBef>
            </a:pPr>
            <a:endParaRPr lang="pt-BR" i="1" kern="100" dirty="0">
              <a:effectLst/>
              <a:ea typeface="Calibri" panose="020F0502020204030204" pitchFamily="34" charset="0"/>
              <a:cs typeface="Times New Roman" panose="02020603050405020304" pitchFamily="18" charset="0"/>
            </a:endParaRPr>
          </a:p>
          <a:p>
            <a:pPr algn="just">
              <a:lnSpc>
                <a:spcPct val="100000"/>
              </a:lnSpc>
              <a:spcBef>
                <a:spcPts val="0"/>
              </a:spcBef>
            </a:pPr>
            <a:r>
              <a:rPr lang="pt-BR" b="1" i="1" dirty="0"/>
              <a:t>§4º.</a:t>
            </a:r>
            <a:r>
              <a:rPr lang="pt-BR" i="1" dirty="0"/>
              <a:t> Não se impõe o regime de separação legal de bens, previsto no art. 1.641, inciso I, da Lei nº 10.406, de 2002, se superada a causa suspensiva do casamento quando da conversão.[...]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06980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837399" y="1289785"/>
            <a:ext cx="9830604" cy="4918510"/>
          </a:xfrm>
        </p:spPr>
        <p:txBody>
          <a:bodyPr>
            <a:noAutofit/>
          </a:bodyPr>
          <a:lstStyle/>
          <a:p>
            <a:pPr algn="just">
              <a:lnSpc>
                <a:spcPct val="110000"/>
              </a:lnSpc>
              <a:spcBef>
                <a:spcPts val="0"/>
              </a:spcBef>
            </a:pPr>
            <a:r>
              <a:rPr lang="pt-BR" i="1" dirty="0"/>
              <a:t>...</a:t>
            </a:r>
            <a:r>
              <a:rPr lang="pt-BR" b="1" i="1" dirty="0"/>
              <a:t>§5º.</a:t>
            </a:r>
            <a:r>
              <a:rPr lang="pt-BR" i="1" dirty="0"/>
              <a:t> O regime de bens a ser indicado no assento de conversão de união estável em casamento deverá ser:</a:t>
            </a:r>
          </a:p>
          <a:p>
            <a:pPr algn="just">
              <a:lnSpc>
                <a:spcPct val="110000"/>
              </a:lnSpc>
              <a:spcBef>
                <a:spcPts val="0"/>
              </a:spcBef>
            </a:pPr>
            <a:endParaRPr lang="pt-BR" i="1" dirty="0"/>
          </a:p>
          <a:p>
            <a:pPr algn="just">
              <a:lnSpc>
                <a:spcPct val="110000"/>
              </a:lnSpc>
              <a:spcBef>
                <a:spcPts val="0"/>
              </a:spcBef>
            </a:pPr>
            <a:r>
              <a:rPr lang="pt-BR" b="1" i="1" dirty="0"/>
              <a:t>I -</a:t>
            </a:r>
            <a:r>
              <a:rPr lang="pt-BR" i="1" dirty="0"/>
              <a:t> o mesmo do consignado:</a:t>
            </a:r>
          </a:p>
          <a:p>
            <a:pPr algn="just">
              <a:lnSpc>
                <a:spcPct val="110000"/>
              </a:lnSpc>
              <a:spcBef>
                <a:spcPts val="0"/>
              </a:spcBef>
            </a:pPr>
            <a:endParaRPr lang="pt-BR" b="1" i="1" dirty="0"/>
          </a:p>
          <a:p>
            <a:pPr algn="just">
              <a:lnSpc>
                <a:spcPct val="110000"/>
              </a:lnSpc>
              <a:spcBef>
                <a:spcPts val="0"/>
              </a:spcBef>
            </a:pPr>
            <a:r>
              <a:rPr lang="pt-BR" b="1" i="1" dirty="0"/>
              <a:t>a) </a:t>
            </a:r>
            <a:r>
              <a:rPr lang="pt-BR" i="1" dirty="0"/>
              <a:t>em um dos títulos indicados no §3º do art. 1º deste Provimento, se houver; ou</a:t>
            </a:r>
          </a:p>
          <a:p>
            <a:pPr algn="just">
              <a:lnSpc>
                <a:spcPct val="110000"/>
              </a:lnSpc>
              <a:spcBef>
                <a:spcPts val="0"/>
              </a:spcBef>
            </a:pPr>
            <a:endParaRPr lang="pt-BR" b="1" i="1" dirty="0"/>
          </a:p>
          <a:p>
            <a:pPr algn="just">
              <a:lnSpc>
                <a:spcPct val="110000"/>
              </a:lnSpc>
              <a:spcBef>
                <a:spcPts val="0"/>
              </a:spcBef>
            </a:pPr>
            <a:r>
              <a:rPr lang="pt-BR" b="1" i="1" dirty="0"/>
              <a:t>b)</a:t>
            </a:r>
            <a:r>
              <a:rPr lang="pt-BR" i="1" dirty="0"/>
              <a:t> no pacto antenupcial ou na declaração de que trata o § 2º deste artigo. </a:t>
            </a:r>
          </a:p>
          <a:p>
            <a:pPr algn="just">
              <a:lnSpc>
                <a:spcPct val="110000"/>
              </a:lnSpc>
              <a:spcBef>
                <a:spcPts val="0"/>
              </a:spcBef>
            </a:pPr>
            <a:endParaRPr lang="pt-BR" i="1" dirty="0"/>
          </a:p>
          <a:p>
            <a:pPr algn="just">
              <a:lnSpc>
                <a:spcPct val="110000"/>
              </a:lnSpc>
              <a:spcBef>
                <a:spcPts val="0"/>
              </a:spcBef>
            </a:pPr>
            <a:r>
              <a:rPr lang="pt-BR" b="1" i="1" dirty="0"/>
              <a:t>II -</a:t>
            </a:r>
            <a:r>
              <a:rPr lang="pt-BR" i="1" dirty="0"/>
              <a:t> o regime da comunhão parcial de bens nas demais hipóteses.[...]</a:t>
            </a:r>
            <a:endParaRPr lang="pt-BR" i="1" kern="100" dirty="0">
              <a:effectLst/>
              <a:ea typeface="Calibri" panose="020F0502020204030204" pitchFamily="34" charset="0"/>
              <a:cs typeface="Times New Roman" panose="02020603050405020304" pitchFamily="18" charset="0"/>
            </a:endParaRPr>
          </a:p>
          <a:p>
            <a:pPr algn="just">
              <a:lnSpc>
                <a:spcPct val="110000"/>
              </a:lnSpc>
              <a:spcBef>
                <a:spcPts val="0"/>
              </a:spcBef>
            </a:pPr>
            <a:endParaRPr lang="pt-BR" i="1" dirty="0"/>
          </a:p>
        </p:txBody>
      </p:sp>
    </p:spTree>
    <p:extLst>
      <p:ext uri="{BB962C8B-B14F-4D97-AF65-F5344CB8AC3E}">
        <p14:creationId xmlns:p14="http://schemas.microsoft.com/office/powerpoint/2010/main" val="39560007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933651" y="1289785"/>
            <a:ext cx="9734351" cy="4629752"/>
          </a:xfrm>
        </p:spPr>
        <p:txBody>
          <a:bodyPr>
            <a:noAutofit/>
          </a:bodyPr>
          <a:lstStyle/>
          <a:p>
            <a:pPr algn="just">
              <a:lnSpc>
                <a:spcPct val="110000"/>
              </a:lnSpc>
              <a:spcBef>
                <a:spcPts val="0"/>
              </a:spcBef>
            </a:pPr>
            <a:r>
              <a:rPr lang="pt-BR" i="1" dirty="0"/>
              <a:t>...</a:t>
            </a:r>
            <a:r>
              <a:rPr lang="pt-BR" b="1" i="1" dirty="0"/>
              <a:t>§6º.</a:t>
            </a:r>
            <a:r>
              <a:rPr lang="pt-BR" i="1" dirty="0"/>
              <a:t> Para efeito do art. 1.657 do Código Civil, o título a ser registrado em livro especial no Registro de Imóveis do domicílio do cônjuge será o pacto antenupcial ou, se este não houver na forma do §1º deste artigo, será um dos títulos indicados no §3º do art. 1º deste Provimento em conjunto com a certidão da conversão da união estável em casamento.”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87818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spcBef>
                <a:spcPts val="0"/>
              </a:spcBef>
            </a:pPr>
            <a:r>
              <a:rPr lang="pt-BR" b="1" i="1" dirty="0"/>
              <a:t>Art. 9º-E.</a:t>
            </a:r>
            <a:r>
              <a:rPr lang="pt-BR" i="1" dirty="0"/>
              <a:t> A conversão extrajudicial da união estável em casamento é facultativa e não obrigatória, cabendo sempre a via judicial, por exercício da autonomia privada das partes. </a:t>
            </a:r>
          </a:p>
          <a:p>
            <a:pPr algn="just">
              <a:spcBef>
                <a:spcPts val="0"/>
              </a:spcBef>
            </a:pPr>
            <a:endParaRPr lang="pt-BR" i="1" dirty="0"/>
          </a:p>
          <a:p>
            <a:pPr algn="just">
              <a:spcBef>
                <a:spcPts val="0"/>
              </a:spcBef>
            </a:pPr>
            <a:r>
              <a:rPr lang="pt-BR" b="1" i="1" dirty="0"/>
              <a:t>Art. 9º-F.</a:t>
            </a:r>
            <a:r>
              <a:rPr lang="pt-BR" i="1" dirty="0"/>
              <a:t> O procedimento de certificação eletrônica de união estável realizado perante oficial de registro civil autoriza a indicação das datas de início e, se for o caso, de fim da união estável no registro e é de natureza facultativa (art. 70-A, § 6º, Lei nº 6.015, de 1973). </a:t>
            </a:r>
          </a:p>
          <a:p>
            <a:pPr algn="just">
              <a:spcBef>
                <a:spcPts val="0"/>
              </a:spcBef>
            </a:pPr>
            <a:endParaRPr lang="pt-BR" i="1" dirty="0"/>
          </a:p>
          <a:p>
            <a:pPr algn="just">
              <a:spcBef>
                <a:spcPts val="0"/>
              </a:spcBef>
            </a:pPr>
            <a:r>
              <a:rPr lang="pt-BR" b="1" i="1" dirty="0"/>
              <a:t>§1º. </a:t>
            </a:r>
            <a:r>
              <a:rPr lang="pt-BR" i="1" dirty="0"/>
              <a:t>O procedimento inicia-se com pedido expresso dos companheiros para que conste do registro as datas de início ou de fim da união estável, pedido que poderá ser eletrônico ou não.[...] </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828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32547" y="673768"/>
            <a:ext cx="8935453" cy="635268"/>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28286" y="1636294"/>
            <a:ext cx="9339714" cy="4793381"/>
          </a:xfrm>
        </p:spPr>
        <p:txBody>
          <a:bodyPr/>
          <a:lstStyle/>
          <a:p>
            <a:pPr marL="342900" indent="-342900" algn="just">
              <a:spcBef>
                <a:spcPts val="0"/>
              </a:spcBef>
              <a:buFont typeface="Wingdings" panose="05000000000000000000" pitchFamily="2" charset="2"/>
              <a:buChar char="ü"/>
            </a:pPr>
            <a:r>
              <a:rPr lang="pt-BR" dirty="0"/>
              <a:t>Lei n. 4.242, de 17 de julho de </a:t>
            </a:r>
            <a:r>
              <a:rPr lang="pt-BR" b="1" u="sng" dirty="0"/>
              <a:t>1963</a:t>
            </a:r>
            <a:r>
              <a:rPr lang="pt-BR" dirty="0"/>
              <a:t> - art. 44 trouxe a previsão de </a:t>
            </a:r>
            <a:r>
              <a:rPr lang="pt-BR" b="1" u="sng" dirty="0"/>
              <a:t>possibilidade do servidor civil, militar ou autárquico desquitado</a:t>
            </a:r>
            <a:r>
              <a:rPr lang="pt-BR" dirty="0"/>
              <a:t>, que </a:t>
            </a:r>
            <a:r>
              <a:rPr lang="pt-BR" b="1" u="sng" dirty="0"/>
              <a:t>não responda pelo sustento da esposa</a:t>
            </a:r>
            <a:r>
              <a:rPr lang="pt-BR" dirty="0"/>
              <a:t>, </a:t>
            </a:r>
            <a:r>
              <a:rPr lang="pt-BR" b="1" u="sng" dirty="0"/>
              <a:t>abater</a:t>
            </a:r>
            <a:r>
              <a:rPr lang="pt-BR" dirty="0"/>
              <a:t> em seu </a:t>
            </a:r>
            <a:r>
              <a:rPr lang="pt-BR" b="1" u="sng" dirty="0"/>
              <a:t>imposto de renda</a:t>
            </a:r>
            <a:r>
              <a:rPr lang="pt-BR" dirty="0"/>
              <a:t> os </a:t>
            </a:r>
            <a:r>
              <a:rPr lang="pt-BR" b="1" u="sng" dirty="0"/>
              <a:t>gastos com pessoa que viva sob sua exclusiva dependência econômica, no mínimo há cinco anos</a:t>
            </a:r>
            <a:r>
              <a:rPr lang="pt-BR" dirty="0"/>
              <a:t>.</a:t>
            </a:r>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b="1" u="sng" dirty="0"/>
              <a:t>Súmula 35 STF</a:t>
            </a:r>
            <a:r>
              <a:rPr lang="pt-BR" dirty="0"/>
              <a:t>, de 13 de dezembro de </a:t>
            </a:r>
            <a:r>
              <a:rPr lang="pt-BR" b="1" u="sng" dirty="0"/>
              <a:t>1963</a:t>
            </a:r>
            <a:r>
              <a:rPr lang="pt-BR" dirty="0"/>
              <a:t>: </a:t>
            </a:r>
            <a:r>
              <a:rPr lang="pt-BR" i="1" dirty="0"/>
              <a:t>“em caso de acidente do trabalho ou de transporte, a concubina tem direito de ser indenizada pela morte do amásio, se entre eles não havia impedimento para o matrimônio”</a:t>
            </a:r>
          </a:p>
          <a:p>
            <a:pPr marL="342900" indent="-342900" algn="just">
              <a:spcBef>
                <a:spcPts val="0"/>
              </a:spcBef>
              <a:buFont typeface="Wingdings" panose="05000000000000000000" pitchFamily="2" charset="2"/>
              <a:buChar char="ü"/>
            </a:pPr>
            <a:endParaRPr lang="pt-BR" i="1" dirty="0"/>
          </a:p>
        </p:txBody>
      </p:sp>
    </p:spTree>
    <p:extLst>
      <p:ext uri="{BB962C8B-B14F-4D97-AF65-F5344CB8AC3E}">
        <p14:creationId xmlns:p14="http://schemas.microsoft.com/office/powerpoint/2010/main" val="41395487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spcBef>
                <a:spcPts val="0"/>
              </a:spcBef>
            </a:pPr>
            <a:r>
              <a:rPr lang="pt-BR" i="1" dirty="0"/>
              <a:t>...</a:t>
            </a:r>
            <a:r>
              <a:rPr lang="pt-BR" b="1" i="1" dirty="0"/>
              <a:t>§2º.</a:t>
            </a:r>
            <a:r>
              <a:rPr lang="pt-BR" i="1" dirty="0"/>
              <a:t> Para comprovar as datas de início ou, se for o caso, de fim da união estável, os companheiros valer-se-ão de todos os meios probatórios em direito admitidos. </a:t>
            </a:r>
          </a:p>
          <a:p>
            <a:pPr algn="just">
              <a:spcBef>
                <a:spcPts val="0"/>
              </a:spcBef>
            </a:pPr>
            <a:endParaRPr lang="pt-BR" i="1" dirty="0"/>
          </a:p>
          <a:p>
            <a:pPr algn="just">
              <a:spcBef>
                <a:spcPts val="0"/>
              </a:spcBef>
            </a:pPr>
            <a:r>
              <a:rPr lang="pt-BR" b="1" i="1" dirty="0"/>
              <a:t>§3º.</a:t>
            </a:r>
            <a:r>
              <a:rPr lang="pt-BR" i="1" dirty="0"/>
              <a:t> O registrador entrevistará os companheiros e, se houver, testemunhas para verificar a plausibilidade do pedido.</a:t>
            </a:r>
          </a:p>
          <a:p>
            <a:pPr algn="just">
              <a:spcBef>
                <a:spcPts val="0"/>
              </a:spcBef>
            </a:pPr>
            <a:endParaRPr lang="pt-BR" i="1" dirty="0"/>
          </a:p>
          <a:p>
            <a:pPr algn="just">
              <a:spcBef>
                <a:spcPts val="0"/>
              </a:spcBef>
            </a:pPr>
            <a:r>
              <a:rPr lang="pt-BR" b="1" i="1" dirty="0"/>
              <a:t>§4º.</a:t>
            </a:r>
            <a:r>
              <a:rPr lang="pt-BR" i="1" dirty="0"/>
              <a:t> A entrevista deverá ser reduzida a termo e assinada pelo registrador e pelos entrevistados. </a:t>
            </a:r>
          </a:p>
          <a:p>
            <a:pPr algn="just">
              <a:spcBef>
                <a:spcPts val="0"/>
              </a:spcBef>
            </a:pPr>
            <a:endParaRPr lang="pt-BR" i="1" dirty="0"/>
          </a:p>
          <a:p>
            <a:pPr algn="just">
              <a:spcBef>
                <a:spcPts val="0"/>
              </a:spcBef>
            </a:pPr>
            <a:r>
              <a:rPr lang="pt-BR" b="1" i="1" dirty="0"/>
              <a:t>§5º.</a:t>
            </a:r>
            <a:r>
              <a:rPr lang="pt-BR" i="1" dirty="0"/>
              <a:t> Havendo suspeitas de falsidade da declaração ou de fraude, o registrador poderá exigir provas adicionais.[...]</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95175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spcBef>
                <a:spcPts val="0"/>
              </a:spcBef>
            </a:pPr>
            <a:r>
              <a:rPr lang="pt-BR" i="1" dirty="0"/>
              <a:t>...</a:t>
            </a:r>
            <a:r>
              <a:rPr lang="pt-BR" b="1" i="1" dirty="0"/>
              <a:t>§6º.</a:t>
            </a:r>
            <a:r>
              <a:rPr lang="pt-BR" i="1" dirty="0"/>
              <a:t> O registrador decidirá fundamentadamente o pedido.</a:t>
            </a:r>
          </a:p>
          <a:p>
            <a:pPr algn="just">
              <a:spcBef>
                <a:spcPts val="0"/>
              </a:spcBef>
            </a:pPr>
            <a:endParaRPr lang="pt-BR" i="1" dirty="0"/>
          </a:p>
          <a:p>
            <a:pPr algn="just">
              <a:spcBef>
                <a:spcPts val="0"/>
              </a:spcBef>
            </a:pPr>
            <a:r>
              <a:rPr lang="pt-BR" b="1" i="1" dirty="0"/>
              <a:t>§7º.</a:t>
            </a:r>
            <a:r>
              <a:rPr lang="pt-BR" i="1" dirty="0"/>
              <a:t> No caso de indeferimento do pedido, os companheiros poderão requerer ao registrador a suscitação de dúvida dentro do prazo de 15 (quinze) dias da ciência, nos termos dos </a:t>
            </a:r>
            <a:r>
              <a:rPr lang="pt-BR" i="1" dirty="0" err="1"/>
              <a:t>arts</a:t>
            </a:r>
            <a:r>
              <a:rPr lang="pt-BR" i="1" dirty="0"/>
              <a:t>. 198 e 296 da Lei nº 6.015, de 1973.</a:t>
            </a:r>
          </a:p>
          <a:p>
            <a:pPr algn="just">
              <a:spcBef>
                <a:spcPts val="0"/>
              </a:spcBef>
            </a:pPr>
            <a:endParaRPr lang="pt-BR" i="1" dirty="0"/>
          </a:p>
          <a:p>
            <a:pPr algn="just">
              <a:spcBef>
                <a:spcPts val="0"/>
              </a:spcBef>
            </a:pPr>
            <a:r>
              <a:rPr lang="pt-BR" b="1" i="1" dirty="0"/>
              <a:t>§8º.</a:t>
            </a:r>
            <a:r>
              <a:rPr lang="pt-BR" i="1" dirty="0"/>
              <a:t> O registrador deverá arquivar os autos do procedimento.</a:t>
            </a:r>
          </a:p>
          <a:p>
            <a:pPr algn="just">
              <a:spcBef>
                <a:spcPts val="0"/>
              </a:spcBef>
            </a:pPr>
            <a:endParaRPr lang="pt-BR" i="1" dirty="0"/>
          </a:p>
          <a:p>
            <a:pPr algn="just">
              <a:spcBef>
                <a:spcPts val="0"/>
              </a:spcBef>
            </a:pPr>
            <a:r>
              <a:rPr lang="pt-BR" b="1" i="1" dirty="0"/>
              <a:t>§9º.</a:t>
            </a:r>
            <a:r>
              <a:rPr lang="pt-BR" i="1" dirty="0"/>
              <a:t> É dispensado o procedimento de certificação eletrônica de união estável nas hipóteses dos incisos I e III do § 4º do art. 1º deste Provimento.” </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3473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82804" y="327258"/>
            <a:ext cx="8685196" cy="721895"/>
          </a:xfrm>
        </p:spPr>
        <p:txBody>
          <a:bodyPr>
            <a:no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058780" y="1289785"/>
            <a:ext cx="9609222" cy="4166935"/>
          </a:xfrm>
        </p:spPr>
        <p:txBody>
          <a:bodyPr>
            <a:noAutofit/>
          </a:bodyPr>
          <a:lstStyle/>
          <a:p>
            <a:pPr algn="just">
              <a:spcBef>
                <a:spcPts val="0"/>
              </a:spcBef>
            </a:pPr>
            <a:r>
              <a:rPr lang="pt-BR" b="1" i="1" dirty="0"/>
              <a:t>“Art. 9º-G.</a:t>
            </a:r>
            <a:r>
              <a:rPr lang="pt-BR" i="1" dirty="0"/>
              <a:t> O falecimento da parte no curso do procedimento de habilitação não impedirá a lavratura do assento de conversão de união estável em casamento, se estiver em termos o pedido (art. 70-A, § 7º, da Lei nº 6.015, de 1973). </a:t>
            </a:r>
          </a:p>
          <a:p>
            <a:pPr algn="just">
              <a:spcBef>
                <a:spcPts val="0"/>
              </a:spcBef>
            </a:pPr>
            <a:endParaRPr lang="pt-BR" i="1" dirty="0"/>
          </a:p>
          <a:p>
            <a:pPr algn="just">
              <a:spcBef>
                <a:spcPts val="0"/>
              </a:spcBef>
            </a:pPr>
            <a:r>
              <a:rPr lang="pt-BR" b="1" i="1" dirty="0"/>
              <a:t>Parágrafo único.</a:t>
            </a:r>
            <a:r>
              <a:rPr lang="pt-BR" i="1" dirty="0"/>
              <a:t> Para efeito deste artigo, considera-se em termos o pedido quando houver pendências não essenciais, assim entendidas aquelas que não elidam a firmeza da vontade dos companheiros quanto à conversão e que possam ser sanadas pelos herdeiros do falecido.”</a:t>
            </a:r>
            <a:endParaRPr lang="pt-BR" i="1"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44535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53928" y="442763"/>
            <a:ext cx="8714072" cy="779646"/>
          </a:xfrm>
        </p:spPr>
        <p:txBody>
          <a:bodyPr>
            <a:normAutofit/>
          </a:bodyPr>
          <a:lstStyle/>
          <a:p>
            <a:r>
              <a:rPr lang="pt-BR" sz="3200" b="1" u="sng" dirty="0"/>
              <a:t>NAMORO QUALIFICADO</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63041" y="1386038"/>
            <a:ext cx="9204960" cy="5029199"/>
          </a:xfrm>
        </p:spPr>
        <p:txBody>
          <a:bodyPr/>
          <a:lstStyle/>
          <a:p>
            <a:pPr algn="just">
              <a:spcBef>
                <a:spcPts val="400"/>
              </a:spcBef>
            </a:pPr>
            <a:r>
              <a:rPr lang="pt-BR" dirty="0"/>
              <a:t>STJ - Informativo 557: </a:t>
            </a:r>
            <a:r>
              <a:rPr lang="pt-BR" i="1" dirty="0"/>
              <a:t>“O fato de namorados projetarem constituir família no futuro não caracteriza união estável, ainda que haja coabitação. Isso porque essas circunstâncias não bastam à verificação da </a:t>
            </a:r>
            <a:r>
              <a:rPr lang="pt-BR" i="1" dirty="0" err="1"/>
              <a:t>affectio</a:t>
            </a:r>
            <a:r>
              <a:rPr lang="pt-BR" i="1" dirty="0"/>
              <a:t> </a:t>
            </a:r>
            <a:r>
              <a:rPr lang="pt-BR" i="1" dirty="0" err="1"/>
              <a:t>maritalis</a:t>
            </a:r>
            <a:r>
              <a:rPr lang="pt-BR" i="1" dirty="0"/>
              <a:t>. O propósito de constituir família, alçado pela lei de regência como requisito essencial à constituição da união estável - a distinguir, inclusive, esta entidade familiar do denominado ‘namoro qualificado’ -, não consubstancia mera proclamação, para o futuro, da intenção de constituir uma família. É mais abrangente. Deve se afigurar presente durante toda a convivência, a partir do efetivo compartilhamento de vidas, com irrestrito apoio moral e material entre os companheiros. É dizer: a família deve, de fato, estar constituída. Tampouco a coabitação, por si, evidencia a constituição de uma união estável (ainda que possa vir a constituir, no mais das vezes, um relevante indício).[...]</a:t>
            </a:r>
            <a:endParaRPr lang="pt-BR" dirty="0"/>
          </a:p>
        </p:txBody>
      </p:sp>
    </p:spTree>
    <p:extLst>
      <p:ext uri="{BB962C8B-B14F-4D97-AF65-F5344CB8AC3E}">
        <p14:creationId xmlns:p14="http://schemas.microsoft.com/office/powerpoint/2010/main" val="7043317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953928" y="442763"/>
            <a:ext cx="8714072" cy="779646"/>
          </a:xfrm>
        </p:spPr>
        <p:txBody>
          <a:bodyPr>
            <a:normAutofit/>
          </a:bodyPr>
          <a:lstStyle/>
          <a:p>
            <a:r>
              <a:rPr lang="pt-BR" sz="3200" b="1" u="sng" dirty="0"/>
              <a:t>NAMORO QUALIFICADO</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63041" y="1386038"/>
            <a:ext cx="9204960" cy="5029199"/>
          </a:xfrm>
        </p:spPr>
        <p:txBody>
          <a:bodyPr/>
          <a:lstStyle/>
          <a:p>
            <a:pPr algn="just">
              <a:spcBef>
                <a:spcPts val="400"/>
              </a:spcBef>
            </a:pPr>
            <a:endParaRPr lang="pt-BR" i="1" dirty="0"/>
          </a:p>
          <a:p>
            <a:pPr algn="just">
              <a:spcBef>
                <a:spcPts val="400"/>
              </a:spcBef>
            </a:pPr>
            <a:r>
              <a:rPr lang="pt-BR" i="1" dirty="0"/>
              <a:t>... A coabitação entre namorados, a propósito, afigura-se absolutamente usual nos tempos atuais, impondo-se ao Direito, longe das críticas e dos estigmas, adequar-se à realidade social. Por oportuno, convém ressaltar que existe precedente do STJ no qual, a despeito da coabitação entre os namorados, por contingências da vida, inclusive com o consequente fortalecimento da relação, reconheceu-se inexistente a união estável, justamente em virtude da não configuração do </a:t>
            </a:r>
            <a:r>
              <a:rPr lang="pt-BR" dirty="0"/>
              <a:t>animus </a:t>
            </a:r>
            <a:r>
              <a:rPr lang="pt-BR" dirty="0" err="1"/>
              <a:t>maritalis</a:t>
            </a:r>
            <a:r>
              <a:rPr lang="pt-BR" i="1" dirty="0"/>
              <a:t> (</a:t>
            </a:r>
            <a:r>
              <a:rPr lang="pt-BR" i="1" dirty="0" err="1"/>
              <a:t>REsp</a:t>
            </a:r>
            <a:r>
              <a:rPr lang="pt-BR" i="1" dirty="0"/>
              <a:t> 1.257.819-SP, Terceira Turma, </a:t>
            </a:r>
            <a:r>
              <a:rPr lang="pt-BR" i="1" dirty="0" err="1"/>
              <a:t>DJe</a:t>
            </a:r>
            <a:r>
              <a:rPr lang="pt-BR" i="1" dirty="0"/>
              <a:t> 15/12/2011)</a:t>
            </a:r>
            <a:r>
              <a:rPr lang="pt-BR" dirty="0"/>
              <a:t>.” (</a:t>
            </a:r>
            <a:r>
              <a:rPr lang="pt-BR" dirty="0" err="1"/>
              <a:t>REsp</a:t>
            </a:r>
            <a:r>
              <a:rPr lang="pt-BR" dirty="0"/>
              <a:t> 1.454.643-RJ, Rel. Min. Marco Aurélio </a:t>
            </a:r>
            <a:r>
              <a:rPr lang="pt-BR" dirty="0" err="1"/>
              <a:t>Bellizze</a:t>
            </a:r>
            <a:r>
              <a:rPr lang="pt-BR" dirty="0"/>
              <a:t>, julgado em 3/3/2015, </a:t>
            </a:r>
            <a:r>
              <a:rPr lang="pt-BR" dirty="0" err="1"/>
              <a:t>DJe</a:t>
            </a:r>
            <a:r>
              <a:rPr lang="pt-BR" dirty="0"/>
              <a:t> 10/3/2015.</a:t>
            </a:r>
          </a:p>
        </p:txBody>
      </p:sp>
    </p:spTree>
    <p:extLst>
      <p:ext uri="{BB962C8B-B14F-4D97-AF65-F5344CB8AC3E}">
        <p14:creationId xmlns:p14="http://schemas.microsoft.com/office/powerpoint/2010/main" val="3143433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98306" y="442763"/>
            <a:ext cx="8569693" cy="442761"/>
          </a:xfrm>
        </p:spPr>
        <p:txBody>
          <a:bodyPr>
            <a:normAutofit/>
          </a:bodyPr>
          <a:lstStyle/>
          <a:p>
            <a:r>
              <a:rPr lang="pt-BR" sz="3200" b="1" u="sng" dirty="0"/>
              <a:t>NAMORO QUALIFICADO</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95663" y="1106906"/>
            <a:ext cx="9272338" cy="5505650"/>
          </a:xfrm>
        </p:spPr>
        <p:txBody>
          <a:bodyPr>
            <a:noAutofit/>
          </a:bodyPr>
          <a:lstStyle/>
          <a:p>
            <a:pPr algn="just">
              <a:spcBef>
                <a:spcPts val="400"/>
              </a:spcBef>
            </a:pPr>
            <a:r>
              <a:rPr lang="pt-BR" sz="2200" dirty="0"/>
              <a:t>Ementa: </a:t>
            </a:r>
            <a:r>
              <a:rPr lang="pt-BR" sz="2200" i="1" dirty="0"/>
              <a:t>“RECURSO ESPECIAL E RECURSO ESPECIAL ADESIVO. AÇÃO DE RECONHECIMENTO E DISSOLUÇÃO DE UNIÃO ESTÁVEL, ALEGADAMENTE COMPREENDIDA NOS DOIS ANOS ANTERIORES AO CASAMENTO, C.C. PARTILHA DO IMÓVEL ADQUIRIDO NESSE PERÍODO. 1. ALEGAÇÃO DE NÃO COMPROVAÇÃO DO FATO CONSTITUTIVO DO DIREITO DA AUTORA. PREQUESTIONAMENTO. AUSÊNCIA. 2. </a:t>
            </a:r>
            <a:r>
              <a:rPr lang="pt-BR" sz="2200" b="1" i="1" u="sng" dirty="0"/>
              <a:t>UNIÃO ESTÁVEL. NÃO CONFIGURAÇÃO. NAMORADOS QUE, EM VIRTUDE DE CONTINGÊNCIAS E INTERESSES PARTICULARES (TRABALHO E ESTUDO) NO EXTERIOR, PASSARAM A COABITAR. ESTREITAMENTO DO RELACIONAMENTO, CULMINANDO EM NOIVADO E, POSTERIORMENTE, EM CASAMENTO</a:t>
            </a:r>
            <a:r>
              <a:rPr lang="pt-BR" sz="2200" i="1" dirty="0"/>
              <a:t>. 3. </a:t>
            </a:r>
            <a:r>
              <a:rPr lang="pt-BR" sz="2200" b="1" i="1" u="sng" dirty="0"/>
              <a:t>NAMORO QUALIFICADO</a:t>
            </a:r>
            <a:r>
              <a:rPr lang="pt-BR" sz="2200" b="1" i="1" dirty="0"/>
              <a:t>.</a:t>
            </a:r>
            <a:r>
              <a:rPr lang="pt-BR" sz="2200" i="1" dirty="0"/>
              <a:t> VERIFICAÇÃO. REPERCUSSÃO PATRIMONIAL. INEXISTÊNCIA. 4. CELEBRAÇÃO DE CASAMENTO, COM ELEIÇÃO DO REGIME DA COMUNHÃO PARCIAL DE BENS. TERMO A PARTIR DO QUAL OS ENTÃO NAMORADOS/NOIVOS, MADUROS QUE ERAM, ENTENDERAM POR BEM CONSOLIDAR, CONSCIENTE E VOLUNTARIAMENTE, A RELAÇÃO AMOROSA VIVENCIADA, PARA CONSTITUIR, EFETIVAMENTE, UM NÚCLEO FAMILIAR, BEM COMO COMUNICAR O PATRIMÔNIO HAURIDO. OBSERVÂNCIA . NECESSIDADE. 5. RECURSO ESPECIAL PROVIDO, NA PARTE CONHECIDA; E RECURSO ADESIVO PREJUDICADO.”</a:t>
            </a:r>
            <a:endParaRPr lang="pt-BR" sz="2200" dirty="0"/>
          </a:p>
          <a:p>
            <a:pPr algn="just">
              <a:spcBef>
                <a:spcPts val="400"/>
              </a:spcBef>
            </a:pPr>
            <a:endParaRPr lang="pt-BR" sz="2200" i="1" dirty="0"/>
          </a:p>
        </p:txBody>
      </p:sp>
    </p:spTree>
    <p:extLst>
      <p:ext uri="{BB962C8B-B14F-4D97-AF65-F5344CB8AC3E}">
        <p14:creationId xmlns:p14="http://schemas.microsoft.com/office/powerpoint/2010/main" val="291905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80674" y="596766"/>
            <a:ext cx="8887326" cy="587141"/>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37912" y="1414914"/>
            <a:ext cx="9330088" cy="5014762"/>
          </a:xfrm>
        </p:spPr>
        <p:txBody>
          <a:bodyPr/>
          <a:lstStyle/>
          <a:p>
            <a:pPr marL="342900" indent="-342900" algn="just">
              <a:spcBef>
                <a:spcPts val="0"/>
              </a:spcBef>
              <a:buFont typeface="Wingdings" panose="05000000000000000000" pitchFamily="2" charset="2"/>
              <a:buChar char="ü"/>
            </a:pPr>
            <a:r>
              <a:rPr lang="pt-BR" b="1" u="sng" dirty="0"/>
              <a:t>Súmula 380</a:t>
            </a:r>
            <a:r>
              <a:rPr lang="pt-BR" dirty="0"/>
              <a:t> STF, aprovada em sessão de 3 de abril de </a:t>
            </a:r>
            <a:r>
              <a:rPr lang="pt-BR" b="1" u="sng" dirty="0"/>
              <a:t>1964</a:t>
            </a:r>
            <a:r>
              <a:rPr lang="pt-BR" dirty="0"/>
              <a:t>: </a:t>
            </a:r>
            <a:r>
              <a:rPr lang="pt-BR" i="1" dirty="0"/>
              <a:t>“comprovada a existência de sociedade de fato entre os concubinos, é cabível a sua dissolução judicial com a partilha do patrimônio adquirido pelo esforço comum” </a:t>
            </a:r>
            <a:r>
              <a:rPr lang="pt-BR" dirty="0"/>
              <a:t>- discussão sobre a necessidade de prova de contribuição na aquisição do patrimônio - trabalhos domésticos</a:t>
            </a:r>
            <a:endParaRPr lang="pt-BR" i="1" dirty="0"/>
          </a:p>
          <a:p>
            <a:pPr marL="342900" indent="-342900" algn="just">
              <a:spcBef>
                <a:spcPts val="0"/>
              </a:spcBef>
              <a:buFont typeface="Wingdings" panose="05000000000000000000" pitchFamily="2" charset="2"/>
              <a:buChar char="ü"/>
            </a:pPr>
            <a:endParaRPr lang="pt-BR" dirty="0"/>
          </a:p>
          <a:p>
            <a:pPr marL="342900" indent="-342900" algn="just">
              <a:spcBef>
                <a:spcPts val="0"/>
              </a:spcBef>
              <a:buFont typeface="Wingdings" panose="05000000000000000000" pitchFamily="2" charset="2"/>
              <a:buChar char="ü"/>
            </a:pPr>
            <a:r>
              <a:rPr lang="pt-BR" b="1" u="sng" dirty="0"/>
              <a:t>Súmula 382</a:t>
            </a:r>
            <a:r>
              <a:rPr lang="pt-BR" dirty="0"/>
              <a:t> STF, aprovada em sessão de 3 de abril de </a:t>
            </a:r>
            <a:r>
              <a:rPr lang="pt-BR" b="1" u="sng" dirty="0"/>
              <a:t>1964</a:t>
            </a:r>
            <a:r>
              <a:rPr lang="pt-BR" dirty="0"/>
              <a:t>: </a:t>
            </a:r>
            <a:r>
              <a:rPr lang="pt-BR" i="1" dirty="0"/>
              <a:t> “A vida em comum sob o mesmo teto, more uxório, não é indispensável à caracterização do concubinato”</a:t>
            </a:r>
            <a:endParaRPr lang="pt-BR" dirty="0"/>
          </a:p>
        </p:txBody>
      </p:sp>
    </p:spTree>
    <p:extLst>
      <p:ext uri="{BB962C8B-B14F-4D97-AF65-F5344CB8AC3E}">
        <p14:creationId xmlns:p14="http://schemas.microsoft.com/office/powerpoint/2010/main" val="98773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1780674" y="596766"/>
            <a:ext cx="8887326" cy="587141"/>
          </a:xfrm>
        </p:spPr>
        <p:txBody>
          <a:bodyPr>
            <a:normAutofit/>
          </a:bodyPr>
          <a:lstStyle/>
          <a:p>
            <a:r>
              <a:rPr lang="pt-BR" sz="3200" b="1" u="sng" dirty="0"/>
              <a:t>UNIÃO ESTÁVEL</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434164" y="2194560"/>
            <a:ext cx="9233836" cy="4235116"/>
          </a:xfrm>
        </p:spPr>
        <p:txBody>
          <a:bodyPr/>
          <a:lstStyle/>
          <a:p>
            <a:pPr marL="342900" indent="-342900" algn="just">
              <a:spcBef>
                <a:spcPts val="0"/>
              </a:spcBef>
              <a:buFont typeface="Wingdings" panose="05000000000000000000" pitchFamily="2" charset="2"/>
              <a:buChar char="ü"/>
            </a:pPr>
            <a:r>
              <a:rPr lang="pt-BR" dirty="0"/>
              <a:t>Lei n. 6.515, de 26 de dezembro de </a:t>
            </a:r>
            <a:r>
              <a:rPr lang="pt-BR" b="1" u="sng" dirty="0"/>
              <a:t>1977</a:t>
            </a:r>
            <a:r>
              <a:rPr lang="pt-BR" dirty="0"/>
              <a:t> - institui o </a:t>
            </a:r>
            <a:r>
              <a:rPr lang="pt-BR" b="1" u="sng" dirty="0"/>
              <a:t>divórcio</a:t>
            </a:r>
          </a:p>
          <a:p>
            <a:pPr marL="342900" indent="-342900" algn="just">
              <a:spcBef>
                <a:spcPts val="0"/>
              </a:spcBef>
              <a:buFont typeface="Wingdings" panose="05000000000000000000" pitchFamily="2" charset="2"/>
              <a:buChar char="ü"/>
            </a:pPr>
            <a:endParaRPr lang="pt-BR" b="1" u="sng" dirty="0"/>
          </a:p>
          <a:p>
            <a:pPr marL="342900" indent="-342900" algn="just">
              <a:spcBef>
                <a:spcPts val="0"/>
              </a:spcBef>
              <a:buFont typeface="Wingdings" panose="05000000000000000000" pitchFamily="2" charset="2"/>
              <a:buChar char="ü"/>
            </a:pPr>
            <a:r>
              <a:rPr lang="pt-BR" dirty="0"/>
              <a:t>Constituição Federal de 1988:  </a:t>
            </a:r>
            <a:r>
              <a:rPr lang="pt-BR" sz="2400" i="1" dirty="0"/>
              <a:t>“Art. 226. A família, base da sociedade, tem especial proteção do Estado. [...] §3º Para efeito da proteção do Estado, é reconhecida a união estável entre o homem e a mulher como entidade familiar, devendo a lei facilitar sua conversão em casamento.”</a:t>
            </a:r>
            <a:endParaRPr lang="pt-BR" dirty="0"/>
          </a:p>
          <a:p>
            <a:pPr marL="342900" indent="-342900" algn="just">
              <a:spcBef>
                <a:spcPts val="0"/>
              </a:spcBef>
              <a:buFont typeface="Wingdings" panose="05000000000000000000" pitchFamily="2" charset="2"/>
              <a:buChar char="ü"/>
            </a:pPr>
            <a:endParaRPr lang="pt-BR" dirty="0"/>
          </a:p>
        </p:txBody>
      </p:sp>
    </p:spTree>
    <p:extLst>
      <p:ext uri="{BB962C8B-B14F-4D97-AF65-F5344CB8AC3E}">
        <p14:creationId xmlns:p14="http://schemas.microsoft.com/office/powerpoint/2010/main" val="146911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1CEF9B0-F7C0-D3F7-17B9-DCA8D70A774B}"/>
              </a:ext>
            </a:extLst>
          </p:cNvPr>
          <p:cNvSpPr>
            <a:spLocks noGrp="1"/>
          </p:cNvSpPr>
          <p:nvPr>
            <p:ph type="ctrTitle"/>
          </p:nvPr>
        </p:nvSpPr>
        <p:spPr>
          <a:xfrm>
            <a:off x="2059806" y="693019"/>
            <a:ext cx="8608193" cy="818147"/>
          </a:xfrm>
        </p:spPr>
        <p:txBody>
          <a:bodyPr>
            <a:normAutofit/>
          </a:bodyPr>
          <a:lstStyle/>
          <a:p>
            <a:r>
              <a:rPr lang="pt-BR" sz="3200" b="1" u="sng" dirty="0"/>
              <a:t>UNIÃO ESTÁVEL - LEI 8.971, DE 29.12.94</a:t>
            </a:r>
          </a:p>
        </p:txBody>
      </p:sp>
      <p:sp>
        <p:nvSpPr>
          <p:cNvPr id="3" name="Subtítulo 2">
            <a:extLst>
              <a:ext uri="{FF2B5EF4-FFF2-40B4-BE49-F238E27FC236}">
                <a16:creationId xmlns:a16="http://schemas.microsoft.com/office/drawing/2014/main" xmlns="" id="{1C322EDD-9FD8-7355-B35C-D9429421F00D}"/>
              </a:ext>
            </a:extLst>
          </p:cNvPr>
          <p:cNvSpPr>
            <a:spLocks noGrp="1"/>
          </p:cNvSpPr>
          <p:nvPr>
            <p:ph type="subTitle" idx="1"/>
          </p:nvPr>
        </p:nvSpPr>
        <p:spPr>
          <a:xfrm>
            <a:off x="1386038" y="2233060"/>
            <a:ext cx="9281962" cy="4446873"/>
          </a:xfrm>
        </p:spPr>
        <p:txBody>
          <a:bodyPr/>
          <a:lstStyle/>
          <a:p>
            <a:pPr algn="just">
              <a:spcBef>
                <a:spcPts val="0"/>
              </a:spcBef>
            </a:pPr>
            <a:r>
              <a:rPr lang="pt-BR" b="0" i="1" dirty="0">
                <a:solidFill>
                  <a:srgbClr val="000000"/>
                </a:solidFill>
                <a:effectLst/>
              </a:rPr>
              <a:t>“Art. 1º A companheira comprovada de um homem </a:t>
            </a:r>
            <a:r>
              <a:rPr lang="pt-BR" b="1" i="1" u="sng" dirty="0">
                <a:solidFill>
                  <a:srgbClr val="000000"/>
                </a:solidFill>
                <a:effectLst/>
              </a:rPr>
              <a:t>solteiro, separado judicialmente, divorciado ou viúvo</a:t>
            </a:r>
            <a:r>
              <a:rPr lang="pt-BR" b="0" i="1" dirty="0">
                <a:solidFill>
                  <a:srgbClr val="000000"/>
                </a:solidFill>
                <a:effectLst/>
              </a:rPr>
              <a:t>, que com ele </a:t>
            </a:r>
            <a:r>
              <a:rPr lang="pt-BR" b="1" i="1" u="sng" dirty="0">
                <a:solidFill>
                  <a:srgbClr val="000000"/>
                </a:solidFill>
                <a:effectLst/>
              </a:rPr>
              <a:t>viva há mais de cinco anos, ou dele tenha prole</a:t>
            </a:r>
            <a:r>
              <a:rPr lang="pt-BR" b="0" i="1" dirty="0">
                <a:solidFill>
                  <a:srgbClr val="000000"/>
                </a:solidFill>
                <a:effectLst/>
              </a:rPr>
              <a:t>, poderá valer-se do disposto na Lei nº 5.478, de 25 de julho de 1968</a:t>
            </a:r>
            <a:r>
              <a:rPr lang="pt-BR" b="0" i="1" dirty="0">
                <a:effectLst/>
              </a:rPr>
              <a:t>, enquanto não constituir nova união</a:t>
            </a:r>
            <a:r>
              <a:rPr lang="pt-BR" b="0" i="1" dirty="0">
                <a:solidFill>
                  <a:srgbClr val="000000"/>
                </a:solidFill>
                <a:effectLst/>
              </a:rPr>
              <a:t> e desde que prove a necessidade. </a:t>
            </a:r>
          </a:p>
          <a:p>
            <a:pPr algn="just">
              <a:spcBef>
                <a:spcPts val="0"/>
              </a:spcBef>
            </a:pPr>
            <a:endParaRPr lang="pt-BR" i="1" dirty="0">
              <a:solidFill>
                <a:srgbClr val="000000"/>
              </a:solidFill>
            </a:endParaRPr>
          </a:p>
          <a:p>
            <a:pPr algn="just">
              <a:spcBef>
                <a:spcPts val="0"/>
              </a:spcBef>
            </a:pPr>
            <a:r>
              <a:rPr lang="pt-BR" b="0" i="1" dirty="0">
                <a:solidFill>
                  <a:srgbClr val="000000"/>
                </a:solidFill>
                <a:effectLst/>
              </a:rPr>
              <a:t>Parágrafo único. </a:t>
            </a:r>
            <a:r>
              <a:rPr lang="pt-BR" b="1" i="1" u="sng" dirty="0">
                <a:solidFill>
                  <a:srgbClr val="000000"/>
                </a:solidFill>
                <a:effectLst/>
              </a:rPr>
              <a:t>Igual direito</a:t>
            </a:r>
            <a:r>
              <a:rPr lang="pt-BR" b="0" i="1" dirty="0">
                <a:solidFill>
                  <a:srgbClr val="000000"/>
                </a:solidFill>
                <a:effectLst/>
              </a:rPr>
              <a:t> e nas mesmas condições é reconhecido ao </a:t>
            </a:r>
            <a:r>
              <a:rPr lang="pt-BR" b="1" i="1" u="sng" dirty="0">
                <a:solidFill>
                  <a:srgbClr val="000000"/>
                </a:solidFill>
                <a:effectLst/>
              </a:rPr>
              <a:t>companheiro</a:t>
            </a:r>
            <a:r>
              <a:rPr lang="pt-BR" b="0" i="1" dirty="0">
                <a:solidFill>
                  <a:srgbClr val="000000"/>
                </a:solidFill>
                <a:effectLst/>
              </a:rPr>
              <a:t> de mulher solteira, separada judicialmente, divorciada ou viúva.”</a:t>
            </a:r>
          </a:p>
          <a:p>
            <a:pPr algn="just">
              <a:spcBef>
                <a:spcPts val="0"/>
              </a:spcBef>
            </a:pPr>
            <a:endParaRPr lang="pt-BR" b="0" i="1" dirty="0">
              <a:solidFill>
                <a:srgbClr val="000000"/>
              </a:solidFill>
              <a:effectLst/>
            </a:endParaRPr>
          </a:p>
          <a:p>
            <a:pPr algn="just">
              <a:spcBef>
                <a:spcPts val="0"/>
              </a:spcBef>
            </a:pPr>
            <a:r>
              <a:rPr lang="pt-BR" b="0" i="1" dirty="0">
                <a:solidFill>
                  <a:srgbClr val="000000"/>
                </a:solidFill>
                <a:effectLst/>
              </a:rPr>
              <a:t>      </a:t>
            </a:r>
            <a:endParaRPr lang="pt-BR" i="1" dirty="0"/>
          </a:p>
        </p:txBody>
      </p:sp>
    </p:spTree>
    <p:extLst>
      <p:ext uri="{BB962C8B-B14F-4D97-AF65-F5344CB8AC3E}">
        <p14:creationId xmlns:p14="http://schemas.microsoft.com/office/powerpoint/2010/main" val="320721819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6320</Words>
  <Application>Microsoft Office PowerPoint</Application>
  <PresentationFormat>Personalizar</PresentationFormat>
  <Paragraphs>340</Paragraphs>
  <Slides>65</Slides>
  <Notes>0</Notes>
  <HiddenSlides>0</HiddenSlides>
  <MMClips>0</MMClips>
  <ScaleCrop>false</ScaleCrop>
  <HeadingPairs>
    <vt:vector size="4" baseType="variant">
      <vt:variant>
        <vt:lpstr>Tema</vt:lpstr>
      </vt:variant>
      <vt:variant>
        <vt:i4>1</vt:i4>
      </vt:variant>
      <vt:variant>
        <vt:lpstr>Títulos de slides</vt:lpstr>
      </vt:variant>
      <vt:variant>
        <vt:i4>65</vt:i4>
      </vt:variant>
    </vt:vector>
  </HeadingPairs>
  <TitlesOfParts>
    <vt:vector size="66" baseType="lpstr">
      <vt:lpstr>Tema do Office</vt:lpstr>
      <vt:lpstr>UNIÃO ESTÁVEL  Noções gerais  Antecedentes históricos  Jurisprudência  Evolução legislativa e projetos.   Conceito, elementos, espécies</vt:lpstr>
      <vt:lpstr>UNIÃO ESTÁVEL</vt:lpstr>
      <vt:lpstr>UNIÃO ESTÁVEL</vt:lpstr>
      <vt:lpstr>UNIÃO ESTÁVEL</vt:lpstr>
      <vt:lpstr>UNIÃO ESTÁVEL</vt:lpstr>
      <vt:lpstr>UNIÃO ESTÁVEL</vt:lpstr>
      <vt:lpstr>UNIÃO ESTÁVEL</vt:lpstr>
      <vt:lpstr>UNIÃO ESTÁVEL</vt:lpstr>
      <vt:lpstr>UNIÃO ESTÁVEL - LEI 8.971, DE 29.12.94</vt:lpstr>
      <vt:lpstr>UNIÃO ESTÁVEL - LEI 8.971, DE 29.12.94</vt:lpstr>
      <vt:lpstr>UNIÃO ESTÁVEL - LEI 8.971, DE 29.12.94</vt:lpstr>
      <vt:lpstr>UNIÃO ESTÁVEL - LEI 9.278, DE 10.05.96</vt:lpstr>
      <vt:lpstr>UNIÃO ESTÁVEL - LEI 9.278, DE 10.05.96</vt:lpstr>
      <vt:lpstr>UNIÃO ESTÁVEL - LEI 9.278, DE 10.05.96</vt:lpstr>
      <vt:lpstr>UNIÃO ESTÁVEL - LEI 9.278, DE 10.05.96</vt:lpstr>
      <vt:lpstr>UNIÃO ESTÁVEL - CÓDIGO CIVIL - 2003</vt:lpstr>
      <vt:lpstr>UNIÃO ESTÁVEL</vt:lpstr>
      <vt:lpstr>UNIÃO ESTÁVEL - REQUISITOS</vt:lpstr>
      <vt:lpstr>UNIÃO ESTÁVEL - IMPEDIMENTOS</vt:lpstr>
      <vt:lpstr>UNIÃO ESTÁVEL - LEI 14.382, DE 27.06.22 </vt:lpstr>
      <vt:lpstr>UNIÃO ESTÁVEL - LEI 14.382, DE 27.06.22 </vt:lpstr>
      <vt:lpstr>UNIÃO ESTÁVEL - LEI 14.382, DE 27.06.22 </vt:lpstr>
      <vt:lpstr>UNIÃO ESTÁVEL - LEI 14.382, DE 27.06.22 </vt:lpstr>
      <vt:lpstr>UNIÃO ESTÁVEL - LEI 14.382, DE 27.06.22 </vt:lpstr>
      <vt:lpstr>UNIÃO ESTÁVEL - LEI 14.382, DE 27.06.22 </vt:lpstr>
      <vt:lpstr>UNIÃO ESTÁVEL - LEI 14.382, DE 27.06.22 </vt:lpstr>
      <vt:lpstr>UNIÃO ESTÁVEL - LEI 14.382, DE 27.06.22 </vt:lpstr>
      <vt:lpstr>UNIÃO ESTÁVEL - LEI 14.382, DE 27.06.22 </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 - PROVIMENTO N. 37, DE 7 DE JULHO DE 2014, CNJ</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UNIÃO ESTÁVEL</vt:lpstr>
      <vt:lpstr>NAMORO QUALIFICADO</vt:lpstr>
      <vt:lpstr>NAMORO QUALIFICADO</vt:lpstr>
      <vt:lpstr>NAMORO QUALIFICADO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UNIÃO ESTÁVEL</dc:title>
  <dc:creator>Claudia Stein</dc:creator>
  <cp:lastModifiedBy>Romualdo Baptista dos Santos</cp:lastModifiedBy>
  <cp:revision>8</cp:revision>
  <dcterms:created xsi:type="dcterms:W3CDTF">2023-04-18T17:22:38Z</dcterms:created>
  <dcterms:modified xsi:type="dcterms:W3CDTF">2023-04-22T14:08:15Z</dcterms:modified>
</cp:coreProperties>
</file>