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335" r:id="rId2"/>
    <p:sldId id="336" r:id="rId3"/>
    <p:sldId id="337" r:id="rId4"/>
    <p:sldId id="307" r:id="rId5"/>
    <p:sldId id="338" r:id="rId6"/>
    <p:sldId id="340" r:id="rId7"/>
    <p:sldId id="323" r:id="rId8"/>
    <p:sldId id="324" r:id="rId9"/>
    <p:sldId id="325" r:id="rId10"/>
    <p:sldId id="326" r:id="rId11"/>
    <p:sldId id="334" r:id="rId12"/>
    <p:sldId id="348" r:id="rId13"/>
    <p:sldId id="347" r:id="rId14"/>
    <p:sldId id="256" r:id="rId15"/>
    <p:sldId id="296" r:id="rId16"/>
    <p:sldId id="297" r:id="rId17"/>
    <p:sldId id="299" r:id="rId18"/>
    <p:sldId id="300" r:id="rId19"/>
    <p:sldId id="301" r:id="rId20"/>
    <p:sldId id="308" r:id="rId21"/>
    <p:sldId id="322" r:id="rId22"/>
    <p:sldId id="310" r:id="rId23"/>
    <p:sldId id="311" r:id="rId24"/>
    <p:sldId id="329" r:id="rId25"/>
    <p:sldId id="312" r:id="rId26"/>
    <p:sldId id="313" r:id="rId27"/>
    <p:sldId id="315" r:id="rId28"/>
    <p:sldId id="287" r:id="rId29"/>
    <p:sldId id="288" r:id="rId30"/>
    <p:sldId id="289" r:id="rId31"/>
    <p:sldId id="263" r:id="rId32"/>
    <p:sldId id="262" r:id="rId33"/>
    <p:sldId id="264" r:id="rId34"/>
    <p:sldId id="265" r:id="rId35"/>
    <p:sldId id="290" r:id="rId36"/>
    <p:sldId id="257" r:id="rId37"/>
    <p:sldId id="266" r:id="rId38"/>
    <p:sldId id="291" r:id="rId39"/>
    <p:sldId id="292" r:id="rId40"/>
    <p:sldId id="317" r:id="rId41"/>
    <p:sldId id="319" r:id="rId42"/>
    <p:sldId id="321" r:id="rId43"/>
    <p:sldId id="259" r:id="rId44"/>
    <p:sldId id="295" r:id="rId45"/>
    <p:sldId id="260" r:id="rId46"/>
    <p:sldId id="267" r:id="rId47"/>
    <p:sldId id="261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 varScale="1">
        <p:scale>
          <a:sx n="101" d="100"/>
          <a:sy n="101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BEF62-4FFF-43A0-B910-CD0980C309F9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9FFB-A315-448A-9DF7-28EE06B01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6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65C75D2C-A6EB-482D-89B2-1DF019F9B427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857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A5B84315-3EDA-4F2E-A292-57C03B5E58E4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1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0"/>
              </a:spcBef>
            </a:pPr>
            <a:fld id="{BC670CD9-CB91-4C4E-93E3-03C14F88A245}" type="slidenum">
              <a:rPr lang="pt-BR" altLang="pt-BR"/>
              <a:pPr algn="r"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361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altLang="pt-BR" dirty="0"/>
              <a:t>Definição mais apropriada para a AL. Agrega a responsabilidade do Estado à da comunidade na Promoção da saúde de indivíduos e coletividades</a:t>
            </a: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0"/>
              </a:spcBef>
            </a:pPr>
            <a:fld id="{4A5DDA7B-B4D3-4637-BCBB-128B643B554A}" type="slidenum">
              <a:rPr lang="pt-BR" altLang="pt-BR"/>
              <a:pPr algn="r">
                <a:spcBef>
                  <a:spcPct val="0"/>
                </a:spcBef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446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9FFB-A315-448A-9DF7-28EE06B01BE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07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7E68D5A2-0596-477E-BDA9-EB1EE5ABF459}" type="slidenum">
              <a:rPr lang="pt-BR" smtClean="0">
                <a:latin typeface="Comic Sans MS" pitchFamily="66" charset="0"/>
              </a:rPr>
              <a:pPr/>
              <a:t>28</a:t>
            </a:fld>
            <a:endParaRPr lang="pt-BR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9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F966BB-9B3C-4B55-9BC2-6F444E55DDE2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44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D4F4-7E45-4BEE-A7D5-37DDABCE3FFB}" type="datetime1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24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1436-2F76-41A3-AED4-A3A6ECB407C9}" type="datetime1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30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F52D-E818-4001-A19E-2C4DD83B98E6}" type="datetime1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947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C8F8-7120-4112-BB0E-FA21F43128B1}" type="datetime1">
              <a:rPr lang="pt-BR" smtClean="0"/>
              <a:t>12/09/2022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18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FF4A-D480-46C4-A1C8-B99A88F7ECC4}" type="datetime1">
              <a:rPr lang="pt-BR" smtClean="0"/>
              <a:t>12/09/2022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63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200E-B56B-44CC-87B6-DA687FDAADF9}" type="datetime1">
              <a:rPr lang="pt-BR" smtClean="0"/>
              <a:t>12/09/2022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54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F0AA-79EA-43E1-9716-469A9183292B}" type="datetime1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44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E085-5CCB-49BF-A382-41A646E08817}" type="datetime1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15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4004-5636-4B50-B208-782BA21E73C9}" type="datetime1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92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8937-B801-4FC5-BB65-F5CA49065C8E}" type="datetime1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06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FC97-F5FF-48C5-9261-3CAC52BFDF5E}" type="datetime1">
              <a:rPr lang="pt-BR" smtClean="0"/>
              <a:t>12/09/2022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60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96C6-A79D-4F01-8D5A-BE63415BBDDF}" type="datetime1">
              <a:rPr lang="pt-BR" smtClean="0"/>
              <a:t>12/09/2022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15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1750-FD99-44CD-AD52-A7D44A5066C7}" type="datetime1">
              <a:rPr lang="pt-BR" smtClean="0"/>
              <a:t>12/09/2022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88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7A75-8FFB-4EAA-BAF8-FB40DD4DFCF5}" type="datetime1">
              <a:rPr lang="pt-BR" smtClean="0"/>
              <a:t>12/09/2022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6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918E-F80F-46D4-A559-66C44AEE68DC}" type="datetime1">
              <a:rPr lang="pt-BR" smtClean="0"/>
              <a:t>12/09/2022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20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7415-CECA-4AC0-9848-C02E7059D2DD}" type="datetime1">
              <a:rPr lang="pt-BR" smtClean="0"/>
              <a:t>12/09/2022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38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8FB2-7625-46CA-97E4-CDA9EFFE953A}" type="datetime1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F5B030-DBC7-4118-B209-06F7D5294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6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E33BD-6422-45AD-BA04-AD1799ECE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Voltando para semana retrasada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66E242-63AD-4398-9F7B-94061FA2E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04506F-7E43-432C-B255-78CE7CBE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43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908720"/>
            <a:ext cx="7772400" cy="5236772"/>
          </a:xfrm>
        </p:spPr>
        <p:txBody>
          <a:bodyPr>
            <a:normAutofit fontScale="85000" lnSpcReduction="10000"/>
          </a:bodyPr>
          <a:lstStyle/>
          <a:p>
            <a:r>
              <a:rPr lang="pt-BR" altLang="pt-BR" sz="2800" dirty="0"/>
              <a:t>Promoção da saúde é o </a:t>
            </a:r>
            <a:r>
              <a:rPr lang="pt-BR" altLang="pt-BR" sz="2800" b="1" dirty="0">
                <a:solidFill>
                  <a:srgbClr val="FF0000"/>
                </a:solidFill>
              </a:rPr>
              <a:t>conjunto de atividades, processos e recursos</a:t>
            </a:r>
            <a:r>
              <a:rPr lang="pt-BR" altLang="pt-BR" sz="2800" dirty="0"/>
              <a:t>, de ordem institucional, governamental ou da cidadania, orientados a </a:t>
            </a:r>
            <a:r>
              <a:rPr lang="pt-BR" alt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propiciar a melhoria das condições de bem-estar e acesso a bens e serviços sociais</a:t>
            </a:r>
            <a:r>
              <a:rPr lang="pt-BR" altLang="pt-BR" sz="2800" dirty="0"/>
              <a:t> que favoreçam o desenvolvimento de conhecimentos, atitudes e comportamentos favoráveis aos cuidados da saúde e o desenvolvimento de estratégias que permitam, à população maior controle sobre sua saúde e suas condições de vida, a níveis individual e coletivo  (Gutierrez, 1994)</a:t>
            </a:r>
          </a:p>
          <a:p>
            <a:r>
              <a:rPr lang="pt-BR" altLang="pt-BR" sz="2600" dirty="0"/>
              <a:t>Definição mais apropriada para a AL. Agrega a responsabilidade do Estado à da comunidade na Promoção da saúde de indivíduos e coletividades</a:t>
            </a:r>
          </a:p>
          <a:p>
            <a:endParaRPr lang="pt-BR" altLang="pt-BR" sz="2600" dirty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37B5C5E-2E0D-4A5B-BC9F-00A424AE25CB}" type="slidenum">
              <a:rPr lang="pt-BR" altLang="pt-BR" sz="1400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2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C2A57567-C32D-2231-AFB5-9D4A883BF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85" y="2661921"/>
            <a:ext cx="4761448" cy="307820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893D2F5-C053-91C5-29A8-F6263B3C1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591" y="4501121"/>
            <a:ext cx="3143488" cy="23568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5453FB-5B96-49D7-AE9F-3F0C8689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398" y="232444"/>
            <a:ext cx="7796273" cy="676276"/>
          </a:xfrm>
        </p:spPr>
        <p:txBody>
          <a:bodyPr/>
          <a:lstStyle/>
          <a:p>
            <a:r>
              <a:rPr lang="pt-BR" dirty="0"/>
              <a:t>Nossas “ andanças” e entrevistas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B9EA9C-2D19-4979-A632-42143F39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11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D8D4B2-1FD7-53F5-716A-86235D64B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050" y="804948"/>
            <a:ext cx="2619375" cy="17430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51068A3-CF9C-DAB7-8702-29F374ED6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203" y="2582055"/>
            <a:ext cx="2831976" cy="188503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D772F8C-15F2-F44F-F691-6EDEBD220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69" y="1174635"/>
            <a:ext cx="5619977" cy="188503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C667A52-2AD2-DD12-1BDC-0C74188BC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80" y="3194142"/>
            <a:ext cx="2619375" cy="17430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A05786E-2548-C99F-1ED7-4241BC96C6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97" y="5003058"/>
            <a:ext cx="335821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9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BE297-D6A3-3380-744E-11EE070F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1" y="624110"/>
            <a:ext cx="6842720" cy="528798"/>
          </a:xfrm>
        </p:spPr>
        <p:txBody>
          <a:bodyPr>
            <a:normAutofit fontScale="90000"/>
          </a:bodyPr>
          <a:lstStyle/>
          <a:p>
            <a:r>
              <a:rPr lang="pt-BR" dirty="0"/>
              <a:t>Nossas “ andanças” e entrevistas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F18A7D-BAB6-DDA3-0E20-A11684CB8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12776"/>
            <a:ext cx="6591985" cy="4498446"/>
          </a:xfrm>
        </p:spPr>
        <p:txBody>
          <a:bodyPr>
            <a:normAutofit/>
          </a:bodyPr>
          <a:lstStyle/>
          <a:p>
            <a:r>
              <a:rPr lang="pt-BR" dirty="0"/>
              <a:t>Condições sociais de vida e trabalho</a:t>
            </a:r>
          </a:p>
          <a:p>
            <a:pPr lvl="1"/>
            <a:r>
              <a:rPr lang="pt-BR" dirty="0"/>
              <a:t>Hábitos: não fumar, não beber, atividade física, meditação</a:t>
            </a:r>
          </a:p>
          <a:p>
            <a:pPr lvl="1"/>
            <a:r>
              <a:rPr lang="pt-BR" dirty="0"/>
              <a:t>Alimentação: acesso, adequada, saudável, fast food, ultra processados. Horário para se alimentar/pular refeições, comensalidade (morar só), encontro. Não ter tempo para cozinhar</a:t>
            </a:r>
          </a:p>
          <a:p>
            <a:pPr lvl="1"/>
            <a:r>
              <a:rPr lang="pt-BR" dirty="0"/>
              <a:t>Bom sono</a:t>
            </a:r>
          </a:p>
          <a:p>
            <a:pPr lvl="1"/>
            <a:r>
              <a:rPr lang="pt-BR" dirty="0"/>
              <a:t>Lazer, playground, </a:t>
            </a:r>
            <a:r>
              <a:rPr lang="pt-BR" dirty="0" err="1"/>
              <a:t>pic</a:t>
            </a:r>
            <a:r>
              <a:rPr lang="pt-BR" dirty="0"/>
              <a:t> </a:t>
            </a:r>
            <a:r>
              <a:rPr lang="pt-BR" dirty="0" err="1"/>
              <a:t>nic</a:t>
            </a:r>
            <a:r>
              <a:rPr lang="pt-BR" dirty="0"/>
              <a:t>, </a:t>
            </a:r>
          </a:p>
          <a:p>
            <a:pPr lvl="1"/>
            <a:r>
              <a:rPr lang="pt-BR" dirty="0"/>
              <a:t>Cultura: museu, aquário, Centro cultural, Instituto Moreira Salles</a:t>
            </a:r>
          </a:p>
          <a:p>
            <a:pPr lvl="1"/>
            <a:r>
              <a:rPr lang="pt-BR" dirty="0"/>
              <a:t>Estabilidade financeira</a:t>
            </a:r>
          </a:p>
          <a:p>
            <a:pPr lvl="1"/>
            <a:r>
              <a:rPr lang="pt-BR" dirty="0"/>
              <a:t>Escolher seu horário de trabalho, fazer o que quiser</a:t>
            </a:r>
          </a:p>
          <a:p>
            <a:pPr lvl="1"/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32F547-429A-6D52-CBA0-7E61EB71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84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69064-BA41-F6EF-DB72-9A1831AF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788666"/>
          </a:xfrm>
        </p:spPr>
        <p:txBody>
          <a:bodyPr>
            <a:normAutofit fontScale="90000"/>
          </a:bodyPr>
          <a:lstStyle/>
          <a:p>
            <a:r>
              <a:rPr lang="pt-BR" dirty="0"/>
              <a:t>Nossas “ andanças” e entrevistas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162A8B-98B0-AA14-17BC-FC9F23611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12776"/>
            <a:ext cx="6591985" cy="4498446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Entorno favorável/desfavorável Limpeza urbana, CRUSP, arborização, condições sanitárias do mercado municipal, Universidade promotora da saúde. Diferenças entre territórios (</a:t>
            </a:r>
            <a:r>
              <a:rPr lang="pt-BR" dirty="0" err="1"/>
              <a:t>domicílioXUSP</a:t>
            </a:r>
            <a:r>
              <a:rPr lang="pt-BR" dirty="0"/>
              <a:t>)</a:t>
            </a:r>
          </a:p>
          <a:p>
            <a:r>
              <a:rPr lang="pt-BR" dirty="0"/>
              <a:t>Mobilidade urbana : ciclovia, falta de linhas de ônibus, tempo de deslocamento </a:t>
            </a:r>
          </a:p>
          <a:p>
            <a:r>
              <a:rPr lang="pt-BR" dirty="0"/>
              <a:t>Contrastes: Faria Lima, Parque Trianon, Parque do Povo</a:t>
            </a:r>
          </a:p>
          <a:p>
            <a:r>
              <a:rPr lang="pt-BR" dirty="0"/>
              <a:t>Trabalhadores formais/informais</a:t>
            </a:r>
          </a:p>
          <a:p>
            <a:r>
              <a:rPr lang="pt-BR" dirty="0"/>
              <a:t>Exclusão social</a:t>
            </a:r>
          </a:p>
          <a:p>
            <a:r>
              <a:rPr lang="pt-BR" dirty="0"/>
              <a:t>Habitação: Ocupação </a:t>
            </a:r>
          </a:p>
          <a:p>
            <a:r>
              <a:rPr lang="pt-BR" dirty="0"/>
              <a:t>Serviços de saúde: HC, ter plano de saúde, sistema de saúde caro, demora no atendimento, financiamento do SUS</a:t>
            </a:r>
          </a:p>
          <a:p>
            <a:endParaRPr lang="pt-BR" dirty="0"/>
          </a:p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64DA69-ED8C-0E0E-404E-2A420973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13</a:t>
            </a:fld>
            <a:endParaRPr lang="pt-BR"/>
          </a:p>
        </p:txBody>
      </p:sp>
      <p:sp>
        <p:nvSpPr>
          <p:cNvPr id="5" name="Seta: para Cima 4">
            <a:extLst>
              <a:ext uri="{FF2B5EF4-FFF2-40B4-BE49-F238E27FC236}">
                <a16:creationId xmlns:a16="http://schemas.microsoft.com/office/drawing/2014/main" id="{8975AE36-3CD2-0E87-AE00-AC6348CA3B9E}"/>
              </a:ext>
            </a:extLst>
          </p:cNvPr>
          <p:cNvSpPr/>
          <p:nvPr/>
        </p:nvSpPr>
        <p:spPr>
          <a:xfrm>
            <a:off x="6156176" y="2996952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6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Princípios e Campos de Ação da Promoção da Saúde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006A77-9A76-45A1-A8B9-6715E781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43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6B3B0-E51A-4C3F-B187-9DF00E53A042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475656" y="548679"/>
            <a:ext cx="7200032" cy="9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defRPr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Princípios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promoção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763688" y="1773238"/>
            <a:ext cx="66961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600" dirty="0"/>
              <a:t>Concepção holística 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600" dirty="0" err="1"/>
              <a:t>Intersetorialidade</a:t>
            </a:r>
            <a:r>
              <a:rPr lang="pt-BR" sz="2600" dirty="0"/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600" dirty="0"/>
              <a:t>Participação social 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600" dirty="0" err="1"/>
              <a:t>Empoderamento</a:t>
            </a:r>
            <a:endParaRPr lang="pt-BR" sz="2600" dirty="0"/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600" dirty="0"/>
              <a:t>Equidade 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600" dirty="0"/>
              <a:t>Ações </a:t>
            </a:r>
            <a:r>
              <a:rPr lang="pt-BR" sz="2600" dirty="0" err="1"/>
              <a:t>multi-estratégicas</a:t>
            </a:r>
            <a:endParaRPr lang="pt-BR" sz="2600" dirty="0"/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600" dirty="0"/>
              <a:t>Sustentabilidade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79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Concepção Holística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96206" y="1905000"/>
            <a:ext cx="7052873" cy="4191000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Concepção ampliada de saúde</a:t>
            </a:r>
          </a:p>
          <a:p>
            <a:r>
              <a:rPr lang="pt-BR" sz="2000" dirty="0"/>
              <a:t>Integralidade como referência</a:t>
            </a:r>
          </a:p>
          <a:p>
            <a:pPr lvl="1"/>
            <a:r>
              <a:rPr lang="pt-BR" sz="1800" dirty="0"/>
              <a:t> “conjunto articulado e contínuo das ações e serviços preventivos e curativos, individuais e coletivos, exigidos para cada caso em todos os níveis de complexidade do sistema” Brasil – Lei 8.080/90</a:t>
            </a:r>
          </a:p>
          <a:p>
            <a:pPr lvl="1"/>
            <a:r>
              <a:rPr lang="pt-BR" sz="1800" dirty="0"/>
              <a:t>direito universal do usuário de ser atendido em suas </a:t>
            </a:r>
            <a:r>
              <a:rPr lang="pt-BR" sz="1800" u="sng" dirty="0"/>
              <a:t>necessidades de saúde</a:t>
            </a:r>
          </a:p>
          <a:p>
            <a:pPr lvl="1"/>
            <a:r>
              <a:rPr lang="pt-BR" sz="1800" dirty="0"/>
              <a:t>Prática do cuidado, do acolhimento, da humanização</a:t>
            </a:r>
          </a:p>
          <a:p>
            <a:r>
              <a:rPr lang="pt-BR" sz="2000" b="1" dirty="0">
                <a:cs typeface="Calibri" pitchFamily="34" charset="0"/>
              </a:rPr>
              <a:t>“a promoção da saúde envolve a população como um todo no contexto do seu dia-a-dia, ao invés de enfocar grupos com risco para doenças específicas</a:t>
            </a:r>
            <a:r>
              <a:rPr lang="pt-BR" sz="2000" dirty="0">
                <a:cs typeface="Calibri" pitchFamily="34" charset="0"/>
              </a:rPr>
              <a:t>”</a:t>
            </a:r>
          </a:p>
          <a:p>
            <a:endParaRPr lang="pt-BR" sz="2000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298F9-C497-4A41-8D0D-C608286204B1}" type="slidenum">
              <a:rPr lang="pt-BR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95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8229600" cy="1143000"/>
          </a:xfrm>
        </p:spPr>
        <p:txBody>
          <a:bodyPr/>
          <a:lstStyle/>
          <a:p>
            <a:r>
              <a:rPr lang="pt-BR" dirty="0"/>
              <a:t>Concepção holística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412776"/>
            <a:ext cx="7355160" cy="49118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380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pt-BR" sz="4200" dirty="0"/>
              <a:t>    	</a:t>
            </a:r>
            <a:endParaRPr lang="pt-BR" sz="3800" dirty="0"/>
          </a:p>
          <a:p>
            <a:pPr algn="just">
              <a:buNone/>
            </a:pPr>
            <a:r>
              <a:rPr lang="pt-BR" sz="7400" dirty="0"/>
              <a:t>     Saúde como um conceito holístico e positivo, que integraria as dimensões do bem estar humano. </a:t>
            </a:r>
          </a:p>
          <a:p>
            <a:pPr>
              <a:buNone/>
            </a:pPr>
            <a:r>
              <a:rPr lang="pt-BR" sz="8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4000" dirty="0"/>
              <a:t>     </a:t>
            </a:r>
            <a:r>
              <a:rPr lang="pt-BR" sz="5400" dirty="0"/>
              <a:t> </a:t>
            </a:r>
            <a:r>
              <a:rPr lang="pt-BR" sz="7400" i="1" dirty="0"/>
              <a:t>Significa que além do que ter onde </a:t>
            </a:r>
            <a:r>
              <a:rPr lang="pt-BR" sz="7400" b="1" i="1" dirty="0"/>
              <a:t>viver</a:t>
            </a:r>
            <a:r>
              <a:rPr lang="pt-BR" sz="7400" i="1" dirty="0"/>
              <a:t>, o que </a:t>
            </a:r>
            <a:r>
              <a:rPr lang="pt-BR" sz="7400" b="1" i="1" dirty="0"/>
              <a:t>comer,</a:t>
            </a:r>
            <a:r>
              <a:rPr lang="pt-BR" sz="7400" i="1" dirty="0"/>
              <a:t> ter assistência a </a:t>
            </a:r>
            <a:r>
              <a:rPr lang="pt-BR" sz="7400" b="1" i="1" dirty="0"/>
              <a:t>saúde</a:t>
            </a:r>
            <a:r>
              <a:rPr lang="pt-BR" sz="7400" i="1" dirty="0"/>
              <a:t> e contar com </a:t>
            </a:r>
            <a:r>
              <a:rPr lang="pt-BR" sz="7400" b="1" i="1" dirty="0"/>
              <a:t>trabalho remunerado</a:t>
            </a:r>
            <a:r>
              <a:rPr lang="pt-BR" sz="7400" i="1" dirty="0"/>
              <a:t>; também necessita </a:t>
            </a:r>
            <a:r>
              <a:rPr lang="pt-BR" sz="7400" b="1" i="1" dirty="0"/>
              <a:t>ter acesso a </a:t>
            </a:r>
            <a:r>
              <a:rPr lang="pt-BR" sz="7400" i="1" dirty="0"/>
              <a:t>outros componentes da saúde: </a:t>
            </a:r>
          </a:p>
          <a:p>
            <a:pPr algn="just"/>
            <a:r>
              <a:rPr lang="pt-BR" sz="7400" i="1" dirty="0"/>
              <a:t> os direitos humanos, a paz, a justiça, as opções de vida digna, a qualidade dessa vida; </a:t>
            </a:r>
          </a:p>
          <a:p>
            <a:pPr algn="just"/>
            <a:r>
              <a:rPr lang="pt-BR" sz="7400" i="1" dirty="0"/>
              <a:t> a possibilidade de criar, de inovar, de sentir prazer, ter acesso a arte e cultura, enfim,</a:t>
            </a:r>
          </a:p>
          <a:p>
            <a:pPr algn="just"/>
            <a:r>
              <a:rPr lang="pt-BR" sz="7400" i="1" dirty="0"/>
              <a:t>de chegar a uma velhice sem incapacidades, com plena capacidade para continuar desfrutando a vida até que o ciclo vital termine”</a:t>
            </a:r>
            <a:r>
              <a:rPr lang="pt-BR" sz="7400" dirty="0"/>
              <a:t>.</a:t>
            </a:r>
          </a:p>
          <a:p>
            <a:pPr algn="just">
              <a:buNone/>
            </a:pPr>
            <a:r>
              <a:rPr lang="pt-BR" sz="6600" dirty="0"/>
              <a:t>								</a:t>
            </a:r>
            <a:r>
              <a:rPr lang="pt-BR" sz="6000" dirty="0"/>
              <a:t> </a:t>
            </a:r>
            <a:r>
              <a:rPr lang="pt-BR" sz="3700" dirty="0"/>
              <a:t>( RESTREPO,2001)</a:t>
            </a:r>
          </a:p>
          <a:p>
            <a:pPr algn="just">
              <a:buNone/>
            </a:pPr>
            <a:endParaRPr lang="pt-BR" sz="43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5F68BC9-425F-4F32-B285-9434F273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397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5656" y="488063"/>
            <a:ext cx="6696744" cy="1431925"/>
          </a:xfrm>
        </p:spPr>
        <p:txBody>
          <a:bodyPr/>
          <a:lstStyle/>
          <a:p>
            <a:r>
              <a:rPr lang="pt-BR" dirty="0" err="1"/>
              <a:t>Intersetorialidade</a:t>
            </a:r>
            <a:endParaRPr lang="pt-BR" dirty="0"/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31640" y="1905000"/>
            <a:ext cx="7513910" cy="4403725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pt-BR" sz="2800" dirty="0"/>
              <a:t>Articulação de saberes e experiências de planejamento, realização e avaliação de ações para alcançar efeito sinérgico visando ao desenvolvimento social e a inclusão social.</a:t>
            </a:r>
          </a:p>
          <a:p>
            <a:pPr>
              <a:lnSpc>
                <a:spcPct val="80000"/>
              </a:lnSpc>
            </a:pPr>
            <a:r>
              <a:rPr lang="pt-BR" sz="2800" dirty="0"/>
              <a:t>Para a operacionalização da PS é necessária a cooperação entre diferentes setores envolvidos e articulação  de suas ações: legislação, sistema tributário, educação, habitação, serviço social, trabalho, alimentação, lazer, agricultura, planejamento urbano, </a:t>
            </a:r>
            <a:r>
              <a:rPr lang="pt-BR" sz="2800" dirty="0" err="1"/>
              <a:t>etc</a:t>
            </a:r>
            <a:endParaRPr lang="pt-BR" sz="2800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F0A67-5EB4-4FA2-8015-3500DCEF0862}" type="slidenum">
              <a:rPr lang="pt-BR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082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Participação Social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75656" y="1556792"/>
            <a:ext cx="7058744" cy="3777622"/>
          </a:xfrm>
        </p:spPr>
        <p:txBody>
          <a:bodyPr>
            <a:noAutofit/>
          </a:bodyPr>
          <a:lstStyle/>
          <a:p>
            <a:r>
              <a:rPr lang="pt-BR" sz="2400" dirty="0"/>
              <a:t>Entendida como o envolvimento de </a:t>
            </a:r>
            <a:r>
              <a:rPr lang="pt-BR" sz="2400" b="1" dirty="0"/>
              <a:t>atores diretamente interessados</a:t>
            </a:r>
            <a:r>
              <a:rPr lang="pt-BR" sz="2400" dirty="0"/>
              <a:t> no processo de eleição de prioridades, tomada de decisões, implementação e avaliação de iniciativas.  </a:t>
            </a:r>
            <a:r>
              <a:rPr lang="pt-BR" sz="1400" dirty="0"/>
              <a:t>(OMS, 1998)</a:t>
            </a:r>
          </a:p>
          <a:p>
            <a:r>
              <a:rPr lang="pt-BR" sz="2400" dirty="0"/>
              <a:t>Processo de negociação</a:t>
            </a:r>
          </a:p>
          <a:p>
            <a:r>
              <a:rPr lang="pt-BR" sz="2400" dirty="0"/>
              <a:t>Desenvolvimento e fortalecimento das comunidades</a:t>
            </a:r>
          </a:p>
          <a:p>
            <a:pPr lvl="1"/>
            <a:r>
              <a:rPr lang="pt-BR" sz="2000" dirty="0"/>
              <a:t>Informação</a:t>
            </a:r>
          </a:p>
          <a:p>
            <a:pPr lvl="1"/>
            <a:r>
              <a:rPr lang="pt-BR" sz="2000" dirty="0"/>
              <a:t>Formação técnica e política</a:t>
            </a:r>
          </a:p>
          <a:p>
            <a:pPr lvl="1"/>
            <a:r>
              <a:rPr lang="pt-BR" sz="2000" dirty="0" err="1"/>
              <a:t>Empowement</a:t>
            </a:r>
            <a:endParaRPr lang="pt-BR" sz="2000" dirty="0"/>
          </a:p>
          <a:p>
            <a:pPr>
              <a:buFont typeface="Wingdings" pitchFamily="2" charset="2"/>
              <a:buNone/>
            </a:pPr>
            <a:endParaRPr lang="pt-BR" sz="2400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68D54-FA5F-465E-AA37-18F82BED0768}" type="slidenum">
              <a:rPr lang="pt-BR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48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106478" y="787783"/>
            <a:ext cx="7772400" cy="5715000"/>
          </a:xfrm>
        </p:spPr>
        <p:txBody>
          <a:bodyPr lIns="92075" tIns="46038" rIns="92075" bIns="46038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dirty="0"/>
              <a:t>Campo da saúde, que reúne os chamados determinantes da saúde, é composto por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pt-BR" sz="2800" dirty="0"/>
              <a:t>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400" dirty="0"/>
              <a:t>Biologia humana:  herança genética, processos de amadurecimento e envelhecimento;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2400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400" dirty="0"/>
              <a:t>Ambiente: fatores relacionados à saúde externos ao organismo humano e sobre os quais as pessoas teriam pouco ou nenhum controle: qualidade dos alimentos, do ar, da água, eliminação de dejetos;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</p:txBody>
      </p:sp>
      <p:sp>
        <p:nvSpPr>
          <p:cNvPr id="1945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267310-B3F9-4CE1-B3DB-0BD6747D7538}" type="slidenum">
              <a:rPr lang="pt-BR" altLang="pt-BR" smtClean="0"/>
              <a:pPr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508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Equidade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idx="1"/>
          </p:nvPr>
        </p:nvSpPr>
        <p:spPr>
          <a:xfrm>
            <a:off x="1547664" y="1628800"/>
            <a:ext cx="7143254" cy="4895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 dirty="0"/>
              <a:t>Relaciona-se a justiça social.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Eliminação de diferenças </a:t>
            </a:r>
            <a:r>
              <a:rPr lang="pt-BR" sz="2400" b="1" dirty="0"/>
              <a:t>desnecessárias, evitáveis, injustas</a:t>
            </a:r>
            <a:r>
              <a:rPr lang="pt-BR" sz="2400" dirty="0"/>
              <a:t> que restringem oportunidades para se atingir o direito de bem estar </a:t>
            </a:r>
          </a:p>
          <a:p>
            <a:pPr lvl="1">
              <a:lnSpc>
                <a:spcPct val="90000"/>
              </a:lnSpc>
            </a:pPr>
            <a:r>
              <a:rPr lang="pt-BR" sz="2400" dirty="0"/>
              <a:t>Equidade  horizontal: destinação de recursos iguais ou equivalentes para necessidades iguais</a:t>
            </a:r>
          </a:p>
          <a:p>
            <a:pPr lvl="1">
              <a:lnSpc>
                <a:spcPct val="90000"/>
              </a:lnSpc>
            </a:pPr>
            <a:r>
              <a:rPr lang="pt-BR" sz="2400" dirty="0"/>
              <a:t>Equidade vertical - Destinação de diferentes recursos para diferentes níveis de necessidades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FA85B-CA5A-4567-9451-F5CF57E8BA5F}" type="slidenum">
              <a:rPr lang="pt-BR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910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628800"/>
            <a:ext cx="6591985" cy="4282422"/>
          </a:xfrm>
        </p:spPr>
        <p:txBody>
          <a:bodyPr>
            <a:normAutofit/>
          </a:bodyPr>
          <a:lstStyle/>
          <a:p>
            <a:r>
              <a:rPr lang="pt-BR" sz="2000" dirty="0"/>
              <a:t>Deve ser capaz de garantir o gozo de uma situação de igual bem-estar para todos os cidadãos.</a:t>
            </a:r>
          </a:p>
          <a:p>
            <a:r>
              <a:rPr lang="pt-BR" sz="2000" dirty="0"/>
              <a:t>Segundo Barros (apud Sem, 2002), a equidade em saúde deve ser vista como um “conceito multidimensional que inclui aspectos relacionados ao </a:t>
            </a:r>
            <a:r>
              <a:rPr lang="pt-BR" sz="2000" b="1" dirty="0"/>
              <a:t>nível de saúde que se tem</a:t>
            </a:r>
            <a:r>
              <a:rPr lang="pt-BR" sz="2000" dirty="0"/>
              <a:t> e à </a:t>
            </a:r>
            <a:r>
              <a:rPr lang="pt-BR" sz="2000" b="1" dirty="0"/>
              <a:t>possibilidade de se obtê-la</a:t>
            </a:r>
            <a:r>
              <a:rPr lang="pt-BR" sz="2000" dirty="0"/>
              <a:t>, e não apenas com a distribuição do cuidado sanitário. Inclui a justiça dos processos e, por conseguinte, deve-se atentar para a ausência de discriminações na prestação da assistência”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95675E-8BA3-447B-95C3-AFEA6369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854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2328971"/>
            <a:ext cx="7355160" cy="3044246"/>
          </a:xfrm>
        </p:spPr>
        <p:txBody>
          <a:bodyPr>
            <a:noAutofit/>
          </a:bodyPr>
          <a:lstStyle/>
          <a:p>
            <a:r>
              <a:rPr lang="pt-BR" sz="2800" dirty="0">
                <a:cs typeface="Calibri" pitchFamily="34" charset="0"/>
              </a:rPr>
              <a:t>IGUALDADE NA DIFERENÇA (tratar diferentemente os desiguais)</a:t>
            </a:r>
          </a:p>
          <a:p>
            <a:pPr lvl="1"/>
            <a:r>
              <a:rPr lang="pt-BR" sz="2400" dirty="0">
                <a:cs typeface="Calibri" pitchFamily="34" charset="0"/>
              </a:rPr>
              <a:t>Dimensão política</a:t>
            </a:r>
          </a:p>
          <a:p>
            <a:pPr lvl="1"/>
            <a:r>
              <a:rPr lang="pt-BR" sz="2400" dirty="0">
                <a:cs typeface="Calibri" pitchFamily="34" charset="0"/>
              </a:rPr>
              <a:t>Processo distributivo</a:t>
            </a:r>
          </a:p>
          <a:p>
            <a:pPr lvl="1"/>
            <a:r>
              <a:rPr lang="pt-BR" sz="2400" dirty="0">
                <a:cs typeface="Calibri" pitchFamily="34" charset="0"/>
              </a:rPr>
              <a:t>Realização da plena potencialidade</a:t>
            </a:r>
          </a:p>
          <a:p>
            <a:pPr lvl="1"/>
            <a:r>
              <a:rPr lang="pt-BR" sz="2400" dirty="0">
                <a:cs typeface="Calibri" pitchFamily="34" charset="0"/>
              </a:rPr>
              <a:t>Direitos humanos básicos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C1F43-F3E3-404C-9878-F03CAE08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722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412776"/>
            <a:ext cx="7556376" cy="4824536"/>
          </a:xfrm>
        </p:spPr>
        <p:txBody>
          <a:bodyPr>
            <a:normAutofit/>
          </a:bodyPr>
          <a:lstStyle/>
          <a:p>
            <a:r>
              <a:rPr lang="pt-BR" sz="2400" dirty="0"/>
              <a:t>Segundo o CHETRE (Center for Health </a:t>
            </a:r>
            <a:r>
              <a:rPr lang="pt-BR" sz="2400" dirty="0" err="1"/>
              <a:t>Equity</a:t>
            </a:r>
            <a:r>
              <a:rPr lang="pt-BR" sz="2400" dirty="0"/>
              <a:t>, Training , </a:t>
            </a:r>
            <a:r>
              <a:rPr lang="pt-BR" sz="2400" dirty="0" err="1"/>
              <a:t>Research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Evaluation</a:t>
            </a:r>
            <a:r>
              <a:rPr lang="pt-BR" sz="2400" dirty="0"/>
              <a:t>), o conceito sugere que pessoas diferentes deveriam ter acesso a recursos de saúde suficientes para suas necessidades de saúde e que o nível de saúde observado entre pessoas diferentes não deve ser influenciado por fatores além de seu controle (renda, educação, etnia).</a:t>
            </a:r>
          </a:p>
          <a:p>
            <a:endParaRPr lang="pt-BR" sz="2400" dirty="0"/>
          </a:p>
          <a:p>
            <a:r>
              <a:rPr lang="pt-BR" sz="2400" dirty="0"/>
              <a:t>Dificuldades: definir o que é necessidade de saúde, o que é justo ou injusto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BDAD561-3488-4F1A-9ABA-65A7CBA9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98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197328" cy="4498330"/>
          </a:xfr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EF4E8FA-111E-442D-A4BD-DA6A5DCD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625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Ações multi-estratégicas 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59632" y="1916113"/>
            <a:ext cx="6912818" cy="4191000"/>
          </a:xfrm>
        </p:spPr>
        <p:txBody>
          <a:bodyPr>
            <a:normAutofit/>
          </a:bodyPr>
          <a:lstStyle/>
          <a:p>
            <a:r>
              <a:rPr lang="pt-BR" sz="2400" dirty="0"/>
              <a:t>Pressupõe o envolvimento de diversas disciplinas e diz respeito  à  combinação de </a:t>
            </a:r>
            <a:r>
              <a:rPr lang="pt-BR" sz="2400" dirty="0">
                <a:solidFill>
                  <a:srgbClr val="C00000"/>
                </a:solidFill>
              </a:rPr>
              <a:t>métodos e abordagens </a:t>
            </a:r>
            <a:r>
              <a:rPr lang="pt-BR" sz="2400" dirty="0"/>
              <a:t>variados:</a:t>
            </a:r>
          </a:p>
          <a:p>
            <a:pPr lvl="1"/>
            <a:r>
              <a:rPr lang="pt-BR" sz="2400" dirty="0"/>
              <a:t> desenvolvimento de políticas, </a:t>
            </a:r>
          </a:p>
          <a:p>
            <a:pPr lvl="1"/>
            <a:r>
              <a:rPr lang="pt-BR" sz="2400" dirty="0"/>
              <a:t>mudanças organizacionais, </a:t>
            </a:r>
          </a:p>
          <a:p>
            <a:pPr lvl="1"/>
            <a:r>
              <a:rPr lang="pt-BR" sz="2400" dirty="0"/>
              <a:t>desenvolvimento comunitário, </a:t>
            </a:r>
          </a:p>
          <a:p>
            <a:pPr lvl="1"/>
            <a:r>
              <a:rPr lang="pt-BR" sz="2400" dirty="0"/>
              <a:t>questões legislativas, educacionais e do âmbito da comunicação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1288B-3F21-4E27-8724-37E191CC50B2}" type="slidenum">
              <a:rPr lang="pt-BR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723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Sustentabilidade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03648" y="1700808"/>
            <a:ext cx="6591985" cy="37776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600" dirty="0"/>
              <a:t>Criar iniciativas que estejam de acordo com o princípio do desenvolvimento sustentável e garantir um processo duradouro e forte (</a:t>
            </a:r>
            <a:r>
              <a:rPr lang="pt-BR" sz="2600" dirty="0" err="1"/>
              <a:t>Ziglio</a:t>
            </a:r>
            <a:r>
              <a:rPr lang="pt-BR" sz="2600" dirty="0"/>
              <a:t> e </a:t>
            </a:r>
            <a:r>
              <a:rPr lang="pt-BR" sz="2600" dirty="0" err="1"/>
              <a:t>col</a:t>
            </a:r>
            <a:r>
              <a:rPr lang="pt-BR" sz="2600" dirty="0"/>
              <a:t>, 2000)</a:t>
            </a:r>
          </a:p>
          <a:p>
            <a:pPr>
              <a:lnSpc>
                <a:spcPct val="90000"/>
              </a:lnSpc>
            </a:pPr>
            <a:r>
              <a:rPr lang="pt-BR" sz="2600" dirty="0"/>
              <a:t>Qualidade de vida, justiça social, equilíbrio ambiental e necessidade de desenvolvimento com capacidade de suporte. Garantia de sustentação econômico-financeira e institucional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A1F81-75EF-4996-90EB-725C2871DE4A}" type="slidenum">
              <a:rPr lang="pt-BR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940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4210414"/>
          </a:xfrm>
        </p:spPr>
        <p:txBody>
          <a:bodyPr>
            <a:normAutofit/>
          </a:bodyPr>
          <a:lstStyle/>
          <a:p>
            <a:r>
              <a:rPr lang="pt-BR" sz="2800" dirty="0"/>
              <a:t>A continuidade das políticas de promoção de saúde é especialmente importante tendo em vista que se trata de iniciativas de natureza complexa, envolvendo processos de transformação coletivos com impacto a médio e longo prazo. </a:t>
            </a:r>
          </a:p>
          <a:p>
            <a:endParaRPr lang="pt-BR" sz="2800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96C763-F485-4937-9C26-32DE7BD5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69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pt-BR" b="0" dirty="0">
                <a:effectLst/>
                <a:latin typeface="Century Gothic" panose="020B0502020202020204" pitchFamily="34" charset="0"/>
              </a:rPr>
              <a:t>Campos de Ação da Promoção da Saúde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988840"/>
            <a:ext cx="6990250" cy="4104456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pt-BR" sz="2800" dirty="0">
                <a:latin typeface="Century Gothic" panose="020B0502020202020204" pitchFamily="34" charset="0"/>
              </a:rPr>
              <a:t>Elaboração de políticas públicas saudáveis</a:t>
            </a:r>
          </a:p>
          <a:p>
            <a:pPr eaLnBrk="1" hangingPunct="1"/>
            <a:r>
              <a:rPr lang="pt-BR" sz="2800" dirty="0">
                <a:latin typeface="Century Gothic" panose="020B0502020202020204" pitchFamily="34" charset="0"/>
              </a:rPr>
              <a:t>Criação de ambientes saudáveis</a:t>
            </a:r>
          </a:p>
          <a:p>
            <a:pPr eaLnBrk="1" hangingPunct="1"/>
            <a:r>
              <a:rPr lang="pt-BR" sz="2800" dirty="0">
                <a:latin typeface="Century Gothic" panose="020B0502020202020204" pitchFamily="34" charset="0"/>
              </a:rPr>
              <a:t>Reforço da ação comunitária</a:t>
            </a:r>
          </a:p>
          <a:p>
            <a:pPr eaLnBrk="1" hangingPunct="1"/>
            <a:r>
              <a:rPr lang="pt-BR" sz="2800" dirty="0">
                <a:latin typeface="Century Gothic" panose="020B0502020202020204" pitchFamily="34" charset="0"/>
              </a:rPr>
              <a:t>Desenvolvimento de capacidades pessoais</a:t>
            </a:r>
          </a:p>
          <a:p>
            <a:pPr eaLnBrk="1" hangingPunct="1"/>
            <a:r>
              <a:rPr lang="pt-BR" sz="2800" dirty="0">
                <a:latin typeface="Century Gothic" panose="020B0502020202020204" pitchFamily="34" charset="0"/>
              </a:rPr>
              <a:t>Reorientação dos serviços de saúde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CCFA1-2FAB-4079-A9E8-44E4E423B657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986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24400"/>
            <a:ext cx="8280400" cy="1584325"/>
          </a:xfrm>
          <a:noFill/>
          <a:ln w="15875">
            <a:solidFill>
              <a:srgbClr val="C0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sz="2400" dirty="0"/>
              <a:t>Público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400" dirty="0"/>
              <a:t>Aquilo que se refere a todos; compromete todos no atendimento de demandas e necessidades sociais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pt-BR" sz="2400" dirty="0"/>
              <a:t> </a:t>
            </a:r>
            <a:r>
              <a:rPr lang="pt-BR" sz="1800" dirty="0"/>
              <a:t>(PEREIRA, 2008)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1065213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pt-BR" sz="4400"/>
              <a:t>Políticas Públicas</a:t>
            </a:r>
          </a:p>
        </p:txBody>
      </p:sp>
      <p:pic>
        <p:nvPicPr>
          <p:cNvPr id="10246" name="Picture 6" descr="povo_espanha3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66236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vgfesta12_valeriagoncalv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2"/>
          <a:stretch>
            <a:fillRect/>
          </a:stretch>
        </p:blipFill>
        <p:spPr bwMode="auto">
          <a:xfrm>
            <a:off x="539750" y="1557338"/>
            <a:ext cx="372110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1E40AB-14C6-479F-82BD-4CC7CA24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28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052513"/>
            <a:ext cx="7772400" cy="5043487"/>
          </a:xfrm>
        </p:spPr>
        <p:txBody>
          <a:bodyPr/>
          <a:lstStyle/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sz="2800" dirty="0"/>
              <a:t>Estilo de vida: conjunto de decisões que o indivíduo toma com relação à sua saúde e sobre os quais exerce certo grau de controle; e </a:t>
            </a:r>
          </a:p>
          <a:p>
            <a:pPr lvl="1" eaLnBrk="1" hangingPunct="1"/>
            <a:endParaRPr lang="pt-BR" altLang="pt-BR" sz="28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sz="2800" dirty="0"/>
              <a:t>Organização do sistema de saúde: quantidade, qualidade, ordem e relações entre pessoas e os recursos de prestação da atenção à saúde</a:t>
            </a:r>
            <a:r>
              <a:rPr lang="pt-BR" altLang="pt-BR" dirty="0"/>
              <a:t>.</a:t>
            </a:r>
          </a:p>
        </p:txBody>
      </p:sp>
      <p:sp>
        <p:nvSpPr>
          <p:cNvPr id="2048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2A5E04-72CD-4E24-96DA-B218C4A9E220}" type="slidenum">
              <a:rPr lang="pt-BR" altLang="pt-BR" smtClean="0"/>
              <a:pPr eaLnBrk="1" hangingPunct="1"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4894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effectLst/>
                <a:latin typeface="Century Gothic" panose="020B0502020202020204" pitchFamily="34" charset="0"/>
              </a:rPr>
              <a:t>Política Pública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2415" y="1628800"/>
            <a:ext cx="6591985" cy="4608512"/>
          </a:xfrm>
        </p:spPr>
        <p:txBody>
          <a:bodyPr>
            <a:normAutofit fontScale="70000" lnSpcReduction="20000"/>
          </a:bodyPr>
          <a:lstStyle/>
          <a:p>
            <a:r>
              <a:rPr lang="pt-BR" sz="2400" dirty="0"/>
              <a:t>Políticas públicas são ações e programas que são desenvolvidos pelo Estado para garantir e colocar em prática direitos que são previstos na Constituição Federal e em outras leis. Visam o bem estar da população.</a:t>
            </a:r>
          </a:p>
          <a:p>
            <a:r>
              <a:rPr lang="pt-BR" sz="2400" dirty="0"/>
              <a:t>Além desses direitos, outros que não estejam na lei podem vir a ser garantidos através de uma política pública. Isso pode acontecer com direitos que, com o passar do tempo, sejam identificados como uma necessidade da sociedade.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dirty="0">
                <a:latin typeface="Century Gothic" panose="020B0502020202020204" pitchFamily="34" charset="0"/>
              </a:rPr>
              <a:t>Supõe: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dirty="0">
                <a:latin typeface="Century Gothic" panose="020B0502020202020204" pitchFamily="34" charset="0"/>
              </a:rPr>
              <a:t>* Relações entre o Estado e a sociedade;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dirty="0">
                <a:latin typeface="Century Gothic" panose="020B0502020202020204" pitchFamily="34" charset="0"/>
              </a:rPr>
              <a:t>* Possibilidade de Acesso imparcial a todos;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dirty="0">
                <a:latin typeface="Century Gothic" panose="020B0502020202020204" pitchFamily="34" charset="0"/>
              </a:rPr>
              <a:t>* Visa atender grande número de pessoas.</a:t>
            </a:r>
          </a:p>
          <a:p>
            <a:pPr marL="109728" indent="0">
              <a:buNone/>
            </a:pPr>
            <a:endParaRPr lang="pt-BR" sz="2400" dirty="0"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pt-BR" sz="2400" dirty="0">
                <a:latin typeface="Century Gothic" panose="020B0502020202020204" pitchFamily="34" charset="0"/>
              </a:rPr>
              <a:t>Política Social: é um tipo de Política pública que visa garantir o suprimento dos direitos básicos aos cidadãos: saúde, moradia, segurança, alimentação e etc.</a:t>
            </a:r>
          </a:p>
          <a:p>
            <a:pPr marL="109728" indent="0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2D4DAAB-F7F0-4229-BE71-88CBAB7F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746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Políticas Públicas Saudáveis</a:t>
            </a:r>
            <a:endParaRPr lang="pt-BR" b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3777622"/>
          </a:xfrm>
        </p:spPr>
        <p:txBody>
          <a:bodyPr>
            <a:noAutofit/>
          </a:bodyPr>
          <a:lstStyle/>
          <a:p>
            <a:r>
              <a:rPr lang="pt-BR" sz="2400" dirty="0">
                <a:latin typeface="Century Gothic" panose="020B0502020202020204" pitchFamily="34" charset="0"/>
              </a:rPr>
              <a:t>Os determinantes do processo saúde-doença encontram-se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fora do alcance dos serviços de saúde.</a:t>
            </a:r>
            <a:r>
              <a:rPr lang="pt-BR" sz="2400" dirty="0">
                <a:latin typeface="Century Gothic" panose="020B0502020202020204" pitchFamily="34" charset="0"/>
              </a:rPr>
              <a:t> A criação de políticas públicas saudáveis é uma estratégia voltada para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colocar a saúde na agenda de outros setores </a:t>
            </a:r>
            <a:r>
              <a:rPr lang="pt-BR" sz="2400" dirty="0">
                <a:latin typeface="Century Gothic" panose="020B0502020202020204" pitchFamily="34" charset="0"/>
              </a:rPr>
              <a:t>formuladores de políticas públicas</a:t>
            </a:r>
          </a:p>
          <a:p>
            <a:r>
              <a:rPr lang="pt-BR" sz="2400" dirty="0">
                <a:latin typeface="Century Gothic" panose="020B0502020202020204" pitchFamily="34" charset="0"/>
              </a:rPr>
              <a:t>As políticas de saúde se inscrevem nas políticas de proteção social, junto com as de assistência e previdência.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228CFBC-0D0B-4A7A-A9D8-283BAFE9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920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31640" y="333375"/>
            <a:ext cx="7417073" cy="1143000"/>
          </a:xfrm>
        </p:spPr>
        <p:txBody>
          <a:bodyPr rtlCol="0">
            <a:normAutofit fontScale="90000"/>
          </a:bodyPr>
          <a:lstStyle/>
          <a:p>
            <a:pPr>
              <a:spcAft>
                <a:spcPct val="30000"/>
              </a:spcAft>
            </a:pPr>
            <a:r>
              <a:rPr lang="pt-BR" sz="3600" b="0" dirty="0">
                <a:effectLst/>
                <a:latin typeface="Century Gothic" panose="020B0502020202020204" pitchFamily="34" charset="0"/>
              </a:rPr>
              <a:t>Elaboração e implementação de políticas públicas saudáveis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68102" y="1773238"/>
            <a:ext cx="7417073" cy="4752975"/>
          </a:xfrm>
        </p:spPr>
        <p:txBody>
          <a:bodyPr>
            <a:normAutofit lnSpcReduction="10000"/>
          </a:bodyPr>
          <a:lstStyle/>
          <a:p>
            <a:pPr lvl="1">
              <a:spcAft>
                <a:spcPct val="30000"/>
              </a:spcAft>
              <a:buFont typeface="Arial" pitchFamily="34" charset="0"/>
              <a:buChar char="•"/>
            </a:pPr>
            <a:r>
              <a:rPr lang="pt-BR" sz="2700" dirty="0">
                <a:latin typeface="Century Gothic" panose="020B0502020202020204" pitchFamily="34" charset="0"/>
              </a:rPr>
              <a:t>Requer instrumentos técnicos e metodológicos de informação, educação e comunicação social de forma a levar os problemas sociais prioritários aos decisores de políticas públicas</a:t>
            </a:r>
          </a:p>
          <a:p>
            <a:pPr lvl="1">
              <a:spcAft>
                <a:spcPct val="30000"/>
              </a:spcAft>
              <a:buFont typeface="Arial" pitchFamily="34" charset="0"/>
              <a:buChar char="•"/>
            </a:pPr>
            <a:r>
              <a:rPr lang="pt-BR" sz="2700" dirty="0">
                <a:latin typeface="Century Gothic" panose="020B0502020202020204" pitchFamily="34" charset="0"/>
              </a:rPr>
              <a:t>Legislação, medidas fiscais, taxações, mudanças organizacionais, ações coordenadas apontadas para a equidade em saúde, distribuição mais equitativa de renda e políticas sociais;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12176-769C-4584-B682-43E078518593}" type="slidenum">
              <a:rPr lang="pt-BR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120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419475" y="836613"/>
            <a:ext cx="230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096206" y="379412"/>
            <a:ext cx="7833482" cy="12811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pt-BR" sz="3200" dirty="0">
                <a:latin typeface="Century Gothic" panose="020B0502020202020204" pitchFamily="34" charset="0"/>
              </a:rPr>
              <a:t>Políticas públicas voltadas para a promoção da saúde </a:t>
            </a:r>
            <a:endParaRPr lang="es-ES" sz="3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150975" y="1772816"/>
            <a:ext cx="7723944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pt-BR" sz="2400" dirty="0">
                <a:latin typeface="Century Gothic" panose="020B0502020202020204" pitchFamily="34" charset="0"/>
              </a:rPr>
              <a:t>Estão para além do setor saúde e do sistema de saúde;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pt-BR" sz="2400" dirty="0">
                <a:latin typeface="Century Gothic" panose="020B0502020202020204" pitchFamily="34" charset="0"/>
              </a:rPr>
              <a:t>São políticas públicas </a:t>
            </a:r>
            <a:r>
              <a:rPr lang="pt-BR" sz="2400" dirty="0" err="1">
                <a:latin typeface="Century Gothic" panose="020B0502020202020204" pitchFamily="34" charset="0"/>
              </a:rPr>
              <a:t>intersetoriais</a:t>
            </a:r>
            <a:r>
              <a:rPr lang="pt-BR" sz="2400" dirty="0"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66700" algn="l"/>
              </a:tabLst>
              <a:defRPr/>
            </a:pPr>
            <a:endParaRPr lang="pt-BR" sz="2400" dirty="0"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pt-BR" sz="2400" dirty="0">
                <a:latin typeface="Century Gothic" panose="020B0502020202020204" pitchFamily="34" charset="0"/>
              </a:rPr>
              <a:t>Justificam a articulação e integração de agendas e de fóruns participativos, como os </a:t>
            </a:r>
            <a:r>
              <a:rPr lang="pt-BR" sz="2400" i="1" dirty="0">
                <a:latin typeface="Century Gothic" panose="020B0502020202020204" pitchFamily="34" charset="0"/>
              </a:rPr>
              <a:t>Conselhos Consultivos e/ou Gestores de Políticas</a:t>
            </a:r>
            <a:r>
              <a:rPr lang="pt-BR" sz="2400" dirty="0">
                <a:latin typeface="Century Gothic" panose="020B0502020202020204" pitchFamily="34" charset="0"/>
              </a:rPr>
              <a:t> de diferentes áreas, tais como ambiente e segurança alimentar e nutricional, em um contexto político, social e administrativo de descentralização e de surgimento de múltiplas redes sócio-políticas.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tabLst>
                <a:tab pos="266700" algn="l"/>
              </a:tabLst>
              <a:defRPr/>
            </a:pPr>
            <a:endParaRPr lang="pt-BR" sz="2000" b="1" dirty="0">
              <a:latin typeface="Century Gothic" panose="020B0502020202020204" pitchFamily="34" charset="0"/>
            </a:endParaRPr>
          </a:p>
          <a:p>
            <a:pPr marL="342900" indent="-342900" algn="ctr">
              <a:spcBef>
                <a:spcPct val="20000"/>
              </a:spcBef>
              <a:tabLst>
                <a:tab pos="266700" algn="l"/>
              </a:tabLst>
              <a:defRPr/>
            </a:pPr>
            <a:endParaRPr lang="pt-BR" sz="2000" b="1" dirty="0">
              <a:latin typeface="Century Gothic" panose="020B0502020202020204" pitchFamily="34" charset="0"/>
            </a:endParaRPr>
          </a:p>
          <a:p>
            <a:pPr marL="342900" indent="-342900" algn="ctr">
              <a:spcBef>
                <a:spcPct val="20000"/>
              </a:spcBef>
              <a:tabLst>
                <a:tab pos="266700" algn="l"/>
              </a:tabLst>
              <a:defRPr/>
            </a:pPr>
            <a:endParaRPr lang="pt-BR" sz="2000" b="1" dirty="0">
              <a:latin typeface="Century Gothic" panose="020B0502020202020204" pitchFamily="34" charset="0"/>
            </a:endParaRPr>
          </a:p>
          <a:p>
            <a:pPr marL="342900" indent="-342900" algn="just">
              <a:spcBef>
                <a:spcPct val="20000"/>
              </a:spcBef>
              <a:tabLst>
                <a:tab pos="266700" algn="l"/>
              </a:tabLst>
              <a:defRPr/>
            </a:pPr>
            <a:r>
              <a:rPr lang="pt-BR" sz="2000" b="1" dirty="0">
                <a:latin typeface="Century Gothic" panose="020B0502020202020204" pitchFamily="34" charset="0"/>
              </a:rPr>
              <a:t>         </a:t>
            </a:r>
            <a:endParaRPr lang="pt-BR" sz="2000" b="1" i="1" dirty="0">
              <a:latin typeface="Century Gothic" panose="020B0502020202020204" pitchFamily="34" charset="0"/>
            </a:endParaRPr>
          </a:p>
        </p:txBody>
      </p:sp>
      <p:sp>
        <p:nvSpPr>
          <p:cNvPr id="9222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775C1-04D5-4D3C-A34E-B3B08259923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1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7704" y="1124744"/>
            <a:ext cx="6591985" cy="377762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</a:pPr>
            <a:r>
              <a:rPr lang="pt-BR" sz="2400" b="1" dirty="0">
                <a:latin typeface="Century Gothic" panose="020B0502020202020204" pitchFamily="34" charset="0"/>
              </a:rPr>
              <a:t>articulação de parcerias e atuações </a:t>
            </a:r>
            <a:r>
              <a:rPr lang="pt-BR" sz="2400" b="1" dirty="0" err="1">
                <a:latin typeface="Century Gothic" panose="020B0502020202020204" pitchFamily="34" charset="0"/>
              </a:rPr>
              <a:t>intersetoriais</a:t>
            </a:r>
            <a:r>
              <a:rPr lang="pt-BR" sz="2400" b="1" dirty="0">
                <a:latin typeface="Century Gothic" panose="020B0502020202020204" pitchFamily="34" charset="0"/>
              </a:rPr>
              <a:t>, </a:t>
            </a:r>
            <a:r>
              <a:rPr lang="pt-BR" sz="2400" dirty="0">
                <a:latin typeface="Century Gothic" panose="020B0502020202020204" pitchFamily="34" charset="0"/>
              </a:rPr>
              <a:t>entendida como convergência de esforços em torno das necessidades sociais geradas;</a:t>
            </a:r>
          </a:p>
          <a:p>
            <a:pPr marL="0" indent="0">
              <a:lnSpc>
                <a:spcPct val="80000"/>
              </a:lnSpc>
            </a:pPr>
            <a:endParaRPr lang="pt-BR" sz="2400" b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</a:pPr>
            <a:r>
              <a:rPr lang="pt-BR" sz="2400" b="1" dirty="0">
                <a:latin typeface="Century Gothic" panose="020B0502020202020204" pitchFamily="34" charset="0"/>
              </a:rPr>
              <a:t>ação coletiva participativa </a:t>
            </a:r>
            <a:r>
              <a:rPr lang="pt-BR" sz="2400" dirty="0">
                <a:latin typeface="Century Gothic" panose="020B0502020202020204" pitchFamily="34" charset="0"/>
              </a:rPr>
              <a:t>na construção de agendas sociais operando em</a:t>
            </a:r>
            <a:r>
              <a:rPr lang="pt-BR" sz="2400" b="1" dirty="0">
                <a:latin typeface="Century Gothic" panose="020B0502020202020204" pitchFamily="34" charset="0"/>
              </a:rPr>
              <a:t> redes sociais </a:t>
            </a:r>
            <a:r>
              <a:rPr lang="pt-BR" sz="2400" dirty="0">
                <a:latin typeface="Century Gothic" panose="020B0502020202020204" pitchFamily="34" charset="0"/>
              </a:rPr>
              <a:t>promotoras da </a:t>
            </a:r>
            <a:r>
              <a:rPr lang="pt-BR" sz="2400" i="1" dirty="0">
                <a:latin typeface="Century Gothic" panose="020B0502020202020204" pitchFamily="34" charset="0"/>
              </a:rPr>
              <a:t>qualidade de vida e saúde</a:t>
            </a:r>
            <a:r>
              <a:rPr lang="pt-BR" sz="2400" dirty="0">
                <a:latin typeface="Century Gothic" panose="020B0502020202020204" pitchFamily="34" charset="0"/>
              </a:rPr>
              <a:t>; </a:t>
            </a:r>
          </a:p>
          <a:p>
            <a:pPr marL="0" indent="0">
              <a:lnSpc>
                <a:spcPct val="80000"/>
              </a:lnSpc>
            </a:pPr>
            <a:endParaRPr lang="pt-BR" sz="2400" b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</a:pPr>
            <a:r>
              <a:rPr lang="pt-BR" sz="2400" b="1" dirty="0">
                <a:latin typeface="Century Gothic" panose="020B0502020202020204" pitchFamily="34" charset="0"/>
              </a:rPr>
              <a:t>responsabilidade múltipla: </a:t>
            </a:r>
            <a:r>
              <a:rPr lang="pt-BR" sz="2400" dirty="0">
                <a:latin typeface="Century Gothic" panose="020B0502020202020204" pitchFamily="34" charset="0"/>
              </a:rPr>
              <a:t>combinação de ações conjuntas do Estado e da sociedade civil, com multiplicidade de estratégias.</a:t>
            </a:r>
          </a:p>
          <a:p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4CD3CB4-3BCD-4687-B087-8B7F314F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25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14400" y="1196752"/>
            <a:ext cx="8050088" cy="5242587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Century Gothic" panose="020B0502020202020204" pitchFamily="34" charset="0"/>
              </a:rPr>
              <a:t>Na Declaração de Adelaide, na 2ª Conferência Internacional de PS realizada em 1988 a área de alimentação e nutrição foi destacada como prioritária na PS .</a:t>
            </a:r>
          </a:p>
          <a:p>
            <a:r>
              <a:rPr lang="pt-BR" sz="2400" dirty="0">
                <a:latin typeface="Century Gothic" panose="020B0502020202020204" pitchFamily="34" charset="0"/>
              </a:rPr>
              <a:t>As ações na área de políticas de segurança alimentar e nutricional devem buscar a garantia de acesso universal à ração em quantidade suficiente, com qualidade, respeitando os aspectos sócio culturais da população</a:t>
            </a:r>
          </a:p>
          <a:p>
            <a:r>
              <a:rPr lang="pt-BR" sz="2400" dirty="0">
                <a:latin typeface="Century Gothic" panose="020B0502020202020204" pitchFamily="34" charset="0"/>
              </a:rPr>
              <a:t>No Brasil: CF, Política Nacional de Alimentação e Nutrição, Merenda escolar, trabalhador, políticas de inclusão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8DB9014-319F-4433-8D36-5B9A6273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123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60730" y="1974905"/>
            <a:ext cx="8007350" cy="4752975"/>
          </a:xfrm>
        </p:spPr>
        <p:txBody>
          <a:bodyPr/>
          <a:lstStyle/>
          <a:p>
            <a:pPr lvl="1"/>
            <a:r>
              <a:rPr lang="pt-BR" sz="2700" dirty="0">
                <a:latin typeface="Century Gothic" panose="020B0502020202020204" pitchFamily="34" charset="0"/>
              </a:rPr>
              <a:t>proteção do meio ambiente, conservação dos recursos naturais, acompanhamento do impacto que as mudanças no meio ambiente produzem sobre a  saúde, o melhoramento dos entornos sociais e culturais e a promoção de ambientes que facilitem e favoreçam a saúde (trabalho, lazer, domicílio, escola, cidade);</a:t>
            </a:r>
          </a:p>
          <a:p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DAA55-8714-4AE7-899B-4325BB8FFC10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907704" y="620688"/>
            <a:ext cx="61206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entury Gothic" panose="020B0502020202020204" pitchFamily="34" charset="0"/>
              </a:rPr>
              <a:t>Criação de ambientes favoráveis à saúde</a:t>
            </a:r>
            <a:r>
              <a:rPr lang="pt-BR" dirty="0">
                <a:latin typeface="Century Gothic" panose="020B0502020202020204" pitchFamily="34" charset="0"/>
              </a:rPr>
              <a:t>: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2720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>
                <a:latin typeface="Century Gothic" panose="020B0502020202020204" pitchFamily="34" charset="0"/>
              </a:rPr>
              <a:t>mais do que investir em adaptações dos indivíduos ao ambientes, significa </a:t>
            </a:r>
            <a:r>
              <a:rPr lang="pt-BR" sz="2400" b="1" dirty="0">
                <a:latin typeface="Century Gothic" panose="020B0502020202020204" pitchFamily="34" charset="0"/>
              </a:rPr>
              <a:t>assegurar ambientes físicos e sociais </a:t>
            </a:r>
            <a:r>
              <a:rPr lang="pt-BR" sz="2400" dirty="0">
                <a:latin typeface="Century Gothic" panose="020B0502020202020204" pitchFamily="34" charset="0"/>
              </a:rPr>
              <a:t>que possibilitem as atitudes saudáveis. </a:t>
            </a:r>
            <a:r>
              <a:rPr lang="pt-BR" sz="2400" b="1" dirty="0">
                <a:latin typeface="Century Gothic" panose="020B0502020202020204" pitchFamily="34" charset="0"/>
              </a:rPr>
              <a:t>Tornar as escolhas saudáveis as mais fáceis</a:t>
            </a:r>
            <a:r>
              <a:rPr lang="pt-BR" sz="2400" dirty="0">
                <a:latin typeface="Century Gothic" panose="020B0502020202020204" pitchFamily="34" charset="0"/>
              </a:rPr>
              <a:t>.</a:t>
            </a:r>
          </a:p>
          <a:p>
            <a:r>
              <a:rPr lang="pt-BR" sz="2400" dirty="0">
                <a:latin typeface="Century Gothic" panose="020B0502020202020204" pitchFamily="34" charset="0"/>
              </a:rPr>
              <a:t>Deve-se também pensar em microambientes como as habitações, edifícios, locais de trabalho, escolas, universidades, meios de transporte, </a:t>
            </a:r>
            <a:r>
              <a:rPr lang="pt-BR" sz="2400" dirty="0" err="1">
                <a:latin typeface="Century Gothic" panose="020B0502020202020204" pitchFamily="34" charset="0"/>
              </a:rPr>
              <a:t>etc</a:t>
            </a:r>
            <a:endParaRPr lang="pt-BR" sz="2400" dirty="0">
              <a:latin typeface="Century Gothic" panose="020B0502020202020204" pitchFamily="34" charset="0"/>
            </a:endParaRPr>
          </a:p>
          <a:p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D06B23-F3A6-42B8-964B-611220B2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490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164356"/>
            <a:ext cx="6591985" cy="3777622"/>
          </a:xfrm>
        </p:spPr>
        <p:txBody>
          <a:bodyPr>
            <a:noAutofit/>
          </a:bodyPr>
          <a:lstStyle/>
          <a:p>
            <a:r>
              <a:rPr lang="pt-BR" sz="2400" dirty="0">
                <a:latin typeface="Century Gothic" panose="020B0502020202020204" pitchFamily="34" charset="0"/>
              </a:rPr>
              <a:t>A inter-relação entre os ambientes, os estilos de vida e os comportamentos saudáveis é muito estreita</a:t>
            </a:r>
          </a:p>
          <a:p>
            <a:r>
              <a:rPr lang="pt-BR" sz="2400" dirty="0">
                <a:latin typeface="Century Gothic" panose="020B0502020202020204" pitchFamily="34" charset="0"/>
              </a:rPr>
              <a:t>Saúde ambiental</a:t>
            </a:r>
          </a:p>
          <a:p>
            <a:r>
              <a:rPr lang="pt-BR" sz="2400" dirty="0">
                <a:latin typeface="Century Gothic" panose="020B0502020202020204" pitchFamily="34" charset="0"/>
              </a:rPr>
              <a:t>Melhoramento dos entornos sociais requer estímulo e incentivo para o fortalecimento de estratégias de ajuda mútua, a organização de grupos de autogestão e suporte em problemáticas comuns. </a:t>
            </a:r>
            <a:r>
              <a:rPr lang="pt-BR" sz="2400" dirty="0" err="1">
                <a:latin typeface="Century Gothic" panose="020B0502020202020204" pitchFamily="34" charset="0"/>
              </a:rPr>
              <a:t>Ex</a:t>
            </a:r>
            <a:r>
              <a:rPr lang="pt-BR" sz="2400" dirty="0">
                <a:latin typeface="Century Gothic" panose="020B0502020202020204" pitchFamily="34" charset="0"/>
              </a:rPr>
              <a:t> políticas voltadas à proteção da mulher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0F6877-3924-4EC2-8DC9-9DBA654A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356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437512" cy="1143000"/>
          </a:xfrm>
        </p:spPr>
        <p:txBody>
          <a:bodyPr>
            <a:normAutofit fontScale="90000"/>
          </a:bodyPr>
          <a:lstStyle/>
          <a:p>
            <a:r>
              <a:rPr lang="pt-BR" b="0" dirty="0">
                <a:effectLst/>
                <a:latin typeface="Century Gothic" panose="020B0502020202020204" pitchFamily="34" charset="0"/>
              </a:rPr>
              <a:t>Fortalecimento da ação comunitária, </a:t>
            </a:r>
            <a:r>
              <a:rPr lang="pt-BR" b="0" dirty="0" err="1">
                <a:effectLst/>
                <a:latin typeface="Century Gothic" panose="020B0502020202020204" pitchFamily="34" charset="0"/>
              </a:rPr>
              <a:t>empoderamento</a:t>
            </a:r>
            <a:r>
              <a:rPr lang="pt-BR" b="0" dirty="0">
                <a:effectLst/>
                <a:latin typeface="Century Gothic" panose="020B0502020202020204" pitchFamily="34" charset="0"/>
              </a:rPr>
              <a:t>: </a:t>
            </a:r>
            <a:br>
              <a:rPr lang="pt-BR" b="0" dirty="0">
                <a:effectLst/>
                <a:latin typeface="Century Gothic" panose="020B0502020202020204" pitchFamily="34" charset="0"/>
              </a:rPr>
            </a:br>
            <a:endParaRPr lang="pt-BR" b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pt-BR" sz="2400" dirty="0">
                <a:latin typeface="Century Gothic" panose="020B0502020202020204" pitchFamily="34" charset="0"/>
              </a:rPr>
              <a:t>participação social do ponto de vista individual e do processo de vida em comunidade, </a:t>
            </a:r>
          </a:p>
          <a:p>
            <a:pPr lvl="1"/>
            <a:r>
              <a:rPr lang="pt-BR" sz="2400" dirty="0">
                <a:latin typeface="Century Gothic" panose="020B0502020202020204" pitchFamily="34" charset="0"/>
              </a:rPr>
              <a:t>acesso total e contínuo às informações e às oportunidades de aprendizado;</a:t>
            </a:r>
          </a:p>
          <a:p>
            <a:pPr lvl="1"/>
            <a:r>
              <a:rPr lang="pt-BR" sz="2400" dirty="0" err="1">
                <a:latin typeface="Century Gothic" panose="020B0502020202020204" pitchFamily="34" charset="0"/>
              </a:rPr>
              <a:t>Empoderamento</a:t>
            </a:r>
            <a:r>
              <a:rPr lang="pt-BR" sz="2400" dirty="0">
                <a:latin typeface="Century Gothic" panose="020B0502020202020204" pitchFamily="34" charset="0"/>
              </a:rPr>
              <a:t> enquanto processo  social intimamente ligado à participação comunitária, a consolidação dos processos participativos, de espaços de negociação, de diálogo, e principalmente de criar consciência dos direitos sociais das pessoas</a:t>
            </a:r>
          </a:p>
          <a:p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94B7B1-6036-4847-AB05-01CEB6DA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25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7772400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A qualidade de vida de cada grupo social é diferente, sendo também diferente a sua </a:t>
            </a:r>
            <a:r>
              <a:rPr lang="pt-BR" altLang="pt-BR" sz="2800" dirty="0">
                <a:solidFill>
                  <a:srgbClr val="6C0A18"/>
                </a:solidFill>
              </a:rPr>
              <a:t>exposição</a:t>
            </a:r>
            <a:r>
              <a:rPr lang="pt-BR" altLang="pt-BR" sz="2800" dirty="0"/>
              <a:t> </a:t>
            </a:r>
            <a:r>
              <a:rPr lang="pt-BR" altLang="pt-BR" sz="2800" dirty="0">
                <a:solidFill>
                  <a:srgbClr val="6C0A18"/>
                </a:solidFill>
              </a:rPr>
              <a:t>a processos de risco</a:t>
            </a:r>
            <a:r>
              <a:rPr lang="pt-BR" altLang="pt-BR" sz="2800" dirty="0"/>
              <a:t> que produzem o aparecimento de </a:t>
            </a:r>
            <a:r>
              <a:rPr lang="pt-BR" altLang="pt-BR" sz="2800" dirty="0">
                <a:solidFill>
                  <a:srgbClr val="6C0A18"/>
                </a:solidFill>
              </a:rPr>
              <a:t>doenças e formas de morte específicas</a:t>
            </a:r>
            <a:r>
              <a:rPr lang="pt-BR" altLang="pt-BR" sz="2800" dirty="0"/>
              <a:t>, assim como seu </a:t>
            </a:r>
            <a:r>
              <a:rPr lang="pt-BR" altLang="pt-BR" sz="2800" dirty="0">
                <a:solidFill>
                  <a:srgbClr val="6C0A18"/>
                </a:solidFill>
              </a:rPr>
              <a:t>acesso a bens e serviços</a:t>
            </a:r>
            <a:r>
              <a:rPr lang="pt-BR" altLang="pt-BR" sz="2800" dirty="0"/>
              <a:t>. Cada grupo social leva inscrito em sua condição de vida o correspondente perfil de saúde-doença uma complexa trama de processos e formas de determinação.(</a:t>
            </a:r>
            <a:r>
              <a:rPr lang="pt-BR" altLang="pt-BR" sz="2800" dirty="0" err="1"/>
              <a:t>Breilh</a:t>
            </a:r>
            <a:r>
              <a:rPr lang="pt-BR" altLang="pt-BR" sz="2800" dirty="0"/>
              <a:t> e </a:t>
            </a:r>
            <a:r>
              <a:rPr lang="pt-BR" altLang="pt-BR" sz="2800" dirty="0" err="1"/>
              <a:t>Granda</a:t>
            </a:r>
            <a:r>
              <a:rPr lang="pt-BR" altLang="pt-BR" sz="2800" dirty="0"/>
              <a:t>, 1986):</a:t>
            </a:r>
          </a:p>
        </p:txBody>
      </p:sp>
    </p:spTree>
    <p:extLst>
      <p:ext uri="{BB962C8B-B14F-4D97-AF65-F5344CB8AC3E}">
        <p14:creationId xmlns:p14="http://schemas.microsoft.com/office/powerpoint/2010/main" val="4097494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Empoderamento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1556792"/>
            <a:ext cx="6591985" cy="3777622"/>
          </a:xfrm>
        </p:spPr>
        <p:txBody>
          <a:bodyPr>
            <a:noAutofit/>
          </a:bodyPr>
          <a:lstStyle/>
          <a:p>
            <a:r>
              <a:rPr lang="pt-BR" sz="2400" dirty="0" err="1"/>
              <a:t>Empowerment</a:t>
            </a:r>
            <a:r>
              <a:rPr lang="pt-BR" sz="2400" dirty="0"/>
              <a:t> é um conceito complexo que toma emprestado noções de distintos campos do conhecimento. Tem raízes nas lutas pelos direitos civis, no movimento feminista e na ideologia da “ação social” presente nas nações desenvolvidas na segunda metade do século passado.</a:t>
            </a:r>
          </a:p>
          <a:p>
            <a:endParaRPr lang="pt-BR" sz="24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5ADD14-064D-475B-ADC7-95A2A135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649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152908"/>
            <a:ext cx="7740352" cy="5271864"/>
          </a:xfrm>
        </p:spPr>
        <p:txBody>
          <a:bodyPr>
            <a:normAutofit/>
          </a:bodyPr>
          <a:lstStyle/>
          <a:p>
            <a:r>
              <a:rPr lang="pt-BR" sz="2400" dirty="0"/>
              <a:t>Relacionado a ampliação de poder ou fortalecimento</a:t>
            </a:r>
          </a:p>
          <a:p>
            <a:r>
              <a:rPr lang="pt-BR" sz="2400" dirty="0"/>
              <a:t>Pode ser considerado um </a:t>
            </a:r>
            <a:r>
              <a:rPr lang="pt-BR" sz="2400" u="sng" dirty="0"/>
              <a:t>processo de desenvolvimento pessoal, interpessoal ou de ampliação do poder político</a:t>
            </a:r>
          </a:p>
          <a:p>
            <a:r>
              <a:rPr lang="pt-BR" sz="2400" dirty="0"/>
              <a:t>Poder sobre = poder com </a:t>
            </a:r>
            <a:r>
              <a:rPr lang="pt-BR" sz="2400" u="sng" dirty="0"/>
              <a:t>dominação</a:t>
            </a:r>
            <a:r>
              <a:rPr lang="pt-BR" sz="2400" dirty="0"/>
              <a:t> / poder com= </a:t>
            </a:r>
            <a:r>
              <a:rPr lang="pt-BR" sz="2400" u="sng" dirty="0"/>
              <a:t>poder produtivo</a:t>
            </a:r>
          </a:p>
          <a:p>
            <a:r>
              <a:rPr lang="pt-BR" sz="2400" dirty="0">
                <a:cs typeface="Calibri" pitchFamily="34" charset="0"/>
              </a:rPr>
              <a:t>Na prática dos serviços públicos sociais – implica que os indivíduos e grupos sociais possam ampliar o controle sobre suas vidas por meio da participação em grupos e processos decisórios, visando transformar a realidade social e política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713F53-E2ED-4578-83C0-9F5B9B17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023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340768"/>
            <a:ext cx="6952025" cy="3777622"/>
          </a:xfrm>
        </p:spPr>
        <p:txBody>
          <a:bodyPr>
            <a:noAutofit/>
          </a:bodyPr>
          <a:lstStyle/>
          <a:p>
            <a:pPr lvl="1"/>
            <a:r>
              <a:rPr lang="pt-BR" sz="2400" dirty="0">
                <a:latin typeface="Century Gothic" panose="020B0502020202020204" pitchFamily="34" charset="0"/>
              </a:rPr>
              <a:t>A quem se </a:t>
            </a:r>
            <a:r>
              <a:rPr lang="pt-BR" sz="2400" dirty="0" err="1">
                <a:latin typeface="Century Gothic" panose="020B0502020202020204" pitchFamily="34" charset="0"/>
              </a:rPr>
              <a:t>empodera</a:t>
            </a:r>
            <a:r>
              <a:rPr lang="pt-BR" sz="2400" dirty="0">
                <a:latin typeface="Century Gothic" panose="020B0502020202020204" pitchFamily="34" charset="0"/>
              </a:rPr>
              <a:t>?  Aos excluídos (pobreza, gênero, etnia, pessoas com </a:t>
            </a:r>
            <a:r>
              <a:rPr lang="pt-BR" sz="2400" dirty="0" err="1">
                <a:latin typeface="Century Gothic" panose="020B0502020202020204" pitchFamily="34" charset="0"/>
              </a:rPr>
              <a:t>incapacitades</a:t>
            </a:r>
            <a:r>
              <a:rPr lang="pt-BR" sz="2400" dirty="0">
                <a:latin typeface="Century Gothic" panose="020B0502020202020204" pitchFamily="34" charset="0"/>
              </a:rPr>
              <a:t>)</a:t>
            </a:r>
          </a:p>
          <a:p>
            <a:pPr lvl="1"/>
            <a:r>
              <a:rPr lang="pt-BR" sz="2400" dirty="0">
                <a:latin typeface="Century Gothic" panose="020B0502020202020204" pitchFamily="34" charset="0"/>
              </a:rPr>
              <a:t>Para que se </a:t>
            </a:r>
            <a:r>
              <a:rPr lang="pt-BR" sz="2400" dirty="0" err="1">
                <a:latin typeface="Century Gothic" panose="020B0502020202020204" pitchFamily="34" charset="0"/>
              </a:rPr>
              <a:t>empodera</a:t>
            </a:r>
            <a:r>
              <a:rPr lang="pt-BR" sz="2400" dirty="0">
                <a:latin typeface="Century Gothic" panose="020B0502020202020204" pitchFamily="34" charset="0"/>
              </a:rPr>
              <a:t>? Para aumentar, criar condições para que os grupos adquiram </a:t>
            </a:r>
            <a:r>
              <a:rPr lang="pt-BR" sz="2400" dirty="0" err="1">
                <a:latin typeface="Century Gothic" panose="020B0502020202020204" pitchFamily="34" charset="0"/>
              </a:rPr>
              <a:t>capadidade</a:t>
            </a:r>
            <a:r>
              <a:rPr lang="pt-BR" sz="2400" dirty="0">
                <a:latin typeface="Century Gothic" panose="020B0502020202020204" pitchFamily="34" charset="0"/>
              </a:rPr>
              <a:t> para tomar decisões</a:t>
            </a:r>
          </a:p>
          <a:p>
            <a:pPr lvl="1"/>
            <a:r>
              <a:rPr lang="pt-BR" sz="2400" dirty="0">
                <a:latin typeface="Century Gothic" panose="020B0502020202020204" pitchFamily="34" charset="0"/>
              </a:rPr>
              <a:t>Por quem se </a:t>
            </a:r>
            <a:r>
              <a:rPr lang="pt-BR" sz="2400" dirty="0" err="1">
                <a:latin typeface="Century Gothic" panose="020B0502020202020204" pitchFamily="34" charset="0"/>
              </a:rPr>
              <a:t>empodera</a:t>
            </a:r>
            <a:r>
              <a:rPr lang="pt-BR" sz="2400" dirty="0">
                <a:latin typeface="Century Gothic" panose="020B0502020202020204" pitchFamily="34" charset="0"/>
              </a:rPr>
              <a:t>? Por funcionários de diferentes setores  do governo, líderes , trabalhadores da saúde pública,...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1FFCBAF-687B-4B5D-BEC2-E9C84EFE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77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0" dirty="0">
                <a:effectLst/>
                <a:latin typeface="Century Gothic" panose="020B0502020202020204" pitchFamily="34" charset="0"/>
              </a:rPr>
              <a:t>Desenvolvimento de habilidades pessoais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pt-BR" sz="2400" dirty="0">
                <a:latin typeface="Century Gothic" panose="020B0502020202020204" pitchFamily="34" charset="0"/>
              </a:rPr>
              <a:t>Educação para a saúde, processo de capacitação (aquisição de conhecimentos) e de consciência política</a:t>
            </a:r>
          </a:p>
          <a:p>
            <a:pPr lvl="1"/>
            <a:r>
              <a:rPr lang="pt-BR" sz="2400" dirty="0">
                <a:latin typeface="Century Gothic" panose="020B0502020202020204" pitchFamily="34" charset="0"/>
              </a:rPr>
              <a:t>capacitar os indivíduos a aprender durante toda a vida e se preparar para todos os seus estágios. O desenvolvimento de habilidades pode incluir as dimensões individual, familiar, grupal, coletiva, organizacional e até da ação política</a:t>
            </a:r>
          </a:p>
          <a:p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4C4B5-0775-4B73-B588-E0A5874B310B}" type="slidenum">
              <a:rPr lang="pt-BR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583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</a:rPr>
              <a:t>Capacitar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indivíduos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grupos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comunidades</a:t>
            </a:r>
            <a:r>
              <a:rPr lang="en-US" sz="3200" dirty="0">
                <a:solidFill>
                  <a:schemeClr val="tx1"/>
                </a:solidFill>
              </a:rPr>
              <a:t> e </a:t>
            </a:r>
            <a:r>
              <a:rPr lang="en-US" sz="3200" dirty="0" err="1">
                <a:solidFill>
                  <a:schemeClr val="tx1"/>
                </a:solidFill>
              </a:rPr>
              <a:t>organizações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construir</a:t>
            </a:r>
            <a:r>
              <a:rPr lang="en-US" sz="3200" dirty="0">
                <a:solidFill>
                  <a:schemeClr val="tx1"/>
                </a:solidFill>
              </a:rPr>
              <a:t> a </a:t>
            </a:r>
            <a:r>
              <a:rPr lang="en-US" sz="3200" dirty="0" err="1">
                <a:solidFill>
                  <a:schemeClr val="tx1"/>
                </a:solidFill>
              </a:rPr>
              <a:t>capacidade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promover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saúde</a:t>
            </a:r>
            <a:r>
              <a:rPr lang="en-US" sz="3200" dirty="0">
                <a:solidFill>
                  <a:schemeClr val="tx1"/>
                </a:solidFill>
              </a:rPr>
              <a:t> a </a:t>
            </a:r>
            <a:r>
              <a:rPr lang="en-US" sz="3200" dirty="0" err="1">
                <a:solidFill>
                  <a:schemeClr val="tx1"/>
                </a:solidFill>
              </a:rPr>
              <a:t>fim</a:t>
            </a:r>
            <a:r>
              <a:rPr lang="en-US" sz="3200" dirty="0">
                <a:solidFill>
                  <a:schemeClr val="tx1"/>
                </a:solidFill>
              </a:rPr>
              <a:t> de </a:t>
            </a:r>
            <a:r>
              <a:rPr lang="en-US" sz="3200" dirty="0" err="1">
                <a:solidFill>
                  <a:schemeClr val="tx1"/>
                </a:solidFill>
              </a:rPr>
              <a:t>melhorar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níveis</a:t>
            </a:r>
            <a:r>
              <a:rPr lang="en-US" sz="3200" dirty="0">
                <a:solidFill>
                  <a:schemeClr val="tx1"/>
                </a:solidFill>
              </a:rPr>
              <a:t> de </a:t>
            </a:r>
            <a:r>
              <a:rPr lang="en-US" sz="3200" dirty="0" err="1">
                <a:solidFill>
                  <a:schemeClr val="tx1"/>
                </a:solidFill>
              </a:rPr>
              <a:t>saúde</a:t>
            </a:r>
            <a:r>
              <a:rPr lang="en-US" sz="3200" dirty="0">
                <a:solidFill>
                  <a:schemeClr val="tx1"/>
                </a:solidFill>
              </a:rPr>
              <a:t> e </a:t>
            </a:r>
            <a:r>
              <a:rPr lang="en-US" sz="3200" dirty="0" err="1">
                <a:solidFill>
                  <a:schemeClr val="tx1"/>
                </a:solidFill>
              </a:rPr>
              <a:t>reduzir</a:t>
            </a:r>
            <a:r>
              <a:rPr lang="en-US" sz="3200" dirty="0">
                <a:solidFill>
                  <a:schemeClr val="tx1"/>
                </a:solidFill>
              </a:rPr>
              <a:t> as </a:t>
            </a:r>
            <a:r>
              <a:rPr lang="en-US" sz="3200" dirty="0" err="1">
                <a:solidFill>
                  <a:schemeClr val="tx1"/>
                </a:solidFill>
              </a:rPr>
              <a:t>iniquidades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45AAC2-5C1B-48A7-8537-1E3C0466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44</a:t>
            </a:fld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02E93C1-B693-40C8-9D4C-A5D2F440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77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71600" y="2080296"/>
            <a:ext cx="7632848" cy="547211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Reformas nos sistemas de saúde, de forma a torná-los mais eficientes e efetivos, que façam mais prevenção de doenças e PS</a:t>
            </a:r>
          </a:p>
          <a:p>
            <a:pPr lvl="1">
              <a:lnSpc>
                <a:spcPct val="90000"/>
              </a:lnSpc>
            </a:pPr>
            <a:r>
              <a:rPr lang="pt-BR" sz="2400" dirty="0" err="1">
                <a:latin typeface="Century Gothic" panose="020B0502020202020204" pitchFamily="34" charset="0"/>
              </a:rPr>
              <a:t>intersetorialidade</a:t>
            </a:r>
            <a:r>
              <a:rPr lang="pt-BR" sz="2400" dirty="0">
                <a:latin typeface="Century Gothic" panose="020B0502020202020204" pitchFamily="34" charset="0"/>
              </a:rPr>
              <a:t>, formação de recursos humanos</a:t>
            </a:r>
          </a:p>
          <a:p>
            <a:pPr lvl="1">
              <a:lnSpc>
                <a:spcPct val="9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Apesar de se falar em reorientação de serviços de saúde, devemos  incluir os serviços sociais em geral pois influenciam a QV e o bem estar das pessoas  (Serviços de nutrição, atenção aos idosos, aos com incapacidades, suporte social aos jovens, às mulheres, aos idosos, </a:t>
            </a:r>
            <a:r>
              <a:rPr lang="pt-BR" sz="2400" dirty="0" err="1">
                <a:latin typeface="Century Gothic" panose="020B0502020202020204" pitchFamily="34" charset="0"/>
              </a:rPr>
              <a:t>etc</a:t>
            </a:r>
            <a:r>
              <a:rPr lang="pt-BR" sz="24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0962-7122-4741-A493-A032F6371592}" type="slidenum">
              <a:rPr lang="pt-BR"/>
              <a:pPr>
                <a:defRPr/>
              </a:pPr>
              <a:t>45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1D6BD3F-E678-4AC2-822E-0BCFCF03555C}"/>
              </a:ext>
            </a:extLst>
          </p:cNvPr>
          <p:cNvSpPr txBox="1"/>
          <p:nvPr/>
        </p:nvSpPr>
        <p:spPr>
          <a:xfrm>
            <a:off x="1691680" y="620688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Reorientação dos serviços no sentido da PS</a:t>
            </a:r>
          </a:p>
        </p:txBody>
      </p:sp>
    </p:spTree>
    <p:extLst>
      <p:ext uri="{BB962C8B-B14F-4D97-AF65-F5344CB8AC3E}">
        <p14:creationId xmlns:p14="http://schemas.microsoft.com/office/powerpoint/2010/main" val="4099003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9712" y="1340768"/>
            <a:ext cx="6591985" cy="3777622"/>
          </a:xfrm>
        </p:spPr>
        <p:txBody>
          <a:bodyPr>
            <a:noAutofit/>
          </a:bodyPr>
          <a:lstStyle/>
          <a:p>
            <a:r>
              <a:rPr lang="pt-BR" sz="2400" dirty="0">
                <a:latin typeface="Century Gothic" panose="020B0502020202020204" pitchFamily="34" charset="0"/>
              </a:rPr>
              <a:t>rever a finalidade dos serviços. </a:t>
            </a:r>
          </a:p>
          <a:p>
            <a:r>
              <a:rPr lang="pt-BR" sz="2400" dirty="0">
                <a:latin typeface="Century Gothic" panose="020B0502020202020204" pitchFamily="34" charset="0"/>
              </a:rPr>
              <a:t>Superar a ênfase dada às ações individuais e curativas, centradas na ausência de doenças, incorporando-se instrumentos constitutivos e permanentes de </a:t>
            </a:r>
            <a:r>
              <a:rPr lang="pt-BR" sz="2400" i="1" dirty="0">
                <a:latin typeface="Century Gothic" panose="020B0502020202020204" pitchFamily="34" charset="0"/>
              </a:rPr>
              <a:t>vigilância da saúde, </a:t>
            </a:r>
            <a:r>
              <a:rPr lang="pt-BR" sz="2400" dirty="0">
                <a:latin typeface="Century Gothic" panose="020B0502020202020204" pitchFamily="34" charset="0"/>
              </a:rPr>
              <a:t>na perspectiva dos determinantes e condicionantes de saúde.</a:t>
            </a:r>
          </a:p>
          <a:p>
            <a:r>
              <a:rPr lang="pt-BR" sz="2400" dirty="0">
                <a:latin typeface="Century Gothic" panose="020B0502020202020204" pitchFamily="34" charset="0"/>
              </a:rPr>
              <a:t>Capacitação dos recursos humanos para o novo ideário da Promoção da Saúde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4A42F6D-679A-4EE8-AB3A-B61634BA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814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5656" y="244475"/>
            <a:ext cx="7366719" cy="1431925"/>
          </a:xfrm>
        </p:spPr>
        <p:txBody>
          <a:bodyPr/>
          <a:lstStyle/>
          <a:p>
            <a:r>
              <a:rPr lang="pt-BR" sz="3600" b="0" dirty="0">
                <a:effectLst/>
                <a:latin typeface="Century Gothic" panose="020B0502020202020204" pitchFamily="34" charset="0"/>
              </a:rPr>
              <a:t>Outros processos metodológicos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75656" y="1772816"/>
            <a:ext cx="7202760" cy="4758314"/>
          </a:xfrm>
        </p:spPr>
        <p:txBody>
          <a:bodyPr>
            <a:normAutofit fontScale="55000" lnSpcReduction="20000"/>
          </a:bodyPr>
          <a:lstStyle/>
          <a:p>
            <a:r>
              <a:rPr lang="pt-BR" sz="4400" dirty="0">
                <a:latin typeface="Century Gothic" panose="020B0502020202020204" pitchFamily="34" charset="0"/>
              </a:rPr>
              <a:t>Além dos cinco campos há 3 processos metodológicos importantes em promoção da saúde:</a:t>
            </a:r>
          </a:p>
          <a:p>
            <a:pPr lvl="1"/>
            <a:r>
              <a:rPr lang="pt-BR" sz="3600" dirty="0">
                <a:latin typeface="Century Gothic" panose="020B0502020202020204" pitchFamily="34" charset="0"/>
              </a:rPr>
              <a:t>Mediação: para envolver todos os atores sociais e conseguir seu comprometimento</a:t>
            </a:r>
          </a:p>
          <a:p>
            <a:pPr lvl="1"/>
            <a:r>
              <a:rPr lang="pt-BR" sz="3600" dirty="0">
                <a:latin typeface="Century Gothic" panose="020B0502020202020204" pitchFamily="34" charset="0"/>
              </a:rPr>
              <a:t>Advocacia: por causas do interesse público, </a:t>
            </a:r>
            <a:r>
              <a:rPr lang="en-US" sz="3600" kern="0" dirty="0" err="1">
                <a:latin typeface="Century Gothic" panose="020B0502020202020204" pitchFamily="34" charset="0"/>
              </a:rPr>
              <a:t>Advogar</a:t>
            </a:r>
            <a:r>
              <a:rPr lang="en-US" sz="3600" kern="0" dirty="0">
                <a:latin typeface="Century Gothic" panose="020B0502020202020204" pitchFamily="34" charset="0"/>
              </a:rPr>
              <a:t> </a:t>
            </a:r>
            <a:r>
              <a:rPr lang="en-US" sz="3600" kern="0" dirty="0" err="1">
                <a:latin typeface="Century Gothic" panose="020B0502020202020204" pitchFamily="34" charset="0"/>
              </a:rPr>
              <a:t>ou</a:t>
            </a:r>
            <a:r>
              <a:rPr lang="en-US" sz="3600" kern="0" dirty="0">
                <a:latin typeface="Century Gothic" panose="020B0502020202020204" pitchFamily="34" charset="0"/>
              </a:rPr>
              <a:t> defender </a:t>
            </a:r>
            <a:r>
              <a:rPr lang="en-US" sz="3600" kern="0" dirty="0" err="1">
                <a:latin typeface="Century Gothic" panose="020B0502020202020204" pitchFamily="34" charset="0"/>
              </a:rPr>
              <a:t>os</a:t>
            </a:r>
            <a:r>
              <a:rPr lang="en-US" sz="3600" kern="0" dirty="0">
                <a:latin typeface="Century Gothic" panose="020B0502020202020204" pitchFamily="34" charset="0"/>
              </a:rPr>
              <a:t> </a:t>
            </a:r>
            <a:r>
              <a:rPr lang="en-US" sz="3600" kern="0" dirty="0" err="1">
                <a:latin typeface="Century Gothic" panose="020B0502020202020204" pitchFamily="34" charset="0"/>
              </a:rPr>
              <a:t>direitos</a:t>
            </a:r>
            <a:r>
              <a:rPr lang="en-US" sz="3600" kern="0" dirty="0">
                <a:latin typeface="Century Gothic" panose="020B0502020202020204" pitchFamily="34" charset="0"/>
              </a:rPr>
              <a:t> de </a:t>
            </a:r>
            <a:r>
              <a:rPr lang="en-US" sz="3600" kern="0" dirty="0" err="1">
                <a:latin typeface="Century Gothic" panose="020B0502020202020204" pitchFamily="34" charset="0"/>
              </a:rPr>
              <a:t>indivíduos</a:t>
            </a:r>
            <a:r>
              <a:rPr lang="en-US" sz="3600" kern="0" dirty="0">
                <a:latin typeface="Century Gothic" panose="020B0502020202020204" pitchFamily="34" charset="0"/>
              </a:rPr>
              <a:t>, </a:t>
            </a:r>
            <a:r>
              <a:rPr lang="en-US" sz="3600" kern="0" dirty="0" err="1">
                <a:latin typeface="Century Gothic" panose="020B0502020202020204" pitchFamily="34" charset="0"/>
              </a:rPr>
              <a:t>comunidades</a:t>
            </a:r>
            <a:r>
              <a:rPr lang="en-US" sz="3600" kern="0" dirty="0">
                <a:latin typeface="Century Gothic" panose="020B0502020202020204" pitchFamily="34" charset="0"/>
              </a:rPr>
              <a:t> e </a:t>
            </a:r>
            <a:r>
              <a:rPr lang="en-US" sz="3600" kern="0" dirty="0" err="1">
                <a:latin typeface="Century Gothic" panose="020B0502020202020204" pitchFamily="34" charset="0"/>
              </a:rPr>
              <a:t>organizações</a:t>
            </a:r>
            <a:r>
              <a:rPr lang="en-US" sz="3600" kern="0" dirty="0">
                <a:latin typeface="Century Gothic" panose="020B0502020202020204" pitchFamily="34" charset="0"/>
              </a:rPr>
              <a:t> com a </a:t>
            </a:r>
            <a:r>
              <a:rPr lang="en-US" sz="3600" kern="0" dirty="0" err="1">
                <a:latin typeface="Century Gothic" panose="020B0502020202020204" pitchFamily="34" charset="0"/>
              </a:rPr>
              <a:t>finalidade</a:t>
            </a:r>
            <a:r>
              <a:rPr lang="en-US" sz="3600" kern="0" dirty="0">
                <a:latin typeface="Century Gothic" panose="020B0502020202020204" pitchFamily="34" charset="0"/>
              </a:rPr>
              <a:t> de </a:t>
            </a:r>
            <a:r>
              <a:rPr lang="en-US" sz="3600" kern="0" dirty="0" err="1">
                <a:latin typeface="Century Gothic" panose="020B0502020202020204" pitchFamily="34" charset="0"/>
              </a:rPr>
              <a:t>melhorar</a:t>
            </a:r>
            <a:r>
              <a:rPr lang="en-US" sz="3600" kern="0" dirty="0">
                <a:latin typeface="Century Gothic" panose="020B0502020202020204" pitchFamily="34" charset="0"/>
              </a:rPr>
              <a:t> a </a:t>
            </a:r>
            <a:r>
              <a:rPr lang="en-US" sz="3600" kern="0" dirty="0" err="1">
                <a:latin typeface="Century Gothic" panose="020B0502020202020204" pitchFamily="34" charset="0"/>
              </a:rPr>
              <a:t>saúde</a:t>
            </a:r>
            <a:r>
              <a:rPr lang="en-US" sz="3600" kern="0" dirty="0">
                <a:latin typeface="Century Gothic" panose="020B0502020202020204" pitchFamily="34" charset="0"/>
              </a:rPr>
              <a:t> e </a:t>
            </a:r>
            <a:r>
              <a:rPr lang="en-US" sz="3600" kern="0" dirty="0" err="1">
                <a:latin typeface="Century Gothic" panose="020B0502020202020204" pitchFamily="34" charset="0"/>
              </a:rPr>
              <a:t>construir</a:t>
            </a:r>
            <a:r>
              <a:rPr lang="en-US" sz="3600" kern="0" dirty="0">
                <a:latin typeface="Century Gothic" panose="020B0502020202020204" pitchFamily="34" charset="0"/>
              </a:rPr>
              <a:t> a </a:t>
            </a:r>
            <a:r>
              <a:rPr lang="en-US" sz="3600" kern="0" dirty="0" err="1">
                <a:latin typeface="Century Gothic" panose="020B0502020202020204" pitchFamily="34" charset="0"/>
              </a:rPr>
              <a:t>capacidade</a:t>
            </a:r>
            <a:r>
              <a:rPr lang="en-US" sz="3600" kern="0" dirty="0">
                <a:latin typeface="Century Gothic" panose="020B0502020202020204" pitchFamily="34" charset="0"/>
              </a:rPr>
              <a:t> de </a:t>
            </a:r>
            <a:r>
              <a:rPr lang="en-US" sz="3600" kern="0" dirty="0" err="1">
                <a:latin typeface="Century Gothic" panose="020B0502020202020204" pitchFamily="34" charset="0"/>
              </a:rPr>
              <a:t>atuar</a:t>
            </a:r>
            <a:r>
              <a:rPr lang="en-US" sz="3600" kern="0" dirty="0">
                <a:latin typeface="Century Gothic" panose="020B0502020202020204" pitchFamily="34" charset="0"/>
              </a:rPr>
              <a:t> </a:t>
            </a:r>
            <a:r>
              <a:rPr lang="en-US" sz="3600" kern="0" dirty="0" err="1">
                <a:latin typeface="Century Gothic" panose="020B0502020202020204" pitchFamily="34" charset="0"/>
              </a:rPr>
              <a:t>na</a:t>
            </a:r>
            <a:r>
              <a:rPr lang="en-US" sz="3600" kern="0" dirty="0">
                <a:latin typeface="Century Gothic" panose="020B0502020202020204" pitchFamily="34" charset="0"/>
              </a:rPr>
              <a:t> </a:t>
            </a:r>
            <a:r>
              <a:rPr lang="en-US" sz="3600" kern="0" dirty="0" err="1">
                <a:latin typeface="Century Gothic" panose="020B0502020202020204" pitchFamily="34" charset="0"/>
              </a:rPr>
              <a:t>promoção</a:t>
            </a:r>
            <a:r>
              <a:rPr lang="en-US" sz="3600" kern="0" dirty="0">
                <a:latin typeface="Century Gothic" panose="020B0502020202020204" pitchFamily="34" charset="0"/>
              </a:rPr>
              <a:t> da </a:t>
            </a:r>
            <a:r>
              <a:rPr lang="en-US" sz="3600" kern="0" dirty="0" err="1">
                <a:latin typeface="Century Gothic" panose="020B0502020202020204" pitchFamily="34" charset="0"/>
              </a:rPr>
              <a:t>saúde</a:t>
            </a:r>
            <a:r>
              <a:rPr lang="en-US" sz="3600" kern="0" dirty="0">
                <a:latin typeface="Century Gothic" panose="020B0502020202020204" pitchFamily="34" charset="0"/>
              </a:rPr>
              <a:t>.</a:t>
            </a:r>
            <a:endParaRPr lang="pt-BR" sz="3600" kern="0" dirty="0">
              <a:latin typeface="Century Gothic" panose="020B0502020202020204" pitchFamily="34" charset="0"/>
            </a:endParaRPr>
          </a:p>
          <a:p>
            <a:pPr lvl="1"/>
            <a:r>
              <a:rPr lang="pt-BR" sz="3600" dirty="0">
                <a:latin typeface="Century Gothic" panose="020B0502020202020204" pitchFamily="34" charset="0"/>
              </a:rPr>
              <a:t>Informação e comunicação social:</a:t>
            </a:r>
            <a:r>
              <a:rPr lang="en-US" sz="3600" kern="0" dirty="0">
                <a:latin typeface="Century Gothic" panose="020B0502020202020204" pitchFamily="34" charset="0"/>
              </a:rPr>
              <a:t> </a:t>
            </a:r>
            <a:r>
              <a:rPr lang="en-US" sz="3600" kern="0" dirty="0" err="1">
                <a:latin typeface="Century Gothic" panose="020B0502020202020204" pitchFamily="34" charset="0"/>
              </a:rPr>
              <a:t>Empregar</a:t>
            </a:r>
            <a:r>
              <a:rPr lang="en-US" sz="3600" kern="0" dirty="0">
                <a:latin typeface="Century Gothic" panose="020B0502020202020204" pitchFamily="34" charset="0"/>
              </a:rPr>
              <a:t> </a:t>
            </a:r>
            <a:r>
              <a:rPr lang="en-US" sz="3600" kern="0" dirty="0" err="1">
                <a:latin typeface="Century Gothic" panose="020B0502020202020204" pitchFamily="34" charset="0"/>
              </a:rPr>
              <a:t>abordagens</a:t>
            </a:r>
            <a:r>
              <a:rPr lang="en-US" sz="3600" kern="0" dirty="0">
                <a:latin typeface="Century Gothic" panose="020B0502020202020204" pitchFamily="34" charset="0"/>
              </a:rPr>
              <a:t>, </a:t>
            </a:r>
            <a:r>
              <a:rPr lang="en-US" sz="3600" kern="0" dirty="0" err="1">
                <a:latin typeface="Century Gothic" panose="020B0502020202020204" pitchFamily="34" charset="0"/>
              </a:rPr>
              <a:t>técnicas</a:t>
            </a:r>
            <a:r>
              <a:rPr lang="en-US" sz="3600" kern="0" dirty="0">
                <a:latin typeface="Century Gothic" panose="020B0502020202020204" pitchFamily="34" charset="0"/>
              </a:rPr>
              <a:t> e </a:t>
            </a:r>
            <a:r>
              <a:rPr lang="en-US" sz="3600" kern="0" dirty="0" err="1">
                <a:latin typeface="Century Gothic" panose="020B0502020202020204" pitchFamily="34" charset="0"/>
              </a:rPr>
              <a:t>recursos</a:t>
            </a:r>
            <a:r>
              <a:rPr lang="en-US" sz="3600" kern="0" dirty="0">
                <a:latin typeface="Century Gothic" panose="020B0502020202020204" pitchFamily="34" charset="0"/>
              </a:rPr>
              <a:t> </a:t>
            </a:r>
            <a:r>
              <a:rPr lang="en-US" sz="3600" kern="0" dirty="0" err="1">
                <a:latin typeface="Century Gothic" panose="020B0502020202020204" pitchFamily="34" charset="0"/>
              </a:rPr>
              <a:t>apropriados</a:t>
            </a:r>
            <a:r>
              <a:rPr lang="en-US" sz="3600" kern="0" dirty="0">
                <a:latin typeface="Century Gothic" panose="020B0502020202020204" pitchFamily="34" charset="0"/>
              </a:rPr>
              <a:t> para </a:t>
            </a:r>
            <a:r>
              <a:rPr lang="en-US" sz="3600" kern="0" dirty="0" err="1">
                <a:latin typeface="Century Gothic" panose="020B0502020202020204" pitchFamily="34" charset="0"/>
              </a:rPr>
              <a:t>comunicar</a:t>
            </a:r>
            <a:r>
              <a:rPr lang="en-US" sz="3600" kern="0" dirty="0">
                <a:latin typeface="Century Gothic" panose="020B0502020202020204" pitchFamily="34" charset="0"/>
              </a:rPr>
              <a:t>-se </a:t>
            </a:r>
            <a:r>
              <a:rPr lang="en-US" sz="3600" kern="0" dirty="0" err="1">
                <a:latin typeface="Century Gothic" panose="020B0502020202020204" pitchFamily="34" charset="0"/>
              </a:rPr>
              <a:t>efetivamente</a:t>
            </a:r>
            <a:r>
              <a:rPr lang="en-US" sz="3600" kern="0" dirty="0">
                <a:latin typeface="Century Gothic" panose="020B0502020202020204" pitchFamily="34" charset="0"/>
              </a:rPr>
              <a:t> com </a:t>
            </a:r>
            <a:r>
              <a:rPr lang="en-US" sz="3600" kern="0" dirty="0" err="1">
                <a:latin typeface="Century Gothic" panose="020B0502020202020204" pitchFamily="34" charset="0"/>
              </a:rPr>
              <a:t>diversos</a:t>
            </a:r>
            <a:r>
              <a:rPr lang="en-US" sz="3600" kern="0" dirty="0">
                <a:latin typeface="Century Gothic" panose="020B0502020202020204" pitchFamily="34" charset="0"/>
              </a:rPr>
              <a:t> </a:t>
            </a:r>
            <a:r>
              <a:rPr lang="en-US" sz="3600" kern="0" dirty="0" err="1">
                <a:latin typeface="Century Gothic" panose="020B0502020202020204" pitchFamily="34" charset="0"/>
              </a:rPr>
              <a:t>públicos-alvo</a:t>
            </a:r>
            <a:r>
              <a:rPr lang="en-US" sz="3600" kern="0" dirty="0">
                <a:latin typeface="Century Gothic" panose="020B0502020202020204" pitchFamily="34" charset="0"/>
              </a:rPr>
              <a:t> </a:t>
            </a:r>
            <a:r>
              <a:rPr lang="en-US" sz="3600" kern="0" dirty="0" err="1">
                <a:latin typeface="Century Gothic" panose="020B0502020202020204" pitchFamily="34" charset="0"/>
              </a:rPr>
              <a:t>ou</a:t>
            </a:r>
            <a:r>
              <a:rPr lang="en-US" sz="3600" kern="0" dirty="0">
                <a:latin typeface="Century Gothic" panose="020B0502020202020204" pitchFamily="34" charset="0"/>
              </a:rPr>
              <a:t> </a:t>
            </a:r>
            <a:r>
              <a:rPr lang="en-US" sz="3600" kern="0" dirty="0" err="1">
                <a:latin typeface="Century Gothic" panose="020B0502020202020204" pitchFamily="34" charset="0"/>
              </a:rPr>
              <a:t>audiências</a:t>
            </a:r>
            <a:endParaRPr lang="pt-BR" sz="3600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77AFC-604E-44E3-8BE8-30A4F368F07D}" type="slidenum">
              <a:rPr lang="pt-BR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0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idx="1"/>
          </p:nvPr>
        </p:nvSpPr>
        <p:spPr>
          <a:xfrm>
            <a:off x="803717" y="2060848"/>
            <a:ext cx="8229600" cy="4525962"/>
          </a:xfrm>
          <a:ln>
            <a:pattFill prst="pct5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Saúde não é ausência de doença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É bem estar físico, mental e social ( hoje até espiritual.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É produto de determinações biológicos, econômicas, sociais, políticas, culturais, educativas e outras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Saúde está relacionada à qualidade de vida.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err="1"/>
              <a:t>Pré</a:t>
            </a:r>
            <a:r>
              <a:rPr lang="pt-BR" altLang="pt-BR" sz="2400" dirty="0"/>
              <a:t> requisitos para QV: paz, acesso a educação, habitação, renda, alimentação, acesso a serviços de saúde, segurança, ecossistema saudável, recursos renováveis, justiça social e equidade    </a:t>
            </a:r>
          </a:p>
        </p:txBody>
      </p:sp>
      <p:sp>
        <p:nvSpPr>
          <p:cNvPr id="2457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F42A7A-B23E-40FC-8F72-4DE27CEEF8F9}" type="slidenum">
              <a:rPr lang="pt-BR" altLang="pt-BR" smtClean="0"/>
              <a:pPr eaLnBrk="1" hangingPunct="1"/>
              <a:t>5</a:t>
            </a:fld>
            <a:endParaRPr lang="pt-BR" altLang="pt-BR"/>
          </a:p>
        </p:txBody>
      </p:sp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696" y="253621"/>
            <a:ext cx="6589199" cy="12808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Conceito de saúde em que a Promoção da Saúde se baseia</a:t>
            </a:r>
          </a:p>
        </p:txBody>
      </p:sp>
    </p:spTree>
    <p:extLst>
      <p:ext uri="{BB962C8B-B14F-4D97-AF65-F5344CB8AC3E}">
        <p14:creationId xmlns:p14="http://schemas.microsoft.com/office/powerpoint/2010/main" val="263310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42415" y="1905000"/>
            <a:ext cx="6591985" cy="3777622"/>
          </a:xfrm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pt-BR" altLang="pt-BR" sz="2800" dirty="0"/>
              <a:t>No contexto da promoção da saúde considera-se a saúde não como um estado abstrato (ideal-utópico) mas como </a:t>
            </a:r>
            <a:r>
              <a:rPr lang="pt-BR" altLang="pt-BR" sz="2800" u="sng" dirty="0"/>
              <a:t>capacidade de desenvolver o projeto potencial pessoal de vida </a:t>
            </a:r>
            <a:r>
              <a:rPr lang="pt-BR" altLang="pt-BR" sz="2800" dirty="0"/>
              <a:t>e responder de forma positiva aos estímulos do ambiente</a:t>
            </a:r>
          </a:p>
        </p:txBody>
      </p:sp>
      <p:sp>
        <p:nvSpPr>
          <p:cNvPr id="2662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EE153D-30FE-44E0-90E9-1A9A3CB58885}" type="slidenum">
              <a:rPr lang="pt-BR" altLang="pt-BR" smtClean="0"/>
              <a:pPr eaLnBrk="1" hangingPunct="1"/>
              <a:t>6</a:t>
            </a:fld>
            <a:endParaRPr lang="pt-BR" altLang="pt-BR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Saúde</a:t>
            </a:r>
          </a:p>
        </p:txBody>
      </p:sp>
    </p:spTree>
    <p:extLst>
      <p:ext uri="{BB962C8B-B14F-4D97-AF65-F5344CB8AC3E}">
        <p14:creationId xmlns:p14="http://schemas.microsoft.com/office/powerpoint/2010/main" val="52046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Porque promover a saúde?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412776"/>
            <a:ext cx="6591985" cy="5040560"/>
          </a:xfrm>
        </p:spPr>
        <p:txBody>
          <a:bodyPr>
            <a:noAutofit/>
          </a:bodyPr>
          <a:lstStyle/>
          <a:p>
            <a:r>
              <a:rPr lang="pt-BR" sz="2800" dirty="0"/>
              <a:t>Enfrentar a complexidade da realidade sanitária </a:t>
            </a:r>
          </a:p>
          <a:p>
            <a:pPr lvl="1"/>
            <a:r>
              <a:rPr lang="pt-BR" sz="2600" dirty="0"/>
              <a:t>predomínio das doenças crônicas não transmissíveis, </a:t>
            </a:r>
          </a:p>
          <a:p>
            <a:pPr lvl="1"/>
            <a:r>
              <a:rPr lang="pt-BR" sz="2600" dirty="0"/>
              <a:t>violência, </a:t>
            </a:r>
          </a:p>
          <a:p>
            <a:pPr lvl="1"/>
            <a:r>
              <a:rPr lang="pt-BR" sz="2600" dirty="0"/>
              <a:t>novas endemias, </a:t>
            </a:r>
          </a:p>
          <a:p>
            <a:pPr lvl="1"/>
            <a:r>
              <a:rPr lang="pt-BR" sz="2600" dirty="0"/>
              <a:t>cultura da medicalização </a:t>
            </a:r>
          </a:p>
          <a:p>
            <a:r>
              <a:rPr lang="pt-BR" sz="2800" dirty="0"/>
              <a:t>Através de ação integrada, multidisciplinar, intersetorial com participação popular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6FA7E9-72DB-4901-A6D9-C3ADB2CF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B030-DBC7-4118-B209-06F7D5294BC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07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A23ABCF-A88F-4940-A0C3-3767BB1515B1}" type="slidenum">
              <a:rPr lang="pt-BR" altLang="pt-BR" sz="1400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pt-BR" altLang="pt-BR" sz="1400" dirty="0">
              <a:solidFill>
                <a:schemeClr val="bg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68683"/>
            <a:ext cx="7772400" cy="838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pt-BR" altLang="pt-BR" sz="3200" dirty="0"/>
              <a:t>Promoção da Saúde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989887" cy="4608512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pt-BR" altLang="pt-BR" sz="2400" dirty="0"/>
              <a:t>A 1ª conferência Internacional de saúde define PS como o “um processo que confere ao povo os meios para assegurar um maior controle e melhoria de sua própria saúde, não se limitando a ações de responsabilidade do setor saúde”, propõe a </a:t>
            </a:r>
            <a:r>
              <a:rPr lang="pt-BR" altLang="pt-BR" sz="2400" dirty="0">
                <a:solidFill>
                  <a:srgbClr val="FF6600"/>
                </a:solidFill>
              </a:rPr>
              <a:t>capacitação das pessoas </a:t>
            </a:r>
            <a:r>
              <a:rPr lang="pt-BR" altLang="pt-BR" sz="2400" dirty="0"/>
              <a:t>para uma </a:t>
            </a:r>
            <a:r>
              <a:rPr lang="pt-BR" altLang="pt-BR" sz="2400" dirty="0">
                <a:solidFill>
                  <a:srgbClr val="FF6600"/>
                </a:solidFill>
              </a:rPr>
              <a:t>gestão mais autônoma</a:t>
            </a:r>
            <a:r>
              <a:rPr lang="pt-BR" altLang="pt-BR" sz="2400" dirty="0"/>
              <a:t> da saúde e dos determinantes da mesma. 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pt-BR" altLang="pt-BR" sz="1600" dirty="0"/>
              <a:t>	                                          (Carta de Ottawa, 1986)</a:t>
            </a:r>
          </a:p>
        </p:txBody>
      </p:sp>
    </p:spTree>
    <p:extLst>
      <p:ext uri="{BB962C8B-B14F-4D97-AF65-F5344CB8AC3E}">
        <p14:creationId xmlns:p14="http://schemas.microsoft.com/office/powerpoint/2010/main" val="40761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altLang="pt-BR" sz="2400" dirty="0"/>
              <a:t>Processo através do qual a </a:t>
            </a:r>
            <a:r>
              <a:rPr lang="pt-BR" altLang="pt-BR" sz="2400" dirty="0">
                <a:solidFill>
                  <a:srgbClr val="FF0000"/>
                </a:solidFill>
              </a:rPr>
              <a:t>população se capacita e busca meios </a:t>
            </a:r>
            <a:r>
              <a:rPr lang="pt-BR" altLang="pt-BR" sz="2400" dirty="0"/>
              <a:t>para conseguir controlar os fatores que favorecem seu bem-estar e da comunidade ou que podem coloca-la em risco, tornando-a vulnerável ao adoecimento e prejudicando sua qualidade de vida</a:t>
            </a:r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539552" y="836712"/>
            <a:ext cx="584978" cy="365125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100D4F8-2630-4EAA-8450-96A419625B3E}" type="slidenum">
              <a:rPr lang="pt-BR" altLang="pt-BR" sz="1400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27418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1132</TotalTime>
  <Words>2835</Words>
  <Application>Microsoft Office PowerPoint</Application>
  <PresentationFormat>Apresentação na tela (4:3)</PresentationFormat>
  <Paragraphs>244</Paragraphs>
  <Slides>47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Century Gothic</vt:lpstr>
      <vt:lpstr>Comic Sans MS</vt:lpstr>
      <vt:lpstr>Courier New</vt:lpstr>
      <vt:lpstr>Verdana</vt:lpstr>
      <vt:lpstr>Wingdings</vt:lpstr>
      <vt:lpstr>Wingdings 3</vt:lpstr>
      <vt:lpstr>Cacho</vt:lpstr>
      <vt:lpstr>Voltando para semana retrasada</vt:lpstr>
      <vt:lpstr>Apresentação do PowerPoint</vt:lpstr>
      <vt:lpstr>Apresentação do PowerPoint</vt:lpstr>
      <vt:lpstr>Apresentação do PowerPoint</vt:lpstr>
      <vt:lpstr>Conceito de saúde em que a Promoção da Saúde se baseia</vt:lpstr>
      <vt:lpstr>Saúde</vt:lpstr>
      <vt:lpstr>Porque promover a saúde?</vt:lpstr>
      <vt:lpstr>Promoção da Saúde</vt:lpstr>
      <vt:lpstr>Apresentação do PowerPoint</vt:lpstr>
      <vt:lpstr>Apresentação do PowerPoint</vt:lpstr>
      <vt:lpstr>Nossas “ andanças” e entrevistas</vt:lpstr>
      <vt:lpstr>Nossas “ andanças” e entrevistas</vt:lpstr>
      <vt:lpstr>Nossas “ andanças” e entrevistas</vt:lpstr>
      <vt:lpstr>Princípios e Campos de Ação da Promoção da Saúde</vt:lpstr>
      <vt:lpstr>Apresentação do PowerPoint</vt:lpstr>
      <vt:lpstr>Concepção Holística</vt:lpstr>
      <vt:lpstr>Concepção holística</vt:lpstr>
      <vt:lpstr>Intersetorialidade</vt:lpstr>
      <vt:lpstr>Participação Social</vt:lpstr>
      <vt:lpstr>Equidade</vt:lpstr>
      <vt:lpstr>Equidade</vt:lpstr>
      <vt:lpstr>Equidade</vt:lpstr>
      <vt:lpstr>Apresentação do PowerPoint</vt:lpstr>
      <vt:lpstr>Apresentação do PowerPoint</vt:lpstr>
      <vt:lpstr>Ações multi-estratégicas </vt:lpstr>
      <vt:lpstr>Sustentabilidade</vt:lpstr>
      <vt:lpstr>Apresentação do PowerPoint</vt:lpstr>
      <vt:lpstr>Campos de Ação da Promoção da Saúde</vt:lpstr>
      <vt:lpstr>Apresentação do PowerPoint</vt:lpstr>
      <vt:lpstr>Política Pública</vt:lpstr>
      <vt:lpstr>Políticas Públicas Saudáveis</vt:lpstr>
      <vt:lpstr>Elaboração e implementação de políticas públicas saudáveis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Fortalecimento da ação comunitária, empoderamento:  </vt:lpstr>
      <vt:lpstr>Empoderamento</vt:lpstr>
      <vt:lpstr>Apresentação do PowerPoint</vt:lpstr>
      <vt:lpstr>Apresentação do PowerPoint</vt:lpstr>
      <vt:lpstr>Desenvolvimento de habilidades pessoais</vt:lpstr>
      <vt:lpstr>Apresentação do PowerPoint</vt:lpstr>
      <vt:lpstr>Apresentação do PowerPoint</vt:lpstr>
      <vt:lpstr>Apresentação do PowerPoint</vt:lpstr>
      <vt:lpstr>Outros processos metodológicos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Campos de Ação da Promoção da Saúde</dc:title>
  <dc:creator>USUARIO</dc:creator>
  <cp:lastModifiedBy>Helena Akemi Wada</cp:lastModifiedBy>
  <cp:revision>42</cp:revision>
  <dcterms:created xsi:type="dcterms:W3CDTF">2013-08-28T19:38:54Z</dcterms:created>
  <dcterms:modified xsi:type="dcterms:W3CDTF">2022-09-13T00:55:01Z</dcterms:modified>
</cp:coreProperties>
</file>