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540" r:id="rId2"/>
    <p:sldId id="370" r:id="rId3"/>
    <p:sldId id="260" r:id="rId4"/>
    <p:sldId id="539" r:id="rId5"/>
    <p:sldId id="372" r:id="rId6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805A6-E873-FE49-9FDC-37147AA17189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CC78A-0BA3-A347-AF06-5D9E9389EE37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40179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384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6619-D216-8655-5875-38227A6CE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2EF010-FD65-7C1F-EEEC-D6EFA07D8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B83B5-D893-74BA-CDE2-F150DFE22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3EE0A-219B-5260-A4EF-D99FCB4C2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66D7D-62AF-044F-5248-AAC8376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2359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AA6F-98A0-208B-989C-8B0421A9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C2FF6-F985-2B65-C76A-86B8F85DE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C0661-E13A-9107-4B89-A41F1A4E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5C22E-7F9E-B6AB-010F-B173024E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B74C8-F106-E6DC-FECB-97541650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93899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59D3F-E947-5F58-81F5-5A2BEBA20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C4552-6528-BA67-893F-949988DCC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9B30D-E56C-CC63-1066-BCB6C5F9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44094-EC3D-4E84-6AC4-59027357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8D353-C673-DF9B-B4A9-CAD65620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7879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DF707-9C67-9EFC-3305-C7A21888C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D783-8159-057B-D174-2186106E3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9141C-5F3D-D09D-AB9A-788FB158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36D2C-BD58-45D1-D99E-D6B257EC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9D5BF-78EE-F736-8CE6-89C04C1E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705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B60E7-31C2-92E1-C7C4-8F556FFD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D472-D365-2135-BC9C-C28C5CEFA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864FD-8B91-5ED8-48C4-0DFE9CFA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00090-79AC-B82A-2CB5-F31DD3F4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54BBB-C4A5-5C80-1CD9-B20E7A9BC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7853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ADE6E-D9AA-37E3-62EB-E3EFEA3A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70880-3E11-F148-617A-E4BAD2A36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BC363-1738-E2C3-342F-63B5F913E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543B0-451A-1C02-6687-21A678E3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40754-2EB1-C437-AD28-0649F262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667D5-5539-EC02-9856-417D985D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88169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D61F-A2D1-AD36-FA5C-29F0ACCA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C675E-72D1-B820-7F15-A930B653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5FB44-7445-640E-1EF9-A03BEF6C9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4DF05-53A4-93C2-AA06-36F36E224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FBE00-8C22-AA9C-348B-39B4A074C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992FA-E45E-3F8C-E854-9438FCB9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57627-2133-B066-430B-FD596941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D2C32-D547-E7E9-0872-1C745F06A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09599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4C18-E5DF-D7FD-2F52-936D0F48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6F8EC-4BDA-1650-915A-FDFF3BDD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22BD7-EF4E-CFF6-AD56-AB6BC7C6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85D53-5183-2F42-A51D-173557BA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88506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C5F0B-5322-2C02-F04E-C99E4B68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07517-6507-56B9-1398-0133F833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65D5B-30ED-F131-897A-C31DACAA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7431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BFEB-4F07-D37B-D32A-7DBD4EBA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B6C58-42FA-230A-5F72-B26DFE359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D4CD0-E111-72C0-8011-D7D60136F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9E838-3A5C-75D4-A500-81E2549C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30F80-14FD-1AAB-B721-4A98D8F7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13D40-B509-B338-66AA-5C8A01F6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61815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A86C-2C16-55A0-9CAA-D3B8AD82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1EE1-C0AD-9F6F-1EDE-3FA6E3F46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D08FD-4D0C-3148-04A9-8F4DE17BE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795C2-7C86-F94C-BE5C-2861B3BD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0FF09-014F-2D95-4CD2-A0B2BB0F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77984-2504-7F4E-5BE9-1D8B65CA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3995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433C4-2899-13EA-A90A-2E64260F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DCA04-AEF3-DE69-C157-D32B3A0A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16E52-4A9B-7362-5B12-0333DA6B7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AFC10-1FC6-C246-82A4-DB45950C6DBC}" type="datetimeFigureOut">
              <a:rPr lang="en-BR" smtClean="0"/>
              <a:t>22/10/23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E7E9B-D65E-FCCF-506C-D63350559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20577-6DEB-7461-CBF5-17C715E53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DAA59-5B5C-1341-9228-BB5F90F0223E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85132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ctrTitle"/>
          </p:nvPr>
        </p:nvSpPr>
        <p:spPr>
          <a:xfrm>
            <a:off x="2238375" y="1482775"/>
            <a:ext cx="7715250" cy="20145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7140" tIns="38559" rIns="77140" bIns="38559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br>
              <a:rPr lang="pt-BR" dirty="0"/>
            </a:br>
            <a:r>
              <a:rPr lang="pt-BR" sz="3713" dirty="0">
                <a:latin typeface="Arial"/>
                <a:ea typeface="Arial"/>
                <a:cs typeface="Arial"/>
                <a:sym typeface="Arial"/>
              </a:rPr>
              <a:t>Casos a serem discutidos na aula:</a:t>
            </a:r>
            <a:br>
              <a:rPr lang="pt-BR" sz="3713" dirty="0">
                <a:latin typeface="Arial"/>
                <a:ea typeface="Arial"/>
                <a:cs typeface="Arial"/>
                <a:sym typeface="Arial"/>
              </a:rPr>
            </a:br>
            <a:r>
              <a:rPr lang="pt-BR" sz="3713" dirty="0">
                <a:latin typeface="Arial"/>
                <a:ea typeface="Arial"/>
                <a:cs typeface="Arial"/>
                <a:sym typeface="Arial"/>
              </a:rPr>
              <a:t>Genética humana e Aconselhamento Genético</a:t>
            </a:r>
            <a:br>
              <a:rPr lang="pt-BR" sz="5063" dirty="0"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89" name="Google Shape;89;p2"/>
          <p:cNvSpPr txBox="1">
            <a:spLocks noGrp="1"/>
          </p:cNvSpPr>
          <p:nvPr>
            <p:ph type="subTitle" idx="1"/>
          </p:nvPr>
        </p:nvSpPr>
        <p:spPr>
          <a:xfrm>
            <a:off x="2059471" y="3429000"/>
            <a:ext cx="7715250" cy="13970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7140" tIns="38559" rIns="77140" bIns="38559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spcBef>
                <a:spcPts val="844"/>
              </a:spcBef>
              <a:buClr>
                <a:schemeClr val="dk1"/>
              </a:buClr>
              <a:buSzPct val="100000"/>
            </a:pPr>
            <a:r>
              <a:rPr lang="pt-BR" dirty="0"/>
              <a:t>Literatura recomendada para esta atividade: </a:t>
            </a:r>
          </a:p>
          <a:p>
            <a:pPr lvl="2" algn="l"/>
            <a:r>
              <a:rPr lang="pt-BR" sz="1856" u="sng" dirty="0" err="1"/>
              <a:t>Thompsonb</a:t>
            </a:r>
            <a:r>
              <a:rPr lang="pt-BR" sz="1856" u="sng" dirty="0"/>
              <a:t>&amp; Thompson 8ª. Edição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x-none"/>
              <a:t>Cap 7, paginas 107-122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x-none"/>
              <a:t>Cap 11, paginas 195-198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x-none"/>
              <a:t>Cap 12, paginas 251-253	</a:t>
            </a:r>
            <a:endParaRPr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1595438" y="1496193"/>
            <a:ext cx="4886324" cy="11822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7140" tIns="38559" rIns="77140" bIns="38559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pt-BR" sz="2700">
                <a:latin typeface="Arial"/>
                <a:ea typeface="Arial"/>
                <a:cs typeface="Arial"/>
                <a:sym typeface="Arial"/>
              </a:rPr>
              <a:t>1º. caso:</a:t>
            </a:r>
            <a:endParaRPr sz="2700"/>
          </a:p>
        </p:txBody>
      </p:sp>
      <p:cxnSp>
        <p:nvCxnSpPr>
          <p:cNvPr id="95" name="Google Shape;95;p3"/>
          <p:cNvCxnSpPr/>
          <p:nvPr/>
        </p:nvCxnSpPr>
        <p:spPr>
          <a:xfrm>
            <a:off x="1682462" y="1270811"/>
            <a:ext cx="621792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1333180" y="2227036"/>
            <a:ext cx="5700881" cy="3134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7140" tIns="38559" rIns="77140" bIns="3855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Um casal clinicamente normal e  não consanguíneo foi encaminhado para um serviço de genética. A  mãe, Sra. Joana, de 38 anos de idade e o  pai, Sr. Tiago de  42 anos de idade, tiveram um filho (João,  atualmente com 1 ano de idade) que  nasceu com encurtamento dos membros e foi diagnosticado com Acondroplasia (OMIM </a:t>
            </a:r>
            <a:r>
              <a:rPr lang="pt-BR" sz="1350" b="1" dirty="0"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 100800). João, é o 4º. filho deste casal. Os 3 primeiros filhos, no momento da consulta com 10, 8, e 5 anos, respectivamente, têm estatura normal  . Não há outros casos  de  indivíduos com baixa estatura na família. Pergunta-se: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400"/>
              <a:buAutoNum type="arabicParenR"/>
            </a:pP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Desenhe a genealogia.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400"/>
              <a:buAutoNum type="arabicParenR"/>
            </a:pPr>
            <a:r>
              <a:rPr lang="pt-BR" sz="1350" dirty="0">
                <a:latin typeface="Arial"/>
                <a:ea typeface="Calibri"/>
                <a:cs typeface="Arial"/>
                <a:sym typeface="Arial"/>
              </a:rPr>
              <a:t>Qual o padrão de herança de Acondroplasia? Porque? 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400"/>
              <a:buAutoNum type="arabicParenR"/>
            </a:pPr>
            <a:r>
              <a:rPr lang="pt-BR" sz="1350" dirty="0">
                <a:latin typeface="Arial"/>
                <a:ea typeface="Calibri"/>
                <a:cs typeface="Arial"/>
                <a:sym typeface="Arial"/>
              </a:rPr>
              <a:t>Qual o risco de recorrência para os futuros descendentes de Joana e Tiago? Porque?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400"/>
              <a:buAutoNum type="arabicParenR"/>
            </a:pPr>
            <a:r>
              <a:rPr lang="pt-BR" sz="1350" dirty="0">
                <a:latin typeface="Arial"/>
                <a:ea typeface="Calibri"/>
                <a:cs typeface="Arial"/>
                <a:sym typeface="Arial"/>
              </a:rPr>
              <a:t>E, o risco de João vir a ter descendentes com acondroplasia?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400"/>
              <a:buAutoNum type="arabicParenR"/>
            </a:pPr>
            <a:endParaRPr sz="135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3" descr="02"/>
          <p:cNvPicPr preferRelativeResize="0"/>
          <p:nvPr/>
        </p:nvPicPr>
        <p:blipFill rotWithShape="1">
          <a:blip r:embed="rId3">
            <a:alphaModFix/>
          </a:blip>
          <a:srcRect r="13661"/>
          <a:stretch/>
        </p:blipFill>
        <p:spPr>
          <a:xfrm>
            <a:off x="8040663" y="1246916"/>
            <a:ext cx="2277285" cy="435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1595438" y="1178718"/>
            <a:ext cx="4500563" cy="14413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7140" tIns="38559" rIns="77140" bIns="38559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pt-BR" sz="3375" dirty="0"/>
              <a:t>3º. caso</a:t>
            </a:r>
            <a:endParaRPr sz="3375" dirty="0"/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1300548" y="2348881"/>
            <a:ext cx="5374097" cy="34937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7140" tIns="38559" rIns="77140" bIns="38559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1700"/>
              <a:buNone/>
            </a:pP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José (35 anos) e Luísa (34 anos), clinicamente normais, foram encaminhados para um serviço de genética pelo pneumologista  LBF. O levantamento da genealogia mostrou que José e </a:t>
            </a:r>
            <a:r>
              <a:rPr lang="pt-BR" sz="1350" dirty="0" err="1">
                <a:latin typeface="Arial"/>
                <a:ea typeface="Arial"/>
                <a:cs typeface="Arial"/>
                <a:sym typeface="Arial"/>
              </a:rPr>
              <a:t>Luisa</a:t>
            </a: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  são primos em 1º. grau (seus pais são irmãos). Eles tiveram 4 filhos: O mais velho, Luís (12 anos) e os 2 menores, Lucia (7 anos), Luzia (5 anos), são clinicamente normais. Entretanto a 2ª. filha (Luciana, 10 anos) teve várias pneumonias que requereu hospitalização e foi diagnosticada com fibrose cística (OMIM: #2197000). Não há outros casos de casamentos consanguíneos na família de Luísa e José e nem de fibrose cística do pâncreas.  Pergunta-se: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700"/>
              <a:buAutoNum type="alphaLcParenR"/>
            </a:pPr>
            <a:r>
              <a:rPr lang="pt-BR" sz="1350" dirty="0">
                <a:latin typeface="Calibri"/>
                <a:ea typeface="Calibri"/>
                <a:cs typeface="Calibri"/>
                <a:sym typeface="Calibri"/>
              </a:rPr>
              <a:t>Desenhe a genealogia e discuta qual o padrão de herança  mais provável;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700"/>
              <a:buAutoNum type="alphaLcParenR" startAt="2"/>
            </a:pPr>
            <a:r>
              <a:rPr lang="pt-BR" sz="1350" dirty="0">
                <a:latin typeface="Calibri"/>
                <a:ea typeface="Calibri"/>
                <a:cs typeface="Calibri"/>
                <a:sym typeface="Calibri"/>
              </a:rPr>
              <a:t>Qual a relação que existe entre consanguinidade e padrão de herança recessivo? 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700"/>
              <a:buAutoNum type="alphaLcParenR" startAt="2"/>
            </a:pPr>
            <a:r>
              <a:rPr lang="pt-BR" sz="1350" dirty="0">
                <a:latin typeface="Calibri"/>
                <a:ea typeface="Calibri"/>
                <a:cs typeface="Calibri"/>
                <a:sym typeface="Calibri"/>
              </a:rPr>
              <a:t>Qual o risco  de  FC para  futuros descendentes de Jose e </a:t>
            </a:r>
            <a:r>
              <a:rPr lang="pt-BR" sz="1350" dirty="0" err="1">
                <a:latin typeface="Calibri"/>
                <a:ea typeface="Calibri"/>
                <a:cs typeface="Calibri"/>
                <a:sym typeface="Calibri"/>
              </a:rPr>
              <a:t>Luisa</a:t>
            </a:r>
            <a:r>
              <a:rPr lang="pt-BR" sz="1350" dirty="0"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700"/>
              <a:buAutoNum type="alphaLcParenR" startAt="2"/>
            </a:pPr>
            <a:endParaRPr lang="pt-BR" sz="1350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ts val="1700"/>
              <a:buAutoNum type="alphaLcParenR" startAt="2"/>
            </a:pPr>
            <a:r>
              <a:rPr lang="pt-BR" sz="1350" dirty="0">
                <a:latin typeface="Calibri"/>
                <a:ea typeface="Calibri"/>
                <a:cs typeface="Calibri"/>
                <a:sym typeface="Calibri"/>
              </a:rPr>
              <a:t>Qual o risco de FC para futuros descendentes de </a:t>
            </a:r>
            <a:r>
              <a:rPr lang="pt-BR" sz="1350" dirty="0" err="1">
                <a:latin typeface="Calibri"/>
                <a:ea typeface="Calibri"/>
                <a:cs typeface="Calibri"/>
                <a:sym typeface="Calibri"/>
              </a:rPr>
              <a:t>Luis</a:t>
            </a:r>
            <a:r>
              <a:rPr lang="pt-BR" sz="1350" dirty="0">
                <a:latin typeface="Calibri"/>
                <a:ea typeface="Calibri"/>
                <a:cs typeface="Calibri"/>
                <a:sym typeface="Calibri"/>
              </a:rPr>
              <a:t>,  no caso de ele se casar com uma prima materna (Larissa, clinicamente normal, e filha de Joana, que é irmã de Jose)</a:t>
            </a:r>
            <a:endParaRPr sz="1350" dirty="0">
              <a:latin typeface="Calibri"/>
              <a:ea typeface="Calibri"/>
              <a:cs typeface="Calibri"/>
              <a:sym typeface="Calibri"/>
            </a:endParaRPr>
          </a:p>
          <a:p>
            <a:pPr marL="192893" indent="-101804" algn="just">
              <a:spcBef>
                <a:spcPts val="844"/>
              </a:spcBef>
              <a:buClr>
                <a:schemeClr val="dk1"/>
              </a:buClr>
              <a:buSzPts val="1700"/>
              <a:buNone/>
            </a:pPr>
            <a:endParaRPr sz="1350" dirty="0"/>
          </a:p>
        </p:txBody>
      </p:sp>
      <p:pic>
        <p:nvPicPr>
          <p:cNvPr id="123" name="Google Shape;123;p6" descr="A child and a do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4642" y="1171709"/>
            <a:ext cx="3124860" cy="4512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1595438" y="1178718"/>
            <a:ext cx="4500563" cy="14413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7140" tIns="38559" rIns="77140" bIns="38559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pt-BR" sz="3375" dirty="0"/>
              <a:t>2º. caso</a:t>
            </a:r>
            <a:endParaRPr sz="3375"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body" idx="1"/>
          </p:nvPr>
        </p:nvSpPr>
        <p:spPr>
          <a:xfrm>
            <a:off x="1379967" y="2465150"/>
            <a:ext cx="6399466" cy="37001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7140" tIns="38559" rIns="77140" bIns="38559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Mariana, de 35 anos de idade, casada com Pedro de 38 anos foram atendidos no ambulatório de neurologia e encaminhados para um serviço de genética. O casal teve um filho, Paulo (hoje com 1 ano de idade) que foi diagnosticado com a forma congênita de Distrofia </a:t>
            </a:r>
            <a:r>
              <a:rPr lang="pt-BR" sz="1350" dirty="0" err="1">
                <a:latin typeface="Arial"/>
                <a:ea typeface="Arial"/>
                <a:cs typeface="Arial"/>
                <a:sym typeface="Arial"/>
              </a:rPr>
              <a:t>Miotônica</a:t>
            </a: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 tipo 1 (DM1, OMIM #160900).  A história familiar de Mariana, revelou, que ela e seu pai (José de  65 anos)  também tem DM1. José tem uma irmã, Sofia, de 63 anos, clinicamente normal (sua única queixa é dificuldade para abrir as mãos principalmente no frio)  que teve dois filhos: Marcelo com 35 e Maurício com 30. Marcelo também é afetado pela DM1 e Maurício é clinicamente normal. Os dois irmãos mais novos de Mariana, Julia  de 30 anos  e Roberto  de 28 anos  também são clinicamente normais. Pergunta-se: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a) Desenhe a genealogia desta família.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endParaRPr lang="pt-BR" sz="1350" dirty="0">
              <a:latin typeface="Arial"/>
              <a:ea typeface="Calibri"/>
              <a:cs typeface="Arial"/>
              <a:sym typeface="Arial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pt-BR" sz="1350" dirty="0" err="1">
                <a:latin typeface="Arial"/>
                <a:ea typeface="Calibri"/>
                <a:cs typeface="Arial"/>
                <a:sym typeface="Arial"/>
              </a:rPr>
              <a:t>b</a:t>
            </a:r>
            <a:r>
              <a:rPr lang="pt-BR" sz="1350" dirty="0">
                <a:latin typeface="Arial"/>
                <a:ea typeface="Calibri"/>
                <a:cs typeface="Arial"/>
                <a:sym typeface="Arial"/>
              </a:rPr>
              <a:t>) Qual o padrão de herança mais provável de DM1 a partir dos dados dessa genealogia?  Justifique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endParaRPr lang="pt-BR" sz="1350" dirty="0">
              <a:latin typeface="Arial"/>
              <a:ea typeface="Calibri"/>
              <a:cs typeface="Arial"/>
              <a:sym typeface="Arial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endParaRPr lang="pt-BR" sz="1350" dirty="0">
              <a:latin typeface="Arial"/>
              <a:ea typeface="Calibri"/>
              <a:cs typeface="Arial"/>
              <a:sym typeface="Arial"/>
            </a:endParaRP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ts val="1600"/>
              <a:buNone/>
            </a:pPr>
            <a:r>
              <a:rPr lang="pt-BR" sz="1350" dirty="0" err="1">
                <a:latin typeface="Arial"/>
                <a:ea typeface="Calibri"/>
                <a:cs typeface="Arial"/>
                <a:sym typeface="Arial"/>
              </a:rPr>
              <a:t>c</a:t>
            </a:r>
            <a:r>
              <a:rPr lang="pt-BR" sz="1350" dirty="0">
                <a:latin typeface="Arial"/>
                <a:ea typeface="Calibri"/>
                <a:cs typeface="Arial"/>
                <a:sym typeface="Arial"/>
              </a:rPr>
              <a:t>)  O que você observa quanto a gravidade da doença nesta família entre os casos de DM1 das 3 gerações?</a:t>
            </a:r>
            <a:endParaRPr sz="1350" dirty="0">
              <a:latin typeface="Calibri"/>
              <a:ea typeface="Calibri"/>
              <a:cs typeface="Calibri"/>
              <a:sym typeface="Calibri"/>
            </a:endParaRPr>
          </a:p>
          <a:p>
            <a:pPr marL="192893" indent="-107163" algn="just">
              <a:spcBef>
                <a:spcPts val="844"/>
              </a:spcBef>
              <a:buClr>
                <a:schemeClr val="dk1"/>
              </a:buClr>
              <a:buSzPts val="1600"/>
              <a:buNone/>
            </a:pPr>
            <a:endParaRPr sz="1350" dirty="0"/>
          </a:p>
        </p:txBody>
      </p:sp>
      <p:grpSp>
        <p:nvGrpSpPr>
          <p:cNvPr id="114" name="Google Shape;114;p5"/>
          <p:cNvGrpSpPr/>
          <p:nvPr/>
        </p:nvGrpSpPr>
        <p:grpSpPr>
          <a:xfrm>
            <a:off x="7823243" y="2128556"/>
            <a:ext cx="2333492" cy="2796578"/>
            <a:chOff x="5546084" y="3201269"/>
            <a:chExt cx="1377950" cy="1700213"/>
          </a:xfrm>
        </p:grpSpPr>
        <p:pic>
          <p:nvPicPr>
            <p:cNvPr id="115" name="Google Shape;115;p5" descr="dmscong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46084" y="3201269"/>
              <a:ext cx="1377950" cy="17002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5"/>
            <p:cNvSpPr/>
            <p:nvPr/>
          </p:nvSpPr>
          <p:spPr>
            <a:xfrm>
              <a:off x="6096000" y="3570601"/>
              <a:ext cx="252248" cy="124765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77140" tIns="38559" rIns="77140" bIns="38559" anchor="ctr" anchorCtr="0">
              <a:noAutofit/>
            </a:bodyPr>
            <a:lstStyle/>
            <a:p>
              <a:pPr algn="ctr"/>
              <a:endParaRPr sz="151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93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1595438" y="1178718"/>
            <a:ext cx="4500563" cy="14413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7140" tIns="38559" rIns="77140" bIns="38559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pt-BR" sz="3375" dirty="0"/>
              <a:t>4º. caso</a:t>
            </a:r>
            <a:endParaRPr sz="3375"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1333180" y="2245641"/>
            <a:ext cx="5492813" cy="35551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7140" tIns="38559" rIns="77140" bIns="38559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just">
              <a:spcBef>
                <a:spcPts val="0"/>
              </a:spcBef>
              <a:buClr>
                <a:schemeClr val="dk1"/>
              </a:buClr>
              <a:buSzPts val="1400"/>
              <a:buNone/>
            </a:pP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O casal Débora de 35 anos e Carlos de 36 anos, clinicamente normais e não consanguíneos, foram atendidos no ambulatório de neurologia por ter um filho de 3 anos, Eduardo,  com diagnóstico de distrofia de </a:t>
            </a:r>
            <a:r>
              <a:rPr lang="pt-BR" sz="1350" dirty="0" err="1">
                <a:latin typeface="Arial"/>
                <a:ea typeface="Arial"/>
                <a:cs typeface="Arial"/>
                <a:sym typeface="Arial"/>
              </a:rPr>
              <a:t>Duchenne</a:t>
            </a: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pt-BR" sz="1350" b="1" dirty="0">
                <a:latin typeface="Arial"/>
                <a:ea typeface="Arial"/>
                <a:cs typeface="Arial"/>
                <a:sym typeface="Arial"/>
              </a:rPr>
              <a:t>DMD</a:t>
            </a: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) (OMIM #310200). O histórico  familiar  revelou que além do Eduardo,  eles tem duas filhas Renata e Bianca , gêmeas fraternas de 7 anos,  clinicamente normais. Débora, teve 4 irmãos:  um  irmão falecido aos 18 anos com diagnóstico de DMD, um irmão - Paulo de 37 anos e clinicamente normal - e 2 irmãs, Clara de 45 anos e Clarice de 30 anos também clinicamente normais.   Paulo é casado e tem um filho de 5 anos, clinicamente normal. Entretanto,  Clara também teve um filho com diagnóstico de distrofia de </a:t>
            </a:r>
            <a:r>
              <a:rPr lang="pt-BR" sz="1350" dirty="0" err="1">
                <a:latin typeface="Arial"/>
                <a:ea typeface="Arial"/>
                <a:cs typeface="Arial"/>
                <a:sym typeface="Arial"/>
              </a:rPr>
              <a:t>Duchenne</a:t>
            </a:r>
            <a:r>
              <a:rPr lang="pt-BR" sz="1350" dirty="0">
                <a:latin typeface="Arial"/>
                <a:ea typeface="Arial"/>
                <a:cs typeface="Arial"/>
                <a:sym typeface="Arial"/>
              </a:rPr>
              <a:t> que faleceu aos 22 anos. Carlos, o marido de Débora,  tem 2 irmãos normais e não refere nenhum caso de DMD na sua família.  Pergunta-se: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400"/>
              <a:buAutoNum type="alphaLcParenR"/>
            </a:pPr>
            <a:r>
              <a:rPr lang="pt-BR" sz="1350" dirty="0">
                <a:latin typeface="Arial"/>
                <a:ea typeface="Calibri"/>
                <a:cs typeface="Arial"/>
                <a:sym typeface="Arial"/>
              </a:rPr>
              <a:t>Desenhe a genealogia e discuta qual o padrão de herança mais  provável;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400"/>
              <a:buAutoNum type="alphaLcParenR"/>
            </a:pPr>
            <a:r>
              <a:rPr lang="pt-BR" sz="1350" dirty="0">
                <a:latin typeface="Arial"/>
                <a:ea typeface="Calibri"/>
                <a:cs typeface="Arial"/>
                <a:sym typeface="Arial"/>
              </a:rPr>
              <a:t>Qual o risco de que Debora e Carlos venham a ter outros descendentes com DMD? </a:t>
            </a:r>
          </a:p>
          <a:p>
            <a:pPr algn="just">
              <a:spcBef>
                <a:spcPts val="0"/>
              </a:spcBef>
              <a:buClr>
                <a:schemeClr val="dk1"/>
              </a:buClr>
              <a:buSzPts val="1400"/>
              <a:buAutoNum type="alphaLcParenR"/>
            </a:pPr>
            <a:r>
              <a:rPr lang="pt-BR" sz="135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Quais as pessoas desta família que tem risco de vir a ter futuros descendentes com DMD? Porque?</a:t>
            </a:r>
            <a:endParaRPr sz="135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indent="0" algn="just">
              <a:spcBef>
                <a:spcPts val="844"/>
              </a:spcBef>
              <a:buClr>
                <a:schemeClr val="dk1"/>
              </a:buClr>
              <a:buSzPts val="1400"/>
              <a:buNone/>
            </a:pPr>
            <a:endParaRPr sz="1350" dirty="0"/>
          </a:p>
        </p:txBody>
      </p:sp>
      <p:pic>
        <p:nvPicPr>
          <p:cNvPr id="130" name="Google Shape;130;p7" descr="A child sitting in a chair holding a popsi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1648" y="1225948"/>
            <a:ext cx="3170850" cy="440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858</Words>
  <Application>Microsoft Macintosh PowerPoint</Application>
  <PresentationFormat>Widescreen</PresentationFormat>
  <Paragraphs>32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Casos a serem discutidos na aula: Genética humana e Aconselhamento Genético </vt:lpstr>
      <vt:lpstr>1º. caso:</vt:lpstr>
      <vt:lpstr>3º. caso</vt:lpstr>
      <vt:lpstr>2º. caso</vt:lpstr>
      <vt:lpstr>4º. caso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Casos que serão discutidos</dc:title>
  <dc:creator>Maria Rita Passos-Bueno</dc:creator>
  <cp:lastModifiedBy>Maria Rita Passos-Bueno</cp:lastModifiedBy>
  <cp:revision>2</cp:revision>
  <dcterms:created xsi:type="dcterms:W3CDTF">2023-10-22T22:39:41Z</dcterms:created>
  <dcterms:modified xsi:type="dcterms:W3CDTF">2023-10-22T22:53:29Z</dcterms:modified>
</cp:coreProperties>
</file>