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8" r:id="rId9"/>
    <p:sldId id="278" r:id="rId10"/>
    <p:sldId id="279" r:id="rId11"/>
    <p:sldId id="269" r:id="rId12"/>
    <p:sldId id="277" r:id="rId13"/>
    <p:sldId id="281" r:id="rId14"/>
    <p:sldId id="270" r:id="rId15"/>
    <p:sldId id="273" r:id="rId16"/>
    <p:sldId id="271" r:id="rId17"/>
    <p:sldId id="272" r:id="rId18"/>
    <p:sldId id="274" r:id="rId19"/>
    <p:sldId id="275" r:id="rId20"/>
    <p:sldId id="283" r:id="rId21"/>
    <p:sldId id="282" r:id="rId22"/>
    <p:sldId id="284" r:id="rId23"/>
    <p:sldId id="28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13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21427C-9324-4A87-ACC8-30A458314B0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39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12929-9CCC-4503-805E-2230D61FBBC0}" type="slidenum">
              <a:rPr lang="en-US"/>
              <a:pPr/>
              <a:t>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429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CBDF2-053C-469F-9275-F4B1F462439B}" type="slidenum">
              <a:rPr lang="en-US"/>
              <a:pPr/>
              <a:t>10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802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90265-10FD-48AE-8F2C-20620A101604}" type="slidenum">
              <a:rPr lang="en-US"/>
              <a:pPr/>
              <a:t>11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207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540AA-CEC7-40B4-A076-31AA1E4BFD31}" type="slidenum">
              <a:rPr lang="en-US"/>
              <a:pPr/>
              <a:t>12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8328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5DE41-7ECC-44F3-A88C-4B8EDF3F06DA}" type="slidenum">
              <a:rPr lang="en-US"/>
              <a:pPr/>
              <a:t>13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653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7B246-1F2D-44DA-8855-F8663C3720B1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058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0C5AE-ACE5-44D5-ADFF-B45131E0B96B}" type="slidenum">
              <a:rPr lang="en-US"/>
              <a:pPr/>
              <a:t>15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3635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00345-8748-4B49-ABBD-95231508FA0B}" type="slidenum">
              <a:rPr lang="en-US"/>
              <a:pPr/>
              <a:t>16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3780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585C0-AAF3-4D6A-8539-2C8F20072C0A}" type="slidenum">
              <a:rPr lang="en-US"/>
              <a:pPr/>
              <a:t>17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7531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99AC9F-615F-4F44-9B12-C7463FE82275}" type="slidenum">
              <a:rPr lang="en-US"/>
              <a:pPr/>
              <a:t>18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606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E1CA2-BFA5-4B10-940D-DA763A97B550}" type="slidenum">
              <a:rPr lang="en-US"/>
              <a:pPr/>
              <a:t>19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145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501B9-473C-47CB-8863-A3517ED31AE4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6007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D9DF5-2D00-41AE-B6F5-BFA24FB9C2FF}" type="slidenum">
              <a:rPr lang="en-US"/>
              <a:pPr/>
              <a:t>20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1619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25522-2AAE-4AD3-AE91-E302B28758F0}" type="slidenum">
              <a:rPr lang="en-US"/>
              <a:pPr/>
              <a:t>21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5794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C7354-771E-451F-953F-20C932336AE4}" type="slidenum">
              <a:rPr lang="en-US"/>
              <a:pPr/>
              <a:t>22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6640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B8C1E-DC21-4097-A2E6-666383D902F1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690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ADC4E-95FE-4D98-8411-3902989806EB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959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1B866-F9F3-489C-9028-5363F75A85DC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921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B2BFF-5DC7-4216-93EA-DFEBC5F0CD2F}" type="slidenum">
              <a:rPr lang="en-US"/>
              <a:pPr/>
              <a:t>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218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299F2-EF14-4AED-9916-3627A28DCBDD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3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58038-832C-4847-A0BE-8783F5715331}" type="slidenum">
              <a:rPr lang="en-US"/>
              <a:pPr/>
              <a:t>7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334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1D561-F12B-4261-8697-CEDAC99A8879}" type="slidenum">
              <a:rPr lang="en-US"/>
              <a:pPr/>
              <a:t>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944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8D632-8B00-4CB5-B595-07020793629C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7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838200"/>
            <a:ext cx="89154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409712F3-5DB4-451D-AEE0-99D2D54DEA38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3079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828800"/>
            <a:ext cx="8839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4B080-933E-4C71-9DB9-3CE48524DF5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38950" y="457200"/>
            <a:ext cx="2228850" cy="56007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52400" y="457200"/>
            <a:ext cx="6534150" cy="56007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18B09-72A7-49D6-B7F5-046AAD61387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D77A6-65C8-478D-BC2C-DDEFC8C1551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F44DF-C57B-4703-82C1-1D40C922F6A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D931D-73D6-4242-A71B-9812FDDE3F0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8C5DF-C898-4D37-80D3-42555EAC747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BAA56-AF35-4D89-8A18-95EAD9AB7DB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80158-EC36-45E4-8069-0F443DD4315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8D3AA-EEF0-457C-8E16-EDC31453A85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9886E-BC1A-47CC-B6F8-ABD67B0F5D9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4572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2C1386C-E797-4C89-9FF8-653BDDA9D5BD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2055" name="Picture 7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314450"/>
            <a:ext cx="8839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53000"/>
            <a:ext cx="4953000" cy="1676400"/>
          </a:xfrm>
        </p:spPr>
        <p:txBody>
          <a:bodyPr/>
          <a:lstStyle/>
          <a:p>
            <a:endParaRPr lang="pt-BR" sz="2400" b="1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pt-BR" sz="2000" b="1">
                <a:latin typeface="Comic Sans MS" pitchFamily="66" charset="0"/>
              </a:rPr>
              <a:t>Prof. Altacílio Nunes</a:t>
            </a:r>
          </a:p>
          <a:p>
            <a:pPr>
              <a:lnSpc>
                <a:spcPct val="120000"/>
              </a:lnSpc>
            </a:pPr>
            <a:r>
              <a:rPr lang="pt-BR" sz="1600" b="1">
                <a:latin typeface="Comic Sans MS" pitchFamily="66" charset="0"/>
              </a:rPr>
              <a:t>Departamento Medicina Social e Preventiva</a:t>
            </a:r>
            <a:endParaRPr lang="pt-BR" sz="2000" b="1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 flipV="1">
            <a:off x="1295400" y="762000"/>
            <a:ext cx="0" cy="487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295400" y="5638800"/>
            <a:ext cx="685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48" name="Freeform 4"/>
          <p:cNvSpPr>
            <a:spLocks/>
          </p:cNvSpPr>
          <p:nvPr/>
        </p:nvSpPr>
        <p:spPr bwMode="auto">
          <a:xfrm>
            <a:off x="1524000" y="3581400"/>
            <a:ext cx="2133600" cy="20574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672" y="0"/>
              </a:cxn>
              <a:cxn ang="0">
                <a:pos x="1344" y="1296"/>
              </a:cxn>
            </a:cxnLst>
            <a:rect l="0" t="0" r="r" b="b"/>
            <a:pathLst>
              <a:path w="1344" h="1296">
                <a:moveTo>
                  <a:pt x="0" y="1296"/>
                </a:moveTo>
                <a:cubicBezTo>
                  <a:pt x="224" y="648"/>
                  <a:pt x="448" y="0"/>
                  <a:pt x="672" y="0"/>
                </a:cubicBezTo>
                <a:cubicBezTo>
                  <a:pt x="896" y="0"/>
                  <a:pt x="1120" y="648"/>
                  <a:pt x="1344" y="1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3124200" y="3276600"/>
            <a:ext cx="2133600" cy="2362200"/>
          </a:xfrm>
          <a:custGeom>
            <a:avLst/>
            <a:gdLst/>
            <a:ahLst/>
            <a:cxnLst>
              <a:cxn ang="0">
                <a:pos x="0" y="1488"/>
              </a:cxn>
              <a:cxn ang="0">
                <a:pos x="624" y="0"/>
              </a:cxn>
              <a:cxn ang="0">
                <a:pos x="1344" y="1488"/>
              </a:cxn>
            </a:cxnLst>
            <a:rect l="0" t="0" r="r" b="b"/>
            <a:pathLst>
              <a:path w="1344" h="1488">
                <a:moveTo>
                  <a:pt x="0" y="1488"/>
                </a:moveTo>
                <a:cubicBezTo>
                  <a:pt x="200" y="744"/>
                  <a:pt x="400" y="0"/>
                  <a:pt x="624" y="0"/>
                </a:cubicBezTo>
                <a:cubicBezTo>
                  <a:pt x="848" y="0"/>
                  <a:pt x="1096" y="744"/>
                  <a:pt x="1344" y="14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889125" y="4510088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/>
              <a:t>SADIOS</a:t>
            </a:r>
            <a:endParaRPr lang="pt-BR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505200" y="4556125"/>
            <a:ext cx="140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/>
              <a:t>DOENTES</a:t>
            </a:r>
            <a:endParaRPr lang="pt-BR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334000" y="5638800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Título de anticorpos</a:t>
            </a:r>
            <a:endParaRPr lang="pt-BR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57175" y="2438400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Freq.</a:t>
            </a:r>
            <a:endParaRPr lang="pt-BR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V="1">
            <a:off x="3048000" y="381000"/>
            <a:ext cx="0" cy="525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V="1">
            <a:off x="3352800" y="1143000"/>
            <a:ext cx="17463" cy="449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V="1">
            <a:off x="3657600" y="1676400"/>
            <a:ext cx="11113" cy="396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389313" y="41275"/>
            <a:ext cx="426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maior sensibilidade diagnóstica</a:t>
            </a:r>
            <a:endParaRPr lang="pt-BR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124200" y="304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505200" y="121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3733800" y="167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4038600" y="1371600"/>
            <a:ext cx="439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maior especificidade diagnóstica</a:t>
            </a:r>
            <a:endParaRPr lang="pt-BR"/>
          </a:p>
          <a:p>
            <a:endParaRPr lang="pt-BR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810000" y="914400"/>
            <a:ext cx="5067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sens. espec. diagnóstica intermediária</a:t>
            </a:r>
            <a:endParaRPr lang="pt-BR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64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378200" y="1654175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590800" y="914400"/>
            <a:ext cx="342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(DOENÇA/INFECÇÃO)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219450" y="249396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</a:t>
            </a:r>
            <a:endParaRPr lang="pt-BR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114925" y="25177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241675" y="35845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149850" y="35814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D</a:t>
            </a:r>
            <a:endParaRPr lang="pt-BR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28600" y="5867400"/>
            <a:ext cx="116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VPP =</a:t>
            </a:r>
            <a:endParaRPr lang="pt-BR" sz="3600" b="1"/>
          </a:p>
        </p:txBody>
      </p:sp>
      <p:grpSp>
        <p:nvGrpSpPr>
          <p:cNvPr id="19482" name="Group 26"/>
          <p:cNvGrpSpPr>
            <a:grpSpLocks/>
          </p:cNvGrpSpPr>
          <p:nvPr/>
        </p:nvGrpSpPr>
        <p:grpSpPr bwMode="auto">
          <a:xfrm>
            <a:off x="1765300" y="5530850"/>
            <a:ext cx="2654300" cy="1174750"/>
            <a:chOff x="1496" y="3484"/>
            <a:chExt cx="1672" cy="740"/>
          </a:xfrm>
        </p:grpSpPr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1496" y="3820"/>
              <a:ext cx="6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A+</a:t>
              </a:r>
              <a:r>
                <a:rPr lang="pt-BR" sz="3600" b="1">
                  <a:solidFill>
                    <a:srgbClr val="FF3300"/>
                  </a:solidFill>
                </a:rPr>
                <a:t>B</a:t>
              </a:r>
              <a:endParaRPr lang="pt-BR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1536" y="3840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5" name="Text Box 29"/>
            <p:cNvSpPr txBox="1">
              <a:spLocks noChangeArrowheads="1"/>
            </p:cNvSpPr>
            <p:nvPr/>
          </p:nvSpPr>
          <p:spPr bwMode="auto">
            <a:xfrm>
              <a:off x="1756" y="3484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</a:t>
              </a:r>
              <a:endParaRPr lang="pt-BR"/>
            </a:p>
          </p:txBody>
        </p:sp>
        <p:sp>
          <p:nvSpPr>
            <p:cNvPr id="19486" name="Text Box 30"/>
            <p:cNvSpPr txBox="1">
              <a:spLocks noChangeArrowheads="1"/>
            </p:cNvSpPr>
            <p:nvPr/>
          </p:nvSpPr>
          <p:spPr bwMode="auto">
            <a:xfrm>
              <a:off x="2476" y="3619"/>
              <a:ext cx="69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/>
                <a:t>x 100</a:t>
              </a:r>
              <a:endParaRPr lang="pt-BR"/>
            </a:p>
          </p:txBody>
        </p:sp>
      </p:grpSp>
      <p:sp>
        <p:nvSpPr>
          <p:cNvPr id="31" name="Text Box 5">
            <a:extLst>
              <a:ext uri="{FF2B5EF4-FFF2-40B4-BE49-F238E27FC236}">
                <a16:creationId xmlns:a16="http://schemas.microsoft.com/office/drawing/2014/main" id="{D4630C62-4046-4C1E-9136-68A1DAA23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7177"/>
            <a:ext cx="8435280" cy="70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pt-BR" sz="2000" b="1" u="sng" dirty="0">
                <a:latin typeface="Comic Sans MS" pitchFamily="66" charset="0"/>
              </a:rPr>
              <a:t>Valor preditivo positivo</a:t>
            </a:r>
            <a:r>
              <a:rPr lang="pt-BR" sz="2000" dirty="0">
                <a:latin typeface="Comic Sans MS" pitchFamily="66" charset="0"/>
              </a:rPr>
              <a:t>: probabilidade de doença em um paciente com teste positivo</a:t>
            </a:r>
          </a:p>
          <a:p>
            <a:pPr>
              <a:spcBef>
                <a:spcPct val="50000"/>
              </a:spcBef>
            </a:pPr>
            <a:endParaRPr lang="pt-BR" sz="20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pt-BR" sz="20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                      </a:t>
            </a:r>
            <a:endParaRPr lang="pt-BR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457200"/>
            <a:ext cx="8686800" cy="5029200"/>
          </a:xfrm>
          <a:prstGeom prst="rect">
            <a:avLst/>
          </a:prstGeom>
          <a:solidFill>
            <a:srgbClr val="00279F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049338" y="15240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049338" y="19812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049338" y="24384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049338" y="28956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5046663" y="15240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5046663" y="19812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5046663" y="24384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5046663" y="28956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1592263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268538" y="1066800"/>
            <a:ext cx="17462" cy="1828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2946400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624263" y="990600"/>
            <a:ext cx="0" cy="19050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656263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6332538" y="1066800"/>
            <a:ext cx="0" cy="1828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7010400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7754938" y="990600"/>
            <a:ext cx="0" cy="19050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1592263" y="685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5656263" y="685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4572000" y="533400"/>
            <a:ext cx="0" cy="4953000"/>
          </a:xfrm>
          <a:prstGeom prst="line">
            <a:avLst/>
          </a:prstGeom>
          <a:noFill/>
          <a:ln w="76200">
            <a:solidFill>
              <a:srgbClr val="FAFD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933700" y="2470150"/>
            <a:ext cx="6127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000" b="1">
                <a:solidFill>
                  <a:srgbClr val="FFFFFF"/>
                </a:solidFill>
              </a:rPr>
              <a:t>1000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6997700" y="2470150"/>
            <a:ext cx="6127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000" b="1">
                <a:solidFill>
                  <a:srgbClr val="FFFFFF"/>
                </a:solidFill>
              </a:rPr>
              <a:t>1000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1646238" y="24241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50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2324100" y="24241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950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1646238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47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1782763" y="1966913"/>
            <a:ext cx="2952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2392363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95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2324100" y="19669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855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3001963" y="15097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142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3001963" y="19669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858</a:t>
            </a:r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1592263" y="1066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5656263" y="1066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1646238" y="663575"/>
            <a:ext cx="12334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SITUAÇÃO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5710238" y="663575"/>
            <a:ext cx="12334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SITUAÇÃO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1714500" y="9906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5778500" y="9906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1104900" y="14478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5100638" y="1447800"/>
            <a:ext cx="392112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2392363" y="8540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1104900" y="1768475"/>
            <a:ext cx="341313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6456363" y="8540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5100638" y="17684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698500" y="815975"/>
            <a:ext cx="815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RES.</a:t>
            </a:r>
          </a:p>
          <a:p>
            <a:pPr defTabSz="762000"/>
            <a:r>
              <a:rPr lang="pt-BR" sz="1800" b="1">
                <a:solidFill>
                  <a:srgbClr val="FFFFFF"/>
                </a:solidFill>
              </a:rPr>
              <a:t>TESTE</a:t>
            </a:r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830763" y="815975"/>
            <a:ext cx="814387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RES.</a:t>
            </a:r>
          </a:p>
          <a:p>
            <a:pPr defTabSz="762000"/>
            <a:r>
              <a:rPr lang="pt-BR" sz="1800" b="1">
                <a:solidFill>
                  <a:srgbClr val="FFFFFF"/>
                </a:solidFill>
              </a:rPr>
              <a:t>TESTE</a:t>
            </a:r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766763" y="2514600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4830763" y="2514600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2865438" y="1066800"/>
            <a:ext cx="7921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6997700" y="1066800"/>
            <a:ext cx="7921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698500" y="3095625"/>
            <a:ext cx="12192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AFD00"/>
                </a:solidFill>
              </a:rPr>
              <a:t>P= 5%</a:t>
            </a:r>
          </a:p>
        </p:txBody>
      </p:sp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4762500" y="3095625"/>
            <a:ext cx="14001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AFD00"/>
                </a:solidFill>
              </a:rPr>
              <a:t>P= 20%</a:t>
            </a:r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2052638" y="3186113"/>
            <a:ext cx="1076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S= 95%</a:t>
            </a:r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3271838" y="3186113"/>
            <a:ext cx="11049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E= 90%</a:t>
            </a:r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6400800" y="3200400"/>
            <a:ext cx="1209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S= 95%</a:t>
            </a:r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7239000" y="3886200"/>
            <a:ext cx="12430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E= 90%</a:t>
            </a:r>
          </a:p>
        </p:txBody>
      </p:sp>
      <p:sp>
        <p:nvSpPr>
          <p:cNvPr id="28728" name="AutoShape 56"/>
          <p:cNvSpPr>
            <a:spLocks noChangeArrowheads="1"/>
          </p:cNvSpPr>
          <p:nvPr/>
        </p:nvSpPr>
        <p:spPr bwMode="auto">
          <a:xfrm>
            <a:off x="581025" y="3206750"/>
            <a:ext cx="260350" cy="292100"/>
          </a:xfrm>
          <a:prstGeom prst="star5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729" name="AutoShape 57"/>
          <p:cNvSpPr>
            <a:spLocks noChangeArrowheads="1"/>
          </p:cNvSpPr>
          <p:nvPr/>
        </p:nvSpPr>
        <p:spPr bwMode="auto">
          <a:xfrm>
            <a:off x="4578350" y="3206750"/>
            <a:ext cx="258763" cy="292100"/>
          </a:xfrm>
          <a:prstGeom prst="star5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28730" name="Rectangle 58"/>
          <p:cNvSpPr>
            <a:spLocks noChangeArrowheads="1"/>
          </p:cNvSpPr>
          <p:nvPr/>
        </p:nvSpPr>
        <p:spPr bwMode="auto">
          <a:xfrm>
            <a:off x="381000" y="4648200"/>
            <a:ext cx="41021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FFFFF"/>
                </a:solidFill>
              </a:rPr>
              <a:t>VP + </a:t>
            </a:r>
            <a:r>
              <a:rPr lang="pt-BR" b="1">
                <a:solidFill>
                  <a:srgbClr val="FFFFFF"/>
                </a:solidFill>
              </a:rPr>
              <a:t>= 47/142 x 100= 33,1%</a:t>
            </a:r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4694238" y="4619625"/>
            <a:ext cx="38274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FFFFF"/>
                </a:solidFill>
              </a:rPr>
              <a:t>VP+ </a:t>
            </a:r>
            <a:r>
              <a:rPr lang="pt-BR" b="1">
                <a:solidFill>
                  <a:srgbClr val="FFFFFF"/>
                </a:solidFill>
              </a:rPr>
              <a:t>= 190/270 x 100= 70,37%</a:t>
            </a:r>
          </a:p>
        </p:txBody>
      </p:sp>
      <p:sp>
        <p:nvSpPr>
          <p:cNvPr id="28732" name="Rectangle 60"/>
          <p:cNvSpPr>
            <a:spLocks noChangeArrowheads="1"/>
          </p:cNvSpPr>
          <p:nvPr/>
        </p:nvSpPr>
        <p:spPr bwMode="auto">
          <a:xfrm>
            <a:off x="0" y="5791200"/>
            <a:ext cx="8185150" cy="8255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495300" y="5994400"/>
            <a:ext cx="7627938" cy="4095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100" b="1">
                <a:solidFill>
                  <a:srgbClr val="FFFF00"/>
                </a:solidFill>
              </a:rPr>
              <a:t>INFLUÊNCIA DA PREVALÊNCIA NO VALOR PREDITIVO +</a:t>
            </a:r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5710238" y="1509713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190</a:t>
            </a:r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7065963" y="15097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270</a:t>
            </a:r>
          </a:p>
        </p:txBody>
      </p:sp>
      <p:sp>
        <p:nvSpPr>
          <p:cNvPr id="28736" name="Rectangle 64"/>
          <p:cNvSpPr>
            <a:spLocks noChangeArrowheads="1"/>
          </p:cNvSpPr>
          <p:nvPr/>
        </p:nvSpPr>
        <p:spPr bwMode="auto">
          <a:xfrm>
            <a:off x="6456363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5778500" y="19669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28738" name="Rectangle 66"/>
          <p:cNvSpPr>
            <a:spLocks noChangeArrowheads="1"/>
          </p:cNvSpPr>
          <p:nvPr/>
        </p:nvSpPr>
        <p:spPr bwMode="auto">
          <a:xfrm>
            <a:off x="6388100" y="19669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720</a:t>
            </a:r>
          </a:p>
        </p:txBody>
      </p:sp>
      <p:sp>
        <p:nvSpPr>
          <p:cNvPr id="28739" name="Rectangle 67"/>
          <p:cNvSpPr>
            <a:spLocks noChangeArrowheads="1"/>
          </p:cNvSpPr>
          <p:nvPr/>
        </p:nvSpPr>
        <p:spPr bwMode="auto">
          <a:xfrm>
            <a:off x="7065963" y="19669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730</a:t>
            </a:r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5710238" y="2424113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200</a:t>
            </a:r>
          </a:p>
        </p:txBody>
      </p:sp>
      <p:sp>
        <p:nvSpPr>
          <p:cNvPr id="28741" name="Rectangle 69"/>
          <p:cNvSpPr>
            <a:spLocks noChangeArrowheads="1"/>
          </p:cNvSpPr>
          <p:nvPr/>
        </p:nvSpPr>
        <p:spPr bwMode="auto">
          <a:xfrm>
            <a:off x="6388100" y="24241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800</a:t>
            </a:r>
          </a:p>
        </p:txBody>
      </p:sp>
    </p:spTree>
    <p:extLst>
      <p:ext uri="{BB962C8B-B14F-4D97-AF65-F5344CB8AC3E}">
        <p14:creationId xmlns:p14="http://schemas.microsoft.com/office/powerpoint/2010/main" val="2113664285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8329613" cy="3641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5334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378200" y="1654175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819400" y="1143000"/>
            <a:ext cx="519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Situação real (DOENÇA/INFECÇÃO)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219450" y="249396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</a:t>
            </a:r>
            <a:endParaRPr lang="pt-BR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114925" y="25177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3241675" y="35845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149850" y="35814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D</a:t>
            </a:r>
            <a:endParaRPr lang="pt-BR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grpSp>
        <p:nvGrpSpPr>
          <p:cNvPr id="20511" name="Group 31"/>
          <p:cNvGrpSpPr>
            <a:grpSpLocks/>
          </p:cNvGrpSpPr>
          <p:nvPr/>
        </p:nvGrpSpPr>
        <p:grpSpPr bwMode="auto">
          <a:xfrm>
            <a:off x="6261100" y="5454650"/>
            <a:ext cx="2654300" cy="1174750"/>
            <a:chOff x="1496" y="3484"/>
            <a:chExt cx="1672" cy="740"/>
          </a:xfrm>
        </p:grpSpPr>
        <p:sp>
          <p:nvSpPr>
            <p:cNvPr id="20512" name="Text Box 32"/>
            <p:cNvSpPr txBox="1">
              <a:spLocks noChangeArrowheads="1"/>
            </p:cNvSpPr>
            <p:nvPr/>
          </p:nvSpPr>
          <p:spPr bwMode="auto">
            <a:xfrm>
              <a:off x="1496" y="3820"/>
              <a:ext cx="6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FF3300"/>
                  </a:solidFill>
                </a:rPr>
                <a:t>C</a:t>
              </a:r>
              <a:r>
                <a:rPr lang="pt-BR" sz="3600" b="1"/>
                <a:t>+D</a:t>
              </a:r>
              <a:endParaRPr lang="pt-BR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1536" y="3840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14" name="Text Box 34"/>
            <p:cNvSpPr txBox="1">
              <a:spLocks noChangeArrowheads="1"/>
            </p:cNvSpPr>
            <p:nvPr/>
          </p:nvSpPr>
          <p:spPr bwMode="auto">
            <a:xfrm>
              <a:off x="1756" y="3484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D</a:t>
              </a:r>
              <a:endParaRPr lang="pt-BR"/>
            </a:p>
          </p:txBody>
        </p:sp>
        <p:sp>
          <p:nvSpPr>
            <p:cNvPr id="20515" name="Text Box 35"/>
            <p:cNvSpPr txBox="1">
              <a:spLocks noChangeArrowheads="1"/>
            </p:cNvSpPr>
            <p:nvPr/>
          </p:nvSpPr>
          <p:spPr bwMode="auto">
            <a:xfrm>
              <a:off x="2476" y="3619"/>
              <a:ext cx="69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/>
                <a:t>x 100</a:t>
              </a:r>
              <a:endParaRPr lang="pt-BR"/>
            </a:p>
          </p:txBody>
        </p:sp>
      </p:grp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4724400" y="5791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800" b="1"/>
              <a:t> VPN=</a:t>
            </a:r>
            <a:endParaRPr lang="pt-BR" sz="3600" b="1"/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F1EF642F-9319-4A45-8224-8F0BA9940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55476"/>
            <a:ext cx="8352927" cy="72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pt-BR" sz="2000" b="1" u="sng" dirty="0">
                <a:latin typeface="Comic Sans MS" pitchFamily="66" charset="0"/>
              </a:rPr>
              <a:t>Valor preditivo negativo</a:t>
            </a:r>
            <a:r>
              <a:rPr lang="pt-BR" sz="2000" dirty="0">
                <a:latin typeface="Comic Sans MS" pitchFamily="66" charset="0"/>
              </a:rPr>
              <a:t>: probabilidade de não ter a doença diante de um teste negativo</a:t>
            </a:r>
          </a:p>
          <a:p>
            <a:pPr>
              <a:spcBef>
                <a:spcPct val="50000"/>
              </a:spcBef>
            </a:pPr>
            <a:endParaRPr lang="pt-BR" sz="20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                      </a:t>
            </a:r>
            <a:endParaRPr lang="pt-BR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>
                <a:latin typeface="Comic Sans MS" pitchFamily="66" charset="0"/>
              </a:rPr>
              <a:t>Validade ou acurácia</a:t>
            </a:r>
            <a:endParaRPr lang="pt-B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85950"/>
            <a:ext cx="8672264" cy="4171950"/>
          </a:xfrm>
        </p:spPr>
        <p:txBody>
          <a:bodyPr/>
          <a:lstStyle/>
          <a:p>
            <a:pPr>
              <a:lnSpc>
                <a:spcPct val="200000"/>
              </a:lnSpc>
              <a:buFont typeface="Monotype Sorts" pitchFamily="2" charset="2"/>
              <a:buNone/>
            </a:pPr>
            <a:endParaRPr lang="pt-BR" sz="2800" dirty="0">
              <a:latin typeface="Comic Sans MS" pitchFamily="66" charset="0"/>
            </a:endParaRPr>
          </a:p>
          <a:p>
            <a:pPr>
              <a:lnSpc>
                <a:spcPct val="200000"/>
              </a:lnSpc>
            </a:pPr>
            <a:r>
              <a:rPr lang="pt-BR" sz="2800" dirty="0">
                <a:latin typeface="Comic Sans MS" pitchFamily="66" charset="0"/>
              </a:rPr>
              <a:t>Capacidade de um teste diagnosticar corretamente a presença ou ausência da doença</a:t>
            </a:r>
          </a:p>
          <a:p>
            <a:pPr>
              <a:lnSpc>
                <a:spcPct val="200000"/>
              </a:lnSpc>
              <a:buFont typeface="Monotype Sorts" pitchFamily="2" charset="2"/>
              <a:buNone/>
            </a:pPr>
            <a:endParaRPr lang="pt-BR" sz="2800" dirty="0">
              <a:latin typeface="Comic Sans MS" pitchFamily="66" charset="0"/>
            </a:endParaRPr>
          </a:p>
          <a:p>
            <a:pPr>
              <a:lnSpc>
                <a:spcPct val="200000"/>
              </a:lnSpc>
              <a:buFont typeface="Monotype Sorts" pitchFamily="2" charset="2"/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>
                <a:latin typeface="Comic Sans MS" pitchFamily="66" charset="0"/>
              </a:rPr>
              <a:t>Reprodutibilidade</a:t>
            </a:r>
            <a:endParaRPr lang="pt-B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>
                <a:latin typeface="Comic Sans MS" pitchFamily="66" charset="0"/>
              </a:rPr>
              <a:t>Capacidade de reproduzir com consistência os mesmos resultados quando repetidos nas mesmas condições </a:t>
            </a:r>
          </a:p>
          <a:p>
            <a:endParaRPr lang="pt-BR" sz="2800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endParaRPr lang="pt-BR" sz="2800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endParaRPr lang="pt-BR" sz="2800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r>
              <a:rPr lang="pt-BR" sz="2800">
                <a:latin typeface="Comic Sans MS" pitchFamily="66" charset="0"/>
              </a:rPr>
              <a:t>&gt; confiabilidade  =  &gt; reprodutibilidade </a:t>
            </a:r>
            <a:endParaRPr lang="pt-BR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2286000" y="3581400"/>
            <a:ext cx="914400" cy="990600"/>
          </a:xfrm>
          <a:prstGeom prst="downArrow">
            <a:avLst>
              <a:gd name="adj1" fmla="val 50000"/>
              <a:gd name="adj2" fmla="val 27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>
                <a:latin typeface="Comic Sans MS" pitchFamily="66" charset="0"/>
              </a:rPr>
              <a:t>Reprodutibilidade</a:t>
            </a:r>
            <a:endParaRPr 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u="sng">
                <a:latin typeface="Comic Sans MS" pitchFamily="66" charset="0"/>
              </a:rPr>
              <a:t>Variação devida ao observador</a:t>
            </a:r>
            <a:r>
              <a:rPr lang="pt-BR" sz="2800">
                <a:latin typeface="Comic Sans MS" pitchFamily="66" charset="0"/>
              </a:rPr>
              <a:t> - intra observador ou inter-observadores (ex: contagem de leucócitos)</a:t>
            </a:r>
          </a:p>
          <a:p>
            <a:r>
              <a:rPr lang="pt-BR" sz="2800" u="sng">
                <a:latin typeface="Comic Sans MS" pitchFamily="66" charset="0"/>
              </a:rPr>
              <a:t>Variação devida ao observado</a:t>
            </a:r>
            <a:r>
              <a:rPr lang="pt-BR" sz="2800">
                <a:latin typeface="Comic Sans MS" pitchFamily="66" charset="0"/>
              </a:rPr>
              <a:t> (amostras biológicas em momentos ou locais diferentes)</a:t>
            </a:r>
            <a:endParaRPr lang="pt-BR" sz="2800" u="sng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endParaRPr lang="pt-BR" sz="2800" u="sng">
              <a:latin typeface="Comic Sans MS" pitchFamily="66" charset="0"/>
            </a:endParaRPr>
          </a:p>
          <a:p>
            <a:r>
              <a:rPr lang="pt-BR" sz="2800" u="sng">
                <a:latin typeface="Comic Sans MS" pitchFamily="66" charset="0"/>
              </a:rPr>
              <a:t>Variação devida ao instrumento ou método</a:t>
            </a:r>
            <a:r>
              <a:rPr lang="pt-BR" sz="2800">
                <a:latin typeface="Comic Sans MS" pitchFamily="66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endParaRPr lang="pt-BR" sz="2800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endParaRPr lang="pt-BR" sz="2800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>
                <a:latin typeface="Comic Sans MS" pitchFamily="66" charset="0"/>
              </a:rPr>
              <a:t>Uso de testes sensíveis</a:t>
            </a:r>
            <a:endParaRPr lang="pt-B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sz="2800" dirty="0">
                <a:latin typeface="Comic Sans MS" pitchFamily="66" charset="0"/>
              </a:rPr>
              <a:t>Diagnóstico de doenças potencialmente graves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Comic Sans MS" pitchFamily="66" charset="0"/>
              </a:rPr>
              <a:t>Afastar doenças em fase inicial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Comic Sans MS" pitchFamily="66" charset="0"/>
              </a:rPr>
              <a:t>Rastreamento (</a:t>
            </a:r>
            <a:r>
              <a:rPr lang="pt-BR" sz="2800" dirty="0" err="1">
                <a:latin typeface="Comic Sans MS" pitchFamily="66" charset="0"/>
              </a:rPr>
              <a:t>screening</a:t>
            </a:r>
            <a:r>
              <a:rPr lang="pt-BR" sz="2800" dirty="0">
                <a:latin typeface="Comic Sans MS" pitchFamily="66" charset="0"/>
              </a:rPr>
              <a:t>)</a:t>
            </a:r>
          </a:p>
          <a:p>
            <a:pPr>
              <a:lnSpc>
                <a:spcPct val="200000"/>
              </a:lnSpc>
              <a:buFont typeface="Monotype Sorts" pitchFamily="2" charset="2"/>
              <a:buNone/>
            </a:pPr>
            <a:endParaRPr lang="pt-BR" sz="2800" dirty="0">
              <a:latin typeface="Comic Sans MS" pitchFamily="66" charset="0"/>
            </a:endParaRPr>
          </a:p>
          <a:p>
            <a:pPr>
              <a:lnSpc>
                <a:spcPct val="200000"/>
              </a:lnSpc>
              <a:buFont typeface="Monotype Sorts" pitchFamily="2" charset="2"/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>
                <a:latin typeface="Comic Sans MS" pitchFamily="66" charset="0"/>
              </a:rPr>
              <a:t>Uso de testes com maior especificidade</a:t>
            </a:r>
            <a:endParaRPr lang="pt-B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>
                <a:latin typeface="Comic Sans MS" pitchFamily="66" charset="0"/>
              </a:rPr>
              <a:t>Confirmar diagnóstico</a:t>
            </a:r>
          </a:p>
          <a:p>
            <a:pPr>
              <a:lnSpc>
                <a:spcPct val="200000"/>
              </a:lnSpc>
            </a:pPr>
            <a:r>
              <a:rPr lang="pt-BR" dirty="0">
                <a:latin typeface="Comic Sans MS" pitchFamily="66" charset="0"/>
              </a:rPr>
              <a:t>Afastar resultados falso positivo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" y="2971800"/>
            <a:ext cx="7924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pt-BR" sz="2800">
                <a:latin typeface="Comic Sans MS" pitchFamily="66" charset="0"/>
              </a:rPr>
              <a:t>Estabelecer um diagnóstico é um processo imperfeito = </a:t>
            </a:r>
            <a:r>
              <a:rPr lang="pt-BR" sz="2800" b="1">
                <a:solidFill>
                  <a:schemeClr val="accent1"/>
                </a:solidFill>
                <a:latin typeface="Comic Sans MS" pitchFamily="66" charset="0"/>
              </a:rPr>
              <a:t>probabilidade</a:t>
            </a:r>
            <a:r>
              <a:rPr lang="pt-BR" sz="2800">
                <a:latin typeface="Comic Sans MS" pitchFamily="66" charset="0"/>
              </a:rPr>
              <a:t> X certeza</a:t>
            </a:r>
            <a:endParaRPr lang="pt-BR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pt-BR" sz="3200" b="1">
                <a:latin typeface="Comic Sans MS" pitchFamily="66" charset="0"/>
              </a:rPr>
              <a:t>Razão de Verossimilhança Positiva e Negativa</a:t>
            </a:r>
            <a:endParaRPr lang="pt-BR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920750" y="2825750"/>
            <a:ext cx="2654300" cy="2120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209800" y="2827338"/>
            <a:ext cx="0" cy="211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922338" y="3886200"/>
            <a:ext cx="2652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357313" y="3186113"/>
            <a:ext cx="315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a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728913" y="3262313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b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1357313" y="4252913"/>
            <a:ext cx="315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c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728913" y="4252913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d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786313" y="2728913"/>
            <a:ext cx="10985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RVP = </a:t>
            </a: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6103938" y="3048000"/>
            <a:ext cx="1738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6767513" y="2119313"/>
            <a:ext cx="315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a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6462713" y="2576513"/>
            <a:ext cx="774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a + c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6767513" y="3262313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b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6538913" y="3871913"/>
            <a:ext cx="809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b + d</a:t>
            </a:r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6561138" y="2590800"/>
            <a:ext cx="747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6561138" y="3733800"/>
            <a:ext cx="747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1357313" y="23479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D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2728913" y="2347913"/>
            <a:ext cx="6223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ND</a:t>
            </a: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366713" y="3186113"/>
            <a:ext cx="614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T +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442913" y="4100513"/>
            <a:ext cx="5445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T -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4786313" y="5091113"/>
            <a:ext cx="1149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RVN = </a:t>
            </a: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6691313" y="4481513"/>
            <a:ext cx="315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c</a:t>
            </a: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6462713" y="4862513"/>
            <a:ext cx="8509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a + c </a:t>
            </a: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6691313" y="5395913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d</a:t>
            </a: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6538913" y="5776913"/>
            <a:ext cx="809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b + d</a:t>
            </a:r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6103938" y="5334000"/>
            <a:ext cx="143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6484938" y="4876800"/>
            <a:ext cx="747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6408738" y="5715000"/>
            <a:ext cx="976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23902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pt-BR" sz="2800" b="1">
                <a:latin typeface="Comic Sans MS" pitchFamily="66" charset="0"/>
              </a:rPr>
              <a:t>Probabilidades Condicionais e Testes diagnósticos</a:t>
            </a:r>
            <a:endParaRPr lang="pt-B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25000"/>
              </a:lnSpc>
            </a:pPr>
            <a:r>
              <a:rPr lang="pt-BR" sz="2800" u="sng">
                <a:latin typeface="Comic Sans MS" pitchFamily="66" charset="0"/>
              </a:rPr>
              <a:t>Razão de Verossimilhança Positiva</a:t>
            </a:r>
            <a:r>
              <a:rPr lang="pt-BR" sz="2800">
                <a:latin typeface="Comic Sans MS" pitchFamily="66" charset="0"/>
              </a:rPr>
              <a:t>:  razão entre a probabilidade de um teste ser positivo, dado que existe a doença, e a probabilidade de um teste ser positivo, dado que não existe a doença.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pt-BR" sz="3600" b="1">
                <a:latin typeface="Comic Sans MS" pitchFamily="66" charset="0"/>
              </a:rPr>
              <a:t>Probabilidades Condicionais e Testes diagnósticos</a:t>
            </a:r>
            <a:endParaRPr lang="pt-B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25000"/>
              </a:lnSpc>
            </a:pPr>
            <a:r>
              <a:rPr lang="pt-BR" u="sng">
                <a:latin typeface="Comic Sans MS" pitchFamily="66" charset="0"/>
              </a:rPr>
              <a:t>Razão de Verossimilhança Negativa</a:t>
            </a:r>
            <a:r>
              <a:rPr lang="pt-BR">
                <a:latin typeface="Comic Sans MS" pitchFamily="66" charset="0"/>
              </a:rPr>
              <a:t>: razão entre a probabilidade de um teste ser negativo, dado que existe a doença, e a probabilidade de um teste ser negativo, dado que não existe a doença.</a:t>
            </a:r>
            <a:endParaRPr lang="pt-BR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Comic Sans MS" pitchFamily="66" charset="0"/>
              </a:rPr>
              <a:t>Referências</a:t>
            </a:r>
            <a:endParaRPr lang="pt-B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pt-BR" sz="2800">
                <a:latin typeface="Comic Sans MS" pitchFamily="66" charset="0"/>
              </a:rPr>
              <a:t>Gordis L. Epidemiology. First edition New York:Saunders 2002.</a:t>
            </a:r>
          </a:p>
          <a:p>
            <a:pPr>
              <a:lnSpc>
                <a:spcPct val="125000"/>
              </a:lnSpc>
            </a:pPr>
            <a:r>
              <a:rPr lang="pt-BR" sz="2800">
                <a:latin typeface="Comic Sans MS" pitchFamily="66" charset="0"/>
              </a:rPr>
              <a:t>Fletcher RH, Fletcher SW, Wagner EH. Epidemiologia Clínica: elementos essenciais. 3ª edição. Porto Alegre. Artes Médicas 2005.</a:t>
            </a:r>
            <a:endParaRPr lang="pt-BR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6800" y="2743200"/>
            <a:ext cx="7391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Teste positivo = anormal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Teste negativo = normal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Doença presente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Doença ausente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7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68" name="Line 1028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69" name="Line 1029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70" name="Line 1030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71" name="Line 1031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72" name="Line 1032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73" name="Text Box 1033"/>
          <p:cNvSpPr txBox="1">
            <a:spLocks noChangeArrowheads="1"/>
          </p:cNvSpPr>
          <p:nvPr/>
        </p:nvSpPr>
        <p:spPr bwMode="auto">
          <a:xfrm>
            <a:off x="3378200" y="1654175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1274" name="Text Box 1034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1275" name="Text Box 1035"/>
          <p:cNvSpPr txBox="1">
            <a:spLocks noChangeArrowheads="1"/>
          </p:cNvSpPr>
          <p:nvPr/>
        </p:nvSpPr>
        <p:spPr bwMode="auto">
          <a:xfrm>
            <a:off x="2819400" y="914400"/>
            <a:ext cx="321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DOENÇA/INFECÇÃO</a:t>
            </a:r>
          </a:p>
        </p:txBody>
      </p:sp>
      <p:sp>
        <p:nvSpPr>
          <p:cNvPr id="11276" name="Text Box 1036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11277" name="Text Box 1037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1278" name="Text Box 1038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1279" name="Text Box 1039"/>
          <p:cNvSpPr txBox="1">
            <a:spLocks noChangeArrowheads="1"/>
          </p:cNvSpPr>
          <p:nvPr/>
        </p:nvSpPr>
        <p:spPr bwMode="auto">
          <a:xfrm>
            <a:off x="3219450" y="2493963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VP</a:t>
            </a:r>
            <a:endParaRPr lang="pt-BR"/>
          </a:p>
        </p:txBody>
      </p:sp>
      <p:sp>
        <p:nvSpPr>
          <p:cNvPr id="11280" name="Text Box 1040"/>
          <p:cNvSpPr txBox="1">
            <a:spLocks noChangeArrowheads="1"/>
          </p:cNvSpPr>
          <p:nvPr/>
        </p:nvSpPr>
        <p:spPr bwMode="auto">
          <a:xfrm>
            <a:off x="5114925" y="2517775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FP</a:t>
            </a:r>
            <a:endParaRPr lang="pt-BR"/>
          </a:p>
        </p:txBody>
      </p:sp>
      <p:sp>
        <p:nvSpPr>
          <p:cNvPr id="11281" name="Rectangle 1041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82" name="Rectangle 1042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83" name="Text Box 1043"/>
          <p:cNvSpPr txBox="1">
            <a:spLocks noChangeArrowheads="1"/>
          </p:cNvSpPr>
          <p:nvPr/>
        </p:nvSpPr>
        <p:spPr bwMode="auto">
          <a:xfrm>
            <a:off x="3241675" y="3584575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FN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11284" name="Text Box 1044"/>
          <p:cNvSpPr txBox="1">
            <a:spLocks noChangeArrowheads="1"/>
          </p:cNvSpPr>
          <p:nvPr/>
        </p:nvSpPr>
        <p:spPr bwMode="auto">
          <a:xfrm>
            <a:off x="5149850" y="3581400"/>
            <a:ext cx="84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VN</a:t>
            </a:r>
            <a:endParaRPr lang="pt-BR"/>
          </a:p>
        </p:txBody>
      </p:sp>
      <p:sp>
        <p:nvSpPr>
          <p:cNvPr id="11285" name="Text Box 1045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11286" name="Text Box 1046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11287" name="Text Box 1047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1288" name="Text Box 1048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sp>
        <p:nvSpPr>
          <p:cNvPr id="11301" name="Text Box 1061"/>
          <p:cNvSpPr txBox="1">
            <a:spLocks noChangeArrowheads="1"/>
          </p:cNvSpPr>
          <p:nvPr/>
        </p:nvSpPr>
        <p:spPr bwMode="auto">
          <a:xfrm>
            <a:off x="6781800" y="1752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TOTAL</a:t>
            </a:r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362200"/>
            <a:ext cx="4953000" cy="1676400"/>
          </a:xfrm>
        </p:spPr>
        <p:txBody>
          <a:bodyPr/>
          <a:lstStyle/>
          <a:p>
            <a:endParaRPr lang="pt-BR" sz="2400" b="1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pt-BR" sz="2000" b="1">
              <a:latin typeface="Comic Sans MS" pitchFamily="66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pt-BR" b="1">
                <a:latin typeface="Comic Sans MS" pitchFamily="66" charset="0"/>
              </a:rPr>
              <a:t>Padrão-ouro</a:t>
            </a:r>
            <a:r>
              <a:rPr lang="pt-BR">
                <a:latin typeface="Comic Sans MS" pitchFamily="66" charset="0"/>
              </a:rPr>
              <a:t>: indicador fiel da verdade (teste padrão - “gold standard”)</a:t>
            </a:r>
          </a:p>
          <a:p>
            <a:pPr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  <a:r>
              <a:rPr lang="pt-BR" b="1">
                <a:solidFill>
                  <a:srgbClr val="FF0000"/>
                </a:solidFill>
                <a:latin typeface="Comic Sans MS" pitchFamily="66" charset="0"/>
              </a:rPr>
              <a:t>Validação 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895600" y="4038600"/>
            <a:ext cx="1143000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362200"/>
            <a:ext cx="4953000" cy="1676400"/>
          </a:xfrm>
        </p:spPr>
        <p:txBody>
          <a:bodyPr/>
          <a:lstStyle/>
          <a:p>
            <a:endParaRPr lang="pt-BR" sz="2400" b="1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pt-BR" sz="2000" b="1">
              <a:latin typeface="Comic Sans MS" pitchFamily="66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Exemplo: uso de um novo teste para diagnóstico de infecção pelo HIV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Padrão ouro = western blot</a:t>
            </a:r>
          </a:p>
          <a:p>
            <a:pPr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  <a:endParaRPr lang="pt-BR" b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87136"/>
            <a:ext cx="8915400" cy="990600"/>
          </a:xfrm>
        </p:spPr>
        <p:txBody>
          <a:bodyPr/>
          <a:lstStyle/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 sz="32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362200"/>
            <a:ext cx="4953000" cy="1676400"/>
          </a:xfrm>
        </p:spPr>
        <p:txBody>
          <a:bodyPr/>
          <a:lstStyle/>
          <a:p>
            <a:endParaRPr lang="pt-BR" sz="2400" b="1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pt-BR" sz="2000" b="1">
              <a:latin typeface="Comic Sans MS" pitchFamily="66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1520" y="1069143"/>
            <a:ext cx="878497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pt-BR" sz="2000" b="1" u="sng" dirty="0">
                <a:latin typeface="Comic Sans MS" pitchFamily="66" charset="0"/>
              </a:rPr>
              <a:t>Sensibilidade</a:t>
            </a:r>
            <a:r>
              <a:rPr lang="pt-BR" sz="2000" dirty="0">
                <a:latin typeface="Comic Sans MS" pitchFamily="66" charset="0"/>
              </a:rPr>
              <a:t>: proporção dos indivíduos com a doença que têm um teste positivo para a doença</a:t>
            </a:r>
          </a:p>
          <a:p>
            <a:pPr>
              <a:spcBef>
                <a:spcPct val="50000"/>
              </a:spcBef>
            </a:pPr>
            <a:endParaRPr lang="pt-BR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Comic Sans MS" pitchFamily="66" charset="0"/>
              </a:rPr>
              <a:t>                      </a:t>
            </a:r>
            <a:endParaRPr lang="pt-B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E231A1F4-742B-4954-93E9-4E72CD8B990F}"/>
              </a:ext>
            </a:extLst>
          </p:cNvPr>
          <p:cNvGrpSpPr/>
          <p:nvPr/>
        </p:nvGrpSpPr>
        <p:grpSpPr>
          <a:xfrm>
            <a:off x="257703" y="1806285"/>
            <a:ext cx="8634777" cy="4863075"/>
            <a:chOff x="228600" y="990600"/>
            <a:chExt cx="8194675" cy="5715000"/>
          </a:xfrm>
        </p:grpSpPr>
        <p:sp>
          <p:nvSpPr>
            <p:cNvPr id="7" name="Rectangle 1027">
              <a:extLst>
                <a:ext uri="{FF2B5EF4-FFF2-40B4-BE49-F238E27FC236}">
                  <a16:creationId xmlns:a16="http://schemas.microsoft.com/office/drawing/2014/main" id="{7F019F48-CF12-4A48-AC47-AFDB13B1B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1676400"/>
              <a:ext cx="4495800" cy="342900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Line 1028">
              <a:extLst>
                <a:ext uri="{FF2B5EF4-FFF2-40B4-BE49-F238E27FC236}">
                  <a16:creationId xmlns:a16="http://schemas.microsoft.com/office/drawing/2014/main" id="{A0E10E7D-4FFA-4BE0-9B81-BE460861EE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4875" y="2244725"/>
              <a:ext cx="4495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Line 1029">
              <a:extLst>
                <a:ext uri="{FF2B5EF4-FFF2-40B4-BE49-F238E27FC236}">
                  <a16:creationId xmlns:a16="http://schemas.microsoft.com/office/drawing/2014/main" id="{B744B4C9-26AF-4D70-8143-E47A954E6D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4875" y="4454525"/>
              <a:ext cx="4495800" cy="0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Line 1030">
              <a:extLst>
                <a:ext uri="{FF2B5EF4-FFF2-40B4-BE49-F238E27FC236}">
                  <a16:creationId xmlns:a16="http://schemas.microsoft.com/office/drawing/2014/main" id="{25F0144A-EA8B-4400-A33B-255F22486B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0675" y="1711325"/>
              <a:ext cx="0" cy="3429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Line 1031">
              <a:extLst>
                <a:ext uri="{FF2B5EF4-FFF2-40B4-BE49-F238E27FC236}">
                  <a16:creationId xmlns:a16="http://schemas.microsoft.com/office/drawing/2014/main" id="{6E4D9683-DF1D-478D-9090-B76F33C3A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4875" y="3387725"/>
              <a:ext cx="4495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Line 1032">
              <a:extLst>
                <a:ext uri="{FF2B5EF4-FFF2-40B4-BE49-F238E27FC236}">
                  <a16:creationId xmlns:a16="http://schemas.microsoft.com/office/drawing/2014/main" id="{18FF148C-35E1-41B8-8AD2-5B08214317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7075" y="1711325"/>
              <a:ext cx="0" cy="3429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Text Box 1033">
              <a:extLst>
                <a:ext uri="{FF2B5EF4-FFF2-40B4-BE49-F238E27FC236}">
                  <a16:creationId xmlns:a16="http://schemas.microsoft.com/office/drawing/2014/main" id="{E36BD081-A5B5-4FEE-B56D-8BC186C57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2800" y="1676400"/>
              <a:ext cx="415925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 dirty="0"/>
                <a:t>+</a:t>
              </a:r>
              <a:endParaRPr lang="pt-BR" dirty="0"/>
            </a:p>
          </p:txBody>
        </p:sp>
        <p:sp>
          <p:nvSpPr>
            <p:cNvPr id="14" name="Text Box 1034">
              <a:extLst>
                <a:ext uri="{FF2B5EF4-FFF2-40B4-BE49-F238E27FC236}">
                  <a16:creationId xmlns:a16="http://schemas.microsoft.com/office/drawing/2014/main" id="{AACC9E88-6620-4D6E-B954-6DB24204F5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0350" y="1665288"/>
              <a:ext cx="319088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/>
                <a:t>-</a:t>
              </a:r>
              <a:endParaRPr lang="pt-BR"/>
            </a:p>
          </p:txBody>
        </p:sp>
        <p:sp>
          <p:nvSpPr>
            <p:cNvPr id="15" name="Text Box 1035">
              <a:extLst>
                <a:ext uri="{FF2B5EF4-FFF2-40B4-BE49-F238E27FC236}">
                  <a16:creationId xmlns:a16="http://schemas.microsoft.com/office/drawing/2014/main" id="{F5C37C5F-DE97-428C-A0F7-C1887CC1E2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9400" y="990600"/>
              <a:ext cx="34210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b="1" dirty="0"/>
                <a:t>(DOENÇA/INFECÇÃO)</a:t>
              </a:r>
            </a:p>
          </p:txBody>
        </p:sp>
        <p:sp>
          <p:nvSpPr>
            <p:cNvPr id="16" name="Text Box 1036">
              <a:extLst>
                <a:ext uri="{FF2B5EF4-FFF2-40B4-BE49-F238E27FC236}">
                  <a16:creationId xmlns:a16="http://schemas.microsoft.com/office/drawing/2014/main" id="{59EC8FE9-34C6-4D83-AF0A-E763B43F4F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2778125"/>
              <a:ext cx="1489075" cy="1187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b="1"/>
                <a:t>Resultado</a:t>
              </a:r>
            </a:p>
            <a:p>
              <a:pPr algn="ctr"/>
              <a:r>
                <a:rPr lang="pt-BR" b="1"/>
                <a:t>do</a:t>
              </a:r>
            </a:p>
            <a:p>
              <a:pPr algn="ctr"/>
              <a:r>
                <a:rPr lang="pt-BR" b="1"/>
                <a:t>Teste</a:t>
              </a:r>
            </a:p>
          </p:txBody>
        </p:sp>
        <p:sp>
          <p:nvSpPr>
            <p:cNvPr id="17" name="Text Box 1037">
              <a:extLst>
                <a:ext uri="{FF2B5EF4-FFF2-40B4-BE49-F238E27FC236}">
                  <a16:creationId xmlns:a16="http://schemas.microsoft.com/office/drawing/2014/main" id="{59AC5D04-CC9F-436A-9166-E5E03ECE3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7275" y="2503488"/>
              <a:ext cx="415925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/>
                <a:t>+</a:t>
              </a:r>
              <a:endParaRPr lang="pt-BR"/>
            </a:p>
          </p:txBody>
        </p:sp>
        <p:sp>
          <p:nvSpPr>
            <p:cNvPr id="18" name="Text Box 1038">
              <a:extLst>
                <a:ext uri="{FF2B5EF4-FFF2-40B4-BE49-F238E27FC236}">
                  <a16:creationId xmlns:a16="http://schemas.microsoft.com/office/drawing/2014/main" id="{FF8923C6-1F95-4C1A-9028-AD3F845B9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3475" y="3646488"/>
              <a:ext cx="319088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/>
                <a:t>-</a:t>
              </a:r>
              <a:endParaRPr lang="pt-BR"/>
            </a:p>
          </p:txBody>
        </p:sp>
        <p:sp>
          <p:nvSpPr>
            <p:cNvPr id="19" name="Text Box 1039">
              <a:extLst>
                <a:ext uri="{FF2B5EF4-FFF2-40B4-BE49-F238E27FC236}">
                  <a16:creationId xmlns:a16="http://schemas.microsoft.com/office/drawing/2014/main" id="{1503236E-1DC9-45BA-8BCE-586E7CCA37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450" y="2493963"/>
              <a:ext cx="5143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</a:t>
              </a:r>
              <a:endParaRPr lang="pt-BR"/>
            </a:p>
          </p:txBody>
        </p:sp>
        <p:sp>
          <p:nvSpPr>
            <p:cNvPr id="20" name="Text Box 1040">
              <a:extLst>
                <a:ext uri="{FF2B5EF4-FFF2-40B4-BE49-F238E27FC236}">
                  <a16:creationId xmlns:a16="http://schemas.microsoft.com/office/drawing/2014/main" id="{164563F4-E013-48F7-9BED-55FCDC22D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4925" y="2517775"/>
              <a:ext cx="4889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FF3300"/>
                  </a:solidFill>
                </a:rPr>
                <a:t>B</a:t>
              </a:r>
              <a:endParaRPr lang="pt-BR"/>
            </a:p>
          </p:txBody>
        </p:sp>
        <p:sp>
          <p:nvSpPr>
            <p:cNvPr id="21" name="Rectangle 1041">
              <a:extLst>
                <a:ext uri="{FF2B5EF4-FFF2-40B4-BE49-F238E27FC236}">
                  <a16:creationId xmlns:a16="http://schemas.microsoft.com/office/drawing/2014/main" id="{F8C81B6C-CB47-4195-87F2-72425D31F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0675" y="2244725"/>
              <a:ext cx="1752600" cy="114300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Rectangle 1042">
              <a:extLst>
                <a:ext uri="{FF2B5EF4-FFF2-40B4-BE49-F238E27FC236}">
                  <a16:creationId xmlns:a16="http://schemas.microsoft.com/office/drawing/2014/main" id="{0A55B46C-F442-49B5-A92B-16CE68381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0675" y="3387725"/>
              <a:ext cx="1752600" cy="106680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" name="Text Box 1043">
              <a:extLst>
                <a:ext uri="{FF2B5EF4-FFF2-40B4-BE49-F238E27FC236}">
                  <a16:creationId xmlns:a16="http://schemas.microsoft.com/office/drawing/2014/main" id="{B46F00CE-C0ED-4DDA-B4B0-DCB775196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1675" y="3584575"/>
              <a:ext cx="5143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FF3300"/>
                  </a:solidFill>
                </a:rPr>
                <a:t>C</a:t>
              </a:r>
              <a:endParaRPr lang="pt-BR">
                <a:solidFill>
                  <a:srgbClr val="FF3300"/>
                </a:solidFill>
              </a:endParaRPr>
            </a:p>
          </p:txBody>
        </p:sp>
        <p:sp>
          <p:nvSpPr>
            <p:cNvPr id="24" name="Text Box 1044">
              <a:extLst>
                <a:ext uri="{FF2B5EF4-FFF2-40B4-BE49-F238E27FC236}">
                  <a16:creationId xmlns:a16="http://schemas.microsoft.com/office/drawing/2014/main" id="{40725574-C80D-4516-A587-D2D5D66048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9850" y="3581400"/>
              <a:ext cx="5143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D</a:t>
              </a:r>
              <a:endParaRPr lang="pt-BR"/>
            </a:p>
          </p:txBody>
        </p:sp>
        <p:sp>
          <p:nvSpPr>
            <p:cNvPr id="25" name="Text Box 1045">
              <a:extLst>
                <a:ext uri="{FF2B5EF4-FFF2-40B4-BE49-F238E27FC236}">
                  <a16:creationId xmlns:a16="http://schemas.microsoft.com/office/drawing/2014/main" id="{49CD99DE-BFD5-4F48-8EF0-57B9E9329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4464050"/>
              <a:ext cx="11049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A+</a:t>
              </a:r>
              <a:r>
                <a:rPr lang="pt-BR" sz="3600" b="1">
                  <a:solidFill>
                    <a:srgbClr val="FF3300"/>
                  </a:solidFill>
                </a:rPr>
                <a:t>C</a:t>
              </a:r>
              <a:endParaRPr lang="pt-BR"/>
            </a:p>
          </p:txBody>
        </p:sp>
        <p:sp>
          <p:nvSpPr>
            <p:cNvPr id="26" name="Text Box 1046">
              <a:extLst>
                <a:ext uri="{FF2B5EF4-FFF2-40B4-BE49-F238E27FC236}">
                  <a16:creationId xmlns:a16="http://schemas.microsoft.com/office/drawing/2014/main" id="{47158551-9856-47E8-A988-5D2F027F40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0900" y="4495800"/>
              <a:ext cx="10795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B+D</a:t>
              </a:r>
              <a:endParaRPr lang="pt-BR"/>
            </a:p>
          </p:txBody>
        </p:sp>
        <p:sp>
          <p:nvSpPr>
            <p:cNvPr id="27" name="Text Box 1047">
              <a:extLst>
                <a:ext uri="{FF2B5EF4-FFF2-40B4-BE49-F238E27FC236}">
                  <a16:creationId xmlns:a16="http://schemas.microsoft.com/office/drawing/2014/main" id="{ED8EC8EA-CD67-4575-B573-848D191595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8300" y="2482850"/>
              <a:ext cx="10795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A+</a:t>
              </a:r>
              <a:r>
                <a:rPr lang="pt-BR" sz="3600" b="1">
                  <a:solidFill>
                    <a:srgbClr val="FF3300"/>
                  </a:solidFill>
                </a:rPr>
                <a:t>B</a:t>
              </a:r>
              <a:endParaRPr lang="pt-BR"/>
            </a:p>
          </p:txBody>
        </p:sp>
        <p:sp>
          <p:nvSpPr>
            <p:cNvPr id="28" name="Text Box 1048">
              <a:extLst>
                <a:ext uri="{FF2B5EF4-FFF2-40B4-BE49-F238E27FC236}">
                  <a16:creationId xmlns:a16="http://schemas.microsoft.com/office/drawing/2014/main" id="{3F6974F8-54B0-4B3A-9D6D-1E22268CD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8300" y="3581400"/>
              <a:ext cx="11049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C+</a:t>
              </a:r>
              <a:r>
                <a:rPr lang="pt-BR" sz="3600" b="1">
                  <a:solidFill>
                    <a:srgbClr val="FF3300"/>
                  </a:solidFill>
                </a:rPr>
                <a:t>D</a:t>
              </a:r>
              <a:endParaRPr lang="pt-BR"/>
            </a:p>
          </p:txBody>
        </p:sp>
        <p:sp>
          <p:nvSpPr>
            <p:cNvPr id="29" name="Text Box 1049">
              <a:extLst>
                <a:ext uri="{FF2B5EF4-FFF2-40B4-BE49-F238E27FC236}">
                  <a16:creationId xmlns:a16="http://schemas.microsoft.com/office/drawing/2014/main" id="{D2410FE5-2DBA-4792-8535-859F689D9F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5867400"/>
              <a:ext cx="136683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800" b="1"/>
                <a:t>SENS =</a:t>
              </a:r>
              <a:endParaRPr lang="pt-BR" sz="3600" b="1"/>
            </a:p>
          </p:txBody>
        </p:sp>
        <p:sp>
          <p:nvSpPr>
            <p:cNvPr id="30" name="Text Box 1051">
              <a:extLst>
                <a:ext uri="{FF2B5EF4-FFF2-40B4-BE49-F238E27FC236}">
                  <a16:creationId xmlns:a16="http://schemas.microsoft.com/office/drawing/2014/main" id="{438B3060-A437-4A10-A924-9EA5D2AC4E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5300" y="6064250"/>
              <a:ext cx="11049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A+</a:t>
              </a:r>
              <a:r>
                <a:rPr lang="pt-BR" sz="3600" b="1">
                  <a:solidFill>
                    <a:srgbClr val="FF3300"/>
                  </a:solidFill>
                </a:rPr>
                <a:t>C</a:t>
              </a:r>
              <a:endParaRPr lang="pt-BR"/>
            </a:p>
          </p:txBody>
        </p:sp>
        <p:sp>
          <p:nvSpPr>
            <p:cNvPr id="31" name="Line 1052">
              <a:extLst>
                <a:ext uri="{FF2B5EF4-FFF2-40B4-BE49-F238E27FC236}">
                  <a16:creationId xmlns:a16="http://schemas.microsoft.com/office/drawing/2014/main" id="{7012745A-531F-402F-9D00-9B2EA791E7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6096000"/>
              <a:ext cx="1600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Text Box 1053">
              <a:extLst>
                <a:ext uri="{FF2B5EF4-FFF2-40B4-BE49-F238E27FC236}">
                  <a16:creationId xmlns:a16="http://schemas.microsoft.com/office/drawing/2014/main" id="{38B2B162-3280-48DE-B09D-41E13ED298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5530850"/>
              <a:ext cx="5143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</a:t>
              </a:r>
              <a:endParaRPr lang="pt-BR"/>
            </a:p>
          </p:txBody>
        </p:sp>
        <p:sp>
          <p:nvSpPr>
            <p:cNvPr id="33" name="Text Box 1054">
              <a:extLst>
                <a:ext uri="{FF2B5EF4-FFF2-40B4-BE49-F238E27FC236}">
                  <a16:creationId xmlns:a16="http://schemas.microsoft.com/office/drawing/2014/main" id="{F3BA45A9-83D4-4C1F-A32C-C763C199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1050" y="5745163"/>
              <a:ext cx="10985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/>
                <a:t>x 100</a:t>
              </a:r>
              <a:endParaRPr lang="pt-BR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378200" y="1654175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819400" y="990600"/>
            <a:ext cx="342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(DOENÇA/INFECÇÃO)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219450" y="249396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</a:t>
            </a:r>
            <a:endParaRPr lang="pt-BR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114925" y="25177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241675" y="35845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149850" y="35814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D</a:t>
            </a:r>
            <a:endParaRPr lang="pt-BR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grpSp>
        <p:nvGrpSpPr>
          <p:cNvPr id="18463" name="Group 31"/>
          <p:cNvGrpSpPr>
            <a:grpSpLocks/>
          </p:cNvGrpSpPr>
          <p:nvPr/>
        </p:nvGrpSpPr>
        <p:grpSpPr bwMode="auto">
          <a:xfrm>
            <a:off x="6261100" y="5454650"/>
            <a:ext cx="2654300" cy="1174750"/>
            <a:chOff x="1496" y="3484"/>
            <a:chExt cx="1672" cy="740"/>
          </a:xfrm>
        </p:grpSpPr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1496" y="3820"/>
              <a:ext cx="6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FF3300"/>
                  </a:solidFill>
                </a:rPr>
                <a:t>B</a:t>
              </a:r>
              <a:r>
                <a:rPr lang="pt-BR" sz="3600" b="1"/>
                <a:t>+D</a:t>
              </a:r>
              <a:endParaRPr lang="pt-BR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1536" y="3840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1756" y="3484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D</a:t>
              </a:r>
              <a:endParaRPr lang="pt-BR"/>
            </a:p>
          </p:txBody>
        </p:sp>
        <p:sp>
          <p:nvSpPr>
            <p:cNvPr id="18467" name="Text Box 35"/>
            <p:cNvSpPr txBox="1">
              <a:spLocks noChangeArrowheads="1"/>
            </p:cNvSpPr>
            <p:nvPr/>
          </p:nvSpPr>
          <p:spPr bwMode="auto">
            <a:xfrm>
              <a:off x="2476" y="3619"/>
              <a:ext cx="69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/>
                <a:t>x 100</a:t>
              </a:r>
              <a:endParaRPr lang="pt-BR"/>
            </a:p>
          </p:txBody>
        </p:sp>
      </p:grp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4724400" y="5791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800" b="1"/>
              <a:t>  ESP=</a:t>
            </a:r>
            <a:endParaRPr lang="pt-BR" sz="3600" b="1"/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2F9DE6C3-7DE5-4D9E-A1E0-8025DA6C5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336551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pt-BR" sz="2000" b="1" u="sng" dirty="0">
                <a:latin typeface="Comic Sans MS" pitchFamily="66" charset="0"/>
              </a:rPr>
              <a:t>Especificidade</a:t>
            </a:r>
            <a:r>
              <a:rPr lang="pt-BR" sz="2000" dirty="0">
                <a:latin typeface="Comic Sans MS" pitchFamily="66" charset="0"/>
              </a:rPr>
              <a:t>: proporção dos indivíduos sem a doença, que têm um teste negativo</a:t>
            </a:r>
          </a:p>
          <a:p>
            <a:pPr>
              <a:spcBef>
                <a:spcPct val="50000"/>
              </a:spcBef>
            </a:pPr>
            <a:endParaRPr lang="pt-BR" sz="20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 sz="2000" dirty="0">
                <a:latin typeface="Comic Sans MS" pitchFamily="66" charset="0"/>
              </a:rPr>
              <a:t>                      </a:t>
            </a:r>
            <a:endParaRPr lang="pt-BR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 flipV="1">
            <a:off x="1371600" y="1066800"/>
            <a:ext cx="0" cy="487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371600" y="5943600"/>
            <a:ext cx="685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4" name="Freeform 4"/>
          <p:cNvSpPr>
            <a:spLocks/>
          </p:cNvSpPr>
          <p:nvPr/>
        </p:nvSpPr>
        <p:spPr bwMode="auto">
          <a:xfrm>
            <a:off x="1524000" y="3886200"/>
            <a:ext cx="2133600" cy="20574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672" y="0"/>
              </a:cxn>
              <a:cxn ang="0">
                <a:pos x="1344" y="1296"/>
              </a:cxn>
            </a:cxnLst>
            <a:rect l="0" t="0" r="r" b="b"/>
            <a:pathLst>
              <a:path w="1344" h="1296">
                <a:moveTo>
                  <a:pt x="0" y="1296"/>
                </a:moveTo>
                <a:cubicBezTo>
                  <a:pt x="224" y="648"/>
                  <a:pt x="448" y="0"/>
                  <a:pt x="672" y="0"/>
                </a:cubicBezTo>
                <a:cubicBezTo>
                  <a:pt x="896" y="0"/>
                  <a:pt x="1120" y="648"/>
                  <a:pt x="1344" y="1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3886200" y="3581400"/>
            <a:ext cx="2133600" cy="2362200"/>
          </a:xfrm>
          <a:custGeom>
            <a:avLst/>
            <a:gdLst/>
            <a:ahLst/>
            <a:cxnLst>
              <a:cxn ang="0">
                <a:pos x="0" y="1488"/>
              </a:cxn>
              <a:cxn ang="0">
                <a:pos x="624" y="0"/>
              </a:cxn>
              <a:cxn ang="0">
                <a:pos x="1344" y="1488"/>
              </a:cxn>
            </a:cxnLst>
            <a:rect l="0" t="0" r="r" b="b"/>
            <a:pathLst>
              <a:path w="1344" h="1488">
                <a:moveTo>
                  <a:pt x="0" y="1488"/>
                </a:moveTo>
                <a:cubicBezTo>
                  <a:pt x="200" y="744"/>
                  <a:pt x="400" y="0"/>
                  <a:pt x="624" y="0"/>
                </a:cubicBezTo>
                <a:cubicBezTo>
                  <a:pt x="848" y="0"/>
                  <a:pt x="1096" y="744"/>
                  <a:pt x="1344" y="14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81200" y="4648200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/>
              <a:t>SADIOS</a:t>
            </a:r>
            <a:endParaRPr lang="pt-BR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191000" y="4572000"/>
            <a:ext cx="140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/>
              <a:t>DOENTES</a:t>
            </a:r>
            <a:endParaRPr lang="pt-BR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334000" y="6096000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Título de anticorpos</a:t>
            </a:r>
            <a:endParaRPr lang="pt-BR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57175" y="2438400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Freq.</a:t>
            </a:r>
            <a:endParaRPr lang="pt-BR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362200" y="1447800"/>
            <a:ext cx="41592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SITUAÇÃO IDEAL</a:t>
            </a:r>
            <a:endParaRPr lang="pt-BR" b="1"/>
          </a:p>
          <a:p>
            <a:r>
              <a:rPr lang="pt-BR" b="1"/>
              <a:t>SENSIBILIDADE 100%</a:t>
            </a:r>
          </a:p>
          <a:p>
            <a:r>
              <a:rPr lang="pt-BR" b="1"/>
              <a:t>ESPECIFICIDADE 100%</a:t>
            </a:r>
            <a:endParaRPr lang="pt-BR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3810000" y="2895600"/>
            <a:ext cx="0" cy="3048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4114800" y="2971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86363"/>
      </p:ext>
    </p:extLst>
  </p:cSld>
  <p:clrMapOvr>
    <a:masterClrMapping/>
  </p:clrMapOvr>
</p:sld>
</file>

<file path=ppt/theme/theme1.xml><?xml version="1.0" encoding="utf-8"?>
<a:theme xmlns:a="http://schemas.openxmlformats.org/drawingml/2006/main" name="FIGCONTE">
  <a:themeElements>
    <a:clrScheme name="FIGCONTE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IGCONT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GCON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GCON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GCON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GCON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GCON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GCON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GCON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apresentação\FIGCONTE.POT</Template>
  <TotalTime>131</TotalTime>
  <Words>737</Words>
  <Application>Microsoft Office PowerPoint</Application>
  <PresentationFormat>Apresentação na tela (4:3)</PresentationFormat>
  <Paragraphs>270</Paragraphs>
  <Slides>23</Slides>
  <Notes>23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Comic Sans MS</vt:lpstr>
      <vt:lpstr>Monotype Sorts</vt:lpstr>
      <vt:lpstr>Tahoma</vt:lpstr>
      <vt:lpstr>Times New Roman</vt:lpstr>
      <vt:lpstr>FIGCONTE</vt:lpstr>
      <vt:lpstr>Propriedades de testes diagnósticos</vt:lpstr>
      <vt:lpstr>Propriedades de testes diagnósticos</vt:lpstr>
      <vt:lpstr>Propriedades de testes diagnósticos</vt:lpstr>
      <vt:lpstr>Apresentação do PowerPoint</vt:lpstr>
      <vt:lpstr>Propriedades de testes diagnósticos</vt:lpstr>
      <vt:lpstr>Propriedades de testes diagnósticos</vt:lpstr>
      <vt:lpstr>Propriedades de testes diagnósticos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Validade ou acurácia</vt:lpstr>
      <vt:lpstr>Reprodutibilidade</vt:lpstr>
      <vt:lpstr>Reprodutibilidade</vt:lpstr>
      <vt:lpstr>Uso de testes sensíveis</vt:lpstr>
      <vt:lpstr>Uso de testes com maior especificidade</vt:lpstr>
      <vt:lpstr>Razão de Verossimilhança Positiva e Negativa</vt:lpstr>
      <vt:lpstr>Probabilidades Condicionais e Testes diagnósticos</vt:lpstr>
      <vt:lpstr>Probabilidades Condicionais e Testes diagnósticos</vt:lpstr>
      <vt:lpstr>Referências</vt:lpstr>
    </vt:vector>
  </TitlesOfParts>
  <Company>UNIUBE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Propriedades de testes diagnósticos</dc:title>
  <dc:creator>Soc. Educacional  Uberabense</dc:creator>
  <cp:lastModifiedBy>Altacílio Nunes</cp:lastModifiedBy>
  <cp:revision>13</cp:revision>
  <dcterms:created xsi:type="dcterms:W3CDTF">2006-10-03T13:55:19Z</dcterms:created>
  <dcterms:modified xsi:type="dcterms:W3CDTF">2022-04-25T12:11:24Z</dcterms:modified>
</cp:coreProperties>
</file>