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8" r:id="rId7"/>
    <p:sldId id="269" r:id="rId8"/>
    <p:sldId id="270" r:id="rId9"/>
    <p:sldId id="264" r:id="rId10"/>
    <p:sldId id="260" r:id="rId11"/>
    <p:sldId id="263" r:id="rId12"/>
    <p:sldId id="262" r:id="rId13"/>
    <p:sldId id="261" r:id="rId14"/>
    <p:sldId id="26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0D6BFB1-B30D-43B6-AE18-18B9C5AD9B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733709"/>
            <a:ext cx="7998654" cy="1373070"/>
          </a:xfrm>
        </p:spPr>
        <p:txBody>
          <a:bodyPr/>
          <a:lstStyle/>
          <a:p>
            <a:r>
              <a:rPr lang="pt-BR" dirty="0"/>
              <a:t>O artesanato intelectual de Wright Mills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AA3482A7-4EBA-420A-B660-F635D3E168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7466" y="2049965"/>
            <a:ext cx="3804139" cy="3804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026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5457A16-1878-4589-B242-D672A3C32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grande teoria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41356819-45B5-4B90-87BD-72266F58C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Questão central: “será a grande teoria [</a:t>
            </a:r>
            <a:r>
              <a:rPr lang="pt-BR" dirty="0" err="1"/>
              <a:t>parsoniana</a:t>
            </a:r>
            <a:r>
              <a:rPr lang="pt-BR" dirty="0"/>
              <a:t>] apenas uma verborragia confusa, ou haverá, no final das contas, alguma coisa nela? (...) Depois de removidos todos os impedimentos para entender a grande toeira e quando surge o que é inteligível nela, o que está sendo dito?” (p.35)</a:t>
            </a:r>
          </a:p>
          <a:p>
            <a:r>
              <a:rPr lang="pt-BR" dirty="0"/>
              <a:t>Trabalho de “tradução” (i.e. “em outras palavras”) e também de análise crítica (aspectos positivos e negativos) = p.37-8 e de autocrítica = p. 40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5504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5457A16-1878-4589-B242-D672A3C32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grande teoria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41356819-45B5-4B90-87BD-72266F58C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“Fetichismo dos conceitos” = p. 43</a:t>
            </a:r>
          </a:p>
          <a:p>
            <a:r>
              <a:rPr lang="pt-BR" dirty="0"/>
              <a:t>“Tradução” dos objetivos da Sociologia de Parsons: “os </a:t>
            </a:r>
            <a:r>
              <a:rPr lang="pt-BR" dirty="0" err="1"/>
              <a:t>sociológos</a:t>
            </a:r>
            <a:r>
              <a:rPr lang="pt-BR" dirty="0"/>
              <a:t> de meu gênero gostariam de estudar o que o povo deseja e estima. Também gostaríamos de descobrir por que há uma variedade desses valores e por que eles se modificam. Quando encontramos um conjunto mais ou menos unitário de valores, gostaríamos de descobrir por que algumas pessoas se conforma a eles, e outras não” (p. 44)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1612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5457A16-1878-4589-B242-D672A3C32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grande teoria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41356819-45B5-4B90-87BD-72266F58C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Principais críticas de W.M. à teoria </a:t>
            </a:r>
            <a:r>
              <a:rPr lang="pt-BR" dirty="0" err="1"/>
              <a:t>parsoniana</a:t>
            </a:r>
            <a:r>
              <a:rPr lang="pt-BR" dirty="0"/>
              <a:t>:</a:t>
            </a:r>
          </a:p>
          <a:p>
            <a:pPr marL="0" indent="0">
              <a:buNone/>
            </a:pPr>
            <a:r>
              <a:rPr lang="pt-BR" dirty="0"/>
              <a:t>- Ausência de qualquer preocupação com o poder, o conflito e a política</a:t>
            </a:r>
          </a:p>
          <a:p>
            <a:pPr>
              <a:buFontTx/>
              <a:buChar char="-"/>
            </a:pPr>
            <a:r>
              <a:rPr lang="pt-BR" dirty="0"/>
              <a:t>Estruturas institucionais vistas como “espécie de esfera moral” </a:t>
            </a:r>
          </a:p>
          <a:p>
            <a:pPr>
              <a:buFontTx/>
              <a:buChar char="-"/>
            </a:pPr>
            <a:r>
              <a:rPr lang="pt-BR" dirty="0"/>
              <a:t>Fetichismo da “ordem moral” </a:t>
            </a:r>
          </a:p>
          <a:p>
            <a:pPr>
              <a:buFontTx/>
              <a:buChar char="-"/>
            </a:pPr>
            <a:r>
              <a:rPr lang="pt-BR" dirty="0"/>
              <a:t>Fetichismo dos conceitos</a:t>
            </a:r>
          </a:p>
          <a:p>
            <a:pPr>
              <a:buFontTx/>
              <a:buChar char="-"/>
            </a:pPr>
            <a:r>
              <a:rPr lang="pt-BR" dirty="0"/>
              <a:t>Ideologicamente comprometida com legitimação das formas estáveis de dominação (ver rodapé 21)</a:t>
            </a:r>
          </a:p>
          <a:p>
            <a:pPr>
              <a:buFontTx/>
              <a:buChar char="-"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3508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5457A16-1878-4589-B242-D672A3C32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grande teoria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41356819-45B5-4B90-87BD-72266F58C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alternativa de WM:</a:t>
            </a:r>
          </a:p>
          <a:p>
            <a:pPr marL="0" indent="0">
              <a:buNone/>
            </a:pPr>
            <a:r>
              <a:rPr lang="pt-BR" dirty="0"/>
              <a:t>- Estrutura, conjuntura e biografia: História e Sociologia</a:t>
            </a:r>
          </a:p>
          <a:p>
            <a:pPr>
              <a:buFontTx/>
              <a:buChar char="-"/>
            </a:pPr>
            <a:r>
              <a:rPr lang="pt-BR" dirty="0"/>
              <a:t>Problema da Ordem: integração social apreendida em todo seu espectro variável (p. 48-9) e pluralidade (p.53)</a:t>
            </a:r>
          </a:p>
          <a:p>
            <a:pPr>
              <a:buFontTx/>
              <a:buChar char="-"/>
            </a:pPr>
            <a:r>
              <a:rPr lang="pt-BR" dirty="0"/>
              <a:t>Poder: autoridade/manipulação/coação: introdução dos conceitos operativos de  </a:t>
            </a:r>
            <a:r>
              <a:rPr lang="pt-BR" b="1" dirty="0"/>
              <a:t>conflito</a:t>
            </a:r>
            <a:r>
              <a:rPr lang="pt-BR" dirty="0"/>
              <a:t> (p. 51) e de </a:t>
            </a:r>
            <a:r>
              <a:rPr lang="pt-BR" b="1" dirty="0"/>
              <a:t>mudança histórica</a:t>
            </a:r>
            <a:r>
              <a:rPr lang="pt-BR" dirty="0"/>
              <a:t> (p.56)</a:t>
            </a:r>
          </a:p>
          <a:p>
            <a:pPr>
              <a:buFontTx/>
              <a:buChar char="-"/>
            </a:pPr>
            <a:r>
              <a:rPr lang="pt-BR" dirty="0"/>
              <a:t> “Modelos operativos”: sociedades específicas em momentos específicos. </a:t>
            </a:r>
            <a:r>
              <a:rPr lang="pt-BR" dirty="0" err="1"/>
              <a:t>Exs</a:t>
            </a:r>
            <a:r>
              <a:rPr lang="pt-BR" dirty="0"/>
              <a:t>: a América de </a:t>
            </a:r>
            <a:r>
              <a:rPr lang="pt-BR" dirty="0" err="1"/>
              <a:t>Tocqueville</a:t>
            </a:r>
            <a:r>
              <a:rPr lang="pt-BR" dirty="0"/>
              <a:t>  e a Alemanha nazista(p. 54-5)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0589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5457A16-1878-4589-B242-D672A3C32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grande teoria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41356819-45B5-4B90-87BD-72266F58C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“(...) não há uma ‘grande teoria’, nenhum esquema universal em termos do qual possamos compreender a unidade da estrutura social, nenhuma resposta ao velho e cansado problema da ordem social, tomado </a:t>
            </a:r>
            <a:r>
              <a:rPr lang="pt-BR" dirty="0" err="1"/>
              <a:t>überhaupt</a:t>
            </a:r>
            <a:r>
              <a:rPr lang="pt-BR" dirty="0"/>
              <a:t>. O trabalho útil sobre tais problemas se processará em termos de uma variedade de modelos operativos (...) e tais modelos serão usados em conexão, íntima e empírica, com uma variedade de estruturas sociais, tanto históricas quanto contemporâneas” (p.56)</a:t>
            </a:r>
          </a:p>
        </p:txBody>
      </p:sp>
    </p:spTree>
    <p:extLst>
      <p:ext uri="{BB962C8B-B14F-4D97-AF65-F5344CB8AC3E}">
        <p14:creationId xmlns:p14="http://schemas.microsoft.com/office/powerpoint/2010/main" val="1905502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00C80B3-9A7F-404C-BD25-ACB03EF76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0E5FB0E1-1971-4BE6-B4A4-CEA058AE9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050675"/>
          </a:xfrm>
        </p:spPr>
        <p:txBody>
          <a:bodyPr>
            <a:normAutofit fontScale="92500" lnSpcReduction="20000"/>
          </a:bodyPr>
          <a:lstStyle/>
          <a:p>
            <a:pPr marL="0" indent="0" fontAlgn="t">
              <a:buNone/>
            </a:pPr>
            <a:r>
              <a:rPr lang="pt-BR" dirty="0"/>
              <a:t>Charles Wright Mills (1916-1962) nasceu em Waco, Texas. Foi aluno da Universidade do Texas, em Austin e em 1941 recebeu seu doutorado em Sociologia pela Universidade de Wisconsin-Madison. Wright Mills foi professor Columbia </a:t>
            </a:r>
            <a:r>
              <a:rPr lang="pt-BR" dirty="0" err="1"/>
              <a:t>University</a:t>
            </a:r>
            <a:r>
              <a:rPr lang="pt-BR" dirty="0"/>
              <a:t> onde permaneceu até sua morte.</a:t>
            </a:r>
          </a:p>
          <a:p>
            <a:pPr marL="0" indent="0">
              <a:buNone/>
            </a:pPr>
            <a:r>
              <a:rPr lang="pt-BR" dirty="0"/>
              <a:t>A partir de meados dos anos 1950, Wright Mills faz uma série de viagens à Europa, à União Soviética e à América Latina. Essa experiência marcará indelevelmente sua obra. </a:t>
            </a:r>
          </a:p>
          <a:p>
            <a:pPr marL="0" indent="0" fontAlgn="t">
              <a:buNone/>
            </a:pPr>
            <a:r>
              <a:rPr lang="pt-BR" dirty="0"/>
              <a:t>Mills foi leitor atento da obra de Marx e de Max Weber, tendo editado uma compilação de textos deste último (com Hans H. </a:t>
            </a:r>
            <a:r>
              <a:rPr lang="pt-BR" dirty="0" err="1"/>
              <a:t>Gerth</a:t>
            </a:r>
            <a:r>
              <a:rPr lang="pt-BR" dirty="0"/>
              <a:t>) em '</a:t>
            </a:r>
            <a:r>
              <a:rPr lang="pt-BR" dirty="0" err="1"/>
              <a:t>From</a:t>
            </a:r>
            <a:r>
              <a:rPr lang="pt-BR" dirty="0"/>
              <a:t> Max Weber: </a:t>
            </a:r>
            <a:r>
              <a:rPr lang="pt-BR" dirty="0" err="1"/>
              <a:t>essays</a:t>
            </a:r>
            <a:r>
              <a:rPr lang="pt-BR" dirty="0"/>
              <a:t> in </a:t>
            </a:r>
            <a:r>
              <a:rPr lang="pt-BR" dirty="0" err="1"/>
              <a:t>Sociology</a:t>
            </a:r>
            <a:r>
              <a:rPr lang="pt-BR" dirty="0"/>
              <a:t>' (traduzida para o português como 'Ensaios de Sociologia’). Além desses, foram lançados no Brasil, na década de 1960: </a:t>
            </a:r>
            <a:r>
              <a:rPr lang="pt-BR" i="1" dirty="0"/>
              <a:t>As causas da próxima guerra mundial</a:t>
            </a:r>
            <a:r>
              <a:rPr lang="pt-BR" dirty="0"/>
              <a:t>, </a:t>
            </a:r>
            <a:r>
              <a:rPr lang="pt-BR" i="1" dirty="0"/>
              <a:t>A verdade sobre Cuba</a:t>
            </a:r>
            <a:r>
              <a:rPr lang="pt-BR" dirty="0"/>
              <a:t>, </a:t>
            </a:r>
            <a:r>
              <a:rPr lang="pt-BR" i="1" dirty="0"/>
              <a:t>A elite do poder</a:t>
            </a:r>
            <a:r>
              <a:rPr lang="pt-BR" dirty="0"/>
              <a:t>, </a:t>
            </a:r>
            <a:r>
              <a:rPr lang="pt-BR" i="1" dirty="0"/>
              <a:t>Poder e política</a:t>
            </a:r>
            <a:r>
              <a:rPr lang="pt-BR" dirty="0"/>
              <a:t>, </a:t>
            </a:r>
            <a:r>
              <a:rPr lang="pt-BR" i="1" dirty="0"/>
              <a:t>Os Marxistas</a:t>
            </a:r>
            <a:r>
              <a:rPr lang="pt-BR" dirty="0"/>
              <a:t> e </a:t>
            </a:r>
            <a:r>
              <a:rPr lang="pt-BR" i="1" dirty="0"/>
              <a:t>A nova classe média.</a:t>
            </a:r>
            <a:r>
              <a:rPr lang="pt-BR" dirty="0"/>
              <a:t> A mais influente obra de Wright Mills foi </a:t>
            </a:r>
            <a:r>
              <a:rPr lang="pt-BR" i="1" dirty="0"/>
              <a:t>A Imaginação </a:t>
            </a:r>
            <a:r>
              <a:rPr lang="pt-BR" i="1" dirty="0" smtClean="0"/>
              <a:t>Sociológica</a:t>
            </a:r>
            <a:r>
              <a:rPr lang="pt-BR" dirty="0" smtClean="0"/>
              <a:t> (escrito durante seu sabático na Europa).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9443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B47B9C5-8F06-4497-BC94-901D193CE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3EDB2BD-55F0-4B12-9EA7-9FE866609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Três </a:t>
            </a:r>
            <a:r>
              <a:rPr lang="pt-BR" dirty="0"/>
              <a:t>questões gerais: </a:t>
            </a:r>
            <a:endParaRPr lang="pt-BR" dirty="0" smtClean="0"/>
          </a:p>
          <a:p>
            <a:pPr marL="457200" indent="-457200">
              <a:buAutoNum type="alphaLcParenR"/>
            </a:pPr>
            <a:r>
              <a:rPr lang="pt-BR" dirty="0" smtClean="0"/>
              <a:t>como manter uma </a:t>
            </a:r>
            <a:r>
              <a:rPr lang="pt-BR" dirty="0"/>
              <a:t>perspectiva crítica da sociedade?; </a:t>
            </a:r>
            <a:endParaRPr lang="pt-BR" dirty="0" smtClean="0"/>
          </a:p>
          <a:p>
            <a:pPr marL="457200" indent="-457200">
              <a:buAutoNum type="alphaLcParenR"/>
            </a:pPr>
            <a:r>
              <a:rPr lang="pt-BR" dirty="0" smtClean="0"/>
              <a:t>quais grupos </a:t>
            </a:r>
            <a:r>
              <a:rPr lang="pt-BR" dirty="0"/>
              <a:t>sociais </a:t>
            </a:r>
            <a:r>
              <a:rPr lang="pt-BR" dirty="0" smtClean="0"/>
              <a:t>têm </a:t>
            </a:r>
            <a:r>
              <a:rPr lang="pt-BR" dirty="0"/>
              <a:t>uma "possibilidade objetiva de poder</a:t>
            </a:r>
            <a:r>
              <a:rPr lang="pt-BR" dirty="0" smtClean="0"/>
              <a:t>"?</a:t>
            </a:r>
          </a:p>
          <a:p>
            <a:pPr marL="457200" indent="-457200">
              <a:buAutoNum type="alphaLcParenR"/>
            </a:pPr>
            <a:r>
              <a:rPr lang="pt-BR" dirty="0" smtClean="0"/>
              <a:t>como produzir uma sociologia que faça sentido na vida das pessoas comuns? 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ARTESANATO x ALIENAÇÃO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8331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A53EA15-2F65-4BE5-8BCF-4B1205CF4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EAE57588-1E47-4931-8400-A5089D7C9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Defesa da “tradição clássica” das Ciências Sociais: Marx, Weber, Mannheim</a:t>
            </a:r>
            <a:r>
              <a:rPr lang="pt-BR" dirty="0"/>
              <a:t>, </a:t>
            </a:r>
            <a:r>
              <a:rPr lang="pt-BR" dirty="0" err="1" smtClean="0"/>
              <a:t>Veblen</a:t>
            </a:r>
            <a:r>
              <a:rPr lang="pt-BR" dirty="0" smtClean="0"/>
              <a:t>, William James e John Dewey</a:t>
            </a:r>
            <a:r>
              <a:rPr lang="pt-BR" dirty="0"/>
              <a:t>.</a:t>
            </a:r>
            <a:endParaRPr lang="pt-BR" dirty="0" smtClean="0"/>
          </a:p>
          <a:p>
            <a:r>
              <a:rPr lang="pt-BR" dirty="0" smtClean="0"/>
              <a:t>Crítica </a:t>
            </a:r>
            <a:r>
              <a:rPr lang="pt-BR" dirty="0"/>
              <a:t>à</a:t>
            </a:r>
            <a:r>
              <a:rPr lang="pt-BR" dirty="0" smtClean="0"/>
              <a:t>s </a:t>
            </a:r>
            <a:r>
              <a:rPr lang="pt-BR" dirty="0"/>
              <a:t>principais correntes da sociologia </a:t>
            </a:r>
            <a:r>
              <a:rPr lang="pt-BR" dirty="0" smtClean="0"/>
              <a:t>norte-americana de seu tempo, </a:t>
            </a:r>
            <a:r>
              <a:rPr lang="pt-BR" dirty="0"/>
              <a:t>representadas pela "Grande Teoria" </a:t>
            </a:r>
            <a:r>
              <a:rPr lang="pt-BR" dirty="0" smtClean="0"/>
              <a:t>(</a:t>
            </a:r>
            <a:r>
              <a:rPr lang="pt-BR" dirty="0" err="1" smtClean="0"/>
              <a:t>Parsons</a:t>
            </a:r>
            <a:r>
              <a:rPr lang="pt-BR" dirty="0"/>
              <a:t>) e pelo "Empirismo Abstrato" </a:t>
            </a:r>
            <a:r>
              <a:rPr lang="pt-BR" dirty="0" smtClean="0"/>
              <a:t>(</a:t>
            </a:r>
            <a:r>
              <a:rPr lang="pt-BR" dirty="0" err="1" smtClean="0"/>
              <a:t>Lazarsfeld</a:t>
            </a:r>
            <a:r>
              <a:rPr lang="pt-BR" dirty="0"/>
              <a:t>)</a:t>
            </a:r>
          </a:p>
          <a:p>
            <a:r>
              <a:rPr lang="pt-BR" dirty="0" smtClean="0"/>
              <a:t>Relação de amor e ódio com a </a:t>
            </a:r>
            <a:r>
              <a:rPr lang="pt-BR" dirty="0"/>
              <a:t>sociedade </a:t>
            </a:r>
            <a:r>
              <a:rPr lang="pt-BR" dirty="0" smtClean="0"/>
              <a:t>norte-americana: "</a:t>
            </a:r>
            <a:r>
              <a:rPr lang="pt-BR" dirty="0"/>
              <a:t>Numa sociedade em que grande parte do poder e do prestígio se baseia em </a:t>
            </a:r>
            <a:r>
              <a:rPr lang="pt-BR" dirty="0" smtClean="0"/>
              <a:t>mentiras</a:t>
            </a:r>
            <a:r>
              <a:rPr lang="pt-BR" dirty="0"/>
              <a:t>, o interesse autêntico pela verdade se converte numa das poucas posses dos </a:t>
            </a:r>
            <a:r>
              <a:rPr lang="pt-BR" dirty="0" smtClean="0"/>
              <a:t>despossuídos</a:t>
            </a:r>
            <a:r>
              <a:rPr lang="pt-BR" dirty="0"/>
              <a:t>."</a:t>
            </a:r>
          </a:p>
        </p:txBody>
      </p:sp>
    </p:spTree>
    <p:extLst>
      <p:ext uri="{BB962C8B-B14F-4D97-AF65-F5344CB8AC3E}">
        <p14:creationId xmlns:p14="http://schemas.microsoft.com/office/powerpoint/2010/main" val="3141466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BC1CA66-89DF-4F00-95CF-B9EF0B746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promessa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DAC012D4-CD99-42E4-AA66-105BF91A1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WM parte de uma constatação: “as </a:t>
            </a:r>
            <a:r>
              <a:rPr lang="pt-BR" dirty="0"/>
              <a:t>velhas maneiras de pensar e sentir entraram em </a:t>
            </a:r>
            <a:r>
              <a:rPr lang="pt-BR" dirty="0" smtClean="0"/>
              <a:t>colapso” </a:t>
            </a:r>
          </a:p>
          <a:p>
            <a:r>
              <a:rPr lang="pt-BR" dirty="0" smtClean="0"/>
              <a:t>“Imaginação sociológica” como capaz de:</a:t>
            </a:r>
          </a:p>
          <a:p>
            <a:pPr>
              <a:buFontTx/>
              <a:buChar char="-"/>
            </a:pPr>
            <a:r>
              <a:rPr lang="pt-BR" dirty="0"/>
              <a:t>s</a:t>
            </a:r>
            <a:r>
              <a:rPr lang="pt-BR" dirty="0" smtClean="0"/>
              <a:t>uperar o estado de alienação, inquietação e indiferença em que se encontram “os </a:t>
            </a:r>
            <a:r>
              <a:rPr lang="pt-BR" dirty="0"/>
              <a:t>homens </a:t>
            </a:r>
            <a:r>
              <a:rPr lang="pt-BR" dirty="0" smtClean="0"/>
              <a:t>comuns” confinados  nas “órbitas </a:t>
            </a:r>
            <a:r>
              <a:rPr lang="pt-BR" dirty="0"/>
              <a:t>privadas em que </a:t>
            </a:r>
            <a:r>
              <a:rPr lang="pt-BR" dirty="0" smtClean="0"/>
              <a:t>vivem”;</a:t>
            </a:r>
          </a:p>
          <a:p>
            <a:pPr>
              <a:buFontTx/>
              <a:buChar char="-"/>
            </a:pPr>
            <a:r>
              <a:rPr lang="pt-BR" dirty="0"/>
              <a:t>l</a:t>
            </a:r>
            <a:r>
              <a:rPr lang="pt-BR" dirty="0" smtClean="0"/>
              <a:t>igar as biografias às estruturas sociais e à transformação histórica: p.12</a:t>
            </a:r>
          </a:p>
          <a:p>
            <a:pPr>
              <a:buFontTx/>
              <a:buChar char="-"/>
            </a:pPr>
            <a:r>
              <a:rPr lang="pt-BR" dirty="0" smtClean="0"/>
              <a:t>estabelecer a necessária distinção entre o individual (“perturbações pessoais”) e o institucional (“questões públicas”): p. 14-5</a:t>
            </a:r>
          </a:p>
          <a:p>
            <a:pPr>
              <a:buFontTx/>
              <a:buChar char="-"/>
            </a:pPr>
            <a:endParaRPr lang="pt-BR" dirty="0" smtClean="0"/>
          </a:p>
          <a:p>
            <a:pPr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8870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BC1CA66-89DF-4F00-95CF-B9EF0B746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promessa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DAC012D4-CD99-42E4-AA66-105BF91A1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t-BR" dirty="0" smtClean="0"/>
              <a:t>identificar as preocupações-chave dos indivíduos, seus valores as contradições estruturais que os ameaçam;</a:t>
            </a:r>
          </a:p>
          <a:p>
            <a:pPr>
              <a:buFontTx/>
              <a:buChar char="-"/>
            </a:pPr>
            <a:r>
              <a:rPr lang="pt-BR" dirty="0"/>
              <a:t>c</a:t>
            </a:r>
            <a:r>
              <a:rPr lang="pt-BR" dirty="0" smtClean="0"/>
              <a:t>onciliar a tarefa intelectual com a tarefa política;</a:t>
            </a:r>
          </a:p>
          <a:p>
            <a:pPr>
              <a:buFontTx/>
              <a:buChar char="-"/>
            </a:pPr>
            <a:r>
              <a:rPr lang="pt-BR" dirty="0" smtClean="0"/>
              <a:t>reposicionar o papel da arte;</a:t>
            </a:r>
          </a:p>
          <a:p>
            <a:pPr>
              <a:buFontTx/>
              <a:buChar char="-"/>
            </a:pPr>
            <a:r>
              <a:rPr lang="pt-BR" dirty="0" smtClean="0"/>
              <a:t>reavaliar </a:t>
            </a:r>
            <a:r>
              <a:rPr lang="pt-BR" dirty="0"/>
              <a:t>os parâmetros de validade e a vocação das ciências </a:t>
            </a:r>
            <a:r>
              <a:rPr lang="pt-BR" dirty="0" smtClean="0"/>
              <a:t>sociais: p. </a:t>
            </a:r>
            <a:r>
              <a:rPr lang="pt-BR" dirty="0" smtClean="0"/>
              <a:t>27</a:t>
            </a:r>
          </a:p>
          <a:p>
            <a:pPr>
              <a:buFontTx/>
              <a:buChar char="-"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Trata-se de um tripé: informação/razão/imaginação</a:t>
            </a:r>
            <a:endParaRPr lang="pt-BR" dirty="0"/>
          </a:p>
          <a:p>
            <a:pPr>
              <a:buFontTx/>
              <a:buChar char="-"/>
            </a:pPr>
            <a:endParaRPr lang="pt-BR" dirty="0" smtClean="0"/>
          </a:p>
          <a:p>
            <a:pPr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0437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BC1CA66-89DF-4F00-95CF-B9EF0B746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promessa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DAC012D4-CD99-42E4-AA66-105BF91A1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ciência social como uma questão pública: p.28-9</a:t>
            </a:r>
          </a:p>
          <a:p>
            <a:r>
              <a:rPr lang="pt-BR" dirty="0" smtClean="0"/>
              <a:t>3 tendências da sociologia:</a:t>
            </a:r>
          </a:p>
          <a:p>
            <a:pPr marL="457200" indent="-457200">
              <a:buAutoNum type="arabicParenR"/>
            </a:pPr>
            <a:r>
              <a:rPr lang="pt-BR" dirty="0" smtClean="0"/>
              <a:t>Histórica;</a:t>
            </a:r>
          </a:p>
          <a:p>
            <a:pPr marL="457200" indent="-457200">
              <a:buAutoNum type="arabicParenR"/>
            </a:pPr>
            <a:r>
              <a:rPr lang="pt-BR" dirty="0" smtClean="0"/>
              <a:t>Estruturalista;</a:t>
            </a:r>
          </a:p>
          <a:p>
            <a:pPr marL="457200" indent="-457200">
              <a:buAutoNum type="arabicParenR"/>
            </a:pPr>
            <a:r>
              <a:rPr lang="pt-BR" dirty="0" smtClean="0"/>
              <a:t>Empírica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842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BC1CA66-89DF-4F00-95CF-B9EF0B746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promessa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DAC012D4-CD99-42E4-AA66-105BF91A1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“Pois essa imaginação é a capacidade de passar de uma perspectiva a outra – do político para o psicológico; do exame de uma única família para a avaliação comparativa dos orçamentos nacionais do mundo; da escola teológica para a organização militar; de considerações sobre uma indústria do petróleo para estudos de poesia contemporânea. É a capacidade de oscilar entre as transformações mais impessoais e remotas e os traços mais íntimos da pessoa humana – e ver a relação entre </a:t>
            </a:r>
            <a:r>
              <a:rPr lang="pt-BR" smtClean="0"/>
              <a:t>os dois”.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9950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5457A16-1878-4589-B242-D672A3C32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grande teoria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41356819-45B5-4B90-87BD-72266F58C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“Três grandes tarefas”: </a:t>
            </a:r>
          </a:p>
          <a:p>
            <a:pPr marL="457200" indent="-457200">
              <a:buAutoNum type="arabicParenR"/>
            </a:pPr>
            <a:r>
              <a:rPr lang="pt-BR" dirty="0"/>
              <a:t>Identificar a lógica interna ao argumento </a:t>
            </a:r>
            <a:r>
              <a:rPr lang="pt-BR" dirty="0" err="1"/>
              <a:t>parsoniano</a:t>
            </a:r>
            <a:endParaRPr lang="pt-BR" dirty="0"/>
          </a:p>
          <a:p>
            <a:pPr marL="457200" indent="-457200">
              <a:buAutoNum type="arabicParenR"/>
            </a:pPr>
            <a:r>
              <a:rPr lang="pt-BR" dirty="0"/>
              <a:t>Esclarecer seus princípios e conceitos</a:t>
            </a:r>
          </a:p>
          <a:p>
            <a:pPr marL="457200" indent="-457200">
              <a:buAutoNum type="arabicParenR"/>
            </a:pPr>
            <a:r>
              <a:rPr lang="pt-BR" dirty="0"/>
              <a:t>Indicar como outros cientistas sociais resolveram o “problema da ordem”</a:t>
            </a:r>
          </a:p>
        </p:txBody>
      </p:sp>
    </p:spTree>
    <p:extLst>
      <p:ext uri="{BB962C8B-B14F-4D97-AF65-F5344CB8AC3E}">
        <p14:creationId xmlns:p14="http://schemas.microsoft.com/office/powerpoint/2010/main" val="1949838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m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TM04033917[[fn=Berlim]]</Template>
  <TotalTime>207</TotalTime>
  <Words>973</Words>
  <Application>Microsoft Office PowerPoint</Application>
  <PresentationFormat>Widescreen</PresentationFormat>
  <Paragraphs>61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7" baseType="lpstr">
      <vt:lpstr>Arial</vt:lpstr>
      <vt:lpstr>Trebuchet MS</vt:lpstr>
      <vt:lpstr>Berlim</vt:lpstr>
      <vt:lpstr>O artesanato intelectual de Wright Mills</vt:lpstr>
      <vt:lpstr>Apresentação do PowerPoint</vt:lpstr>
      <vt:lpstr>Apresentação do PowerPoint</vt:lpstr>
      <vt:lpstr>Apresentação do PowerPoint</vt:lpstr>
      <vt:lpstr>A promessa</vt:lpstr>
      <vt:lpstr>A promessa</vt:lpstr>
      <vt:lpstr>A promessa</vt:lpstr>
      <vt:lpstr>A promessa</vt:lpstr>
      <vt:lpstr>A grande teoria</vt:lpstr>
      <vt:lpstr>A grande teoria</vt:lpstr>
      <vt:lpstr>A grande teoria</vt:lpstr>
      <vt:lpstr>A grande teoria</vt:lpstr>
      <vt:lpstr>A grande teoria</vt:lpstr>
      <vt:lpstr>A grande teoria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artesanato intelectual de Wright Mills</dc:title>
  <dc:creator>Freire-Medeiros</dc:creator>
  <cp:lastModifiedBy>Bianca Stella Pinheiro de Freire Medeiros</cp:lastModifiedBy>
  <cp:revision>20</cp:revision>
  <dcterms:created xsi:type="dcterms:W3CDTF">2018-04-12T10:48:21Z</dcterms:created>
  <dcterms:modified xsi:type="dcterms:W3CDTF">2018-04-12T16:33:29Z</dcterms:modified>
</cp:coreProperties>
</file>