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83" r:id="rId3"/>
    <p:sldId id="284" r:id="rId4"/>
    <p:sldId id="257" r:id="rId5"/>
    <p:sldId id="259" r:id="rId6"/>
    <p:sldId id="258" r:id="rId7"/>
    <p:sldId id="260" r:id="rId8"/>
    <p:sldId id="286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87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4" r:id="rId26"/>
    <p:sldId id="278" r:id="rId27"/>
    <p:sldId id="282" r:id="rId28"/>
    <p:sldId id="280" r:id="rId29"/>
    <p:sldId id="28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15/08/2016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3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15/08/2016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15/08/2016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15/08/2016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15/08/2016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15/08/2016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15/08/2016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15/08/2016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15/08/2016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15/08/2016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15/08/2016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15/08/2016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15/08/2016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eadata.gov.br/" TargetMode="External"/><Relationship Id="rId2" Type="http://schemas.openxmlformats.org/officeDocument/2006/relationships/hyperlink" Target="http://www.cvm.gov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.finance.yahoo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Probabilidade e Estatística Aplicadas à Contabilidade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 smtClean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Escala intervalar</a:t>
            </a:r>
            <a:r>
              <a:rPr lang="pt-BR" dirty="0" smtClean="0"/>
              <a:t>: </a:t>
            </a:r>
            <a:r>
              <a:rPr lang="pt-BR" dirty="0"/>
              <a:t>os dados apresentam as propriedades dos dados </a:t>
            </a:r>
            <a:r>
              <a:rPr lang="pt-BR" dirty="0" smtClean="0"/>
              <a:t>ordinais e o intervalo entre os valores for expresso em termos de uma unidade de medida fixa</a:t>
            </a:r>
            <a:endParaRPr lang="pt-BR" dirty="0"/>
          </a:p>
          <a:p>
            <a:r>
              <a:rPr lang="pt-BR" b="1" dirty="0" smtClean="0"/>
              <a:t>Escala de razão</a:t>
            </a:r>
            <a:r>
              <a:rPr lang="pt-BR" dirty="0" smtClean="0"/>
              <a:t>: os dados apresentam as propriedades dos dados de intervalo e a proporção de dois valores for significativa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Dados Qualitativos e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Dados qualitativos </a:t>
            </a:r>
            <a:r>
              <a:rPr lang="pt-BR" dirty="0" smtClean="0"/>
              <a:t>incluem rótulos ou nomes usados para identificar um atributo de cada elemento. Utilizam a escala nominal ou ordinal e podem ser não-numéricos ou numéricos</a:t>
            </a:r>
          </a:p>
          <a:p>
            <a:r>
              <a:rPr lang="pt-BR" b="1" dirty="0" smtClean="0"/>
              <a:t>Dados quantitativos </a:t>
            </a:r>
            <a:r>
              <a:rPr lang="pt-BR" dirty="0" smtClean="0"/>
              <a:t>requerem valores numéricos que indica quantificação ou quantidade numérica. São obtidos em escala intervalar ou de proporção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0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Dados Qualitativos e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Variável qualitativa </a:t>
            </a:r>
            <a:r>
              <a:rPr lang="pt-BR" dirty="0" smtClean="0"/>
              <a:t>é uma variável com dados qualitativos</a:t>
            </a:r>
          </a:p>
          <a:p>
            <a:r>
              <a:rPr lang="pt-BR" b="1" dirty="0" smtClean="0"/>
              <a:t>Variável quantitativa </a:t>
            </a:r>
            <a:r>
              <a:rPr lang="pt-BR" dirty="0" smtClean="0"/>
              <a:t>é uma variável com dados quantitativo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5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Dados Qualitativos e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Variável qualitativa:</a:t>
            </a:r>
            <a:r>
              <a:rPr lang="pt-BR" dirty="0" smtClean="0"/>
              <a:t> análise estatística limitada. Síntese em número de observações ou proporções em cada categoria (dados categóricos) – sem operações aritméticas</a:t>
            </a:r>
          </a:p>
          <a:p>
            <a:r>
              <a:rPr lang="pt-BR" b="1" dirty="0" smtClean="0"/>
              <a:t>Variável quantitativa:</a:t>
            </a:r>
            <a:r>
              <a:rPr lang="pt-BR" dirty="0" smtClean="0"/>
              <a:t> dados quantitativos proporcionam maior facilidade e profundidade em análise e síntese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9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de Seção Transversal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coletados no mesmo intervalor de tempo (ou aproximadamente) de diferentes elementos</a:t>
            </a:r>
          </a:p>
          <a:p>
            <a:r>
              <a:rPr lang="en-US" i="1" dirty="0" smtClean="0"/>
              <a:t>Cross-Section</a:t>
            </a:r>
            <a:endParaRPr lang="en-US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7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de Série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coletados ao longo de diversos períodos de um mesmo elemento</a:t>
            </a:r>
          </a:p>
          <a:p>
            <a:r>
              <a:rPr lang="pt-BR" i="1" dirty="0" smtClean="0"/>
              <a:t>Time-Series</a:t>
            </a:r>
            <a:r>
              <a:rPr lang="pt-BR" dirty="0" smtClean="0"/>
              <a:t> ou Série Temporal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3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em Painel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coletados de diferentes elementos coletados ao longo do tempo</a:t>
            </a:r>
          </a:p>
          <a:p>
            <a:r>
              <a:rPr lang="pt-BR" dirty="0" smtClean="0"/>
              <a:t>Seção Transversal + Série Histórica</a:t>
            </a:r>
          </a:p>
          <a:p>
            <a:r>
              <a:rPr lang="pt-BR" i="1" dirty="0" smtClean="0"/>
              <a:t>Painel Data</a:t>
            </a:r>
            <a:r>
              <a:rPr lang="pt-BR" dirty="0" smtClean="0"/>
              <a:t> ou Dados Longitudinais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8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Aonde eu consigo os dados?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512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Fontes Primárias</a:t>
            </a:r>
          </a:p>
          <a:p>
            <a:pPr lvl="1"/>
            <a:r>
              <a:rPr lang="pt-BR" dirty="0" smtClean="0"/>
              <a:t>Você coleta seus dados</a:t>
            </a:r>
            <a:endParaRPr lang="pt-BR" dirty="0"/>
          </a:p>
          <a:p>
            <a:r>
              <a:rPr lang="pt-BR" dirty="0" smtClean="0"/>
              <a:t>Fontes Secundárias</a:t>
            </a:r>
          </a:p>
          <a:p>
            <a:pPr lvl="1"/>
            <a:r>
              <a:rPr lang="pt-BR" dirty="0" smtClean="0"/>
              <a:t>CVM </a:t>
            </a:r>
            <a:r>
              <a:rPr lang="pt-BR" dirty="0" smtClean="0">
                <a:hlinkClick r:id="rId2"/>
              </a:rPr>
              <a:t>www.cvm.gov.br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IPEA </a:t>
            </a:r>
            <a:r>
              <a:rPr lang="pt-BR" dirty="0" smtClean="0">
                <a:hlinkClick r:id="rId3"/>
              </a:rPr>
              <a:t>www.ipeadata.gov.br</a:t>
            </a:r>
            <a:endParaRPr lang="pt-BR" dirty="0" smtClean="0"/>
          </a:p>
          <a:p>
            <a:pPr lvl="1"/>
            <a:r>
              <a:rPr lang="pt-BR" dirty="0" smtClean="0"/>
              <a:t>Yahoo </a:t>
            </a:r>
            <a:r>
              <a:rPr lang="pt-BR" dirty="0" err="1" smtClean="0"/>
              <a:t>Finance</a:t>
            </a:r>
            <a:r>
              <a:rPr lang="pt-BR" dirty="0" smtClean="0"/>
              <a:t> </a:t>
            </a:r>
            <a:r>
              <a:rPr lang="pt-BR" dirty="0" smtClean="0">
                <a:hlinkClick r:id="rId4"/>
              </a:rPr>
              <a:t>br.finance.yahoo.com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Bases Específicas</a:t>
            </a:r>
          </a:p>
          <a:p>
            <a:pPr lvl="2"/>
            <a:r>
              <a:rPr lang="pt-BR" dirty="0" err="1" smtClean="0"/>
              <a:t>Economática</a:t>
            </a:r>
            <a:endParaRPr lang="pt-BR" dirty="0" smtClean="0"/>
          </a:p>
          <a:p>
            <a:pPr lvl="2"/>
            <a:r>
              <a:rPr lang="pt-BR" dirty="0" smtClean="0"/>
              <a:t>Thomson </a:t>
            </a:r>
            <a:r>
              <a:rPr lang="pt-BR" dirty="0" err="1" smtClean="0"/>
              <a:t>One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na Obtenção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errados = análise errada</a:t>
            </a:r>
          </a:p>
          <a:p>
            <a:r>
              <a:rPr lang="pt-BR" dirty="0" smtClean="0"/>
              <a:t>Dados errados podem ser piores que falta de dados</a:t>
            </a:r>
          </a:p>
          <a:p>
            <a:r>
              <a:rPr lang="pt-BR" dirty="0" smtClean="0"/>
              <a:t>Erros de registro. </a:t>
            </a:r>
            <a:r>
              <a:rPr lang="pt-BR" dirty="0" err="1" smtClean="0"/>
              <a:t>Ex</a:t>
            </a:r>
            <a:r>
              <a:rPr lang="pt-BR" dirty="0" smtClean="0"/>
              <a:t>: idade 42 anos </a:t>
            </a:r>
            <a:r>
              <a:rPr lang="pt-BR" dirty="0" smtClean="0">
                <a:sym typeface="Wingdings" pitchFamily="2" charset="2"/>
              </a:rPr>
              <a:t> registro 22 anos</a:t>
            </a:r>
          </a:p>
          <a:p>
            <a:r>
              <a:rPr lang="pt-BR" dirty="0" smtClean="0"/>
              <a:t>Análise de consistência, verificar dados inconsistentes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5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Dados e Estatística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Capítulo 1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9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Estatística descritiva </a:t>
            </a:r>
            <a:r>
              <a:rPr lang="pt-BR" dirty="0" smtClean="0"/>
              <a:t>consiste em métodos de análise tabular, gráfica e numérica utilizadas para </a:t>
            </a:r>
            <a:r>
              <a:rPr lang="pt-BR" b="1" dirty="0" smtClean="0"/>
              <a:t>sintetizar</a:t>
            </a:r>
            <a:r>
              <a:rPr lang="pt-BR" dirty="0" smtClean="0"/>
              <a:t> os dados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4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00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 gerente da Mecânica Hudson queria ter um melhor conhecimento sobre os custos das peças utilizadas </a:t>
            </a:r>
            <a:r>
              <a:rPr lang="en-US" dirty="0" smtClean="0"/>
              <a:t>no </a:t>
            </a:r>
            <a:r>
              <a:rPr lang="pt-BR" dirty="0" smtClean="0"/>
              <a:t>conserto dos motores realizados na empresa</a:t>
            </a:r>
          </a:p>
          <a:p>
            <a:r>
              <a:rPr lang="pt-BR" dirty="0" smtClean="0"/>
              <a:t>Ele </a:t>
            </a:r>
            <a:r>
              <a:rPr lang="pt-BR" dirty="0"/>
              <a:t>examina 50 faturas de clientes para </a:t>
            </a:r>
            <a:r>
              <a:rPr lang="pt-BR" dirty="0" smtClean="0"/>
              <a:t>consertos. </a:t>
            </a:r>
            <a:r>
              <a:rPr lang="pt-BR" dirty="0"/>
              <a:t>Os custos de peças, arredondado </a:t>
            </a:r>
            <a:r>
              <a:rPr lang="pt-BR" dirty="0" smtClean="0"/>
              <a:t>para o inteiro, </a:t>
            </a:r>
            <a:r>
              <a:rPr lang="pt-BR" dirty="0"/>
              <a:t>estão listadas no próximo slide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21</a:t>
            </a:fld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957763" y="980728"/>
            <a:ext cx="3576637" cy="2147887"/>
            <a:chOff x="1661" y="2421"/>
            <a:chExt cx="2181" cy="1305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 rot="279349">
              <a:off x="2925" y="2421"/>
              <a:ext cx="917" cy="1065"/>
              <a:chOff x="3222" y="2421"/>
              <a:chExt cx="917" cy="1065"/>
            </a:xfrm>
          </p:grpSpPr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3222" y="2421"/>
                <a:ext cx="917" cy="1065"/>
              </a:xfrm>
              <a:custGeom>
                <a:avLst/>
                <a:gdLst>
                  <a:gd name="T0" fmla="*/ 1827 w 1834"/>
                  <a:gd name="T1" fmla="*/ 1550 h 2130"/>
                  <a:gd name="T2" fmla="*/ 1799 w 1834"/>
                  <a:gd name="T3" fmla="*/ 1585 h 2130"/>
                  <a:gd name="T4" fmla="*/ 1758 w 1834"/>
                  <a:gd name="T5" fmla="*/ 1588 h 2130"/>
                  <a:gd name="T6" fmla="*/ 1713 w 1834"/>
                  <a:gd name="T7" fmla="*/ 1569 h 2130"/>
                  <a:gd name="T8" fmla="*/ 1677 w 1834"/>
                  <a:gd name="T9" fmla="*/ 1543 h 2130"/>
                  <a:gd name="T10" fmla="*/ 1669 w 1834"/>
                  <a:gd name="T11" fmla="*/ 1677 h 2130"/>
                  <a:gd name="T12" fmla="*/ 1624 w 1834"/>
                  <a:gd name="T13" fmla="*/ 1805 h 2130"/>
                  <a:gd name="T14" fmla="*/ 1536 w 1834"/>
                  <a:gd name="T15" fmla="*/ 1848 h 2130"/>
                  <a:gd name="T16" fmla="*/ 1461 w 1834"/>
                  <a:gd name="T17" fmla="*/ 1803 h 2130"/>
                  <a:gd name="T18" fmla="*/ 1379 w 1834"/>
                  <a:gd name="T19" fmla="*/ 1794 h 2130"/>
                  <a:gd name="T20" fmla="*/ 1281 w 1834"/>
                  <a:gd name="T21" fmla="*/ 1928 h 2130"/>
                  <a:gd name="T22" fmla="*/ 1233 w 1834"/>
                  <a:gd name="T23" fmla="*/ 2080 h 2130"/>
                  <a:gd name="T24" fmla="*/ 1143 w 1834"/>
                  <a:gd name="T25" fmla="*/ 2127 h 2130"/>
                  <a:gd name="T26" fmla="*/ 1061 w 1834"/>
                  <a:gd name="T27" fmla="*/ 2064 h 2130"/>
                  <a:gd name="T28" fmla="*/ 1001 w 1834"/>
                  <a:gd name="T29" fmla="*/ 1987 h 2130"/>
                  <a:gd name="T30" fmla="*/ 749 w 1834"/>
                  <a:gd name="T31" fmla="*/ 1942 h 2130"/>
                  <a:gd name="T32" fmla="*/ 493 w 1834"/>
                  <a:gd name="T33" fmla="*/ 1901 h 2130"/>
                  <a:gd name="T34" fmla="*/ 358 w 1834"/>
                  <a:gd name="T35" fmla="*/ 1943 h 2130"/>
                  <a:gd name="T36" fmla="*/ 303 w 1834"/>
                  <a:gd name="T37" fmla="*/ 2025 h 2130"/>
                  <a:gd name="T38" fmla="*/ 245 w 1834"/>
                  <a:gd name="T39" fmla="*/ 2016 h 2130"/>
                  <a:gd name="T40" fmla="*/ 189 w 1834"/>
                  <a:gd name="T41" fmla="*/ 1927 h 2130"/>
                  <a:gd name="T42" fmla="*/ 158 w 1834"/>
                  <a:gd name="T43" fmla="*/ 1867 h 2130"/>
                  <a:gd name="T44" fmla="*/ 115 w 1834"/>
                  <a:gd name="T45" fmla="*/ 1876 h 2130"/>
                  <a:gd name="T46" fmla="*/ 89 w 1834"/>
                  <a:gd name="T47" fmla="*/ 1878 h 2130"/>
                  <a:gd name="T48" fmla="*/ 44 w 1834"/>
                  <a:gd name="T49" fmla="*/ 1707 h 2130"/>
                  <a:gd name="T50" fmla="*/ 3 w 1834"/>
                  <a:gd name="T51" fmla="*/ 1401 h 2130"/>
                  <a:gd name="T52" fmla="*/ 103 w 1834"/>
                  <a:gd name="T53" fmla="*/ 1155 h 2130"/>
                  <a:gd name="T54" fmla="*/ 165 w 1834"/>
                  <a:gd name="T55" fmla="*/ 1040 h 2130"/>
                  <a:gd name="T56" fmla="*/ 135 w 1834"/>
                  <a:gd name="T57" fmla="*/ 882 h 2130"/>
                  <a:gd name="T58" fmla="*/ 105 w 1834"/>
                  <a:gd name="T59" fmla="*/ 610 h 2130"/>
                  <a:gd name="T60" fmla="*/ 142 w 1834"/>
                  <a:gd name="T61" fmla="*/ 311 h 2130"/>
                  <a:gd name="T62" fmla="*/ 160 w 1834"/>
                  <a:gd name="T63" fmla="*/ 280 h 2130"/>
                  <a:gd name="T64" fmla="*/ 226 w 1834"/>
                  <a:gd name="T65" fmla="*/ 258 h 2130"/>
                  <a:gd name="T66" fmla="*/ 300 w 1834"/>
                  <a:gd name="T67" fmla="*/ 235 h 2130"/>
                  <a:gd name="T68" fmla="*/ 386 w 1834"/>
                  <a:gd name="T69" fmla="*/ 210 h 2130"/>
                  <a:gd name="T70" fmla="*/ 531 w 1834"/>
                  <a:gd name="T71" fmla="*/ 169 h 2130"/>
                  <a:gd name="T72" fmla="*/ 676 w 1834"/>
                  <a:gd name="T73" fmla="*/ 124 h 2130"/>
                  <a:gd name="T74" fmla="*/ 823 w 1834"/>
                  <a:gd name="T75" fmla="*/ 82 h 2130"/>
                  <a:gd name="T76" fmla="*/ 972 w 1834"/>
                  <a:gd name="T77" fmla="*/ 47 h 2130"/>
                  <a:gd name="T78" fmla="*/ 1126 w 1834"/>
                  <a:gd name="T79" fmla="*/ 24 h 2130"/>
                  <a:gd name="T80" fmla="*/ 1222 w 1834"/>
                  <a:gd name="T81" fmla="*/ 16 h 2130"/>
                  <a:gd name="T82" fmla="*/ 1308 w 1834"/>
                  <a:gd name="T83" fmla="*/ 3 h 2130"/>
                  <a:gd name="T84" fmla="*/ 1395 w 1834"/>
                  <a:gd name="T85" fmla="*/ 12 h 2130"/>
                  <a:gd name="T86" fmla="*/ 1507 w 1834"/>
                  <a:gd name="T87" fmla="*/ 82 h 2130"/>
                  <a:gd name="T88" fmla="*/ 1624 w 1834"/>
                  <a:gd name="T89" fmla="*/ 125 h 2130"/>
                  <a:gd name="T90" fmla="*/ 1734 w 1834"/>
                  <a:gd name="T91" fmla="*/ 185 h 2130"/>
                  <a:gd name="T92" fmla="*/ 1779 w 1834"/>
                  <a:gd name="T93" fmla="*/ 305 h 2130"/>
                  <a:gd name="T94" fmla="*/ 1774 w 1834"/>
                  <a:gd name="T95" fmla="*/ 384 h 2130"/>
                  <a:gd name="T96" fmla="*/ 1782 w 1834"/>
                  <a:gd name="T97" fmla="*/ 701 h 2130"/>
                  <a:gd name="T98" fmla="*/ 1755 w 1834"/>
                  <a:gd name="T99" fmla="*/ 1067 h 2130"/>
                  <a:gd name="T100" fmla="*/ 1751 w 1834"/>
                  <a:gd name="T101" fmla="*/ 1314 h 2130"/>
                  <a:gd name="T102" fmla="*/ 1775 w 1834"/>
                  <a:gd name="T103" fmla="*/ 1264 h 2130"/>
                  <a:gd name="T104" fmla="*/ 1814 w 1834"/>
                  <a:gd name="T105" fmla="*/ 1254 h 2130"/>
                  <a:gd name="T106" fmla="*/ 1817 w 1834"/>
                  <a:gd name="T107" fmla="*/ 1312 h 2130"/>
                  <a:gd name="T108" fmla="*/ 1808 w 1834"/>
                  <a:gd name="T109" fmla="*/ 1436 h 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4" h="2130">
                    <a:moveTo>
                      <a:pt x="1808" y="1436"/>
                    </a:moveTo>
                    <a:lnTo>
                      <a:pt x="1812" y="1463"/>
                    </a:lnTo>
                    <a:lnTo>
                      <a:pt x="1819" y="1491"/>
                    </a:lnTo>
                    <a:lnTo>
                      <a:pt x="1825" y="1517"/>
                    </a:lnTo>
                    <a:lnTo>
                      <a:pt x="1827" y="1545"/>
                    </a:lnTo>
                    <a:lnTo>
                      <a:pt x="1827" y="1550"/>
                    </a:lnTo>
                    <a:lnTo>
                      <a:pt x="1822" y="1555"/>
                    </a:lnTo>
                    <a:lnTo>
                      <a:pt x="1818" y="1562"/>
                    </a:lnTo>
                    <a:lnTo>
                      <a:pt x="1817" y="1570"/>
                    </a:lnTo>
                    <a:lnTo>
                      <a:pt x="1811" y="1575"/>
                    </a:lnTo>
                    <a:lnTo>
                      <a:pt x="1805" y="1581"/>
                    </a:lnTo>
                    <a:lnTo>
                      <a:pt x="1799" y="1585"/>
                    </a:lnTo>
                    <a:lnTo>
                      <a:pt x="1793" y="1589"/>
                    </a:lnTo>
                    <a:lnTo>
                      <a:pt x="1787" y="1592"/>
                    </a:lnTo>
                    <a:lnTo>
                      <a:pt x="1780" y="1593"/>
                    </a:lnTo>
                    <a:lnTo>
                      <a:pt x="1773" y="1595"/>
                    </a:lnTo>
                    <a:lnTo>
                      <a:pt x="1766" y="1593"/>
                    </a:lnTo>
                    <a:lnTo>
                      <a:pt x="1758" y="1588"/>
                    </a:lnTo>
                    <a:lnTo>
                      <a:pt x="1750" y="1584"/>
                    </a:lnTo>
                    <a:lnTo>
                      <a:pt x="1742" y="1582"/>
                    </a:lnTo>
                    <a:lnTo>
                      <a:pt x="1733" y="1582"/>
                    </a:lnTo>
                    <a:lnTo>
                      <a:pt x="1727" y="1577"/>
                    </a:lnTo>
                    <a:lnTo>
                      <a:pt x="1720" y="1573"/>
                    </a:lnTo>
                    <a:lnTo>
                      <a:pt x="1713" y="1569"/>
                    </a:lnTo>
                    <a:lnTo>
                      <a:pt x="1706" y="1565"/>
                    </a:lnTo>
                    <a:lnTo>
                      <a:pt x="1699" y="1559"/>
                    </a:lnTo>
                    <a:lnTo>
                      <a:pt x="1693" y="1553"/>
                    </a:lnTo>
                    <a:lnTo>
                      <a:pt x="1690" y="1546"/>
                    </a:lnTo>
                    <a:lnTo>
                      <a:pt x="1688" y="1538"/>
                    </a:lnTo>
                    <a:lnTo>
                      <a:pt x="1677" y="1543"/>
                    </a:lnTo>
                    <a:lnTo>
                      <a:pt x="1672" y="1550"/>
                    </a:lnTo>
                    <a:lnTo>
                      <a:pt x="1665" y="1558"/>
                    </a:lnTo>
                    <a:lnTo>
                      <a:pt x="1658" y="1566"/>
                    </a:lnTo>
                    <a:lnTo>
                      <a:pt x="1669" y="1600"/>
                    </a:lnTo>
                    <a:lnTo>
                      <a:pt x="1672" y="1638"/>
                    </a:lnTo>
                    <a:lnTo>
                      <a:pt x="1669" y="1677"/>
                    </a:lnTo>
                    <a:lnTo>
                      <a:pt x="1668" y="1714"/>
                    </a:lnTo>
                    <a:lnTo>
                      <a:pt x="1662" y="1734"/>
                    </a:lnTo>
                    <a:lnTo>
                      <a:pt x="1655" y="1753"/>
                    </a:lnTo>
                    <a:lnTo>
                      <a:pt x="1646" y="1772"/>
                    </a:lnTo>
                    <a:lnTo>
                      <a:pt x="1636" y="1789"/>
                    </a:lnTo>
                    <a:lnTo>
                      <a:pt x="1624" y="1805"/>
                    </a:lnTo>
                    <a:lnTo>
                      <a:pt x="1609" y="1819"/>
                    </a:lnTo>
                    <a:lnTo>
                      <a:pt x="1593" y="1831"/>
                    </a:lnTo>
                    <a:lnTo>
                      <a:pt x="1575" y="1841"/>
                    </a:lnTo>
                    <a:lnTo>
                      <a:pt x="1562" y="1847"/>
                    </a:lnTo>
                    <a:lnTo>
                      <a:pt x="1548" y="1849"/>
                    </a:lnTo>
                    <a:lnTo>
                      <a:pt x="1536" y="1848"/>
                    </a:lnTo>
                    <a:lnTo>
                      <a:pt x="1523" y="1846"/>
                    </a:lnTo>
                    <a:lnTo>
                      <a:pt x="1510" y="1841"/>
                    </a:lnTo>
                    <a:lnTo>
                      <a:pt x="1498" y="1835"/>
                    </a:lnTo>
                    <a:lnTo>
                      <a:pt x="1486" y="1828"/>
                    </a:lnTo>
                    <a:lnTo>
                      <a:pt x="1476" y="1820"/>
                    </a:lnTo>
                    <a:lnTo>
                      <a:pt x="1461" y="1803"/>
                    </a:lnTo>
                    <a:lnTo>
                      <a:pt x="1453" y="1782"/>
                    </a:lnTo>
                    <a:lnTo>
                      <a:pt x="1448" y="1760"/>
                    </a:lnTo>
                    <a:lnTo>
                      <a:pt x="1447" y="1740"/>
                    </a:lnTo>
                    <a:lnTo>
                      <a:pt x="1425" y="1758"/>
                    </a:lnTo>
                    <a:lnTo>
                      <a:pt x="1402" y="1776"/>
                    </a:lnTo>
                    <a:lnTo>
                      <a:pt x="1379" y="1794"/>
                    </a:lnTo>
                    <a:lnTo>
                      <a:pt x="1356" y="1812"/>
                    </a:lnTo>
                    <a:lnTo>
                      <a:pt x="1334" y="1831"/>
                    </a:lnTo>
                    <a:lnTo>
                      <a:pt x="1313" y="1849"/>
                    </a:lnTo>
                    <a:lnTo>
                      <a:pt x="1295" y="1870"/>
                    </a:lnTo>
                    <a:lnTo>
                      <a:pt x="1278" y="1893"/>
                    </a:lnTo>
                    <a:lnTo>
                      <a:pt x="1281" y="1928"/>
                    </a:lnTo>
                    <a:lnTo>
                      <a:pt x="1282" y="1965"/>
                    </a:lnTo>
                    <a:lnTo>
                      <a:pt x="1276" y="2002"/>
                    </a:lnTo>
                    <a:lnTo>
                      <a:pt x="1261" y="2034"/>
                    </a:lnTo>
                    <a:lnTo>
                      <a:pt x="1252" y="2051"/>
                    </a:lnTo>
                    <a:lnTo>
                      <a:pt x="1243" y="2066"/>
                    </a:lnTo>
                    <a:lnTo>
                      <a:pt x="1233" y="2080"/>
                    </a:lnTo>
                    <a:lnTo>
                      <a:pt x="1221" y="2094"/>
                    </a:lnTo>
                    <a:lnTo>
                      <a:pt x="1208" y="2106"/>
                    </a:lnTo>
                    <a:lnTo>
                      <a:pt x="1195" y="2116"/>
                    </a:lnTo>
                    <a:lnTo>
                      <a:pt x="1180" y="2124"/>
                    </a:lnTo>
                    <a:lnTo>
                      <a:pt x="1161" y="2130"/>
                    </a:lnTo>
                    <a:lnTo>
                      <a:pt x="1143" y="2127"/>
                    </a:lnTo>
                    <a:lnTo>
                      <a:pt x="1126" y="2122"/>
                    </a:lnTo>
                    <a:lnTo>
                      <a:pt x="1109" y="2114"/>
                    </a:lnTo>
                    <a:lnTo>
                      <a:pt x="1096" y="2105"/>
                    </a:lnTo>
                    <a:lnTo>
                      <a:pt x="1082" y="2093"/>
                    </a:lnTo>
                    <a:lnTo>
                      <a:pt x="1070" y="2079"/>
                    </a:lnTo>
                    <a:lnTo>
                      <a:pt x="1061" y="2064"/>
                    </a:lnTo>
                    <a:lnTo>
                      <a:pt x="1054" y="2048"/>
                    </a:lnTo>
                    <a:lnTo>
                      <a:pt x="1052" y="2032"/>
                    </a:lnTo>
                    <a:lnTo>
                      <a:pt x="1051" y="2019"/>
                    </a:lnTo>
                    <a:lnTo>
                      <a:pt x="1048" y="2007"/>
                    </a:lnTo>
                    <a:lnTo>
                      <a:pt x="1044" y="1994"/>
                    </a:lnTo>
                    <a:lnTo>
                      <a:pt x="1001" y="1987"/>
                    </a:lnTo>
                    <a:lnTo>
                      <a:pt x="958" y="1980"/>
                    </a:lnTo>
                    <a:lnTo>
                      <a:pt x="917" y="1973"/>
                    </a:lnTo>
                    <a:lnTo>
                      <a:pt x="874" y="1965"/>
                    </a:lnTo>
                    <a:lnTo>
                      <a:pt x="833" y="1958"/>
                    </a:lnTo>
                    <a:lnTo>
                      <a:pt x="791" y="1950"/>
                    </a:lnTo>
                    <a:lnTo>
                      <a:pt x="749" y="1942"/>
                    </a:lnTo>
                    <a:lnTo>
                      <a:pt x="707" y="1934"/>
                    </a:lnTo>
                    <a:lnTo>
                      <a:pt x="665" y="1927"/>
                    </a:lnTo>
                    <a:lnTo>
                      <a:pt x="622" y="1920"/>
                    </a:lnTo>
                    <a:lnTo>
                      <a:pt x="579" y="1912"/>
                    </a:lnTo>
                    <a:lnTo>
                      <a:pt x="537" y="1907"/>
                    </a:lnTo>
                    <a:lnTo>
                      <a:pt x="493" y="1901"/>
                    </a:lnTo>
                    <a:lnTo>
                      <a:pt x="449" y="1895"/>
                    </a:lnTo>
                    <a:lnTo>
                      <a:pt x="404" y="1890"/>
                    </a:lnTo>
                    <a:lnTo>
                      <a:pt x="359" y="1886"/>
                    </a:lnTo>
                    <a:lnTo>
                      <a:pt x="362" y="1904"/>
                    </a:lnTo>
                    <a:lnTo>
                      <a:pt x="361" y="1924"/>
                    </a:lnTo>
                    <a:lnTo>
                      <a:pt x="358" y="1943"/>
                    </a:lnTo>
                    <a:lnTo>
                      <a:pt x="354" y="1962"/>
                    </a:lnTo>
                    <a:lnTo>
                      <a:pt x="347" y="1979"/>
                    </a:lnTo>
                    <a:lnTo>
                      <a:pt x="338" y="1995"/>
                    </a:lnTo>
                    <a:lnTo>
                      <a:pt x="326" y="2010"/>
                    </a:lnTo>
                    <a:lnTo>
                      <a:pt x="312" y="2023"/>
                    </a:lnTo>
                    <a:lnTo>
                      <a:pt x="303" y="2025"/>
                    </a:lnTo>
                    <a:lnTo>
                      <a:pt x="294" y="2025"/>
                    </a:lnTo>
                    <a:lnTo>
                      <a:pt x="283" y="2025"/>
                    </a:lnTo>
                    <a:lnTo>
                      <a:pt x="274" y="2024"/>
                    </a:lnTo>
                    <a:lnTo>
                      <a:pt x="264" y="2022"/>
                    </a:lnTo>
                    <a:lnTo>
                      <a:pt x="255" y="2019"/>
                    </a:lnTo>
                    <a:lnTo>
                      <a:pt x="245" y="2016"/>
                    </a:lnTo>
                    <a:lnTo>
                      <a:pt x="236" y="2013"/>
                    </a:lnTo>
                    <a:lnTo>
                      <a:pt x="225" y="1996"/>
                    </a:lnTo>
                    <a:lnTo>
                      <a:pt x="214" y="1980"/>
                    </a:lnTo>
                    <a:lnTo>
                      <a:pt x="205" y="1963"/>
                    </a:lnTo>
                    <a:lnTo>
                      <a:pt x="197" y="1946"/>
                    </a:lnTo>
                    <a:lnTo>
                      <a:pt x="189" y="1927"/>
                    </a:lnTo>
                    <a:lnTo>
                      <a:pt x="184" y="1909"/>
                    </a:lnTo>
                    <a:lnTo>
                      <a:pt x="181" y="1889"/>
                    </a:lnTo>
                    <a:lnTo>
                      <a:pt x="181" y="1870"/>
                    </a:lnTo>
                    <a:lnTo>
                      <a:pt x="174" y="1869"/>
                    </a:lnTo>
                    <a:lnTo>
                      <a:pt x="166" y="1867"/>
                    </a:lnTo>
                    <a:lnTo>
                      <a:pt x="158" y="1867"/>
                    </a:lnTo>
                    <a:lnTo>
                      <a:pt x="150" y="1866"/>
                    </a:lnTo>
                    <a:lnTo>
                      <a:pt x="142" y="1866"/>
                    </a:lnTo>
                    <a:lnTo>
                      <a:pt x="134" y="1869"/>
                    </a:lnTo>
                    <a:lnTo>
                      <a:pt x="127" y="1871"/>
                    </a:lnTo>
                    <a:lnTo>
                      <a:pt x="120" y="1877"/>
                    </a:lnTo>
                    <a:lnTo>
                      <a:pt x="115" y="1876"/>
                    </a:lnTo>
                    <a:lnTo>
                      <a:pt x="112" y="1874"/>
                    </a:lnTo>
                    <a:lnTo>
                      <a:pt x="107" y="1876"/>
                    </a:lnTo>
                    <a:lnTo>
                      <a:pt x="103" y="1877"/>
                    </a:lnTo>
                    <a:lnTo>
                      <a:pt x="98" y="1878"/>
                    </a:lnTo>
                    <a:lnTo>
                      <a:pt x="94" y="1879"/>
                    </a:lnTo>
                    <a:lnTo>
                      <a:pt x="89" y="1878"/>
                    </a:lnTo>
                    <a:lnTo>
                      <a:pt x="84" y="1877"/>
                    </a:lnTo>
                    <a:lnTo>
                      <a:pt x="71" y="1847"/>
                    </a:lnTo>
                    <a:lnTo>
                      <a:pt x="61" y="1814"/>
                    </a:lnTo>
                    <a:lnTo>
                      <a:pt x="54" y="1780"/>
                    </a:lnTo>
                    <a:lnTo>
                      <a:pt x="48" y="1744"/>
                    </a:lnTo>
                    <a:lnTo>
                      <a:pt x="44" y="1707"/>
                    </a:lnTo>
                    <a:lnTo>
                      <a:pt x="39" y="1672"/>
                    </a:lnTo>
                    <a:lnTo>
                      <a:pt x="33" y="1635"/>
                    </a:lnTo>
                    <a:lnTo>
                      <a:pt x="28" y="1599"/>
                    </a:lnTo>
                    <a:lnTo>
                      <a:pt x="17" y="1534"/>
                    </a:lnTo>
                    <a:lnTo>
                      <a:pt x="9" y="1467"/>
                    </a:lnTo>
                    <a:lnTo>
                      <a:pt x="3" y="1401"/>
                    </a:lnTo>
                    <a:lnTo>
                      <a:pt x="0" y="1332"/>
                    </a:lnTo>
                    <a:lnTo>
                      <a:pt x="16" y="1295"/>
                    </a:lnTo>
                    <a:lnTo>
                      <a:pt x="35" y="1259"/>
                    </a:lnTo>
                    <a:lnTo>
                      <a:pt x="56" y="1224"/>
                    </a:lnTo>
                    <a:lnTo>
                      <a:pt x="79" y="1189"/>
                    </a:lnTo>
                    <a:lnTo>
                      <a:pt x="103" y="1155"/>
                    </a:lnTo>
                    <a:lnTo>
                      <a:pt x="126" y="1120"/>
                    </a:lnTo>
                    <a:lnTo>
                      <a:pt x="147" y="1086"/>
                    </a:lnTo>
                    <a:lnTo>
                      <a:pt x="168" y="1050"/>
                    </a:lnTo>
                    <a:lnTo>
                      <a:pt x="168" y="1044"/>
                    </a:lnTo>
                    <a:lnTo>
                      <a:pt x="166" y="1042"/>
                    </a:lnTo>
                    <a:lnTo>
                      <a:pt x="165" y="1040"/>
                    </a:lnTo>
                    <a:lnTo>
                      <a:pt x="169" y="1036"/>
                    </a:lnTo>
                    <a:lnTo>
                      <a:pt x="159" y="1007"/>
                    </a:lnTo>
                    <a:lnTo>
                      <a:pt x="151" y="976"/>
                    </a:lnTo>
                    <a:lnTo>
                      <a:pt x="145" y="945"/>
                    </a:lnTo>
                    <a:lnTo>
                      <a:pt x="139" y="914"/>
                    </a:lnTo>
                    <a:lnTo>
                      <a:pt x="135" y="882"/>
                    </a:lnTo>
                    <a:lnTo>
                      <a:pt x="129" y="850"/>
                    </a:lnTo>
                    <a:lnTo>
                      <a:pt x="123" y="818"/>
                    </a:lnTo>
                    <a:lnTo>
                      <a:pt x="116" y="789"/>
                    </a:lnTo>
                    <a:lnTo>
                      <a:pt x="109" y="730"/>
                    </a:lnTo>
                    <a:lnTo>
                      <a:pt x="106" y="671"/>
                    </a:lnTo>
                    <a:lnTo>
                      <a:pt x="105" y="610"/>
                    </a:lnTo>
                    <a:lnTo>
                      <a:pt x="106" y="550"/>
                    </a:lnTo>
                    <a:lnTo>
                      <a:pt x="109" y="489"/>
                    </a:lnTo>
                    <a:lnTo>
                      <a:pt x="115" y="429"/>
                    </a:lnTo>
                    <a:lnTo>
                      <a:pt x="123" y="371"/>
                    </a:lnTo>
                    <a:lnTo>
                      <a:pt x="134" y="313"/>
                    </a:lnTo>
                    <a:lnTo>
                      <a:pt x="142" y="311"/>
                    </a:lnTo>
                    <a:lnTo>
                      <a:pt x="147" y="306"/>
                    </a:lnTo>
                    <a:lnTo>
                      <a:pt x="150" y="300"/>
                    </a:lnTo>
                    <a:lnTo>
                      <a:pt x="151" y="293"/>
                    </a:lnTo>
                    <a:lnTo>
                      <a:pt x="152" y="288"/>
                    </a:lnTo>
                    <a:lnTo>
                      <a:pt x="154" y="283"/>
                    </a:lnTo>
                    <a:lnTo>
                      <a:pt x="160" y="280"/>
                    </a:lnTo>
                    <a:lnTo>
                      <a:pt x="169" y="281"/>
                    </a:lnTo>
                    <a:lnTo>
                      <a:pt x="180" y="276"/>
                    </a:lnTo>
                    <a:lnTo>
                      <a:pt x="191" y="270"/>
                    </a:lnTo>
                    <a:lnTo>
                      <a:pt x="203" y="266"/>
                    </a:lnTo>
                    <a:lnTo>
                      <a:pt x="214" y="261"/>
                    </a:lnTo>
                    <a:lnTo>
                      <a:pt x="226" y="258"/>
                    </a:lnTo>
                    <a:lnTo>
                      <a:pt x="238" y="253"/>
                    </a:lnTo>
                    <a:lnTo>
                      <a:pt x="250" y="250"/>
                    </a:lnTo>
                    <a:lnTo>
                      <a:pt x="263" y="245"/>
                    </a:lnTo>
                    <a:lnTo>
                      <a:pt x="275" y="242"/>
                    </a:lnTo>
                    <a:lnTo>
                      <a:pt x="287" y="238"/>
                    </a:lnTo>
                    <a:lnTo>
                      <a:pt x="300" y="235"/>
                    </a:lnTo>
                    <a:lnTo>
                      <a:pt x="312" y="231"/>
                    </a:lnTo>
                    <a:lnTo>
                      <a:pt x="325" y="228"/>
                    </a:lnTo>
                    <a:lnTo>
                      <a:pt x="338" y="224"/>
                    </a:lnTo>
                    <a:lnTo>
                      <a:pt x="349" y="221"/>
                    </a:lnTo>
                    <a:lnTo>
                      <a:pt x="362" y="217"/>
                    </a:lnTo>
                    <a:lnTo>
                      <a:pt x="386" y="210"/>
                    </a:lnTo>
                    <a:lnTo>
                      <a:pt x="410" y="205"/>
                    </a:lnTo>
                    <a:lnTo>
                      <a:pt x="434" y="198"/>
                    </a:lnTo>
                    <a:lnTo>
                      <a:pt x="459" y="191"/>
                    </a:lnTo>
                    <a:lnTo>
                      <a:pt x="483" y="183"/>
                    </a:lnTo>
                    <a:lnTo>
                      <a:pt x="507" y="176"/>
                    </a:lnTo>
                    <a:lnTo>
                      <a:pt x="531" y="169"/>
                    </a:lnTo>
                    <a:lnTo>
                      <a:pt x="555" y="161"/>
                    </a:lnTo>
                    <a:lnTo>
                      <a:pt x="579" y="154"/>
                    </a:lnTo>
                    <a:lnTo>
                      <a:pt x="604" y="146"/>
                    </a:lnTo>
                    <a:lnTo>
                      <a:pt x="628" y="139"/>
                    </a:lnTo>
                    <a:lnTo>
                      <a:pt x="652" y="131"/>
                    </a:lnTo>
                    <a:lnTo>
                      <a:pt x="676" y="124"/>
                    </a:lnTo>
                    <a:lnTo>
                      <a:pt x="700" y="116"/>
                    </a:lnTo>
                    <a:lnTo>
                      <a:pt x="725" y="109"/>
                    </a:lnTo>
                    <a:lnTo>
                      <a:pt x="750" y="102"/>
                    </a:lnTo>
                    <a:lnTo>
                      <a:pt x="774" y="95"/>
                    </a:lnTo>
                    <a:lnTo>
                      <a:pt x="798" y="88"/>
                    </a:lnTo>
                    <a:lnTo>
                      <a:pt x="823" y="82"/>
                    </a:lnTo>
                    <a:lnTo>
                      <a:pt x="848" y="76"/>
                    </a:lnTo>
                    <a:lnTo>
                      <a:pt x="872" y="69"/>
                    </a:lnTo>
                    <a:lnTo>
                      <a:pt x="897" y="63"/>
                    </a:lnTo>
                    <a:lnTo>
                      <a:pt x="923" y="57"/>
                    </a:lnTo>
                    <a:lnTo>
                      <a:pt x="947" y="52"/>
                    </a:lnTo>
                    <a:lnTo>
                      <a:pt x="972" y="47"/>
                    </a:lnTo>
                    <a:lnTo>
                      <a:pt x="998" y="42"/>
                    </a:lnTo>
                    <a:lnTo>
                      <a:pt x="1023" y="38"/>
                    </a:lnTo>
                    <a:lnTo>
                      <a:pt x="1048" y="33"/>
                    </a:lnTo>
                    <a:lnTo>
                      <a:pt x="1074" y="30"/>
                    </a:lnTo>
                    <a:lnTo>
                      <a:pt x="1099" y="26"/>
                    </a:lnTo>
                    <a:lnTo>
                      <a:pt x="1126" y="24"/>
                    </a:lnTo>
                    <a:lnTo>
                      <a:pt x="1151" y="22"/>
                    </a:lnTo>
                    <a:lnTo>
                      <a:pt x="1165" y="22"/>
                    </a:lnTo>
                    <a:lnTo>
                      <a:pt x="1180" y="20"/>
                    </a:lnTo>
                    <a:lnTo>
                      <a:pt x="1193" y="19"/>
                    </a:lnTo>
                    <a:lnTo>
                      <a:pt x="1207" y="17"/>
                    </a:lnTo>
                    <a:lnTo>
                      <a:pt x="1222" y="16"/>
                    </a:lnTo>
                    <a:lnTo>
                      <a:pt x="1236" y="14"/>
                    </a:lnTo>
                    <a:lnTo>
                      <a:pt x="1251" y="11"/>
                    </a:lnTo>
                    <a:lnTo>
                      <a:pt x="1265" y="9"/>
                    </a:lnTo>
                    <a:lnTo>
                      <a:pt x="1280" y="7"/>
                    </a:lnTo>
                    <a:lnTo>
                      <a:pt x="1294" y="4"/>
                    </a:lnTo>
                    <a:lnTo>
                      <a:pt x="1308" y="3"/>
                    </a:lnTo>
                    <a:lnTo>
                      <a:pt x="1321" y="1"/>
                    </a:lnTo>
                    <a:lnTo>
                      <a:pt x="1335" y="0"/>
                    </a:lnTo>
                    <a:lnTo>
                      <a:pt x="1349" y="0"/>
                    </a:lnTo>
                    <a:lnTo>
                      <a:pt x="1363" y="0"/>
                    </a:lnTo>
                    <a:lnTo>
                      <a:pt x="1376" y="1"/>
                    </a:lnTo>
                    <a:lnTo>
                      <a:pt x="1395" y="12"/>
                    </a:lnTo>
                    <a:lnTo>
                      <a:pt x="1414" y="25"/>
                    </a:lnTo>
                    <a:lnTo>
                      <a:pt x="1432" y="37"/>
                    </a:lnTo>
                    <a:lnTo>
                      <a:pt x="1450" y="49"/>
                    </a:lnTo>
                    <a:lnTo>
                      <a:pt x="1469" y="61"/>
                    </a:lnTo>
                    <a:lnTo>
                      <a:pt x="1487" y="71"/>
                    </a:lnTo>
                    <a:lnTo>
                      <a:pt x="1507" y="82"/>
                    </a:lnTo>
                    <a:lnTo>
                      <a:pt x="1528" y="90"/>
                    </a:lnTo>
                    <a:lnTo>
                      <a:pt x="1545" y="98"/>
                    </a:lnTo>
                    <a:lnTo>
                      <a:pt x="1564" y="105"/>
                    </a:lnTo>
                    <a:lnTo>
                      <a:pt x="1584" y="111"/>
                    </a:lnTo>
                    <a:lnTo>
                      <a:pt x="1604" y="118"/>
                    </a:lnTo>
                    <a:lnTo>
                      <a:pt x="1624" y="125"/>
                    </a:lnTo>
                    <a:lnTo>
                      <a:pt x="1645" y="132"/>
                    </a:lnTo>
                    <a:lnTo>
                      <a:pt x="1665" y="141"/>
                    </a:lnTo>
                    <a:lnTo>
                      <a:pt x="1684" y="151"/>
                    </a:lnTo>
                    <a:lnTo>
                      <a:pt x="1702" y="161"/>
                    </a:lnTo>
                    <a:lnTo>
                      <a:pt x="1719" y="172"/>
                    </a:lnTo>
                    <a:lnTo>
                      <a:pt x="1734" y="185"/>
                    </a:lnTo>
                    <a:lnTo>
                      <a:pt x="1748" y="200"/>
                    </a:lnTo>
                    <a:lnTo>
                      <a:pt x="1758" y="216"/>
                    </a:lnTo>
                    <a:lnTo>
                      <a:pt x="1767" y="236"/>
                    </a:lnTo>
                    <a:lnTo>
                      <a:pt x="1773" y="257"/>
                    </a:lnTo>
                    <a:lnTo>
                      <a:pt x="1775" y="281"/>
                    </a:lnTo>
                    <a:lnTo>
                      <a:pt x="1779" y="305"/>
                    </a:lnTo>
                    <a:lnTo>
                      <a:pt x="1775" y="329"/>
                    </a:lnTo>
                    <a:lnTo>
                      <a:pt x="1773" y="352"/>
                    </a:lnTo>
                    <a:lnTo>
                      <a:pt x="1780" y="373"/>
                    </a:lnTo>
                    <a:lnTo>
                      <a:pt x="1778" y="377"/>
                    </a:lnTo>
                    <a:lnTo>
                      <a:pt x="1776" y="381"/>
                    </a:lnTo>
                    <a:lnTo>
                      <a:pt x="1774" y="384"/>
                    </a:lnTo>
                    <a:lnTo>
                      <a:pt x="1769" y="384"/>
                    </a:lnTo>
                    <a:lnTo>
                      <a:pt x="1774" y="451"/>
                    </a:lnTo>
                    <a:lnTo>
                      <a:pt x="1779" y="516"/>
                    </a:lnTo>
                    <a:lnTo>
                      <a:pt x="1781" y="578"/>
                    </a:lnTo>
                    <a:lnTo>
                      <a:pt x="1783" y="640"/>
                    </a:lnTo>
                    <a:lnTo>
                      <a:pt x="1782" y="701"/>
                    </a:lnTo>
                    <a:lnTo>
                      <a:pt x="1778" y="762"/>
                    </a:lnTo>
                    <a:lnTo>
                      <a:pt x="1769" y="824"/>
                    </a:lnTo>
                    <a:lnTo>
                      <a:pt x="1758" y="888"/>
                    </a:lnTo>
                    <a:lnTo>
                      <a:pt x="1763" y="892"/>
                    </a:lnTo>
                    <a:lnTo>
                      <a:pt x="1757" y="981"/>
                    </a:lnTo>
                    <a:lnTo>
                      <a:pt x="1755" y="1067"/>
                    </a:lnTo>
                    <a:lnTo>
                      <a:pt x="1753" y="1154"/>
                    </a:lnTo>
                    <a:lnTo>
                      <a:pt x="1751" y="1245"/>
                    </a:lnTo>
                    <a:lnTo>
                      <a:pt x="1746" y="1259"/>
                    </a:lnTo>
                    <a:lnTo>
                      <a:pt x="1748" y="1277"/>
                    </a:lnTo>
                    <a:lnTo>
                      <a:pt x="1749" y="1295"/>
                    </a:lnTo>
                    <a:lnTo>
                      <a:pt x="1751" y="1314"/>
                    </a:lnTo>
                    <a:lnTo>
                      <a:pt x="1756" y="1304"/>
                    </a:lnTo>
                    <a:lnTo>
                      <a:pt x="1759" y="1296"/>
                    </a:lnTo>
                    <a:lnTo>
                      <a:pt x="1763" y="1287"/>
                    </a:lnTo>
                    <a:lnTo>
                      <a:pt x="1766" y="1279"/>
                    </a:lnTo>
                    <a:lnTo>
                      <a:pt x="1771" y="1271"/>
                    </a:lnTo>
                    <a:lnTo>
                      <a:pt x="1775" y="1264"/>
                    </a:lnTo>
                    <a:lnTo>
                      <a:pt x="1780" y="1256"/>
                    </a:lnTo>
                    <a:lnTo>
                      <a:pt x="1787" y="1249"/>
                    </a:lnTo>
                    <a:lnTo>
                      <a:pt x="1795" y="1248"/>
                    </a:lnTo>
                    <a:lnTo>
                      <a:pt x="1802" y="1249"/>
                    </a:lnTo>
                    <a:lnTo>
                      <a:pt x="1809" y="1250"/>
                    </a:lnTo>
                    <a:lnTo>
                      <a:pt x="1814" y="1254"/>
                    </a:lnTo>
                    <a:lnTo>
                      <a:pt x="1820" y="1257"/>
                    </a:lnTo>
                    <a:lnTo>
                      <a:pt x="1826" y="1262"/>
                    </a:lnTo>
                    <a:lnTo>
                      <a:pt x="1831" y="1268"/>
                    </a:lnTo>
                    <a:lnTo>
                      <a:pt x="1834" y="1273"/>
                    </a:lnTo>
                    <a:lnTo>
                      <a:pt x="1826" y="1293"/>
                    </a:lnTo>
                    <a:lnTo>
                      <a:pt x="1817" y="1312"/>
                    </a:lnTo>
                    <a:lnTo>
                      <a:pt x="1806" y="1333"/>
                    </a:lnTo>
                    <a:lnTo>
                      <a:pt x="1798" y="1354"/>
                    </a:lnTo>
                    <a:lnTo>
                      <a:pt x="1793" y="1375"/>
                    </a:lnTo>
                    <a:lnTo>
                      <a:pt x="1790" y="1395"/>
                    </a:lnTo>
                    <a:lnTo>
                      <a:pt x="1795" y="1416"/>
                    </a:lnTo>
                    <a:lnTo>
                      <a:pt x="1808" y="14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4103" y="3056"/>
                <a:ext cx="24" cy="47"/>
              </a:xfrm>
              <a:custGeom>
                <a:avLst/>
                <a:gdLst>
                  <a:gd name="T0" fmla="*/ 15 w 48"/>
                  <a:gd name="T1" fmla="*/ 94 h 94"/>
                  <a:gd name="T2" fmla="*/ 8 w 48"/>
                  <a:gd name="T3" fmla="*/ 87 h 94"/>
                  <a:gd name="T4" fmla="*/ 3 w 48"/>
                  <a:gd name="T5" fmla="*/ 79 h 94"/>
                  <a:gd name="T6" fmla="*/ 1 w 48"/>
                  <a:gd name="T7" fmla="*/ 69 h 94"/>
                  <a:gd name="T8" fmla="*/ 0 w 48"/>
                  <a:gd name="T9" fmla="*/ 60 h 94"/>
                  <a:gd name="T10" fmla="*/ 26 w 48"/>
                  <a:gd name="T11" fmla="*/ 2 h 94"/>
                  <a:gd name="T12" fmla="*/ 32 w 48"/>
                  <a:gd name="T13" fmla="*/ 1 h 94"/>
                  <a:gd name="T14" fmla="*/ 39 w 48"/>
                  <a:gd name="T15" fmla="*/ 0 h 94"/>
                  <a:gd name="T16" fmla="*/ 45 w 48"/>
                  <a:gd name="T17" fmla="*/ 0 h 94"/>
                  <a:gd name="T18" fmla="*/ 48 w 48"/>
                  <a:gd name="T19" fmla="*/ 6 h 94"/>
                  <a:gd name="T20" fmla="*/ 15 w 48"/>
                  <a:gd name="T21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94">
                    <a:moveTo>
                      <a:pt x="15" y="94"/>
                    </a:moveTo>
                    <a:lnTo>
                      <a:pt x="8" y="87"/>
                    </a:lnTo>
                    <a:lnTo>
                      <a:pt x="3" y="79"/>
                    </a:lnTo>
                    <a:lnTo>
                      <a:pt x="1" y="69"/>
                    </a:lnTo>
                    <a:lnTo>
                      <a:pt x="0" y="60"/>
                    </a:lnTo>
                    <a:lnTo>
                      <a:pt x="26" y="2"/>
                    </a:lnTo>
                    <a:lnTo>
                      <a:pt x="32" y="1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48" y="6"/>
                    </a:lnTo>
                    <a:lnTo>
                      <a:pt x="15" y="94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4057" y="3068"/>
                <a:ext cx="68" cy="138"/>
              </a:xfrm>
              <a:custGeom>
                <a:avLst/>
                <a:gdLst>
                  <a:gd name="T0" fmla="*/ 120 w 137"/>
                  <a:gd name="T1" fmla="*/ 276 h 276"/>
                  <a:gd name="T2" fmla="*/ 122 w 137"/>
                  <a:gd name="T3" fmla="*/ 246 h 276"/>
                  <a:gd name="T4" fmla="*/ 120 w 137"/>
                  <a:gd name="T5" fmla="*/ 218 h 276"/>
                  <a:gd name="T6" fmla="*/ 113 w 137"/>
                  <a:gd name="T7" fmla="*/ 190 h 276"/>
                  <a:gd name="T8" fmla="*/ 106 w 137"/>
                  <a:gd name="T9" fmla="*/ 164 h 276"/>
                  <a:gd name="T10" fmla="*/ 97 w 137"/>
                  <a:gd name="T11" fmla="*/ 143 h 276"/>
                  <a:gd name="T12" fmla="*/ 89 w 137"/>
                  <a:gd name="T13" fmla="*/ 122 h 276"/>
                  <a:gd name="T14" fmla="*/ 79 w 137"/>
                  <a:gd name="T15" fmla="*/ 101 h 276"/>
                  <a:gd name="T16" fmla="*/ 67 w 137"/>
                  <a:gd name="T17" fmla="*/ 81 h 276"/>
                  <a:gd name="T18" fmla="*/ 54 w 137"/>
                  <a:gd name="T19" fmla="*/ 61 h 276"/>
                  <a:gd name="T20" fmla="*/ 39 w 137"/>
                  <a:gd name="T21" fmla="*/ 44 h 276"/>
                  <a:gd name="T22" fmla="*/ 21 w 137"/>
                  <a:gd name="T23" fmla="*/ 30 h 276"/>
                  <a:gd name="T24" fmla="*/ 0 w 137"/>
                  <a:gd name="T25" fmla="*/ 18 h 276"/>
                  <a:gd name="T26" fmla="*/ 4 w 137"/>
                  <a:gd name="T27" fmla="*/ 14 h 276"/>
                  <a:gd name="T28" fmla="*/ 7 w 137"/>
                  <a:gd name="T29" fmla="*/ 9 h 276"/>
                  <a:gd name="T30" fmla="*/ 11 w 137"/>
                  <a:gd name="T31" fmla="*/ 5 h 276"/>
                  <a:gd name="T32" fmla="*/ 14 w 137"/>
                  <a:gd name="T33" fmla="*/ 0 h 276"/>
                  <a:gd name="T34" fmla="*/ 22 w 137"/>
                  <a:gd name="T35" fmla="*/ 5 h 276"/>
                  <a:gd name="T36" fmla="*/ 30 w 137"/>
                  <a:gd name="T37" fmla="*/ 9 h 276"/>
                  <a:gd name="T38" fmla="*/ 38 w 137"/>
                  <a:gd name="T39" fmla="*/ 15 h 276"/>
                  <a:gd name="T40" fmla="*/ 45 w 137"/>
                  <a:gd name="T41" fmla="*/ 22 h 276"/>
                  <a:gd name="T42" fmla="*/ 52 w 137"/>
                  <a:gd name="T43" fmla="*/ 29 h 276"/>
                  <a:gd name="T44" fmla="*/ 59 w 137"/>
                  <a:gd name="T45" fmla="*/ 37 h 276"/>
                  <a:gd name="T46" fmla="*/ 65 w 137"/>
                  <a:gd name="T47" fmla="*/ 45 h 276"/>
                  <a:gd name="T48" fmla="*/ 71 w 137"/>
                  <a:gd name="T49" fmla="*/ 52 h 276"/>
                  <a:gd name="T50" fmla="*/ 75 w 137"/>
                  <a:gd name="T51" fmla="*/ 59 h 276"/>
                  <a:gd name="T52" fmla="*/ 81 w 137"/>
                  <a:gd name="T53" fmla="*/ 67 h 276"/>
                  <a:gd name="T54" fmla="*/ 86 w 137"/>
                  <a:gd name="T55" fmla="*/ 74 h 276"/>
                  <a:gd name="T56" fmla="*/ 91 w 137"/>
                  <a:gd name="T57" fmla="*/ 81 h 276"/>
                  <a:gd name="T58" fmla="*/ 95 w 137"/>
                  <a:gd name="T59" fmla="*/ 89 h 276"/>
                  <a:gd name="T60" fmla="*/ 98 w 137"/>
                  <a:gd name="T61" fmla="*/ 97 h 276"/>
                  <a:gd name="T62" fmla="*/ 98 w 137"/>
                  <a:gd name="T63" fmla="*/ 105 h 276"/>
                  <a:gd name="T64" fmla="*/ 96 w 137"/>
                  <a:gd name="T65" fmla="*/ 113 h 276"/>
                  <a:gd name="T66" fmla="*/ 106 w 137"/>
                  <a:gd name="T67" fmla="*/ 119 h 276"/>
                  <a:gd name="T68" fmla="*/ 112 w 137"/>
                  <a:gd name="T69" fmla="*/ 128 h 276"/>
                  <a:gd name="T70" fmla="*/ 117 w 137"/>
                  <a:gd name="T71" fmla="*/ 138 h 276"/>
                  <a:gd name="T72" fmla="*/ 120 w 137"/>
                  <a:gd name="T73" fmla="*/ 150 h 276"/>
                  <a:gd name="T74" fmla="*/ 122 w 137"/>
                  <a:gd name="T75" fmla="*/ 162 h 276"/>
                  <a:gd name="T76" fmla="*/ 124 w 137"/>
                  <a:gd name="T77" fmla="*/ 174 h 276"/>
                  <a:gd name="T78" fmla="*/ 127 w 137"/>
                  <a:gd name="T79" fmla="*/ 187 h 276"/>
                  <a:gd name="T80" fmla="*/ 132 w 137"/>
                  <a:gd name="T81" fmla="*/ 197 h 276"/>
                  <a:gd name="T82" fmla="*/ 135 w 137"/>
                  <a:gd name="T83" fmla="*/ 219 h 276"/>
                  <a:gd name="T84" fmla="*/ 137 w 137"/>
                  <a:gd name="T85" fmla="*/ 240 h 276"/>
                  <a:gd name="T86" fmla="*/ 134 w 137"/>
                  <a:gd name="T87" fmla="*/ 258 h 276"/>
                  <a:gd name="T88" fmla="*/ 120 w 137"/>
                  <a:gd name="T89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7" h="276">
                    <a:moveTo>
                      <a:pt x="120" y="276"/>
                    </a:moveTo>
                    <a:lnTo>
                      <a:pt x="122" y="246"/>
                    </a:lnTo>
                    <a:lnTo>
                      <a:pt x="120" y="218"/>
                    </a:lnTo>
                    <a:lnTo>
                      <a:pt x="113" y="190"/>
                    </a:lnTo>
                    <a:lnTo>
                      <a:pt x="106" y="164"/>
                    </a:lnTo>
                    <a:lnTo>
                      <a:pt x="97" y="143"/>
                    </a:lnTo>
                    <a:lnTo>
                      <a:pt x="89" y="122"/>
                    </a:lnTo>
                    <a:lnTo>
                      <a:pt x="79" y="101"/>
                    </a:lnTo>
                    <a:lnTo>
                      <a:pt x="67" y="81"/>
                    </a:lnTo>
                    <a:lnTo>
                      <a:pt x="54" y="61"/>
                    </a:lnTo>
                    <a:lnTo>
                      <a:pt x="39" y="44"/>
                    </a:lnTo>
                    <a:lnTo>
                      <a:pt x="21" y="30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9"/>
                    </a:lnTo>
                    <a:lnTo>
                      <a:pt x="11" y="5"/>
                    </a:lnTo>
                    <a:lnTo>
                      <a:pt x="14" y="0"/>
                    </a:lnTo>
                    <a:lnTo>
                      <a:pt x="22" y="5"/>
                    </a:lnTo>
                    <a:lnTo>
                      <a:pt x="30" y="9"/>
                    </a:lnTo>
                    <a:lnTo>
                      <a:pt x="38" y="15"/>
                    </a:lnTo>
                    <a:lnTo>
                      <a:pt x="45" y="22"/>
                    </a:lnTo>
                    <a:lnTo>
                      <a:pt x="52" y="29"/>
                    </a:lnTo>
                    <a:lnTo>
                      <a:pt x="59" y="37"/>
                    </a:lnTo>
                    <a:lnTo>
                      <a:pt x="65" y="45"/>
                    </a:lnTo>
                    <a:lnTo>
                      <a:pt x="71" y="52"/>
                    </a:lnTo>
                    <a:lnTo>
                      <a:pt x="75" y="59"/>
                    </a:lnTo>
                    <a:lnTo>
                      <a:pt x="81" y="67"/>
                    </a:lnTo>
                    <a:lnTo>
                      <a:pt x="86" y="74"/>
                    </a:lnTo>
                    <a:lnTo>
                      <a:pt x="91" y="81"/>
                    </a:lnTo>
                    <a:lnTo>
                      <a:pt x="95" y="89"/>
                    </a:lnTo>
                    <a:lnTo>
                      <a:pt x="98" y="97"/>
                    </a:lnTo>
                    <a:lnTo>
                      <a:pt x="98" y="105"/>
                    </a:lnTo>
                    <a:lnTo>
                      <a:pt x="96" y="113"/>
                    </a:lnTo>
                    <a:lnTo>
                      <a:pt x="106" y="119"/>
                    </a:lnTo>
                    <a:lnTo>
                      <a:pt x="112" y="128"/>
                    </a:lnTo>
                    <a:lnTo>
                      <a:pt x="117" y="138"/>
                    </a:lnTo>
                    <a:lnTo>
                      <a:pt x="120" y="150"/>
                    </a:lnTo>
                    <a:lnTo>
                      <a:pt x="122" y="162"/>
                    </a:lnTo>
                    <a:lnTo>
                      <a:pt x="124" y="174"/>
                    </a:lnTo>
                    <a:lnTo>
                      <a:pt x="127" y="187"/>
                    </a:lnTo>
                    <a:lnTo>
                      <a:pt x="132" y="197"/>
                    </a:lnTo>
                    <a:lnTo>
                      <a:pt x="135" y="219"/>
                    </a:lnTo>
                    <a:lnTo>
                      <a:pt x="137" y="240"/>
                    </a:lnTo>
                    <a:lnTo>
                      <a:pt x="134" y="258"/>
                    </a:lnTo>
                    <a:lnTo>
                      <a:pt x="120" y="276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043" y="2561"/>
                <a:ext cx="62" cy="407"/>
              </a:xfrm>
              <a:custGeom>
                <a:avLst/>
                <a:gdLst>
                  <a:gd name="T0" fmla="*/ 116 w 124"/>
                  <a:gd name="T1" fmla="*/ 463 h 814"/>
                  <a:gd name="T2" fmla="*/ 108 w 124"/>
                  <a:gd name="T3" fmla="*/ 502 h 814"/>
                  <a:gd name="T4" fmla="*/ 107 w 124"/>
                  <a:gd name="T5" fmla="*/ 546 h 814"/>
                  <a:gd name="T6" fmla="*/ 100 w 124"/>
                  <a:gd name="T7" fmla="*/ 571 h 814"/>
                  <a:gd name="T8" fmla="*/ 89 w 124"/>
                  <a:gd name="T9" fmla="*/ 620 h 814"/>
                  <a:gd name="T10" fmla="*/ 79 w 124"/>
                  <a:gd name="T11" fmla="*/ 671 h 814"/>
                  <a:gd name="T12" fmla="*/ 70 w 124"/>
                  <a:gd name="T13" fmla="*/ 721 h 814"/>
                  <a:gd name="T14" fmla="*/ 62 w 124"/>
                  <a:gd name="T15" fmla="*/ 761 h 814"/>
                  <a:gd name="T16" fmla="*/ 51 w 124"/>
                  <a:gd name="T17" fmla="*/ 794 h 814"/>
                  <a:gd name="T18" fmla="*/ 45 w 124"/>
                  <a:gd name="T19" fmla="*/ 814 h 814"/>
                  <a:gd name="T20" fmla="*/ 35 w 124"/>
                  <a:gd name="T21" fmla="*/ 808 h 814"/>
                  <a:gd name="T22" fmla="*/ 20 w 124"/>
                  <a:gd name="T23" fmla="*/ 790 h 814"/>
                  <a:gd name="T24" fmla="*/ 9 w 124"/>
                  <a:gd name="T25" fmla="*/ 755 h 814"/>
                  <a:gd name="T26" fmla="*/ 8 w 124"/>
                  <a:gd name="T27" fmla="*/ 716 h 814"/>
                  <a:gd name="T28" fmla="*/ 7 w 124"/>
                  <a:gd name="T29" fmla="*/ 676 h 814"/>
                  <a:gd name="T30" fmla="*/ 8 w 124"/>
                  <a:gd name="T31" fmla="*/ 558 h 814"/>
                  <a:gd name="T32" fmla="*/ 22 w 124"/>
                  <a:gd name="T33" fmla="*/ 353 h 814"/>
                  <a:gd name="T34" fmla="*/ 39 w 124"/>
                  <a:gd name="T35" fmla="*/ 342 h 814"/>
                  <a:gd name="T36" fmla="*/ 26 w 124"/>
                  <a:gd name="T37" fmla="*/ 518 h 814"/>
                  <a:gd name="T38" fmla="*/ 20 w 124"/>
                  <a:gd name="T39" fmla="*/ 609 h 814"/>
                  <a:gd name="T40" fmla="*/ 34 w 124"/>
                  <a:gd name="T41" fmla="*/ 603 h 814"/>
                  <a:gd name="T42" fmla="*/ 47 w 124"/>
                  <a:gd name="T43" fmla="*/ 593 h 814"/>
                  <a:gd name="T44" fmla="*/ 55 w 124"/>
                  <a:gd name="T45" fmla="*/ 579 h 814"/>
                  <a:gd name="T46" fmla="*/ 60 w 124"/>
                  <a:gd name="T47" fmla="*/ 564 h 814"/>
                  <a:gd name="T48" fmla="*/ 62 w 124"/>
                  <a:gd name="T49" fmla="*/ 581 h 814"/>
                  <a:gd name="T50" fmla="*/ 56 w 124"/>
                  <a:gd name="T51" fmla="*/ 617 h 814"/>
                  <a:gd name="T52" fmla="*/ 55 w 124"/>
                  <a:gd name="T53" fmla="*/ 642 h 814"/>
                  <a:gd name="T54" fmla="*/ 42 w 124"/>
                  <a:gd name="T55" fmla="*/ 706 h 814"/>
                  <a:gd name="T56" fmla="*/ 36 w 124"/>
                  <a:gd name="T57" fmla="*/ 767 h 814"/>
                  <a:gd name="T58" fmla="*/ 32 w 124"/>
                  <a:gd name="T59" fmla="*/ 774 h 814"/>
                  <a:gd name="T60" fmla="*/ 32 w 124"/>
                  <a:gd name="T61" fmla="*/ 780 h 814"/>
                  <a:gd name="T62" fmla="*/ 39 w 124"/>
                  <a:gd name="T63" fmla="*/ 785 h 814"/>
                  <a:gd name="T64" fmla="*/ 46 w 124"/>
                  <a:gd name="T65" fmla="*/ 785 h 814"/>
                  <a:gd name="T66" fmla="*/ 70 w 124"/>
                  <a:gd name="T67" fmla="*/ 636 h 814"/>
                  <a:gd name="T68" fmla="*/ 81 w 124"/>
                  <a:gd name="T69" fmla="*/ 491 h 814"/>
                  <a:gd name="T70" fmla="*/ 86 w 124"/>
                  <a:gd name="T71" fmla="*/ 346 h 814"/>
                  <a:gd name="T72" fmla="*/ 87 w 124"/>
                  <a:gd name="T73" fmla="*/ 198 h 814"/>
                  <a:gd name="T74" fmla="*/ 85 w 124"/>
                  <a:gd name="T75" fmla="*/ 184 h 814"/>
                  <a:gd name="T76" fmla="*/ 79 w 124"/>
                  <a:gd name="T77" fmla="*/ 171 h 814"/>
                  <a:gd name="T78" fmla="*/ 86 w 124"/>
                  <a:gd name="T79" fmla="*/ 106 h 814"/>
                  <a:gd name="T80" fmla="*/ 62 w 124"/>
                  <a:gd name="T81" fmla="*/ 43 h 814"/>
                  <a:gd name="T82" fmla="*/ 49 w 124"/>
                  <a:gd name="T83" fmla="*/ 31 h 814"/>
                  <a:gd name="T84" fmla="*/ 35 w 124"/>
                  <a:gd name="T85" fmla="*/ 25 h 814"/>
                  <a:gd name="T86" fmla="*/ 20 w 124"/>
                  <a:gd name="T87" fmla="*/ 25 h 814"/>
                  <a:gd name="T88" fmla="*/ 5 w 124"/>
                  <a:gd name="T89" fmla="*/ 27 h 814"/>
                  <a:gd name="T90" fmla="*/ 3 w 124"/>
                  <a:gd name="T91" fmla="*/ 26 h 814"/>
                  <a:gd name="T92" fmla="*/ 12 w 124"/>
                  <a:gd name="T93" fmla="*/ 17 h 814"/>
                  <a:gd name="T94" fmla="*/ 23 w 124"/>
                  <a:gd name="T95" fmla="*/ 8 h 814"/>
                  <a:gd name="T96" fmla="*/ 34 w 124"/>
                  <a:gd name="T97" fmla="*/ 2 h 814"/>
                  <a:gd name="T98" fmla="*/ 55 w 124"/>
                  <a:gd name="T99" fmla="*/ 1 h 814"/>
                  <a:gd name="T100" fmla="*/ 74 w 124"/>
                  <a:gd name="T101" fmla="*/ 16 h 814"/>
                  <a:gd name="T102" fmla="*/ 87 w 124"/>
                  <a:gd name="T103" fmla="*/ 40 h 814"/>
                  <a:gd name="T104" fmla="*/ 96 w 124"/>
                  <a:gd name="T105" fmla="*/ 68 h 814"/>
                  <a:gd name="T106" fmla="*/ 114 w 124"/>
                  <a:gd name="T107" fmla="*/ 143 h 814"/>
                  <a:gd name="T108" fmla="*/ 121 w 124"/>
                  <a:gd name="T109" fmla="*/ 263 h 814"/>
                  <a:gd name="T110" fmla="*/ 122 w 124"/>
                  <a:gd name="T111" fmla="*/ 359 h 814"/>
                  <a:gd name="T112" fmla="*/ 121 w 124"/>
                  <a:gd name="T113" fmla="*/ 427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4" h="814">
                    <a:moveTo>
                      <a:pt x="111" y="458"/>
                    </a:moveTo>
                    <a:lnTo>
                      <a:pt x="116" y="463"/>
                    </a:lnTo>
                    <a:lnTo>
                      <a:pt x="113" y="482"/>
                    </a:lnTo>
                    <a:lnTo>
                      <a:pt x="108" y="502"/>
                    </a:lnTo>
                    <a:lnTo>
                      <a:pt x="106" y="524"/>
                    </a:lnTo>
                    <a:lnTo>
                      <a:pt x="107" y="546"/>
                    </a:lnTo>
                    <a:lnTo>
                      <a:pt x="104" y="546"/>
                    </a:lnTo>
                    <a:lnTo>
                      <a:pt x="100" y="571"/>
                    </a:lnTo>
                    <a:lnTo>
                      <a:pt x="95" y="596"/>
                    </a:lnTo>
                    <a:lnTo>
                      <a:pt x="89" y="620"/>
                    </a:lnTo>
                    <a:lnTo>
                      <a:pt x="84" y="646"/>
                    </a:lnTo>
                    <a:lnTo>
                      <a:pt x="79" y="671"/>
                    </a:lnTo>
                    <a:lnTo>
                      <a:pt x="74" y="695"/>
                    </a:lnTo>
                    <a:lnTo>
                      <a:pt x="70" y="721"/>
                    </a:lnTo>
                    <a:lnTo>
                      <a:pt x="66" y="746"/>
                    </a:lnTo>
                    <a:lnTo>
                      <a:pt x="62" y="761"/>
                    </a:lnTo>
                    <a:lnTo>
                      <a:pt x="56" y="777"/>
                    </a:lnTo>
                    <a:lnTo>
                      <a:pt x="51" y="794"/>
                    </a:lnTo>
                    <a:lnTo>
                      <a:pt x="50" y="812"/>
                    </a:lnTo>
                    <a:lnTo>
                      <a:pt x="45" y="814"/>
                    </a:lnTo>
                    <a:lnTo>
                      <a:pt x="40" y="812"/>
                    </a:lnTo>
                    <a:lnTo>
                      <a:pt x="35" y="808"/>
                    </a:lnTo>
                    <a:lnTo>
                      <a:pt x="31" y="806"/>
                    </a:lnTo>
                    <a:lnTo>
                      <a:pt x="20" y="790"/>
                    </a:lnTo>
                    <a:lnTo>
                      <a:pt x="13" y="772"/>
                    </a:lnTo>
                    <a:lnTo>
                      <a:pt x="9" y="755"/>
                    </a:lnTo>
                    <a:lnTo>
                      <a:pt x="8" y="736"/>
                    </a:lnTo>
                    <a:lnTo>
                      <a:pt x="8" y="716"/>
                    </a:lnTo>
                    <a:lnTo>
                      <a:pt x="8" y="696"/>
                    </a:lnTo>
                    <a:lnTo>
                      <a:pt x="7" y="676"/>
                    </a:lnTo>
                    <a:lnTo>
                      <a:pt x="5" y="656"/>
                    </a:lnTo>
                    <a:lnTo>
                      <a:pt x="8" y="558"/>
                    </a:lnTo>
                    <a:lnTo>
                      <a:pt x="13" y="456"/>
                    </a:lnTo>
                    <a:lnTo>
                      <a:pt x="22" y="353"/>
                    </a:lnTo>
                    <a:lnTo>
                      <a:pt x="34" y="254"/>
                    </a:lnTo>
                    <a:lnTo>
                      <a:pt x="39" y="342"/>
                    </a:lnTo>
                    <a:lnTo>
                      <a:pt x="35" y="430"/>
                    </a:lnTo>
                    <a:lnTo>
                      <a:pt x="26" y="518"/>
                    </a:lnTo>
                    <a:lnTo>
                      <a:pt x="16" y="602"/>
                    </a:lnTo>
                    <a:lnTo>
                      <a:pt x="20" y="609"/>
                    </a:lnTo>
                    <a:lnTo>
                      <a:pt x="28" y="607"/>
                    </a:lnTo>
                    <a:lnTo>
                      <a:pt x="34" y="603"/>
                    </a:lnTo>
                    <a:lnTo>
                      <a:pt x="41" y="598"/>
                    </a:lnTo>
                    <a:lnTo>
                      <a:pt x="47" y="593"/>
                    </a:lnTo>
                    <a:lnTo>
                      <a:pt x="51" y="586"/>
                    </a:lnTo>
                    <a:lnTo>
                      <a:pt x="55" y="579"/>
                    </a:lnTo>
                    <a:lnTo>
                      <a:pt x="57" y="572"/>
                    </a:lnTo>
                    <a:lnTo>
                      <a:pt x="60" y="564"/>
                    </a:lnTo>
                    <a:lnTo>
                      <a:pt x="64" y="564"/>
                    </a:lnTo>
                    <a:lnTo>
                      <a:pt x="62" y="581"/>
                    </a:lnTo>
                    <a:lnTo>
                      <a:pt x="60" y="598"/>
                    </a:lnTo>
                    <a:lnTo>
                      <a:pt x="56" y="617"/>
                    </a:lnTo>
                    <a:lnTo>
                      <a:pt x="50" y="633"/>
                    </a:lnTo>
                    <a:lnTo>
                      <a:pt x="55" y="642"/>
                    </a:lnTo>
                    <a:lnTo>
                      <a:pt x="48" y="673"/>
                    </a:lnTo>
                    <a:lnTo>
                      <a:pt x="42" y="706"/>
                    </a:lnTo>
                    <a:lnTo>
                      <a:pt x="38" y="737"/>
                    </a:lnTo>
                    <a:lnTo>
                      <a:pt x="36" y="767"/>
                    </a:lnTo>
                    <a:lnTo>
                      <a:pt x="33" y="770"/>
                    </a:lnTo>
                    <a:lnTo>
                      <a:pt x="32" y="774"/>
                    </a:lnTo>
                    <a:lnTo>
                      <a:pt x="32" y="777"/>
                    </a:lnTo>
                    <a:lnTo>
                      <a:pt x="32" y="780"/>
                    </a:lnTo>
                    <a:lnTo>
                      <a:pt x="35" y="784"/>
                    </a:lnTo>
                    <a:lnTo>
                      <a:pt x="39" y="785"/>
                    </a:lnTo>
                    <a:lnTo>
                      <a:pt x="42" y="785"/>
                    </a:lnTo>
                    <a:lnTo>
                      <a:pt x="46" y="785"/>
                    </a:lnTo>
                    <a:lnTo>
                      <a:pt x="60" y="710"/>
                    </a:lnTo>
                    <a:lnTo>
                      <a:pt x="70" y="636"/>
                    </a:lnTo>
                    <a:lnTo>
                      <a:pt x="77" y="564"/>
                    </a:lnTo>
                    <a:lnTo>
                      <a:pt x="81" y="491"/>
                    </a:lnTo>
                    <a:lnTo>
                      <a:pt x="84" y="419"/>
                    </a:lnTo>
                    <a:lnTo>
                      <a:pt x="86" y="346"/>
                    </a:lnTo>
                    <a:lnTo>
                      <a:pt x="86" y="273"/>
                    </a:lnTo>
                    <a:lnTo>
                      <a:pt x="87" y="198"/>
                    </a:lnTo>
                    <a:lnTo>
                      <a:pt x="87" y="192"/>
                    </a:lnTo>
                    <a:lnTo>
                      <a:pt x="85" y="184"/>
                    </a:lnTo>
                    <a:lnTo>
                      <a:pt x="83" y="177"/>
                    </a:lnTo>
                    <a:lnTo>
                      <a:pt x="79" y="171"/>
                    </a:lnTo>
                    <a:lnTo>
                      <a:pt x="86" y="139"/>
                    </a:lnTo>
                    <a:lnTo>
                      <a:pt x="86" y="106"/>
                    </a:lnTo>
                    <a:lnTo>
                      <a:pt x="79" y="72"/>
                    </a:lnTo>
                    <a:lnTo>
                      <a:pt x="62" y="43"/>
                    </a:lnTo>
                    <a:lnTo>
                      <a:pt x="56" y="37"/>
                    </a:lnTo>
                    <a:lnTo>
                      <a:pt x="49" y="31"/>
                    </a:lnTo>
                    <a:lnTo>
                      <a:pt x="42" y="27"/>
                    </a:lnTo>
                    <a:lnTo>
                      <a:pt x="35" y="25"/>
                    </a:lnTo>
                    <a:lnTo>
                      <a:pt x="28" y="25"/>
                    </a:lnTo>
                    <a:lnTo>
                      <a:pt x="20" y="25"/>
                    </a:lnTo>
                    <a:lnTo>
                      <a:pt x="12" y="26"/>
                    </a:lnTo>
                    <a:lnTo>
                      <a:pt x="5" y="27"/>
                    </a:lnTo>
                    <a:lnTo>
                      <a:pt x="0" y="32"/>
                    </a:lnTo>
                    <a:lnTo>
                      <a:pt x="3" y="26"/>
                    </a:lnTo>
                    <a:lnTo>
                      <a:pt x="8" y="22"/>
                    </a:lnTo>
                    <a:lnTo>
                      <a:pt x="12" y="17"/>
                    </a:lnTo>
                    <a:lnTo>
                      <a:pt x="17" y="12"/>
                    </a:lnTo>
                    <a:lnTo>
                      <a:pt x="23" y="8"/>
                    </a:lnTo>
                    <a:lnTo>
                      <a:pt x="28" y="4"/>
                    </a:lnTo>
                    <a:lnTo>
                      <a:pt x="34" y="2"/>
                    </a:lnTo>
                    <a:lnTo>
                      <a:pt x="41" y="0"/>
                    </a:lnTo>
                    <a:lnTo>
                      <a:pt x="55" y="1"/>
                    </a:lnTo>
                    <a:lnTo>
                      <a:pt x="66" y="7"/>
                    </a:lnTo>
                    <a:lnTo>
                      <a:pt x="74" y="16"/>
                    </a:lnTo>
                    <a:lnTo>
                      <a:pt x="81" y="27"/>
                    </a:lnTo>
                    <a:lnTo>
                      <a:pt x="87" y="40"/>
                    </a:lnTo>
                    <a:lnTo>
                      <a:pt x="92" y="54"/>
                    </a:lnTo>
                    <a:lnTo>
                      <a:pt x="96" y="68"/>
                    </a:lnTo>
                    <a:lnTo>
                      <a:pt x="102" y="79"/>
                    </a:lnTo>
                    <a:lnTo>
                      <a:pt x="114" y="143"/>
                    </a:lnTo>
                    <a:lnTo>
                      <a:pt x="118" y="202"/>
                    </a:lnTo>
                    <a:lnTo>
                      <a:pt x="121" y="263"/>
                    </a:lnTo>
                    <a:lnTo>
                      <a:pt x="124" y="327"/>
                    </a:lnTo>
                    <a:lnTo>
                      <a:pt x="122" y="359"/>
                    </a:lnTo>
                    <a:lnTo>
                      <a:pt x="123" y="394"/>
                    </a:lnTo>
                    <a:lnTo>
                      <a:pt x="121" y="427"/>
                    </a:lnTo>
                    <a:lnTo>
                      <a:pt x="111" y="458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3244" y="2430"/>
                <a:ext cx="858" cy="988"/>
              </a:xfrm>
              <a:custGeom>
                <a:avLst/>
                <a:gdLst>
                  <a:gd name="T0" fmla="*/ 1671 w 1715"/>
                  <a:gd name="T1" fmla="*/ 250 h 1976"/>
                  <a:gd name="T2" fmla="*/ 1580 w 1715"/>
                  <a:gd name="T3" fmla="*/ 287 h 1976"/>
                  <a:gd name="T4" fmla="*/ 1405 w 1715"/>
                  <a:gd name="T5" fmla="*/ 562 h 1976"/>
                  <a:gd name="T6" fmla="*/ 1383 w 1715"/>
                  <a:gd name="T7" fmla="*/ 954 h 1976"/>
                  <a:gd name="T8" fmla="*/ 1447 w 1715"/>
                  <a:gd name="T9" fmla="*/ 1147 h 1976"/>
                  <a:gd name="T10" fmla="*/ 1495 w 1715"/>
                  <a:gd name="T11" fmla="*/ 1246 h 1976"/>
                  <a:gd name="T12" fmla="*/ 1585 w 1715"/>
                  <a:gd name="T13" fmla="*/ 1247 h 1976"/>
                  <a:gd name="T14" fmla="*/ 1651 w 1715"/>
                  <a:gd name="T15" fmla="*/ 1172 h 1976"/>
                  <a:gd name="T16" fmla="*/ 1612 w 1715"/>
                  <a:gd name="T17" fmla="*/ 1276 h 1976"/>
                  <a:gd name="T18" fmla="*/ 1631 w 1715"/>
                  <a:gd name="T19" fmla="*/ 1347 h 1976"/>
                  <a:gd name="T20" fmla="*/ 1647 w 1715"/>
                  <a:gd name="T21" fmla="*/ 1434 h 1976"/>
                  <a:gd name="T22" fmla="*/ 1613 w 1715"/>
                  <a:gd name="T23" fmla="*/ 1517 h 1976"/>
                  <a:gd name="T24" fmla="*/ 1495 w 1715"/>
                  <a:gd name="T25" fmla="*/ 1623 h 1976"/>
                  <a:gd name="T26" fmla="*/ 1348 w 1715"/>
                  <a:gd name="T27" fmla="*/ 1747 h 1976"/>
                  <a:gd name="T28" fmla="*/ 1208 w 1715"/>
                  <a:gd name="T29" fmla="*/ 1879 h 1976"/>
                  <a:gd name="T30" fmla="*/ 1097 w 1715"/>
                  <a:gd name="T31" fmla="*/ 1974 h 1976"/>
                  <a:gd name="T32" fmla="*/ 1042 w 1715"/>
                  <a:gd name="T33" fmla="*/ 1940 h 1976"/>
                  <a:gd name="T34" fmla="*/ 894 w 1715"/>
                  <a:gd name="T35" fmla="*/ 1908 h 1976"/>
                  <a:gd name="T36" fmla="*/ 740 w 1715"/>
                  <a:gd name="T37" fmla="*/ 1879 h 1976"/>
                  <a:gd name="T38" fmla="*/ 601 w 1715"/>
                  <a:gd name="T39" fmla="*/ 1855 h 1976"/>
                  <a:gd name="T40" fmla="*/ 461 w 1715"/>
                  <a:gd name="T41" fmla="*/ 1844 h 1976"/>
                  <a:gd name="T42" fmla="*/ 319 w 1715"/>
                  <a:gd name="T43" fmla="*/ 1828 h 1976"/>
                  <a:gd name="T44" fmla="*/ 172 w 1715"/>
                  <a:gd name="T45" fmla="*/ 1814 h 1976"/>
                  <a:gd name="T46" fmla="*/ 44 w 1715"/>
                  <a:gd name="T47" fmla="*/ 1715 h 1976"/>
                  <a:gd name="T48" fmla="*/ 10 w 1715"/>
                  <a:gd name="T49" fmla="*/ 1296 h 1976"/>
                  <a:gd name="T50" fmla="*/ 93 w 1715"/>
                  <a:gd name="T51" fmla="*/ 1154 h 1976"/>
                  <a:gd name="T52" fmla="*/ 184 w 1715"/>
                  <a:gd name="T53" fmla="*/ 1017 h 1976"/>
                  <a:gd name="T54" fmla="*/ 154 w 1715"/>
                  <a:gd name="T55" fmla="*/ 987 h 1976"/>
                  <a:gd name="T56" fmla="*/ 108 w 1715"/>
                  <a:gd name="T57" fmla="*/ 718 h 1976"/>
                  <a:gd name="T58" fmla="*/ 131 w 1715"/>
                  <a:gd name="T59" fmla="*/ 425 h 1976"/>
                  <a:gd name="T60" fmla="*/ 168 w 1715"/>
                  <a:gd name="T61" fmla="*/ 429 h 1976"/>
                  <a:gd name="T62" fmla="*/ 248 w 1715"/>
                  <a:gd name="T63" fmla="*/ 415 h 1976"/>
                  <a:gd name="T64" fmla="*/ 334 w 1715"/>
                  <a:gd name="T65" fmla="*/ 396 h 1976"/>
                  <a:gd name="T66" fmla="*/ 466 w 1715"/>
                  <a:gd name="T67" fmla="*/ 364 h 1976"/>
                  <a:gd name="T68" fmla="*/ 635 w 1715"/>
                  <a:gd name="T69" fmla="*/ 312 h 1976"/>
                  <a:gd name="T70" fmla="*/ 796 w 1715"/>
                  <a:gd name="T71" fmla="*/ 278 h 1976"/>
                  <a:gd name="T72" fmla="*/ 934 w 1715"/>
                  <a:gd name="T73" fmla="*/ 250 h 1976"/>
                  <a:gd name="T74" fmla="*/ 1076 w 1715"/>
                  <a:gd name="T75" fmla="*/ 234 h 1976"/>
                  <a:gd name="T76" fmla="*/ 1105 w 1715"/>
                  <a:gd name="T77" fmla="*/ 207 h 1976"/>
                  <a:gd name="T78" fmla="*/ 1162 w 1715"/>
                  <a:gd name="T79" fmla="*/ 157 h 1976"/>
                  <a:gd name="T80" fmla="*/ 1127 w 1715"/>
                  <a:gd name="T81" fmla="*/ 103 h 1976"/>
                  <a:gd name="T82" fmla="*/ 1034 w 1715"/>
                  <a:gd name="T83" fmla="*/ 114 h 1976"/>
                  <a:gd name="T84" fmla="*/ 886 w 1715"/>
                  <a:gd name="T85" fmla="*/ 141 h 1976"/>
                  <a:gd name="T86" fmla="*/ 741 w 1715"/>
                  <a:gd name="T87" fmla="*/ 173 h 1976"/>
                  <a:gd name="T88" fmla="*/ 184 w 1715"/>
                  <a:gd name="T89" fmla="*/ 330 h 1976"/>
                  <a:gd name="T90" fmla="*/ 124 w 1715"/>
                  <a:gd name="T91" fmla="*/ 361 h 1976"/>
                  <a:gd name="T92" fmla="*/ 129 w 1715"/>
                  <a:gd name="T93" fmla="*/ 303 h 1976"/>
                  <a:gd name="T94" fmla="*/ 234 w 1715"/>
                  <a:gd name="T95" fmla="*/ 236 h 1976"/>
                  <a:gd name="T96" fmla="*/ 394 w 1715"/>
                  <a:gd name="T97" fmla="*/ 189 h 1976"/>
                  <a:gd name="T98" fmla="*/ 559 w 1715"/>
                  <a:gd name="T99" fmla="*/ 138 h 1976"/>
                  <a:gd name="T100" fmla="*/ 725 w 1715"/>
                  <a:gd name="T101" fmla="*/ 88 h 1976"/>
                  <a:gd name="T102" fmla="*/ 893 w 1715"/>
                  <a:gd name="T103" fmla="*/ 47 h 1976"/>
                  <a:gd name="T104" fmla="*/ 1060 w 1715"/>
                  <a:gd name="T105" fmla="*/ 22 h 1976"/>
                  <a:gd name="T106" fmla="*/ 1184 w 1715"/>
                  <a:gd name="T107" fmla="*/ 5 h 1976"/>
                  <a:gd name="T108" fmla="*/ 1307 w 1715"/>
                  <a:gd name="T109" fmla="*/ 0 h 1976"/>
                  <a:gd name="T110" fmla="*/ 1446 w 1715"/>
                  <a:gd name="T111" fmla="*/ 70 h 1976"/>
                  <a:gd name="T112" fmla="*/ 1594 w 1715"/>
                  <a:gd name="T113" fmla="*/ 134 h 1976"/>
                  <a:gd name="T114" fmla="*/ 1677 w 1715"/>
                  <a:gd name="T115" fmla="*/ 183 h 1976"/>
                  <a:gd name="T116" fmla="*/ 1715 w 1715"/>
                  <a:gd name="T117" fmla="*/ 290 h 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15" h="1976">
                    <a:moveTo>
                      <a:pt x="1713" y="321"/>
                    </a:moveTo>
                    <a:lnTo>
                      <a:pt x="1708" y="309"/>
                    </a:lnTo>
                    <a:lnTo>
                      <a:pt x="1703" y="295"/>
                    </a:lnTo>
                    <a:lnTo>
                      <a:pt x="1697" y="282"/>
                    </a:lnTo>
                    <a:lnTo>
                      <a:pt x="1690" y="270"/>
                    </a:lnTo>
                    <a:lnTo>
                      <a:pt x="1682" y="259"/>
                    </a:lnTo>
                    <a:lnTo>
                      <a:pt x="1671" y="250"/>
                    </a:lnTo>
                    <a:lnTo>
                      <a:pt x="1659" y="244"/>
                    </a:lnTo>
                    <a:lnTo>
                      <a:pt x="1643" y="242"/>
                    </a:lnTo>
                    <a:lnTo>
                      <a:pt x="1624" y="243"/>
                    </a:lnTo>
                    <a:lnTo>
                      <a:pt x="1609" y="250"/>
                    </a:lnTo>
                    <a:lnTo>
                      <a:pt x="1598" y="260"/>
                    </a:lnTo>
                    <a:lnTo>
                      <a:pt x="1589" y="273"/>
                    </a:lnTo>
                    <a:lnTo>
                      <a:pt x="1580" y="287"/>
                    </a:lnTo>
                    <a:lnTo>
                      <a:pt x="1572" y="301"/>
                    </a:lnTo>
                    <a:lnTo>
                      <a:pt x="1562" y="312"/>
                    </a:lnTo>
                    <a:lnTo>
                      <a:pt x="1548" y="321"/>
                    </a:lnTo>
                    <a:lnTo>
                      <a:pt x="1500" y="376"/>
                    </a:lnTo>
                    <a:lnTo>
                      <a:pt x="1461" y="434"/>
                    </a:lnTo>
                    <a:lnTo>
                      <a:pt x="1430" y="498"/>
                    </a:lnTo>
                    <a:lnTo>
                      <a:pt x="1405" y="562"/>
                    </a:lnTo>
                    <a:lnTo>
                      <a:pt x="1388" y="630"/>
                    </a:lnTo>
                    <a:lnTo>
                      <a:pt x="1375" y="700"/>
                    </a:lnTo>
                    <a:lnTo>
                      <a:pt x="1370" y="772"/>
                    </a:lnTo>
                    <a:lnTo>
                      <a:pt x="1367" y="844"/>
                    </a:lnTo>
                    <a:lnTo>
                      <a:pt x="1372" y="880"/>
                    </a:lnTo>
                    <a:lnTo>
                      <a:pt x="1378" y="917"/>
                    </a:lnTo>
                    <a:lnTo>
                      <a:pt x="1383" y="954"/>
                    </a:lnTo>
                    <a:lnTo>
                      <a:pt x="1392" y="990"/>
                    </a:lnTo>
                    <a:lnTo>
                      <a:pt x="1400" y="1027"/>
                    </a:lnTo>
                    <a:lnTo>
                      <a:pt x="1411" y="1063"/>
                    </a:lnTo>
                    <a:lnTo>
                      <a:pt x="1425" y="1099"/>
                    </a:lnTo>
                    <a:lnTo>
                      <a:pt x="1442" y="1133"/>
                    </a:lnTo>
                    <a:lnTo>
                      <a:pt x="1442" y="1141"/>
                    </a:lnTo>
                    <a:lnTo>
                      <a:pt x="1447" y="1147"/>
                    </a:lnTo>
                    <a:lnTo>
                      <a:pt x="1456" y="1151"/>
                    </a:lnTo>
                    <a:lnTo>
                      <a:pt x="1464" y="1154"/>
                    </a:lnTo>
                    <a:lnTo>
                      <a:pt x="1471" y="1170"/>
                    </a:lnTo>
                    <a:lnTo>
                      <a:pt x="1477" y="1190"/>
                    </a:lnTo>
                    <a:lnTo>
                      <a:pt x="1481" y="1209"/>
                    </a:lnTo>
                    <a:lnTo>
                      <a:pt x="1487" y="1228"/>
                    </a:lnTo>
                    <a:lnTo>
                      <a:pt x="1495" y="1246"/>
                    </a:lnTo>
                    <a:lnTo>
                      <a:pt x="1506" y="1261"/>
                    </a:lnTo>
                    <a:lnTo>
                      <a:pt x="1521" y="1273"/>
                    </a:lnTo>
                    <a:lnTo>
                      <a:pt x="1541" y="1278"/>
                    </a:lnTo>
                    <a:lnTo>
                      <a:pt x="1554" y="1275"/>
                    </a:lnTo>
                    <a:lnTo>
                      <a:pt x="1566" y="1268"/>
                    </a:lnTo>
                    <a:lnTo>
                      <a:pt x="1576" y="1258"/>
                    </a:lnTo>
                    <a:lnTo>
                      <a:pt x="1585" y="1247"/>
                    </a:lnTo>
                    <a:lnTo>
                      <a:pt x="1594" y="1236"/>
                    </a:lnTo>
                    <a:lnTo>
                      <a:pt x="1604" y="1224"/>
                    </a:lnTo>
                    <a:lnTo>
                      <a:pt x="1614" y="1215"/>
                    </a:lnTo>
                    <a:lnTo>
                      <a:pt x="1624" y="1208"/>
                    </a:lnTo>
                    <a:lnTo>
                      <a:pt x="1635" y="1195"/>
                    </a:lnTo>
                    <a:lnTo>
                      <a:pt x="1644" y="1184"/>
                    </a:lnTo>
                    <a:lnTo>
                      <a:pt x="1651" y="1172"/>
                    </a:lnTo>
                    <a:lnTo>
                      <a:pt x="1652" y="1163"/>
                    </a:lnTo>
                    <a:lnTo>
                      <a:pt x="1652" y="1254"/>
                    </a:lnTo>
                    <a:lnTo>
                      <a:pt x="1642" y="1255"/>
                    </a:lnTo>
                    <a:lnTo>
                      <a:pt x="1633" y="1259"/>
                    </a:lnTo>
                    <a:lnTo>
                      <a:pt x="1625" y="1263"/>
                    </a:lnTo>
                    <a:lnTo>
                      <a:pt x="1617" y="1269"/>
                    </a:lnTo>
                    <a:lnTo>
                      <a:pt x="1612" y="1276"/>
                    </a:lnTo>
                    <a:lnTo>
                      <a:pt x="1606" y="1284"/>
                    </a:lnTo>
                    <a:lnTo>
                      <a:pt x="1601" y="1293"/>
                    </a:lnTo>
                    <a:lnTo>
                      <a:pt x="1597" y="1303"/>
                    </a:lnTo>
                    <a:lnTo>
                      <a:pt x="1602" y="1314"/>
                    </a:lnTo>
                    <a:lnTo>
                      <a:pt x="1610" y="1326"/>
                    </a:lnTo>
                    <a:lnTo>
                      <a:pt x="1620" y="1336"/>
                    </a:lnTo>
                    <a:lnTo>
                      <a:pt x="1631" y="1347"/>
                    </a:lnTo>
                    <a:lnTo>
                      <a:pt x="1642" y="1358"/>
                    </a:lnTo>
                    <a:lnTo>
                      <a:pt x="1652" y="1369"/>
                    </a:lnTo>
                    <a:lnTo>
                      <a:pt x="1661" y="1382"/>
                    </a:lnTo>
                    <a:lnTo>
                      <a:pt x="1668" y="1396"/>
                    </a:lnTo>
                    <a:lnTo>
                      <a:pt x="1660" y="1407"/>
                    </a:lnTo>
                    <a:lnTo>
                      <a:pt x="1653" y="1420"/>
                    </a:lnTo>
                    <a:lnTo>
                      <a:pt x="1647" y="1434"/>
                    </a:lnTo>
                    <a:lnTo>
                      <a:pt x="1644" y="1448"/>
                    </a:lnTo>
                    <a:lnTo>
                      <a:pt x="1640" y="1463"/>
                    </a:lnTo>
                    <a:lnTo>
                      <a:pt x="1636" y="1476"/>
                    </a:lnTo>
                    <a:lnTo>
                      <a:pt x="1632" y="1490"/>
                    </a:lnTo>
                    <a:lnTo>
                      <a:pt x="1628" y="1503"/>
                    </a:lnTo>
                    <a:lnTo>
                      <a:pt x="1620" y="1509"/>
                    </a:lnTo>
                    <a:lnTo>
                      <a:pt x="1613" y="1517"/>
                    </a:lnTo>
                    <a:lnTo>
                      <a:pt x="1606" y="1526"/>
                    </a:lnTo>
                    <a:lnTo>
                      <a:pt x="1600" y="1534"/>
                    </a:lnTo>
                    <a:lnTo>
                      <a:pt x="1579" y="1552"/>
                    </a:lnTo>
                    <a:lnTo>
                      <a:pt x="1559" y="1570"/>
                    </a:lnTo>
                    <a:lnTo>
                      <a:pt x="1538" y="1588"/>
                    </a:lnTo>
                    <a:lnTo>
                      <a:pt x="1517" y="1605"/>
                    </a:lnTo>
                    <a:lnTo>
                      <a:pt x="1495" y="1623"/>
                    </a:lnTo>
                    <a:lnTo>
                      <a:pt x="1475" y="1640"/>
                    </a:lnTo>
                    <a:lnTo>
                      <a:pt x="1454" y="1658"/>
                    </a:lnTo>
                    <a:lnTo>
                      <a:pt x="1433" y="1676"/>
                    </a:lnTo>
                    <a:lnTo>
                      <a:pt x="1411" y="1693"/>
                    </a:lnTo>
                    <a:lnTo>
                      <a:pt x="1390" y="1711"/>
                    </a:lnTo>
                    <a:lnTo>
                      <a:pt x="1370" y="1729"/>
                    </a:lnTo>
                    <a:lnTo>
                      <a:pt x="1348" y="1747"/>
                    </a:lnTo>
                    <a:lnTo>
                      <a:pt x="1327" y="1765"/>
                    </a:lnTo>
                    <a:lnTo>
                      <a:pt x="1306" y="1783"/>
                    </a:lnTo>
                    <a:lnTo>
                      <a:pt x="1284" y="1802"/>
                    </a:lnTo>
                    <a:lnTo>
                      <a:pt x="1264" y="1821"/>
                    </a:lnTo>
                    <a:lnTo>
                      <a:pt x="1244" y="1839"/>
                    </a:lnTo>
                    <a:lnTo>
                      <a:pt x="1226" y="1859"/>
                    </a:lnTo>
                    <a:lnTo>
                      <a:pt x="1208" y="1879"/>
                    </a:lnTo>
                    <a:lnTo>
                      <a:pt x="1190" y="1900"/>
                    </a:lnTo>
                    <a:lnTo>
                      <a:pt x="1173" y="1920"/>
                    </a:lnTo>
                    <a:lnTo>
                      <a:pt x="1154" y="1939"/>
                    </a:lnTo>
                    <a:lnTo>
                      <a:pt x="1135" y="1958"/>
                    </a:lnTo>
                    <a:lnTo>
                      <a:pt x="1115" y="1974"/>
                    </a:lnTo>
                    <a:lnTo>
                      <a:pt x="1105" y="1976"/>
                    </a:lnTo>
                    <a:lnTo>
                      <a:pt x="1097" y="1974"/>
                    </a:lnTo>
                    <a:lnTo>
                      <a:pt x="1091" y="1969"/>
                    </a:lnTo>
                    <a:lnTo>
                      <a:pt x="1087" y="1963"/>
                    </a:lnTo>
                    <a:lnTo>
                      <a:pt x="1083" y="1957"/>
                    </a:lnTo>
                    <a:lnTo>
                      <a:pt x="1078" y="1950"/>
                    </a:lnTo>
                    <a:lnTo>
                      <a:pt x="1072" y="1945"/>
                    </a:lnTo>
                    <a:lnTo>
                      <a:pt x="1063" y="1944"/>
                    </a:lnTo>
                    <a:lnTo>
                      <a:pt x="1042" y="1940"/>
                    </a:lnTo>
                    <a:lnTo>
                      <a:pt x="1021" y="1937"/>
                    </a:lnTo>
                    <a:lnTo>
                      <a:pt x="1000" y="1934"/>
                    </a:lnTo>
                    <a:lnTo>
                      <a:pt x="979" y="1929"/>
                    </a:lnTo>
                    <a:lnTo>
                      <a:pt x="957" y="1923"/>
                    </a:lnTo>
                    <a:lnTo>
                      <a:pt x="937" y="1919"/>
                    </a:lnTo>
                    <a:lnTo>
                      <a:pt x="915" y="1914"/>
                    </a:lnTo>
                    <a:lnTo>
                      <a:pt x="894" y="1908"/>
                    </a:lnTo>
                    <a:lnTo>
                      <a:pt x="872" y="1904"/>
                    </a:lnTo>
                    <a:lnTo>
                      <a:pt x="850" y="1898"/>
                    </a:lnTo>
                    <a:lnTo>
                      <a:pt x="828" y="1893"/>
                    </a:lnTo>
                    <a:lnTo>
                      <a:pt x="806" y="1890"/>
                    </a:lnTo>
                    <a:lnTo>
                      <a:pt x="784" y="1885"/>
                    </a:lnTo>
                    <a:lnTo>
                      <a:pt x="761" y="1882"/>
                    </a:lnTo>
                    <a:lnTo>
                      <a:pt x="740" y="1879"/>
                    </a:lnTo>
                    <a:lnTo>
                      <a:pt x="716" y="1877"/>
                    </a:lnTo>
                    <a:lnTo>
                      <a:pt x="698" y="1871"/>
                    </a:lnTo>
                    <a:lnTo>
                      <a:pt x="678" y="1867"/>
                    </a:lnTo>
                    <a:lnTo>
                      <a:pt x="660" y="1863"/>
                    </a:lnTo>
                    <a:lnTo>
                      <a:pt x="640" y="1860"/>
                    </a:lnTo>
                    <a:lnTo>
                      <a:pt x="621" y="1858"/>
                    </a:lnTo>
                    <a:lnTo>
                      <a:pt x="601" y="1855"/>
                    </a:lnTo>
                    <a:lnTo>
                      <a:pt x="581" y="1854"/>
                    </a:lnTo>
                    <a:lnTo>
                      <a:pt x="561" y="1852"/>
                    </a:lnTo>
                    <a:lnTo>
                      <a:pt x="541" y="1851"/>
                    </a:lnTo>
                    <a:lnTo>
                      <a:pt x="521" y="1848"/>
                    </a:lnTo>
                    <a:lnTo>
                      <a:pt x="501" y="1847"/>
                    </a:lnTo>
                    <a:lnTo>
                      <a:pt x="481" y="1846"/>
                    </a:lnTo>
                    <a:lnTo>
                      <a:pt x="461" y="1844"/>
                    </a:lnTo>
                    <a:lnTo>
                      <a:pt x="441" y="1841"/>
                    </a:lnTo>
                    <a:lnTo>
                      <a:pt x="422" y="1838"/>
                    </a:lnTo>
                    <a:lnTo>
                      <a:pt x="402" y="1834"/>
                    </a:lnTo>
                    <a:lnTo>
                      <a:pt x="381" y="1833"/>
                    </a:lnTo>
                    <a:lnTo>
                      <a:pt x="361" y="1831"/>
                    </a:lnTo>
                    <a:lnTo>
                      <a:pt x="340" y="1830"/>
                    </a:lnTo>
                    <a:lnTo>
                      <a:pt x="319" y="1828"/>
                    </a:lnTo>
                    <a:lnTo>
                      <a:pt x="298" y="1825"/>
                    </a:lnTo>
                    <a:lnTo>
                      <a:pt x="278" y="1823"/>
                    </a:lnTo>
                    <a:lnTo>
                      <a:pt x="256" y="1821"/>
                    </a:lnTo>
                    <a:lnTo>
                      <a:pt x="235" y="1818"/>
                    </a:lnTo>
                    <a:lnTo>
                      <a:pt x="214" y="1816"/>
                    </a:lnTo>
                    <a:lnTo>
                      <a:pt x="192" y="1815"/>
                    </a:lnTo>
                    <a:lnTo>
                      <a:pt x="172" y="1814"/>
                    </a:lnTo>
                    <a:lnTo>
                      <a:pt x="150" y="1813"/>
                    </a:lnTo>
                    <a:lnTo>
                      <a:pt x="128" y="1811"/>
                    </a:lnTo>
                    <a:lnTo>
                      <a:pt x="106" y="1811"/>
                    </a:lnTo>
                    <a:lnTo>
                      <a:pt x="83" y="1813"/>
                    </a:lnTo>
                    <a:lnTo>
                      <a:pt x="60" y="1814"/>
                    </a:lnTo>
                    <a:lnTo>
                      <a:pt x="52" y="1764"/>
                    </a:lnTo>
                    <a:lnTo>
                      <a:pt x="44" y="1715"/>
                    </a:lnTo>
                    <a:lnTo>
                      <a:pt x="36" y="1666"/>
                    </a:lnTo>
                    <a:lnTo>
                      <a:pt x="28" y="1617"/>
                    </a:lnTo>
                    <a:lnTo>
                      <a:pt x="17" y="1541"/>
                    </a:lnTo>
                    <a:lnTo>
                      <a:pt x="9" y="1466"/>
                    </a:lnTo>
                    <a:lnTo>
                      <a:pt x="2" y="1392"/>
                    </a:lnTo>
                    <a:lnTo>
                      <a:pt x="0" y="1316"/>
                    </a:lnTo>
                    <a:lnTo>
                      <a:pt x="10" y="1296"/>
                    </a:lnTo>
                    <a:lnTo>
                      <a:pt x="21" y="1275"/>
                    </a:lnTo>
                    <a:lnTo>
                      <a:pt x="32" y="1254"/>
                    </a:lnTo>
                    <a:lnTo>
                      <a:pt x="44" y="1235"/>
                    </a:lnTo>
                    <a:lnTo>
                      <a:pt x="55" y="1214"/>
                    </a:lnTo>
                    <a:lnTo>
                      <a:pt x="68" y="1194"/>
                    </a:lnTo>
                    <a:lnTo>
                      <a:pt x="81" y="1174"/>
                    </a:lnTo>
                    <a:lnTo>
                      <a:pt x="93" y="1154"/>
                    </a:lnTo>
                    <a:lnTo>
                      <a:pt x="106" y="1134"/>
                    </a:lnTo>
                    <a:lnTo>
                      <a:pt x="120" y="1114"/>
                    </a:lnTo>
                    <a:lnTo>
                      <a:pt x="132" y="1094"/>
                    </a:lnTo>
                    <a:lnTo>
                      <a:pt x="145" y="1075"/>
                    </a:lnTo>
                    <a:lnTo>
                      <a:pt x="159" y="1055"/>
                    </a:lnTo>
                    <a:lnTo>
                      <a:pt x="172" y="1037"/>
                    </a:lnTo>
                    <a:lnTo>
                      <a:pt x="184" y="1017"/>
                    </a:lnTo>
                    <a:lnTo>
                      <a:pt x="197" y="997"/>
                    </a:lnTo>
                    <a:lnTo>
                      <a:pt x="190" y="989"/>
                    </a:lnTo>
                    <a:lnTo>
                      <a:pt x="181" y="989"/>
                    </a:lnTo>
                    <a:lnTo>
                      <a:pt x="170" y="995"/>
                    </a:lnTo>
                    <a:lnTo>
                      <a:pt x="164" y="1003"/>
                    </a:lnTo>
                    <a:lnTo>
                      <a:pt x="158" y="995"/>
                    </a:lnTo>
                    <a:lnTo>
                      <a:pt x="154" y="987"/>
                    </a:lnTo>
                    <a:lnTo>
                      <a:pt x="153" y="978"/>
                    </a:lnTo>
                    <a:lnTo>
                      <a:pt x="152" y="969"/>
                    </a:lnTo>
                    <a:lnTo>
                      <a:pt x="140" y="934"/>
                    </a:lnTo>
                    <a:lnTo>
                      <a:pt x="135" y="897"/>
                    </a:lnTo>
                    <a:lnTo>
                      <a:pt x="130" y="860"/>
                    </a:lnTo>
                    <a:lnTo>
                      <a:pt x="123" y="827"/>
                    </a:lnTo>
                    <a:lnTo>
                      <a:pt x="108" y="718"/>
                    </a:lnTo>
                    <a:lnTo>
                      <a:pt x="101" y="607"/>
                    </a:lnTo>
                    <a:lnTo>
                      <a:pt x="102" y="498"/>
                    </a:lnTo>
                    <a:lnTo>
                      <a:pt x="112" y="385"/>
                    </a:lnTo>
                    <a:lnTo>
                      <a:pt x="113" y="394"/>
                    </a:lnTo>
                    <a:lnTo>
                      <a:pt x="115" y="407"/>
                    </a:lnTo>
                    <a:lnTo>
                      <a:pt x="120" y="418"/>
                    </a:lnTo>
                    <a:lnTo>
                      <a:pt x="131" y="425"/>
                    </a:lnTo>
                    <a:lnTo>
                      <a:pt x="137" y="426"/>
                    </a:lnTo>
                    <a:lnTo>
                      <a:pt x="142" y="426"/>
                    </a:lnTo>
                    <a:lnTo>
                      <a:pt x="147" y="425"/>
                    </a:lnTo>
                    <a:lnTo>
                      <a:pt x="152" y="425"/>
                    </a:lnTo>
                    <a:lnTo>
                      <a:pt x="158" y="425"/>
                    </a:lnTo>
                    <a:lnTo>
                      <a:pt x="162" y="426"/>
                    </a:lnTo>
                    <a:lnTo>
                      <a:pt x="168" y="429"/>
                    </a:lnTo>
                    <a:lnTo>
                      <a:pt x="173" y="432"/>
                    </a:lnTo>
                    <a:lnTo>
                      <a:pt x="185" y="429"/>
                    </a:lnTo>
                    <a:lnTo>
                      <a:pt x="197" y="425"/>
                    </a:lnTo>
                    <a:lnTo>
                      <a:pt x="210" y="423"/>
                    </a:lnTo>
                    <a:lnTo>
                      <a:pt x="222" y="419"/>
                    </a:lnTo>
                    <a:lnTo>
                      <a:pt x="235" y="417"/>
                    </a:lnTo>
                    <a:lnTo>
                      <a:pt x="248" y="415"/>
                    </a:lnTo>
                    <a:lnTo>
                      <a:pt x="260" y="412"/>
                    </a:lnTo>
                    <a:lnTo>
                      <a:pt x="273" y="409"/>
                    </a:lnTo>
                    <a:lnTo>
                      <a:pt x="286" y="407"/>
                    </a:lnTo>
                    <a:lnTo>
                      <a:pt x="298" y="404"/>
                    </a:lnTo>
                    <a:lnTo>
                      <a:pt x="310" y="402"/>
                    </a:lnTo>
                    <a:lnTo>
                      <a:pt x="322" y="400"/>
                    </a:lnTo>
                    <a:lnTo>
                      <a:pt x="334" y="396"/>
                    </a:lnTo>
                    <a:lnTo>
                      <a:pt x="346" y="394"/>
                    </a:lnTo>
                    <a:lnTo>
                      <a:pt x="357" y="391"/>
                    </a:lnTo>
                    <a:lnTo>
                      <a:pt x="369" y="387"/>
                    </a:lnTo>
                    <a:lnTo>
                      <a:pt x="394" y="382"/>
                    </a:lnTo>
                    <a:lnTo>
                      <a:pt x="418" y="377"/>
                    </a:lnTo>
                    <a:lnTo>
                      <a:pt x="442" y="371"/>
                    </a:lnTo>
                    <a:lnTo>
                      <a:pt x="466" y="364"/>
                    </a:lnTo>
                    <a:lnTo>
                      <a:pt x="491" y="357"/>
                    </a:lnTo>
                    <a:lnTo>
                      <a:pt x="515" y="350"/>
                    </a:lnTo>
                    <a:lnTo>
                      <a:pt x="539" y="342"/>
                    </a:lnTo>
                    <a:lnTo>
                      <a:pt x="562" y="334"/>
                    </a:lnTo>
                    <a:lnTo>
                      <a:pt x="586" y="327"/>
                    </a:lnTo>
                    <a:lnTo>
                      <a:pt x="610" y="319"/>
                    </a:lnTo>
                    <a:lnTo>
                      <a:pt x="635" y="312"/>
                    </a:lnTo>
                    <a:lnTo>
                      <a:pt x="659" y="305"/>
                    </a:lnTo>
                    <a:lnTo>
                      <a:pt x="683" y="300"/>
                    </a:lnTo>
                    <a:lnTo>
                      <a:pt x="707" y="295"/>
                    </a:lnTo>
                    <a:lnTo>
                      <a:pt x="733" y="290"/>
                    </a:lnTo>
                    <a:lnTo>
                      <a:pt x="758" y="287"/>
                    </a:lnTo>
                    <a:lnTo>
                      <a:pt x="778" y="282"/>
                    </a:lnTo>
                    <a:lnTo>
                      <a:pt x="796" y="278"/>
                    </a:lnTo>
                    <a:lnTo>
                      <a:pt x="816" y="273"/>
                    </a:lnTo>
                    <a:lnTo>
                      <a:pt x="835" y="268"/>
                    </a:lnTo>
                    <a:lnTo>
                      <a:pt x="855" y="265"/>
                    </a:lnTo>
                    <a:lnTo>
                      <a:pt x="874" y="260"/>
                    </a:lnTo>
                    <a:lnTo>
                      <a:pt x="894" y="257"/>
                    </a:lnTo>
                    <a:lnTo>
                      <a:pt x="913" y="254"/>
                    </a:lnTo>
                    <a:lnTo>
                      <a:pt x="934" y="250"/>
                    </a:lnTo>
                    <a:lnTo>
                      <a:pt x="954" y="247"/>
                    </a:lnTo>
                    <a:lnTo>
                      <a:pt x="973" y="244"/>
                    </a:lnTo>
                    <a:lnTo>
                      <a:pt x="994" y="242"/>
                    </a:lnTo>
                    <a:lnTo>
                      <a:pt x="1015" y="240"/>
                    </a:lnTo>
                    <a:lnTo>
                      <a:pt x="1034" y="237"/>
                    </a:lnTo>
                    <a:lnTo>
                      <a:pt x="1055" y="235"/>
                    </a:lnTo>
                    <a:lnTo>
                      <a:pt x="1076" y="234"/>
                    </a:lnTo>
                    <a:lnTo>
                      <a:pt x="1081" y="239"/>
                    </a:lnTo>
                    <a:lnTo>
                      <a:pt x="1083" y="233"/>
                    </a:lnTo>
                    <a:lnTo>
                      <a:pt x="1089" y="229"/>
                    </a:lnTo>
                    <a:lnTo>
                      <a:pt x="1093" y="226"/>
                    </a:lnTo>
                    <a:lnTo>
                      <a:pt x="1097" y="220"/>
                    </a:lnTo>
                    <a:lnTo>
                      <a:pt x="1092" y="206"/>
                    </a:lnTo>
                    <a:lnTo>
                      <a:pt x="1105" y="207"/>
                    </a:lnTo>
                    <a:lnTo>
                      <a:pt x="1116" y="205"/>
                    </a:lnTo>
                    <a:lnTo>
                      <a:pt x="1127" y="201"/>
                    </a:lnTo>
                    <a:lnTo>
                      <a:pt x="1136" y="194"/>
                    </a:lnTo>
                    <a:lnTo>
                      <a:pt x="1143" y="186"/>
                    </a:lnTo>
                    <a:lnTo>
                      <a:pt x="1150" y="176"/>
                    </a:lnTo>
                    <a:lnTo>
                      <a:pt x="1157" y="167"/>
                    </a:lnTo>
                    <a:lnTo>
                      <a:pt x="1162" y="157"/>
                    </a:lnTo>
                    <a:lnTo>
                      <a:pt x="1163" y="146"/>
                    </a:lnTo>
                    <a:lnTo>
                      <a:pt x="1166" y="134"/>
                    </a:lnTo>
                    <a:lnTo>
                      <a:pt x="1166" y="122"/>
                    </a:lnTo>
                    <a:lnTo>
                      <a:pt x="1157" y="112"/>
                    </a:lnTo>
                    <a:lnTo>
                      <a:pt x="1147" y="106"/>
                    </a:lnTo>
                    <a:lnTo>
                      <a:pt x="1137" y="103"/>
                    </a:lnTo>
                    <a:lnTo>
                      <a:pt x="1127" y="103"/>
                    </a:lnTo>
                    <a:lnTo>
                      <a:pt x="1116" y="103"/>
                    </a:lnTo>
                    <a:lnTo>
                      <a:pt x="1106" y="104"/>
                    </a:lnTo>
                    <a:lnTo>
                      <a:pt x="1095" y="106"/>
                    </a:lnTo>
                    <a:lnTo>
                      <a:pt x="1085" y="107"/>
                    </a:lnTo>
                    <a:lnTo>
                      <a:pt x="1076" y="107"/>
                    </a:lnTo>
                    <a:lnTo>
                      <a:pt x="1055" y="111"/>
                    </a:lnTo>
                    <a:lnTo>
                      <a:pt x="1034" y="114"/>
                    </a:lnTo>
                    <a:lnTo>
                      <a:pt x="1014" y="118"/>
                    </a:lnTo>
                    <a:lnTo>
                      <a:pt x="993" y="121"/>
                    </a:lnTo>
                    <a:lnTo>
                      <a:pt x="971" y="125"/>
                    </a:lnTo>
                    <a:lnTo>
                      <a:pt x="950" y="128"/>
                    </a:lnTo>
                    <a:lnTo>
                      <a:pt x="928" y="133"/>
                    </a:lnTo>
                    <a:lnTo>
                      <a:pt x="908" y="136"/>
                    </a:lnTo>
                    <a:lnTo>
                      <a:pt x="886" y="141"/>
                    </a:lnTo>
                    <a:lnTo>
                      <a:pt x="865" y="145"/>
                    </a:lnTo>
                    <a:lnTo>
                      <a:pt x="843" y="150"/>
                    </a:lnTo>
                    <a:lnTo>
                      <a:pt x="822" y="154"/>
                    </a:lnTo>
                    <a:lnTo>
                      <a:pt x="802" y="159"/>
                    </a:lnTo>
                    <a:lnTo>
                      <a:pt x="781" y="164"/>
                    </a:lnTo>
                    <a:lnTo>
                      <a:pt x="760" y="168"/>
                    </a:lnTo>
                    <a:lnTo>
                      <a:pt x="741" y="173"/>
                    </a:lnTo>
                    <a:lnTo>
                      <a:pt x="287" y="298"/>
                    </a:lnTo>
                    <a:lnTo>
                      <a:pt x="268" y="303"/>
                    </a:lnTo>
                    <a:lnTo>
                      <a:pt x="250" y="309"/>
                    </a:lnTo>
                    <a:lnTo>
                      <a:pt x="233" y="313"/>
                    </a:lnTo>
                    <a:lnTo>
                      <a:pt x="217" y="318"/>
                    </a:lnTo>
                    <a:lnTo>
                      <a:pt x="200" y="324"/>
                    </a:lnTo>
                    <a:lnTo>
                      <a:pt x="184" y="330"/>
                    </a:lnTo>
                    <a:lnTo>
                      <a:pt x="167" y="336"/>
                    </a:lnTo>
                    <a:lnTo>
                      <a:pt x="150" y="343"/>
                    </a:lnTo>
                    <a:lnTo>
                      <a:pt x="142" y="341"/>
                    </a:lnTo>
                    <a:lnTo>
                      <a:pt x="135" y="343"/>
                    </a:lnTo>
                    <a:lnTo>
                      <a:pt x="131" y="348"/>
                    </a:lnTo>
                    <a:lnTo>
                      <a:pt x="128" y="354"/>
                    </a:lnTo>
                    <a:lnTo>
                      <a:pt x="124" y="361"/>
                    </a:lnTo>
                    <a:lnTo>
                      <a:pt x="122" y="369"/>
                    </a:lnTo>
                    <a:lnTo>
                      <a:pt x="119" y="374"/>
                    </a:lnTo>
                    <a:lnTo>
                      <a:pt x="114" y="380"/>
                    </a:lnTo>
                    <a:lnTo>
                      <a:pt x="117" y="361"/>
                    </a:lnTo>
                    <a:lnTo>
                      <a:pt x="121" y="341"/>
                    </a:lnTo>
                    <a:lnTo>
                      <a:pt x="124" y="323"/>
                    </a:lnTo>
                    <a:lnTo>
                      <a:pt x="129" y="303"/>
                    </a:lnTo>
                    <a:lnTo>
                      <a:pt x="120" y="290"/>
                    </a:lnTo>
                    <a:lnTo>
                      <a:pt x="136" y="275"/>
                    </a:lnTo>
                    <a:lnTo>
                      <a:pt x="154" y="265"/>
                    </a:lnTo>
                    <a:lnTo>
                      <a:pt x="173" y="256"/>
                    </a:lnTo>
                    <a:lnTo>
                      <a:pt x="193" y="249"/>
                    </a:lnTo>
                    <a:lnTo>
                      <a:pt x="213" y="242"/>
                    </a:lnTo>
                    <a:lnTo>
                      <a:pt x="234" y="236"/>
                    </a:lnTo>
                    <a:lnTo>
                      <a:pt x="255" y="230"/>
                    </a:lnTo>
                    <a:lnTo>
                      <a:pt x="274" y="222"/>
                    </a:lnTo>
                    <a:lnTo>
                      <a:pt x="298" y="217"/>
                    </a:lnTo>
                    <a:lnTo>
                      <a:pt x="322" y="210"/>
                    </a:lnTo>
                    <a:lnTo>
                      <a:pt x="346" y="203"/>
                    </a:lnTo>
                    <a:lnTo>
                      <a:pt x="370" y="196"/>
                    </a:lnTo>
                    <a:lnTo>
                      <a:pt x="394" y="189"/>
                    </a:lnTo>
                    <a:lnTo>
                      <a:pt x="417" y="182"/>
                    </a:lnTo>
                    <a:lnTo>
                      <a:pt x="441" y="175"/>
                    </a:lnTo>
                    <a:lnTo>
                      <a:pt x="464" y="167"/>
                    </a:lnTo>
                    <a:lnTo>
                      <a:pt x="488" y="160"/>
                    </a:lnTo>
                    <a:lnTo>
                      <a:pt x="511" y="153"/>
                    </a:lnTo>
                    <a:lnTo>
                      <a:pt x="536" y="145"/>
                    </a:lnTo>
                    <a:lnTo>
                      <a:pt x="559" y="138"/>
                    </a:lnTo>
                    <a:lnTo>
                      <a:pt x="583" y="130"/>
                    </a:lnTo>
                    <a:lnTo>
                      <a:pt x="606" y="123"/>
                    </a:lnTo>
                    <a:lnTo>
                      <a:pt x="629" y="116"/>
                    </a:lnTo>
                    <a:lnTo>
                      <a:pt x="653" y="108"/>
                    </a:lnTo>
                    <a:lnTo>
                      <a:pt x="677" y="102"/>
                    </a:lnTo>
                    <a:lnTo>
                      <a:pt x="700" y="95"/>
                    </a:lnTo>
                    <a:lnTo>
                      <a:pt x="725" y="88"/>
                    </a:lnTo>
                    <a:lnTo>
                      <a:pt x="748" y="82"/>
                    </a:lnTo>
                    <a:lnTo>
                      <a:pt x="772" y="75"/>
                    </a:lnTo>
                    <a:lnTo>
                      <a:pt x="796" y="69"/>
                    </a:lnTo>
                    <a:lnTo>
                      <a:pt x="820" y="64"/>
                    </a:lnTo>
                    <a:lnTo>
                      <a:pt x="844" y="58"/>
                    </a:lnTo>
                    <a:lnTo>
                      <a:pt x="869" y="52"/>
                    </a:lnTo>
                    <a:lnTo>
                      <a:pt x="893" y="47"/>
                    </a:lnTo>
                    <a:lnTo>
                      <a:pt x="918" y="43"/>
                    </a:lnTo>
                    <a:lnTo>
                      <a:pt x="942" y="38"/>
                    </a:lnTo>
                    <a:lnTo>
                      <a:pt x="968" y="35"/>
                    </a:lnTo>
                    <a:lnTo>
                      <a:pt x="992" y="31"/>
                    </a:lnTo>
                    <a:lnTo>
                      <a:pt x="1017" y="28"/>
                    </a:lnTo>
                    <a:lnTo>
                      <a:pt x="1042" y="26"/>
                    </a:lnTo>
                    <a:lnTo>
                      <a:pt x="1060" y="22"/>
                    </a:lnTo>
                    <a:lnTo>
                      <a:pt x="1076" y="19"/>
                    </a:lnTo>
                    <a:lnTo>
                      <a:pt x="1094" y="16"/>
                    </a:lnTo>
                    <a:lnTo>
                      <a:pt x="1112" y="13"/>
                    </a:lnTo>
                    <a:lnTo>
                      <a:pt x="1129" y="11"/>
                    </a:lnTo>
                    <a:lnTo>
                      <a:pt x="1147" y="8"/>
                    </a:lnTo>
                    <a:lnTo>
                      <a:pt x="1166" y="6"/>
                    </a:lnTo>
                    <a:lnTo>
                      <a:pt x="1184" y="5"/>
                    </a:lnTo>
                    <a:lnTo>
                      <a:pt x="1201" y="2"/>
                    </a:lnTo>
                    <a:lnTo>
                      <a:pt x="1220" y="1"/>
                    </a:lnTo>
                    <a:lnTo>
                      <a:pt x="1238" y="0"/>
                    </a:lnTo>
                    <a:lnTo>
                      <a:pt x="1256" y="0"/>
                    </a:lnTo>
                    <a:lnTo>
                      <a:pt x="1273" y="0"/>
                    </a:lnTo>
                    <a:lnTo>
                      <a:pt x="1291" y="0"/>
                    </a:lnTo>
                    <a:lnTo>
                      <a:pt x="1307" y="0"/>
                    </a:lnTo>
                    <a:lnTo>
                      <a:pt x="1325" y="1"/>
                    </a:lnTo>
                    <a:lnTo>
                      <a:pt x="1344" y="15"/>
                    </a:lnTo>
                    <a:lnTo>
                      <a:pt x="1364" y="28"/>
                    </a:lnTo>
                    <a:lnTo>
                      <a:pt x="1383" y="40"/>
                    </a:lnTo>
                    <a:lnTo>
                      <a:pt x="1404" y="51"/>
                    </a:lnTo>
                    <a:lnTo>
                      <a:pt x="1425" y="61"/>
                    </a:lnTo>
                    <a:lnTo>
                      <a:pt x="1446" y="70"/>
                    </a:lnTo>
                    <a:lnTo>
                      <a:pt x="1466" y="80"/>
                    </a:lnTo>
                    <a:lnTo>
                      <a:pt x="1488" y="89"/>
                    </a:lnTo>
                    <a:lnTo>
                      <a:pt x="1509" y="98"/>
                    </a:lnTo>
                    <a:lnTo>
                      <a:pt x="1531" y="106"/>
                    </a:lnTo>
                    <a:lnTo>
                      <a:pt x="1553" y="115"/>
                    </a:lnTo>
                    <a:lnTo>
                      <a:pt x="1574" y="125"/>
                    </a:lnTo>
                    <a:lnTo>
                      <a:pt x="1594" y="134"/>
                    </a:lnTo>
                    <a:lnTo>
                      <a:pt x="1615" y="144"/>
                    </a:lnTo>
                    <a:lnTo>
                      <a:pt x="1636" y="154"/>
                    </a:lnTo>
                    <a:lnTo>
                      <a:pt x="1657" y="166"/>
                    </a:lnTo>
                    <a:lnTo>
                      <a:pt x="1662" y="171"/>
                    </a:lnTo>
                    <a:lnTo>
                      <a:pt x="1667" y="175"/>
                    </a:lnTo>
                    <a:lnTo>
                      <a:pt x="1673" y="179"/>
                    </a:lnTo>
                    <a:lnTo>
                      <a:pt x="1677" y="183"/>
                    </a:lnTo>
                    <a:lnTo>
                      <a:pt x="1682" y="187"/>
                    </a:lnTo>
                    <a:lnTo>
                      <a:pt x="1685" y="192"/>
                    </a:lnTo>
                    <a:lnTo>
                      <a:pt x="1689" y="198"/>
                    </a:lnTo>
                    <a:lnTo>
                      <a:pt x="1692" y="205"/>
                    </a:lnTo>
                    <a:lnTo>
                      <a:pt x="1705" y="230"/>
                    </a:lnTo>
                    <a:lnTo>
                      <a:pt x="1713" y="259"/>
                    </a:lnTo>
                    <a:lnTo>
                      <a:pt x="1715" y="290"/>
                    </a:lnTo>
                    <a:lnTo>
                      <a:pt x="1713" y="321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4083" y="3152"/>
                <a:ext cx="14" cy="44"/>
              </a:xfrm>
              <a:custGeom>
                <a:avLst/>
                <a:gdLst>
                  <a:gd name="T0" fmla="*/ 27 w 28"/>
                  <a:gd name="T1" fmla="*/ 88 h 88"/>
                  <a:gd name="T2" fmla="*/ 18 w 28"/>
                  <a:gd name="T3" fmla="*/ 87 h 88"/>
                  <a:gd name="T4" fmla="*/ 9 w 28"/>
                  <a:gd name="T5" fmla="*/ 81 h 88"/>
                  <a:gd name="T6" fmla="*/ 5 w 28"/>
                  <a:gd name="T7" fmla="*/ 74 h 88"/>
                  <a:gd name="T8" fmla="*/ 3 w 28"/>
                  <a:gd name="T9" fmla="*/ 65 h 88"/>
                  <a:gd name="T10" fmla="*/ 0 w 28"/>
                  <a:gd name="T11" fmla="*/ 47 h 88"/>
                  <a:gd name="T12" fmla="*/ 0 w 28"/>
                  <a:gd name="T13" fmla="*/ 31 h 88"/>
                  <a:gd name="T14" fmla="*/ 4 w 28"/>
                  <a:gd name="T15" fmla="*/ 15 h 88"/>
                  <a:gd name="T16" fmla="*/ 8 w 28"/>
                  <a:gd name="T17" fmla="*/ 0 h 88"/>
                  <a:gd name="T18" fmla="*/ 13 w 28"/>
                  <a:gd name="T19" fmla="*/ 0 h 88"/>
                  <a:gd name="T20" fmla="*/ 15 w 28"/>
                  <a:gd name="T21" fmla="*/ 20 h 88"/>
                  <a:gd name="T22" fmla="*/ 22 w 28"/>
                  <a:gd name="T23" fmla="*/ 42 h 88"/>
                  <a:gd name="T24" fmla="*/ 28 w 28"/>
                  <a:gd name="T25" fmla="*/ 63 h 88"/>
                  <a:gd name="T26" fmla="*/ 27 w 28"/>
                  <a:gd name="T2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88">
                    <a:moveTo>
                      <a:pt x="27" y="88"/>
                    </a:moveTo>
                    <a:lnTo>
                      <a:pt x="18" y="87"/>
                    </a:lnTo>
                    <a:lnTo>
                      <a:pt x="9" y="81"/>
                    </a:lnTo>
                    <a:lnTo>
                      <a:pt x="5" y="74"/>
                    </a:lnTo>
                    <a:lnTo>
                      <a:pt x="3" y="65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" y="15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5" y="20"/>
                    </a:lnTo>
                    <a:lnTo>
                      <a:pt x="22" y="42"/>
                    </a:lnTo>
                    <a:lnTo>
                      <a:pt x="28" y="63"/>
                    </a:lnTo>
                    <a:lnTo>
                      <a:pt x="27" y="88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4079" y="2898"/>
                <a:ext cx="15" cy="174"/>
              </a:xfrm>
              <a:custGeom>
                <a:avLst/>
                <a:gdLst>
                  <a:gd name="T0" fmla="*/ 17 w 31"/>
                  <a:gd name="T1" fmla="*/ 349 h 349"/>
                  <a:gd name="T2" fmla="*/ 1 w 31"/>
                  <a:gd name="T3" fmla="*/ 332 h 349"/>
                  <a:gd name="T4" fmla="*/ 0 w 31"/>
                  <a:gd name="T5" fmla="*/ 252 h 349"/>
                  <a:gd name="T6" fmla="*/ 1 w 31"/>
                  <a:gd name="T7" fmla="*/ 169 h 349"/>
                  <a:gd name="T8" fmla="*/ 10 w 31"/>
                  <a:gd name="T9" fmla="*/ 85 h 349"/>
                  <a:gd name="T10" fmla="*/ 29 w 31"/>
                  <a:gd name="T11" fmla="*/ 5 h 349"/>
                  <a:gd name="T12" fmla="*/ 29 w 31"/>
                  <a:gd name="T13" fmla="*/ 0 h 349"/>
                  <a:gd name="T14" fmla="*/ 31 w 31"/>
                  <a:gd name="T15" fmla="*/ 2 h 349"/>
                  <a:gd name="T16" fmla="*/ 28 w 31"/>
                  <a:gd name="T17" fmla="*/ 90 h 349"/>
                  <a:gd name="T18" fmla="*/ 24 w 31"/>
                  <a:gd name="T19" fmla="*/ 178 h 349"/>
                  <a:gd name="T20" fmla="*/ 21 w 31"/>
                  <a:gd name="T21" fmla="*/ 264 h 349"/>
                  <a:gd name="T22" fmla="*/ 17 w 31"/>
                  <a:gd name="T23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349">
                    <a:moveTo>
                      <a:pt x="17" y="349"/>
                    </a:moveTo>
                    <a:lnTo>
                      <a:pt x="1" y="332"/>
                    </a:lnTo>
                    <a:lnTo>
                      <a:pt x="0" y="252"/>
                    </a:lnTo>
                    <a:lnTo>
                      <a:pt x="1" y="169"/>
                    </a:lnTo>
                    <a:lnTo>
                      <a:pt x="10" y="85"/>
                    </a:lnTo>
                    <a:lnTo>
                      <a:pt x="29" y="5"/>
                    </a:lnTo>
                    <a:lnTo>
                      <a:pt x="29" y="0"/>
                    </a:lnTo>
                    <a:lnTo>
                      <a:pt x="31" y="2"/>
                    </a:lnTo>
                    <a:lnTo>
                      <a:pt x="28" y="90"/>
                    </a:lnTo>
                    <a:lnTo>
                      <a:pt x="24" y="178"/>
                    </a:lnTo>
                    <a:lnTo>
                      <a:pt x="21" y="264"/>
                    </a:lnTo>
                    <a:lnTo>
                      <a:pt x="17" y="34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4026" y="2582"/>
                <a:ext cx="53" cy="86"/>
              </a:xfrm>
              <a:custGeom>
                <a:avLst/>
                <a:gdLst>
                  <a:gd name="T0" fmla="*/ 77 w 105"/>
                  <a:gd name="T1" fmla="*/ 153 h 173"/>
                  <a:gd name="T2" fmla="*/ 70 w 105"/>
                  <a:gd name="T3" fmla="*/ 144 h 173"/>
                  <a:gd name="T4" fmla="*/ 72 w 105"/>
                  <a:gd name="T5" fmla="*/ 127 h 173"/>
                  <a:gd name="T6" fmla="*/ 74 w 105"/>
                  <a:gd name="T7" fmla="*/ 107 h 173"/>
                  <a:gd name="T8" fmla="*/ 73 w 105"/>
                  <a:gd name="T9" fmla="*/ 89 h 173"/>
                  <a:gd name="T10" fmla="*/ 69 w 105"/>
                  <a:gd name="T11" fmla="*/ 85 h 173"/>
                  <a:gd name="T12" fmla="*/ 68 w 105"/>
                  <a:gd name="T13" fmla="*/ 81 h 173"/>
                  <a:gd name="T14" fmla="*/ 67 w 105"/>
                  <a:gd name="T15" fmla="*/ 78 h 173"/>
                  <a:gd name="T16" fmla="*/ 61 w 105"/>
                  <a:gd name="T17" fmla="*/ 77 h 173"/>
                  <a:gd name="T18" fmla="*/ 52 w 105"/>
                  <a:gd name="T19" fmla="*/ 88 h 173"/>
                  <a:gd name="T20" fmla="*/ 51 w 105"/>
                  <a:gd name="T21" fmla="*/ 101 h 173"/>
                  <a:gd name="T22" fmla="*/ 54 w 105"/>
                  <a:gd name="T23" fmla="*/ 117 h 173"/>
                  <a:gd name="T24" fmla="*/ 53 w 105"/>
                  <a:gd name="T25" fmla="*/ 134 h 173"/>
                  <a:gd name="T26" fmla="*/ 47 w 105"/>
                  <a:gd name="T27" fmla="*/ 144 h 173"/>
                  <a:gd name="T28" fmla="*/ 45 w 105"/>
                  <a:gd name="T29" fmla="*/ 158 h 173"/>
                  <a:gd name="T30" fmla="*/ 41 w 105"/>
                  <a:gd name="T31" fmla="*/ 169 h 173"/>
                  <a:gd name="T32" fmla="*/ 28 w 105"/>
                  <a:gd name="T33" fmla="*/ 173 h 173"/>
                  <a:gd name="T34" fmla="*/ 0 w 105"/>
                  <a:gd name="T35" fmla="*/ 169 h 173"/>
                  <a:gd name="T36" fmla="*/ 12 w 105"/>
                  <a:gd name="T37" fmla="*/ 155 h 173"/>
                  <a:gd name="T38" fmla="*/ 21 w 105"/>
                  <a:gd name="T39" fmla="*/ 143 h 173"/>
                  <a:gd name="T40" fmla="*/ 27 w 105"/>
                  <a:gd name="T41" fmla="*/ 127 h 173"/>
                  <a:gd name="T42" fmla="*/ 28 w 105"/>
                  <a:gd name="T43" fmla="*/ 106 h 173"/>
                  <a:gd name="T44" fmla="*/ 36 w 105"/>
                  <a:gd name="T45" fmla="*/ 86 h 173"/>
                  <a:gd name="T46" fmla="*/ 44 w 105"/>
                  <a:gd name="T47" fmla="*/ 67 h 173"/>
                  <a:gd name="T48" fmla="*/ 52 w 105"/>
                  <a:gd name="T49" fmla="*/ 47 h 173"/>
                  <a:gd name="T50" fmla="*/ 57 w 105"/>
                  <a:gd name="T51" fmla="*/ 25 h 173"/>
                  <a:gd name="T52" fmla="*/ 52 w 105"/>
                  <a:gd name="T53" fmla="*/ 22 h 173"/>
                  <a:gd name="T54" fmla="*/ 47 w 105"/>
                  <a:gd name="T55" fmla="*/ 20 h 173"/>
                  <a:gd name="T56" fmla="*/ 43 w 105"/>
                  <a:gd name="T57" fmla="*/ 16 h 173"/>
                  <a:gd name="T58" fmla="*/ 39 w 105"/>
                  <a:gd name="T59" fmla="*/ 12 h 173"/>
                  <a:gd name="T60" fmla="*/ 45 w 105"/>
                  <a:gd name="T61" fmla="*/ 7 h 173"/>
                  <a:gd name="T62" fmla="*/ 53 w 105"/>
                  <a:gd name="T63" fmla="*/ 2 h 173"/>
                  <a:gd name="T64" fmla="*/ 61 w 105"/>
                  <a:gd name="T65" fmla="*/ 0 h 173"/>
                  <a:gd name="T66" fmla="*/ 70 w 105"/>
                  <a:gd name="T67" fmla="*/ 3 h 173"/>
                  <a:gd name="T68" fmla="*/ 79 w 105"/>
                  <a:gd name="T69" fmla="*/ 12 h 173"/>
                  <a:gd name="T70" fmla="*/ 85 w 105"/>
                  <a:gd name="T71" fmla="*/ 21 h 173"/>
                  <a:gd name="T72" fmla="*/ 91 w 105"/>
                  <a:gd name="T73" fmla="*/ 30 h 173"/>
                  <a:gd name="T74" fmla="*/ 96 w 105"/>
                  <a:gd name="T75" fmla="*/ 40 h 173"/>
                  <a:gd name="T76" fmla="*/ 99 w 105"/>
                  <a:gd name="T77" fmla="*/ 51 h 173"/>
                  <a:gd name="T78" fmla="*/ 103 w 105"/>
                  <a:gd name="T79" fmla="*/ 61 h 173"/>
                  <a:gd name="T80" fmla="*/ 104 w 105"/>
                  <a:gd name="T81" fmla="*/ 73 h 173"/>
                  <a:gd name="T82" fmla="*/ 105 w 105"/>
                  <a:gd name="T83" fmla="*/ 84 h 173"/>
                  <a:gd name="T84" fmla="*/ 99 w 105"/>
                  <a:gd name="T85" fmla="*/ 104 h 173"/>
                  <a:gd name="T86" fmla="*/ 95 w 105"/>
                  <a:gd name="T87" fmla="*/ 121 h 173"/>
                  <a:gd name="T88" fmla="*/ 88 w 105"/>
                  <a:gd name="T89" fmla="*/ 137 h 173"/>
                  <a:gd name="T90" fmla="*/ 77 w 105"/>
                  <a:gd name="T91" fmla="*/ 15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5" h="173">
                    <a:moveTo>
                      <a:pt x="77" y="153"/>
                    </a:moveTo>
                    <a:lnTo>
                      <a:pt x="70" y="144"/>
                    </a:lnTo>
                    <a:lnTo>
                      <a:pt x="72" y="127"/>
                    </a:lnTo>
                    <a:lnTo>
                      <a:pt x="74" y="107"/>
                    </a:lnTo>
                    <a:lnTo>
                      <a:pt x="73" y="89"/>
                    </a:lnTo>
                    <a:lnTo>
                      <a:pt x="69" y="85"/>
                    </a:lnTo>
                    <a:lnTo>
                      <a:pt x="68" y="81"/>
                    </a:lnTo>
                    <a:lnTo>
                      <a:pt x="67" y="78"/>
                    </a:lnTo>
                    <a:lnTo>
                      <a:pt x="61" y="77"/>
                    </a:lnTo>
                    <a:lnTo>
                      <a:pt x="52" y="88"/>
                    </a:lnTo>
                    <a:lnTo>
                      <a:pt x="51" y="101"/>
                    </a:lnTo>
                    <a:lnTo>
                      <a:pt x="54" y="117"/>
                    </a:lnTo>
                    <a:lnTo>
                      <a:pt x="53" y="134"/>
                    </a:lnTo>
                    <a:lnTo>
                      <a:pt x="47" y="144"/>
                    </a:lnTo>
                    <a:lnTo>
                      <a:pt x="45" y="158"/>
                    </a:lnTo>
                    <a:lnTo>
                      <a:pt x="41" y="169"/>
                    </a:lnTo>
                    <a:lnTo>
                      <a:pt x="28" y="173"/>
                    </a:lnTo>
                    <a:lnTo>
                      <a:pt x="0" y="169"/>
                    </a:lnTo>
                    <a:lnTo>
                      <a:pt x="12" y="155"/>
                    </a:lnTo>
                    <a:lnTo>
                      <a:pt x="21" y="143"/>
                    </a:lnTo>
                    <a:lnTo>
                      <a:pt x="27" y="127"/>
                    </a:lnTo>
                    <a:lnTo>
                      <a:pt x="28" y="106"/>
                    </a:lnTo>
                    <a:lnTo>
                      <a:pt x="36" y="86"/>
                    </a:lnTo>
                    <a:lnTo>
                      <a:pt x="44" y="67"/>
                    </a:lnTo>
                    <a:lnTo>
                      <a:pt x="52" y="47"/>
                    </a:lnTo>
                    <a:lnTo>
                      <a:pt x="57" y="25"/>
                    </a:lnTo>
                    <a:lnTo>
                      <a:pt x="52" y="22"/>
                    </a:lnTo>
                    <a:lnTo>
                      <a:pt x="47" y="20"/>
                    </a:lnTo>
                    <a:lnTo>
                      <a:pt x="43" y="16"/>
                    </a:lnTo>
                    <a:lnTo>
                      <a:pt x="39" y="12"/>
                    </a:lnTo>
                    <a:lnTo>
                      <a:pt x="45" y="7"/>
                    </a:lnTo>
                    <a:lnTo>
                      <a:pt x="53" y="2"/>
                    </a:lnTo>
                    <a:lnTo>
                      <a:pt x="61" y="0"/>
                    </a:lnTo>
                    <a:lnTo>
                      <a:pt x="70" y="3"/>
                    </a:lnTo>
                    <a:lnTo>
                      <a:pt x="79" y="12"/>
                    </a:lnTo>
                    <a:lnTo>
                      <a:pt x="85" y="21"/>
                    </a:lnTo>
                    <a:lnTo>
                      <a:pt x="91" y="30"/>
                    </a:lnTo>
                    <a:lnTo>
                      <a:pt x="96" y="40"/>
                    </a:lnTo>
                    <a:lnTo>
                      <a:pt x="99" y="51"/>
                    </a:lnTo>
                    <a:lnTo>
                      <a:pt x="103" y="61"/>
                    </a:lnTo>
                    <a:lnTo>
                      <a:pt x="104" y="73"/>
                    </a:lnTo>
                    <a:lnTo>
                      <a:pt x="105" y="84"/>
                    </a:lnTo>
                    <a:lnTo>
                      <a:pt x="99" y="104"/>
                    </a:lnTo>
                    <a:lnTo>
                      <a:pt x="95" y="121"/>
                    </a:lnTo>
                    <a:lnTo>
                      <a:pt x="88" y="137"/>
                    </a:lnTo>
                    <a:lnTo>
                      <a:pt x="77" y="153"/>
                    </a:lnTo>
                    <a:close/>
                  </a:path>
                </a:pathLst>
              </a:custGeom>
              <a:solidFill>
                <a:srgbClr val="BF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" name="Freeform 18"/>
              <p:cNvSpPr>
                <a:spLocks/>
              </p:cNvSpPr>
              <p:nvPr/>
            </p:nvSpPr>
            <p:spPr bwMode="auto">
              <a:xfrm>
                <a:off x="4008" y="2675"/>
                <a:ext cx="57" cy="360"/>
              </a:xfrm>
              <a:custGeom>
                <a:avLst/>
                <a:gdLst>
                  <a:gd name="T0" fmla="*/ 82 w 113"/>
                  <a:gd name="T1" fmla="*/ 653 h 719"/>
                  <a:gd name="T2" fmla="*/ 79 w 113"/>
                  <a:gd name="T3" fmla="*/ 676 h 719"/>
                  <a:gd name="T4" fmla="*/ 70 w 113"/>
                  <a:gd name="T5" fmla="*/ 687 h 719"/>
                  <a:gd name="T6" fmla="*/ 58 w 113"/>
                  <a:gd name="T7" fmla="*/ 688 h 719"/>
                  <a:gd name="T8" fmla="*/ 48 w 113"/>
                  <a:gd name="T9" fmla="*/ 689 h 719"/>
                  <a:gd name="T10" fmla="*/ 37 w 113"/>
                  <a:gd name="T11" fmla="*/ 693 h 719"/>
                  <a:gd name="T12" fmla="*/ 33 w 113"/>
                  <a:gd name="T13" fmla="*/ 719 h 719"/>
                  <a:gd name="T14" fmla="*/ 15 w 113"/>
                  <a:gd name="T15" fmla="*/ 660 h 719"/>
                  <a:gd name="T16" fmla="*/ 12 w 113"/>
                  <a:gd name="T17" fmla="*/ 597 h 719"/>
                  <a:gd name="T18" fmla="*/ 2 w 113"/>
                  <a:gd name="T19" fmla="*/ 449 h 719"/>
                  <a:gd name="T20" fmla="*/ 4 w 113"/>
                  <a:gd name="T21" fmla="*/ 301 h 719"/>
                  <a:gd name="T22" fmla="*/ 18 w 113"/>
                  <a:gd name="T23" fmla="*/ 154 h 719"/>
                  <a:gd name="T24" fmla="*/ 41 w 113"/>
                  <a:gd name="T25" fmla="*/ 4 h 719"/>
                  <a:gd name="T26" fmla="*/ 51 w 113"/>
                  <a:gd name="T27" fmla="*/ 3 h 719"/>
                  <a:gd name="T28" fmla="*/ 62 w 113"/>
                  <a:gd name="T29" fmla="*/ 2 h 719"/>
                  <a:gd name="T30" fmla="*/ 52 w 113"/>
                  <a:gd name="T31" fmla="*/ 57 h 719"/>
                  <a:gd name="T32" fmla="*/ 40 w 113"/>
                  <a:gd name="T33" fmla="*/ 108 h 719"/>
                  <a:gd name="T34" fmla="*/ 34 w 113"/>
                  <a:gd name="T35" fmla="*/ 184 h 719"/>
                  <a:gd name="T36" fmla="*/ 17 w 113"/>
                  <a:gd name="T37" fmla="*/ 324 h 719"/>
                  <a:gd name="T38" fmla="*/ 13 w 113"/>
                  <a:gd name="T39" fmla="*/ 465 h 719"/>
                  <a:gd name="T40" fmla="*/ 32 w 113"/>
                  <a:gd name="T41" fmla="*/ 602 h 719"/>
                  <a:gd name="T42" fmla="*/ 57 w 113"/>
                  <a:gd name="T43" fmla="*/ 672 h 719"/>
                  <a:gd name="T44" fmla="*/ 62 w 113"/>
                  <a:gd name="T45" fmla="*/ 683 h 719"/>
                  <a:gd name="T46" fmla="*/ 75 w 113"/>
                  <a:gd name="T47" fmla="*/ 674 h 719"/>
                  <a:gd name="T48" fmla="*/ 40 w 113"/>
                  <a:gd name="T49" fmla="*/ 556 h 719"/>
                  <a:gd name="T50" fmla="*/ 33 w 113"/>
                  <a:gd name="T51" fmla="*/ 430 h 719"/>
                  <a:gd name="T52" fmla="*/ 40 w 113"/>
                  <a:gd name="T53" fmla="*/ 303 h 719"/>
                  <a:gd name="T54" fmla="*/ 48 w 113"/>
                  <a:gd name="T55" fmla="*/ 176 h 719"/>
                  <a:gd name="T56" fmla="*/ 59 w 113"/>
                  <a:gd name="T57" fmla="*/ 91 h 719"/>
                  <a:gd name="T58" fmla="*/ 80 w 113"/>
                  <a:gd name="T59" fmla="*/ 7 h 719"/>
                  <a:gd name="T60" fmla="*/ 83 w 113"/>
                  <a:gd name="T61" fmla="*/ 49 h 719"/>
                  <a:gd name="T62" fmla="*/ 71 w 113"/>
                  <a:gd name="T63" fmla="*/ 153 h 719"/>
                  <a:gd name="T64" fmla="*/ 65 w 113"/>
                  <a:gd name="T65" fmla="*/ 270 h 719"/>
                  <a:gd name="T66" fmla="*/ 59 w 113"/>
                  <a:gd name="T67" fmla="*/ 403 h 719"/>
                  <a:gd name="T68" fmla="*/ 60 w 113"/>
                  <a:gd name="T69" fmla="*/ 501 h 719"/>
                  <a:gd name="T70" fmla="*/ 74 w 113"/>
                  <a:gd name="T71" fmla="*/ 570 h 719"/>
                  <a:gd name="T72" fmla="*/ 97 w 113"/>
                  <a:gd name="T73" fmla="*/ 601 h 719"/>
                  <a:gd name="T74" fmla="*/ 109 w 113"/>
                  <a:gd name="T75" fmla="*/ 596 h 719"/>
                  <a:gd name="T76" fmla="*/ 111 w 113"/>
                  <a:gd name="T77" fmla="*/ 605 h 719"/>
                  <a:gd name="T78" fmla="*/ 102 w 113"/>
                  <a:gd name="T79" fmla="*/ 635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719">
                    <a:moveTo>
                      <a:pt x="86" y="642"/>
                    </a:moveTo>
                    <a:lnTo>
                      <a:pt x="82" y="653"/>
                    </a:lnTo>
                    <a:lnTo>
                      <a:pt x="81" y="664"/>
                    </a:lnTo>
                    <a:lnTo>
                      <a:pt x="79" y="676"/>
                    </a:lnTo>
                    <a:lnTo>
                      <a:pt x="75" y="686"/>
                    </a:lnTo>
                    <a:lnTo>
                      <a:pt x="70" y="687"/>
                    </a:lnTo>
                    <a:lnTo>
                      <a:pt x="64" y="687"/>
                    </a:lnTo>
                    <a:lnTo>
                      <a:pt x="58" y="688"/>
                    </a:lnTo>
                    <a:lnTo>
                      <a:pt x="52" y="688"/>
                    </a:lnTo>
                    <a:lnTo>
                      <a:pt x="48" y="689"/>
                    </a:lnTo>
                    <a:lnTo>
                      <a:pt x="42" y="691"/>
                    </a:lnTo>
                    <a:lnTo>
                      <a:pt x="37" y="693"/>
                    </a:lnTo>
                    <a:lnTo>
                      <a:pt x="33" y="696"/>
                    </a:lnTo>
                    <a:lnTo>
                      <a:pt x="33" y="719"/>
                    </a:lnTo>
                    <a:lnTo>
                      <a:pt x="21" y="691"/>
                    </a:lnTo>
                    <a:lnTo>
                      <a:pt x="15" y="660"/>
                    </a:lnTo>
                    <a:lnTo>
                      <a:pt x="14" y="627"/>
                    </a:lnTo>
                    <a:lnTo>
                      <a:pt x="12" y="597"/>
                    </a:lnTo>
                    <a:lnTo>
                      <a:pt x="5" y="524"/>
                    </a:lnTo>
                    <a:lnTo>
                      <a:pt x="2" y="449"/>
                    </a:lnTo>
                    <a:lnTo>
                      <a:pt x="0" y="375"/>
                    </a:lnTo>
                    <a:lnTo>
                      <a:pt x="4" y="301"/>
                    </a:lnTo>
                    <a:lnTo>
                      <a:pt x="9" y="228"/>
                    </a:lnTo>
                    <a:lnTo>
                      <a:pt x="18" y="154"/>
                    </a:lnTo>
                    <a:lnTo>
                      <a:pt x="28" y="79"/>
                    </a:lnTo>
                    <a:lnTo>
                      <a:pt x="41" y="4"/>
                    </a:lnTo>
                    <a:lnTo>
                      <a:pt x="45" y="4"/>
                    </a:lnTo>
                    <a:lnTo>
                      <a:pt x="51" y="3"/>
                    </a:lnTo>
                    <a:lnTo>
                      <a:pt x="56" y="2"/>
                    </a:lnTo>
                    <a:lnTo>
                      <a:pt x="62" y="2"/>
                    </a:lnTo>
                    <a:lnTo>
                      <a:pt x="57" y="30"/>
                    </a:lnTo>
                    <a:lnTo>
                      <a:pt x="52" y="57"/>
                    </a:lnTo>
                    <a:lnTo>
                      <a:pt x="47" y="84"/>
                    </a:lnTo>
                    <a:lnTo>
                      <a:pt x="40" y="108"/>
                    </a:lnTo>
                    <a:lnTo>
                      <a:pt x="44" y="115"/>
                    </a:lnTo>
                    <a:lnTo>
                      <a:pt x="34" y="184"/>
                    </a:lnTo>
                    <a:lnTo>
                      <a:pt x="24" y="254"/>
                    </a:lnTo>
                    <a:lnTo>
                      <a:pt x="17" y="324"/>
                    </a:lnTo>
                    <a:lnTo>
                      <a:pt x="12" y="395"/>
                    </a:lnTo>
                    <a:lnTo>
                      <a:pt x="13" y="465"/>
                    </a:lnTo>
                    <a:lnTo>
                      <a:pt x="19" y="534"/>
                    </a:lnTo>
                    <a:lnTo>
                      <a:pt x="32" y="602"/>
                    </a:lnTo>
                    <a:lnTo>
                      <a:pt x="52" y="668"/>
                    </a:lnTo>
                    <a:lnTo>
                      <a:pt x="57" y="672"/>
                    </a:lnTo>
                    <a:lnTo>
                      <a:pt x="59" y="677"/>
                    </a:lnTo>
                    <a:lnTo>
                      <a:pt x="62" y="683"/>
                    </a:lnTo>
                    <a:lnTo>
                      <a:pt x="68" y="684"/>
                    </a:lnTo>
                    <a:lnTo>
                      <a:pt x="75" y="674"/>
                    </a:lnTo>
                    <a:lnTo>
                      <a:pt x="52" y="616"/>
                    </a:lnTo>
                    <a:lnTo>
                      <a:pt x="40" y="556"/>
                    </a:lnTo>
                    <a:lnTo>
                      <a:pt x="33" y="494"/>
                    </a:lnTo>
                    <a:lnTo>
                      <a:pt x="33" y="430"/>
                    </a:lnTo>
                    <a:lnTo>
                      <a:pt x="35" y="367"/>
                    </a:lnTo>
                    <a:lnTo>
                      <a:pt x="40" y="303"/>
                    </a:lnTo>
                    <a:lnTo>
                      <a:pt x="44" y="239"/>
                    </a:lnTo>
                    <a:lnTo>
                      <a:pt x="48" y="176"/>
                    </a:lnTo>
                    <a:lnTo>
                      <a:pt x="55" y="134"/>
                    </a:lnTo>
                    <a:lnTo>
                      <a:pt x="59" y="91"/>
                    </a:lnTo>
                    <a:lnTo>
                      <a:pt x="66" y="47"/>
                    </a:lnTo>
                    <a:lnTo>
                      <a:pt x="80" y="7"/>
                    </a:lnTo>
                    <a:lnTo>
                      <a:pt x="90" y="0"/>
                    </a:lnTo>
                    <a:lnTo>
                      <a:pt x="83" y="49"/>
                    </a:lnTo>
                    <a:lnTo>
                      <a:pt x="77" y="101"/>
                    </a:lnTo>
                    <a:lnTo>
                      <a:pt x="71" y="153"/>
                    </a:lnTo>
                    <a:lnTo>
                      <a:pt x="66" y="202"/>
                    </a:lnTo>
                    <a:lnTo>
                      <a:pt x="65" y="270"/>
                    </a:lnTo>
                    <a:lnTo>
                      <a:pt x="62" y="337"/>
                    </a:lnTo>
                    <a:lnTo>
                      <a:pt x="59" y="403"/>
                    </a:lnTo>
                    <a:lnTo>
                      <a:pt x="62" y="465"/>
                    </a:lnTo>
                    <a:lnTo>
                      <a:pt x="60" y="501"/>
                    </a:lnTo>
                    <a:lnTo>
                      <a:pt x="65" y="536"/>
                    </a:lnTo>
                    <a:lnTo>
                      <a:pt x="74" y="570"/>
                    </a:lnTo>
                    <a:lnTo>
                      <a:pt x="89" y="600"/>
                    </a:lnTo>
                    <a:lnTo>
                      <a:pt x="97" y="601"/>
                    </a:lnTo>
                    <a:lnTo>
                      <a:pt x="103" y="600"/>
                    </a:lnTo>
                    <a:lnTo>
                      <a:pt x="109" y="596"/>
                    </a:lnTo>
                    <a:lnTo>
                      <a:pt x="113" y="590"/>
                    </a:lnTo>
                    <a:lnTo>
                      <a:pt x="111" y="605"/>
                    </a:lnTo>
                    <a:lnTo>
                      <a:pt x="109" y="623"/>
                    </a:lnTo>
                    <a:lnTo>
                      <a:pt x="102" y="635"/>
                    </a:lnTo>
                    <a:lnTo>
                      <a:pt x="86" y="64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3968" y="3210"/>
                <a:ext cx="83" cy="123"/>
              </a:xfrm>
              <a:custGeom>
                <a:avLst/>
                <a:gdLst>
                  <a:gd name="T0" fmla="*/ 80 w 167"/>
                  <a:gd name="T1" fmla="*/ 248 h 248"/>
                  <a:gd name="T2" fmla="*/ 74 w 167"/>
                  <a:gd name="T3" fmla="*/ 243 h 248"/>
                  <a:gd name="T4" fmla="*/ 66 w 167"/>
                  <a:gd name="T5" fmla="*/ 242 h 248"/>
                  <a:gd name="T6" fmla="*/ 59 w 167"/>
                  <a:gd name="T7" fmla="*/ 242 h 248"/>
                  <a:gd name="T8" fmla="*/ 52 w 167"/>
                  <a:gd name="T9" fmla="*/ 242 h 248"/>
                  <a:gd name="T10" fmla="*/ 46 w 167"/>
                  <a:gd name="T11" fmla="*/ 243 h 248"/>
                  <a:gd name="T12" fmla="*/ 39 w 167"/>
                  <a:gd name="T13" fmla="*/ 241 h 248"/>
                  <a:gd name="T14" fmla="*/ 32 w 167"/>
                  <a:gd name="T15" fmla="*/ 237 h 248"/>
                  <a:gd name="T16" fmla="*/ 26 w 167"/>
                  <a:gd name="T17" fmla="*/ 231 h 248"/>
                  <a:gd name="T18" fmla="*/ 17 w 167"/>
                  <a:gd name="T19" fmla="*/ 214 h 248"/>
                  <a:gd name="T20" fmla="*/ 8 w 167"/>
                  <a:gd name="T21" fmla="*/ 197 h 248"/>
                  <a:gd name="T22" fmla="*/ 2 w 167"/>
                  <a:gd name="T23" fmla="*/ 180 h 248"/>
                  <a:gd name="T24" fmla="*/ 3 w 167"/>
                  <a:gd name="T25" fmla="*/ 163 h 248"/>
                  <a:gd name="T26" fmla="*/ 2 w 167"/>
                  <a:gd name="T27" fmla="*/ 161 h 248"/>
                  <a:gd name="T28" fmla="*/ 2 w 167"/>
                  <a:gd name="T29" fmla="*/ 160 h 248"/>
                  <a:gd name="T30" fmla="*/ 1 w 167"/>
                  <a:gd name="T31" fmla="*/ 159 h 248"/>
                  <a:gd name="T32" fmla="*/ 0 w 167"/>
                  <a:gd name="T33" fmla="*/ 159 h 248"/>
                  <a:gd name="T34" fmla="*/ 4 w 167"/>
                  <a:gd name="T35" fmla="*/ 150 h 248"/>
                  <a:gd name="T36" fmla="*/ 10 w 167"/>
                  <a:gd name="T37" fmla="*/ 140 h 248"/>
                  <a:gd name="T38" fmla="*/ 13 w 167"/>
                  <a:gd name="T39" fmla="*/ 129 h 248"/>
                  <a:gd name="T40" fmla="*/ 8 w 167"/>
                  <a:gd name="T41" fmla="*/ 118 h 248"/>
                  <a:gd name="T42" fmla="*/ 57 w 167"/>
                  <a:gd name="T43" fmla="*/ 77 h 248"/>
                  <a:gd name="T44" fmla="*/ 60 w 167"/>
                  <a:gd name="T45" fmla="*/ 100 h 248"/>
                  <a:gd name="T46" fmla="*/ 62 w 167"/>
                  <a:gd name="T47" fmla="*/ 128 h 248"/>
                  <a:gd name="T48" fmla="*/ 70 w 167"/>
                  <a:gd name="T49" fmla="*/ 156 h 248"/>
                  <a:gd name="T50" fmla="*/ 87 w 167"/>
                  <a:gd name="T51" fmla="*/ 179 h 248"/>
                  <a:gd name="T52" fmla="*/ 93 w 167"/>
                  <a:gd name="T53" fmla="*/ 179 h 248"/>
                  <a:gd name="T54" fmla="*/ 99 w 167"/>
                  <a:gd name="T55" fmla="*/ 178 h 248"/>
                  <a:gd name="T56" fmla="*/ 104 w 167"/>
                  <a:gd name="T57" fmla="*/ 174 h 248"/>
                  <a:gd name="T58" fmla="*/ 108 w 167"/>
                  <a:gd name="T59" fmla="*/ 171 h 248"/>
                  <a:gd name="T60" fmla="*/ 107 w 167"/>
                  <a:gd name="T61" fmla="*/ 163 h 248"/>
                  <a:gd name="T62" fmla="*/ 101 w 167"/>
                  <a:gd name="T63" fmla="*/ 157 h 248"/>
                  <a:gd name="T64" fmla="*/ 95 w 167"/>
                  <a:gd name="T65" fmla="*/ 152 h 248"/>
                  <a:gd name="T66" fmla="*/ 92 w 167"/>
                  <a:gd name="T67" fmla="*/ 144 h 248"/>
                  <a:gd name="T68" fmla="*/ 104 w 167"/>
                  <a:gd name="T69" fmla="*/ 118 h 248"/>
                  <a:gd name="T70" fmla="*/ 113 w 167"/>
                  <a:gd name="T71" fmla="*/ 90 h 248"/>
                  <a:gd name="T72" fmla="*/ 119 w 167"/>
                  <a:gd name="T73" fmla="*/ 61 h 248"/>
                  <a:gd name="T74" fmla="*/ 121 w 167"/>
                  <a:gd name="T75" fmla="*/ 31 h 248"/>
                  <a:gd name="T76" fmla="*/ 125 w 167"/>
                  <a:gd name="T77" fmla="*/ 27 h 248"/>
                  <a:gd name="T78" fmla="*/ 124 w 167"/>
                  <a:gd name="T79" fmla="*/ 24 h 248"/>
                  <a:gd name="T80" fmla="*/ 125 w 167"/>
                  <a:gd name="T81" fmla="*/ 19 h 248"/>
                  <a:gd name="T82" fmla="*/ 132 w 167"/>
                  <a:gd name="T83" fmla="*/ 12 h 248"/>
                  <a:gd name="T84" fmla="*/ 140 w 167"/>
                  <a:gd name="T85" fmla="*/ 6 h 248"/>
                  <a:gd name="T86" fmla="*/ 148 w 167"/>
                  <a:gd name="T87" fmla="*/ 0 h 248"/>
                  <a:gd name="T88" fmla="*/ 152 w 167"/>
                  <a:gd name="T89" fmla="*/ 11 h 248"/>
                  <a:gd name="T90" fmla="*/ 158 w 167"/>
                  <a:gd name="T91" fmla="*/ 22 h 248"/>
                  <a:gd name="T92" fmla="*/ 163 w 167"/>
                  <a:gd name="T93" fmla="*/ 34 h 248"/>
                  <a:gd name="T94" fmla="*/ 166 w 167"/>
                  <a:gd name="T95" fmla="*/ 45 h 248"/>
                  <a:gd name="T96" fmla="*/ 167 w 167"/>
                  <a:gd name="T97" fmla="*/ 74 h 248"/>
                  <a:gd name="T98" fmla="*/ 165 w 167"/>
                  <a:gd name="T99" fmla="*/ 105 h 248"/>
                  <a:gd name="T100" fmla="*/ 160 w 167"/>
                  <a:gd name="T101" fmla="*/ 135 h 248"/>
                  <a:gd name="T102" fmla="*/ 151 w 167"/>
                  <a:gd name="T103" fmla="*/ 164 h 248"/>
                  <a:gd name="T104" fmla="*/ 139 w 167"/>
                  <a:gd name="T105" fmla="*/ 190 h 248"/>
                  <a:gd name="T106" fmla="*/ 124 w 167"/>
                  <a:gd name="T107" fmla="*/ 213 h 248"/>
                  <a:gd name="T108" fmla="*/ 105 w 167"/>
                  <a:gd name="T109" fmla="*/ 233 h 248"/>
                  <a:gd name="T110" fmla="*/ 80 w 167"/>
                  <a:gd name="T111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" h="248">
                    <a:moveTo>
                      <a:pt x="80" y="248"/>
                    </a:moveTo>
                    <a:lnTo>
                      <a:pt x="74" y="243"/>
                    </a:lnTo>
                    <a:lnTo>
                      <a:pt x="66" y="242"/>
                    </a:lnTo>
                    <a:lnTo>
                      <a:pt x="59" y="242"/>
                    </a:lnTo>
                    <a:lnTo>
                      <a:pt x="52" y="242"/>
                    </a:lnTo>
                    <a:lnTo>
                      <a:pt x="46" y="243"/>
                    </a:lnTo>
                    <a:lnTo>
                      <a:pt x="39" y="241"/>
                    </a:lnTo>
                    <a:lnTo>
                      <a:pt x="32" y="237"/>
                    </a:lnTo>
                    <a:lnTo>
                      <a:pt x="26" y="231"/>
                    </a:lnTo>
                    <a:lnTo>
                      <a:pt x="17" y="214"/>
                    </a:lnTo>
                    <a:lnTo>
                      <a:pt x="8" y="197"/>
                    </a:lnTo>
                    <a:lnTo>
                      <a:pt x="2" y="180"/>
                    </a:lnTo>
                    <a:lnTo>
                      <a:pt x="3" y="163"/>
                    </a:lnTo>
                    <a:lnTo>
                      <a:pt x="2" y="161"/>
                    </a:lnTo>
                    <a:lnTo>
                      <a:pt x="2" y="160"/>
                    </a:lnTo>
                    <a:lnTo>
                      <a:pt x="1" y="159"/>
                    </a:lnTo>
                    <a:lnTo>
                      <a:pt x="0" y="159"/>
                    </a:lnTo>
                    <a:lnTo>
                      <a:pt x="4" y="150"/>
                    </a:lnTo>
                    <a:lnTo>
                      <a:pt x="10" y="140"/>
                    </a:lnTo>
                    <a:lnTo>
                      <a:pt x="13" y="129"/>
                    </a:lnTo>
                    <a:lnTo>
                      <a:pt x="8" y="118"/>
                    </a:lnTo>
                    <a:lnTo>
                      <a:pt x="57" y="77"/>
                    </a:lnTo>
                    <a:lnTo>
                      <a:pt x="60" y="100"/>
                    </a:lnTo>
                    <a:lnTo>
                      <a:pt x="62" y="128"/>
                    </a:lnTo>
                    <a:lnTo>
                      <a:pt x="70" y="156"/>
                    </a:lnTo>
                    <a:lnTo>
                      <a:pt x="87" y="179"/>
                    </a:lnTo>
                    <a:lnTo>
                      <a:pt x="93" y="179"/>
                    </a:lnTo>
                    <a:lnTo>
                      <a:pt x="99" y="178"/>
                    </a:lnTo>
                    <a:lnTo>
                      <a:pt x="104" y="174"/>
                    </a:lnTo>
                    <a:lnTo>
                      <a:pt x="108" y="171"/>
                    </a:lnTo>
                    <a:lnTo>
                      <a:pt x="107" y="163"/>
                    </a:lnTo>
                    <a:lnTo>
                      <a:pt x="101" y="157"/>
                    </a:lnTo>
                    <a:lnTo>
                      <a:pt x="95" y="152"/>
                    </a:lnTo>
                    <a:lnTo>
                      <a:pt x="92" y="144"/>
                    </a:lnTo>
                    <a:lnTo>
                      <a:pt x="104" y="118"/>
                    </a:lnTo>
                    <a:lnTo>
                      <a:pt x="113" y="90"/>
                    </a:lnTo>
                    <a:lnTo>
                      <a:pt x="119" y="61"/>
                    </a:lnTo>
                    <a:lnTo>
                      <a:pt x="121" y="31"/>
                    </a:lnTo>
                    <a:lnTo>
                      <a:pt x="125" y="27"/>
                    </a:lnTo>
                    <a:lnTo>
                      <a:pt x="124" y="24"/>
                    </a:lnTo>
                    <a:lnTo>
                      <a:pt x="125" y="19"/>
                    </a:lnTo>
                    <a:lnTo>
                      <a:pt x="132" y="12"/>
                    </a:lnTo>
                    <a:lnTo>
                      <a:pt x="140" y="6"/>
                    </a:lnTo>
                    <a:lnTo>
                      <a:pt x="148" y="0"/>
                    </a:lnTo>
                    <a:lnTo>
                      <a:pt x="152" y="11"/>
                    </a:lnTo>
                    <a:lnTo>
                      <a:pt x="158" y="22"/>
                    </a:lnTo>
                    <a:lnTo>
                      <a:pt x="163" y="34"/>
                    </a:lnTo>
                    <a:lnTo>
                      <a:pt x="166" y="45"/>
                    </a:lnTo>
                    <a:lnTo>
                      <a:pt x="167" y="74"/>
                    </a:lnTo>
                    <a:lnTo>
                      <a:pt x="165" y="105"/>
                    </a:lnTo>
                    <a:lnTo>
                      <a:pt x="160" y="135"/>
                    </a:lnTo>
                    <a:lnTo>
                      <a:pt x="151" y="164"/>
                    </a:lnTo>
                    <a:lnTo>
                      <a:pt x="139" y="190"/>
                    </a:lnTo>
                    <a:lnTo>
                      <a:pt x="124" y="213"/>
                    </a:lnTo>
                    <a:lnTo>
                      <a:pt x="105" y="233"/>
                    </a:lnTo>
                    <a:lnTo>
                      <a:pt x="80" y="24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3948" y="2611"/>
                <a:ext cx="80" cy="287"/>
              </a:xfrm>
              <a:custGeom>
                <a:avLst/>
                <a:gdLst>
                  <a:gd name="T0" fmla="*/ 138 w 159"/>
                  <a:gd name="T1" fmla="*/ 29 h 572"/>
                  <a:gd name="T2" fmla="*/ 136 w 159"/>
                  <a:gd name="T3" fmla="*/ 38 h 572"/>
                  <a:gd name="T4" fmla="*/ 132 w 159"/>
                  <a:gd name="T5" fmla="*/ 47 h 572"/>
                  <a:gd name="T6" fmla="*/ 129 w 159"/>
                  <a:gd name="T7" fmla="*/ 56 h 572"/>
                  <a:gd name="T8" fmla="*/ 124 w 159"/>
                  <a:gd name="T9" fmla="*/ 64 h 572"/>
                  <a:gd name="T10" fmla="*/ 119 w 159"/>
                  <a:gd name="T11" fmla="*/ 72 h 572"/>
                  <a:gd name="T12" fmla="*/ 114 w 159"/>
                  <a:gd name="T13" fmla="*/ 81 h 572"/>
                  <a:gd name="T14" fmla="*/ 108 w 159"/>
                  <a:gd name="T15" fmla="*/ 87 h 572"/>
                  <a:gd name="T16" fmla="*/ 102 w 159"/>
                  <a:gd name="T17" fmla="*/ 93 h 572"/>
                  <a:gd name="T18" fmla="*/ 98 w 159"/>
                  <a:gd name="T19" fmla="*/ 121 h 572"/>
                  <a:gd name="T20" fmla="*/ 90 w 159"/>
                  <a:gd name="T21" fmla="*/ 148 h 572"/>
                  <a:gd name="T22" fmla="*/ 80 w 159"/>
                  <a:gd name="T23" fmla="*/ 175 h 572"/>
                  <a:gd name="T24" fmla="*/ 70 w 159"/>
                  <a:gd name="T25" fmla="*/ 201 h 572"/>
                  <a:gd name="T26" fmla="*/ 58 w 159"/>
                  <a:gd name="T27" fmla="*/ 228 h 572"/>
                  <a:gd name="T28" fmla="*/ 49 w 159"/>
                  <a:gd name="T29" fmla="*/ 254 h 572"/>
                  <a:gd name="T30" fmla="*/ 41 w 159"/>
                  <a:gd name="T31" fmla="*/ 281 h 572"/>
                  <a:gd name="T32" fmla="*/ 35 w 159"/>
                  <a:gd name="T33" fmla="*/ 307 h 572"/>
                  <a:gd name="T34" fmla="*/ 27 w 159"/>
                  <a:gd name="T35" fmla="*/ 380 h 572"/>
                  <a:gd name="T36" fmla="*/ 24 w 159"/>
                  <a:gd name="T37" fmla="*/ 383 h 572"/>
                  <a:gd name="T38" fmla="*/ 24 w 159"/>
                  <a:gd name="T39" fmla="*/ 387 h 572"/>
                  <a:gd name="T40" fmla="*/ 26 w 159"/>
                  <a:gd name="T41" fmla="*/ 390 h 572"/>
                  <a:gd name="T42" fmla="*/ 27 w 159"/>
                  <a:gd name="T43" fmla="*/ 395 h 572"/>
                  <a:gd name="T44" fmla="*/ 20 w 159"/>
                  <a:gd name="T45" fmla="*/ 436 h 572"/>
                  <a:gd name="T46" fmla="*/ 15 w 159"/>
                  <a:gd name="T47" fmla="*/ 479 h 572"/>
                  <a:gd name="T48" fmla="*/ 14 w 159"/>
                  <a:gd name="T49" fmla="*/ 525 h 572"/>
                  <a:gd name="T50" fmla="*/ 16 w 159"/>
                  <a:gd name="T51" fmla="*/ 572 h 572"/>
                  <a:gd name="T52" fmla="*/ 10 w 159"/>
                  <a:gd name="T53" fmla="*/ 543 h 572"/>
                  <a:gd name="T54" fmla="*/ 3 w 159"/>
                  <a:gd name="T55" fmla="*/ 513 h 572"/>
                  <a:gd name="T56" fmla="*/ 0 w 159"/>
                  <a:gd name="T57" fmla="*/ 484 h 572"/>
                  <a:gd name="T58" fmla="*/ 5 w 159"/>
                  <a:gd name="T59" fmla="*/ 452 h 572"/>
                  <a:gd name="T60" fmla="*/ 3 w 159"/>
                  <a:gd name="T61" fmla="*/ 429 h 572"/>
                  <a:gd name="T62" fmla="*/ 5 w 159"/>
                  <a:gd name="T63" fmla="*/ 406 h 572"/>
                  <a:gd name="T64" fmla="*/ 8 w 159"/>
                  <a:gd name="T65" fmla="*/ 384 h 572"/>
                  <a:gd name="T66" fmla="*/ 9 w 159"/>
                  <a:gd name="T67" fmla="*/ 363 h 572"/>
                  <a:gd name="T68" fmla="*/ 15 w 159"/>
                  <a:gd name="T69" fmla="*/ 341 h 572"/>
                  <a:gd name="T70" fmla="*/ 16 w 159"/>
                  <a:gd name="T71" fmla="*/ 320 h 572"/>
                  <a:gd name="T72" fmla="*/ 16 w 159"/>
                  <a:gd name="T73" fmla="*/ 299 h 572"/>
                  <a:gd name="T74" fmla="*/ 18 w 159"/>
                  <a:gd name="T75" fmla="*/ 279 h 572"/>
                  <a:gd name="T76" fmla="*/ 25 w 159"/>
                  <a:gd name="T77" fmla="*/ 252 h 572"/>
                  <a:gd name="T78" fmla="*/ 33 w 159"/>
                  <a:gd name="T79" fmla="*/ 226 h 572"/>
                  <a:gd name="T80" fmla="*/ 41 w 159"/>
                  <a:gd name="T81" fmla="*/ 199 h 572"/>
                  <a:gd name="T82" fmla="*/ 50 w 159"/>
                  <a:gd name="T83" fmla="*/ 174 h 572"/>
                  <a:gd name="T84" fmla="*/ 60 w 159"/>
                  <a:gd name="T85" fmla="*/ 150 h 572"/>
                  <a:gd name="T86" fmla="*/ 70 w 159"/>
                  <a:gd name="T87" fmla="*/ 124 h 572"/>
                  <a:gd name="T88" fmla="*/ 80 w 159"/>
                  <a:gd name="T89" fmla="*/ 101 h 572"/>
                  <a:gd name="T90" fmla="*/ 92 w 159"/>
                  <a:gd name="T91" fmla="*/ 78 h 572"/>
                  <a:gd name="T92" fmla="*/ 100 w 159"/>
                  <a:gd name="T93" fmla="*/ 69 h 572"/>
                  <a:gd name="T94" fmla="*/ 108 w 159"/>
                  <a:gd name="T95" fmla="*/ 59 h 572"/>
                  <a:gd name="T96" fmla="*/ 115 w 159"/>
                  <a:gd name="T97" fmla="*/ 47 h 572"/>
                  <a:gd name="T98" fmla="*/ 124 w 159"/>
                  <a:gd name="T99" fmla="*/ 37 h 572"/>
                  <a:gd name="T100" fmla="*/ 132 w 159"/>
                  <a:gd name="T101" fmla="*/ 26 h 572"/>
                  <a:gd name="T102" fmla="*/ 140 w 159"/>
                  <a:gd name="T103" fmla="*/ 16 h 572"/>
                  <a:gd name="T104" fmla="*/ 149 w 159"/>
                  <a:gd name="T105" fmla="*/ 8 h 572"/>
                  <a:gd name="T106" fmla="*/ 159 w 159"/>
                  <a:gd name="T107" fmla="*/ 0 h 572"/>
                  <a:gd name="T108" fmla="*/ 156 w 159"/>
                  <a:gd name="T109" fmla="*/ 9 h 572"/>
                  <a:gd name="T110" fmla="*/ 151 w 159"/>
                  <a:gd name="T111" fmla="*/ 16 h 572"/>
                  <a:gd name="T112" fmla="*/ 143 w 159"/>
                  <a:gd name="T113" fmla="*/ 21 h 572"/>
                  <a:gd name="T114" fmla="*/ 138 w 159"/>
                  <a:gd name="T115" fmla="*/ 29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9" h="572">
                    <a:moveTo>
                      <a:pt x="138" y="29"/>
                    </a:moveTo>
                    <a:lnTo>
                      <a:pt x="136" y="38"/>
                    </a:lnTo>
                    <a:lnTo>
                      <a:pt x="132" y="47"/>
                    </a:lnTo>
                    <a:lnTo>
                      <a:pt x="129" y="56"/>
                    </a:lnTo>
                    <a:lnTo>
                      <a:pt x="124" y="64"/>
                    </a:lnTo>
                    <a:lnTo>
                      <a:pt x="119" y="72"/>
                    </a:lnTo>
                    <a:lnTo>
                      <a:pt x="114" y="81"/>
                    </a:lnTo>
                    <a:lnTo>
                      <a:pt x="108" y="87"/>
                    </a:lnTo>
                    <a:lnTo>
                      <a:pt x="102" y="93"/>
                    </a:lnTo>
                    <a:lnTo>
                      <a:pt x="98" y="121"/>
                    </a:lnTo>
                    <a:lnTo>
                      <a:pt x="90" y="148"/>
                    </a:lnTo>
                    <a:lnTo>
                      <a:pt x="80" y="175"/>
                    </a:lnTo>
                    <a:lnTo>
                      <a:pt x="70" y="201"/>
                    </a:lnTo>
                    <a:lnTo>
                      <a:pt x="58" y="228"/>
                    </a:lnTo>
                    <a:lnTo>
                      <a:pt x="49" y="254"/>
                    </a:lnTo>
                    <a:lnTo>
                      <a:pt x="41" y="281"/>
                    </a:lnTo>
                    <a:lnTo>
                      <a:pt x="35" y="307"/>
                    </a:lnTo>
                    <a:lnTo>
                      <a:pt x="27" y="380"/>
                    </a:lnTo>
                    <a:lnTo>
                      <a:pt x="24" y="383"/>
                    </a:lnTo>
                    <a:lnTo>
                      <a:pt x="24" y="387"/>
                    </a:lnTo>
                    <a:lnTo>
                      <a:pt x="26" y="390"/>
                    </a:lnTo>
                    <a:lnTo>
                      <a:pt x="27" y="395"/>
                    </a:lnTo>
                    <a:lnTo>
                      <a:pt x="20" y="436"/>
                    </a:lnTo>
                    <a:lnTo>
                      <a:pt x="15" y="479"/>
                    </a:lnTo>
                    <a:lnTo>
                      <a:pt x="14" y="525"/>
                    </a:lnTo>
                    <a:lnTo>
                      <a:pt x="16" y="572"/>
                    </a:lnTo>
                    <a:lnTo>
                      <a:pt x="10" y="543"/>
                    </a:lnTo>
                    <a:lnTo>
                      <a:pt x="3" y="513"/>
                    </a:lnTo>
                    <a:lnTo>
                      <a:pt x="0" y="484"/>
                    </a:lnTo>
                    <a:lnTo>
                      <a:pt x="5" y="452"/>
                    </a:lnTo>
                    <a:lnTo>
                      <a:pt x="3" y="429"/>
                    </a:lnTo>
                    <a:lnTo>
                      <a:pt x="5" y="406"/>
                    </a:lnTo>
                    <a:lnTo>
                      <a:pt x="8" y="384"/>
                    </a:lnTo>
                    <a:lnTo>
                      <a:pt x="9" y="363"/>
                    </a:lnTo>
                    <a:lnTo>
                      <a:pt x="15" y="341"/>
                    </a:lnTo>
                    <a:lnTo>
                      <a:pt x="16" y="320"/>
                    </a:lnTo>
                    <a:lnTo>
                      <a:pt x="16" y="299"/>
                    </a:lnTo>
                    <a:lnTo>
                      <a:pt x="18" y="279"/>
                    </a:lnTo>
                    <a:lnTo>
                      <a:pt x="25" y="252"/>
                    </a:lnTo>
                    <a:lnTo>
                      <a:pt x="33" y="226"/>
                    </a:lnTo>
                    <a:lnTo>
                      <a:pt x="41" y="199"/>
                    </a:lnTo>
                    <a:lnTo>
                      <a:pt x="50" y="174"/>
                    </a:lnTo>
                    <a:lnTo>
                      <a:pt x="60" y="150"/>
                    </a:lnTo>
                    <a:lnTo>
                      <a:pt x="70" y="124"/>
                    </a:lnTo>
                    <a:lnTo>
                      <a:pt x="80" y="101"/>
                    </a:lnTo>
                    <a:lnTo>
                      <a:pt x="92" y="78"/>
                    </a:lnTo>
                    <a:lnTo>
                      <a:pt x="100" y="69"/>
                    </a:lnTo>
                    <a:lnTo>
                      <a:pt x="108" y="59"/>
                    </a:lnTo>
                    <a:lnTo>
                      <a:pt x="115" y="47"/>
                    </a:lnTo>
                    <a:lnTo>
                      <a:pt x="124" y="37"/>
                    </a:lnTo>
                    <a:lnTo>
                      <a:pt x="132" y="26"/>
                    </a:lnTo>
                    <a:lnTo>
                      <a:pt x="140" y="16"/>
                    </a:lnTo>
                    <a:lnTo>
                      <a:pt x="149" y="8"/>
                    </a:lnTo>
                    <a:lnTo>
                      <a:pt x="159" y="0"/>
                    </a:lnTo>
                    <a:lnTo>
                      <a:pt x="156" y="9"/>
                    </a:lnTo>
                    <a:lnTo>
                      <a:pt x="151" y="16"/>
                    </a:lnTo>
                    <a:lnTo>
                      <a:pt x="143" y="21"/>
                    </a:lnTo>
                    <a:lnTo>
                      <a:pt x="138" y="2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" name="Freeform 21"/>
              <p:cNvSpPr>
                <a:spLocks/>
              </p:cNvSpPr>
              <p:nvPr/>
            </p:nvSpPr>
            <p:spPr bwMode="auto">
              <a:xfrm>
                <a:off x="4007" y="3231"/>
                <a:ext cx="10" cy="36"/>
              </a:xfrm>
              <a:custGeom>
                <a:avLst/>
                <a:gdLst>
                  <a:gd name="T0" fmla="*/ 5 w 21"/>
                  <a:gd name="T1" fmla="*/ 71 h 71"/>
                  <a:gd name="T2" fmla="*/ 0 w 21"/>
                  <a:gd name="T3" fmla="*/ 52 h 71"/>
                  <a:gd name="T4" fmla="*/ 2 w 21"/>
                  <a:gd name="T5" fmla="*/ 33 h 71"/>
                  <a:gd name="T6" fmla="*/ 11 w 21"/>
                  <a:gd name="T7" fmla="*/ 15 h 71"/>
                  <a:gd name="T8" fmla="*/ 21 w 21"/>
                  <a:gd name="T9" fmla="*/ 0 h 71"/>
                  <a:gd name="T10" fmla="*/ 21 w 21"/>
                  <a:gd name="T11" fmla="*/ 17 h 71"/>
                  <a:gd name="T12" fmla="*/ 20 w 21"/>
                  <a:gd name="T13" fmla="*/ 37 h 71"/>
                  <a:gd name="T14" fmla="*/ 14 w 21"/>
                  <a:gd name="T15" fmla="*/ 56 h 71"/>
                  <a:gd name="T16" fmla="*/ 5 w 21"/>
                  <a:gd name="T1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1">
                    <a:moveTo>
                      <a:pt x="5" y="71"/>
                    </a:moveTo>
                    <a:lnTo>
                      <a:pt x="0" y="52"/>
                    </a:lnTo>
                    <a:lnTo>
                      <a:pt x="2" y="33"/>
                    </a:lnTo>
                    <a:lnTo>
                      <a:pt x="11" y="15"/>
                    </a:lnTo>
                    <a:lnTo>
                      <a:pt x="21" y="0"/>
                    </a:lnTo>
                    <a:lnTo>
                      <a:pt x="21" y="17"/>
                    </a:lnTo>
                    <a:lnTo>
                      <a:pt x="20" y="37"/>
                    </a:lnTo>
                    <a:lnTo>
                      <a:pt x="14" y="56"/>
                    </a:lnTo>
                    <a:lnTo>
                      <a:pt x="5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" name="Freeform 22"/>
              <p:cNvSpPr>
                <a:spLocks/>
              </p:cNvSpPr>
              <p:nvPr/>
            </p:nvSpPr>
            <p:spPr bwMode="auto">
              <a:xfrm>
                <a:off x="3990" y="2760"/>
                <a:ext cx="21" cy="275"/>
              </a:xfrm>
              <a:custGeom>
                <a:avLst/>
                <a:gdLst>
                  <a:gd name="T0" fmla="*/ 40 w 40"/>
                  <a:gd name="T1" fmla="*/ 550 h 550"/>
                  <a:gd name="T2" fmla="*/ 24 w 40"/>
                  <a:gd name="T3" fmla="*/ 512 h 550"/>
                  <a:gd name="T4" fmla="*/ 12 w 40"/>
                  <a:gd name="T5" fmla="*/ 472 h 550"/>
                  <a:gd name="T6" fmla="*/ 4 w 40"/>
                  <a:gd name="T7" fmla="*/ 431 h 550"/>
                  <a:gd name="T8" fmla="*/ 1 w 40"/>
                  <a:gd name="T9" fmla="*/ 388 h 550"/>
                  <a:gd name="T10" fmla="*/ 0 w 40"/>
                  <a:gd name="T11" fmla="*/ 345 h 550"/>
                  <a:gd name="T12" fmla="*/ 0 w 40"/>
                  <a:gd name="T13" fmla="*/ 302 h 550"/>
                  <a:gd name="T14" fmla="*/ 1 w 40"/>
                  <a:gd name="T15" fmla="*/ 258 h 550"/>
                  <a:gd name="T16" fmla="*/ 2 w 40"/>
                  <a:gd name="T17" fmla="*/ 214 h 550"/>
                  <a:gd name="T18" fmla="*/ 9 w 40"/>
                  <a:gd name="T19" fmla="*/ 159 h 550"/>
                  <a:gd name="T20" fmla="*/ 15 w 40"/>
                  <a:gd name="T21" fmla="*/ 107 h 550"/>
                  <a:gd name="T22" fmla="*/ 23 w 40"/>
                  <a:gd name="T23" fmla="*/ 54 h 550"/>
                  <a:gd name="T24" fmla="*/ 31 w 40"/>
                  <a:gd name="T25" fmla="*/ 0 h 550"/>
                  <a:gd name="T26" fmla="*/ 27 w 40"/>
                  <a:gd name="T27" fmla="*/ 45 h 550"/>
                  <a:gd name="T28" fmla="*/ 24 w 40"/>
                  <a:gd name="T29" fmla="*/ 86 h 550"/>
                  <a:gd name="T30" fmla="*/ 21 w 40"/>
                  <a:gd name="T31" fmla="*/ 125 h 550"/>
                  <a:gd name="T32" fmla="*/ 16 w 40"/>
                  <a:gd name="T33" fmla="*/ 167 h 550"/>
                  <a:gd name="T34" fmla="*/ 17 w 40"/>
                  <a:gd name="T35" fmla="*/ 218 h 550"/>
                  <a:gd name="T36" fmla="*/ 17 w 40"/>
                  <a:gd name="T37" fmla="*/ 268 h 550"/>
                  <a:gd name="T38" fmla="*/ 18 w 40"/>
                  <a:gd name="T39" fmla="*/ 318 h 550"/>
                  <a:gd name="T40" fmla="*/ 23 w 40"/>
                  <a:gd name="T41" fmla="*/ 368 h 550"/>
                  <a:gd name="T42" fmla="*/ 25 w 40"/>
                  <a:gd name="T43" fmla="*/ 412 h 550"/>
                  <a:gd name="T44" fmla="*/ 30 w 40"/>
                  <a:gd name="T45" fmla="*/ 459 h 550"/>
                  <a:gd name="T46" fmla="*/ 35 w 40"/>
                  <a:gd name="T47" fmla="*/ 508 h 550"/>
                  <a:gd name="T48" fmla="*/ 40 w 40"/>
                  <a:gd name="T49" fmla="*/ 55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550">
                    <a:moveTo>
                      <a:pt x="40" y="550"/>
                    </a:moveTo>
                    <a:lnTo>
                      <a:pt x="24" y="512"/>
                    </a:lnTo>
                    <a:lnTo>
                      <a:pt x="12" y="472"/>
                    </a:lnTo>
                    <a:lnTo>
                      <a:pt x="4" y="431"/>
                    </a:lnTo>
                    <a:lnTo>
                      <a:pt x="1" y="388"/>
                    </a:lnTo>
                    <a:lnTo>
                      <a:pt x="0" y="345"/>
                    </a:lnTo>
                    <a:lnTo>
                      <a:pt x="0" y="302"/>
                    </a:lnTo>
                    <a:lnTo>
                      <a:pt x="1" y="258"/>
                    </a:lnTo>
                    <a:lnTo>
                      <a:pt x="2" y="214"/>
                    </a:lnTo>
                    <a:lnTo>
                      <a:pt x="9" y="159"/>
                    </a:lnTo>
                    <a:lnTo>
                      <a:pt x="15" y="107"/>
                    </a:lnTo>
                    <a:lnTo>
                      <a:pt x="23" y="54"/>
                    </a:lnTo>
                    <a:lnTo>
                      <a:pt x="31" y="0"/>
                    </a:lnTo>
                    <a:lnTo>
                      <a:pt x="27" y="45"/>
                    </a:lnTo>
                    <a:lnTo>
                      <a:pt x="24" y="86"/>
                    </a:lnTo>
                    <a:lnTo>
                      <a:pt x="21" y="125"/>
                    </a:lnTo>
                    <a:lnTo>
                      <a:pt x="16" y="167"/>
                    </a:lnTo>
                    <a:lnTo>
                      <a:pt x="17" y="218"/>
                    </a:lnTo>
                    <a:lnTo>
                      <a:pt x="17" y="268"/>
                    </a:lnTo>
                    <a:lnTo>
                      <a:pt x="18" y="318"/>
                    </a:lnTo>
                    <a:lnTo>
                      <a:pt x="23" y="368"/>
                    </a:lnTo>
                    <a:lnTo>
                      <a:pt x="25" y="412"/>
                    </a:lnTo>
                    <a:lnTo>
                      <a:pt x="30" y="459"/>
                    </a:lnTo>
                    <a:lnTo>
                      <a:pt x="35" y="508"/>
                    </a:lnTo>
                    <a:lnTo>
                      <a:pt x="40" y="550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3956" y="2720"/>
                <a:ext cx="33" cy="232"/>
              </a:xfrm>
              <a:custGeom>
                <a:avLst/>
                <a:gdLst>
                  <a:gd name="T0" fmla="*/ 23 w 65"/>
                  <a:gd name="T1" fmla="*/ 462 h 462"/>
                  <a:gd name="T2" fmla="*/ 16 w 65"/>
                  <a:gd name="T3" fmla="*/ 437 h 462"/>
                  <a:gd name="T4" fmla="*/ 9 w 65"/>
                  <a:gd name="T5" fmla="*/ 412 h 462"/>
                  <a:gd name="T6" fmla="*/ 2 w 65"/>
                  <a:gd name="T7" fmla="*/ 385 h 462"/>
                  <a:gd name="T8" fmla="*/ 0 w 65"/>
                  <a:gd name="T9" fmla="*/ 359 h 462"/>
                  <a:gd name="T10" fmla="*/ 3 w 65"/>
                  <a:gd name="T11" fmla="*/ 369 h 462"/>
                  <a:gd name="T12" fmla="*/ 7 w 65"/>
                  <a:gd name="T13" fmla="*/ 381 h 462"/>
                  <a:gd name="T14" fmla="*/ 12 w 65"/>
                  <a:gd name="T15" fmla="*/ 391 h 462"/>
                  <a:gd name="T16" fmla="*/ 19 w 65"/>
                  <a:gd name="T17" fmla="*/ 399 h 462"/>
                  <a:gd name="T18" fmla="*/ 19 w 65"/>
                  <a:gd name="T19" fmla="*/ 389 h 462"/>
                  <a:gd name="T20" fmla="*/ 19 w 65"/>
                  <a:gd name="T21" fmla="*/ 376 h 462"/>
                  <a:gd name="T22" fmla="*/ 17 w 65"/>
                  <a:gd name="T23" fmla="*/ 366 h 462"/>
                  <a:gd name="T24" fmla="*/ 14 w 65"/>
                  <a:gd name="T25" fmla="*/ 356 h 462"/>
                  <a:gd name="T26" fmla="*/ 16 w 65"/>
                  <a:gd name="T27" fmla="*/ 312 h 462"/>
                  <a:gd name="T28" fmla="*/ 18 w 65"/>
                  <a:gd name="T29" fmla="*/ 266 h 462"/>
                  <a:gd name="T30" fmla="*/ 22 w 65"/>
                  <a:gd name="T31" fmla="*/ 221 h 462"/>
                  <a:gd name="T32" fmla="*/ 26 w 65"/>
                  <a:gd name="T33" fmla="*/ 175 h 462"/>
                  <a:gd name="T34" fmla="*/ 32 w 65"/>
                  <a:gd name="T35" fmla="*/ 130 h 462"/>
                  <a:gd name="T36" fmla="*/ 40 w 65"/>
                  <a:gd name="T37" fmla="*/ 85 h 462"/>
                  <a:gd name="T38" fmla="*/ 52 w 65"/>
                  <a:gd name="T39" fmla="*/ 41 h 462"/>
                  <a:gd name="T40" fmla="*/ 65 w 65"/>
                  <a:gd name="T41" fmla="*/ 0 h 462"/>
                  <a:gd name="T42" fmla="*/ 56 w 65"/>
                  <a:gd name="T43" fmla="*/ 59 h 462"/>
                  <a:gd name="T44" fmla="*/ 48 w 65"/>
                  <a:gd name="T45" fmla="*/ 118 h 462"/>
                  <a:gd name="T46" fmla="*/ 40 w 65"/>
                  <a:gd name="T47" fmla="*/ 177 h 462"/>
                  <a:gd name="T48" fmla="*/ 33 w 65"/>
                  <a:gd name="T49" fmla="*/ 234 h 462"/>
                  <a:gd name="T50" fmla="*/ 29 w 65"/>
                  <a:gd name="T51" fmla="*/ 293 h 462"/>
                  <a:gd name="T52" fmla="*/ 24 w 65"/>
                  <a:gd name="T53" fmla="*/ 350 h 462"/>
                  <a:gd name="T54" fmla="*/ 23 w 65"/>
                  <a:gd name="T55" fmla="*/ 406 h 462"/>
                  <a:gd name="T56" fmla="*/ 23 w 65"/>
                  <a:gd name="T57" fmla="*/ 462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5" h="462">
                    <a:moveTo>
                      <a:pt x="23" y="462"/>
                    </a:moveTo>
                    <a:lnTo>
                      <a:pt x="16" y="437"/>
                    </a:lnTo>
                    <a:lnTo>
                      <a:pt x="9" y="412"/>
                    </a:lnTo>
                    <a:lnTo>
                      <a:pt x="2" y="385"/>
                    </a:lnTo>
                    <a:lnTo>
                      <a:pt x="0" y="359"/>
                    </a:lnTo>
                    <a:lnTo>
                      <a:pt x="3" y="369"/>
                    </a:lnTo>
                    <a:lnTo>
                      <a:pt x="7" y="381"/>
                    </a:lnTo>
                    <a:lnTo>
                      <a:pt x="12" y="391"/>
                    </a:lnTo>
                    <a:lnTo>
                      <a:pt x="19" y="399"/>
                    </a:lnTo>
                    <a:lnTo>
                      <a:pt x="19" y="389"/>
                    </a:lnTo>
                    <a:lnTo>
                      <a:pt x="19" y="376"/>
                    </a:lnTo>
                    <a:lnTo>
                      <a:pt x="17" y="366"/>
                    </a:lnTo>
                    <a:lnTo>
                      <a:pt x="14" y="356"/>
                    </a:lnTo>
                    <a:lnTo>
                      <a:pt x="16" y="312"/>
                    </a:lnTo>
                    <a:lnTo>
                      <a:pt x="18" y="266"/>
                    </a:lnTo>
                    <a:lnTo>
                      <a:pt x="22" y="221"/>
                    </a:lnTo>
                    <a:lnTo>
                      <a:pt x="26" y="175"/>
                    </a:lnTo>
                    <a:lnTo>
                      <a:pt x="32" y="130"/>
                    </a:lnTo>
                    <a:lnTo>
                      <a:pt x="40" y="85"/>
                    </a:lnTo>
                    <a:lnTo>
                      <a:pt x="52" y="41"/>
                    </a:lnTo>
                    <a:lnTo>
                      <a:pt x="65" y="0"/>
                    </a:lnTo>
                    <a:lnTo>
                      <a:pt x="56" y="59"/>
                    </a:lnTo>
                    <a:lnTo>
                      <a:pt x="48" y="118"/>
                    </a:lnTo>
                    <a:lnTo>
                      <a:pt x="40" y="177"/>
                    </a:lnTo>
                    <a:lnTo>
                      <a:pt x="33" y="234"/>
                    </a:lnTo>
                    <a:lnTo>
                      <a:pt x="29" y="293"/>
                    </a:lnTo>
                    <a:lnTo>
                      <a:pt x="24" y="350"/>
                    </a:lnTo>
                    <a:lnTo>
                      <a:pt x="23" y="406"/>
                    </a:lnTo>
                    <a:lnTo>
                      <a:pt x="23" y="46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785" y="2520"/>
                <a:ext cx="182" cy="845"/>
              </a:xfrm>
              <a:custGeom>
                <a:avLst/>
                <a:gdLst>
                  <a:gd name="T0" fmla="*/ 335 w 364"/>
                  <a:gd name="T1" fmla="*/ 243 h 1689"/>
                  <a:gd name="T2" fmla="*/ 329 w 364"/>
                  <a:gd name="T3" fmla="*/ 280 h 1689"/>
                  <a:gd name="T4" fmla="*/ 321 w 364"/>
                  <a:gd name="T5" fmla="*/ 352 h 1689"/>
                  <a:gd name="T6" fmla="*/ 298 w 364"/>
                  <a:gd name="T7" fmla="*/ 368 h 1689"/>
                  <a:gd name="T8" fmla="*/ 275 w 364"/>
                  <a:gd name="T9" fmla="*/ 386 h 1689"/>
                  <a:gd name="T10" fmla="*/ 260 w 364"/>
                  <a:gd name="T11" fmla="*/ 494 h 1689"/>
                  <a:gd name="T12" fmla="*/ 269 w 364"/>
                  <a:gd name="T13" fmla="*/ 782 h 1689"/>
                  <a:gd name="T14" fmla="*/ 286 w 364"/>
                  <a:gd name="T15" fmla="*/ 1059 h 1689"/>
                  <a:gd name="T16" fmla="*/ 252 w 364"/>
                  <a:gd name="T17" fmla="*/ 1183 h 1689"/>
                  <a:gd name="T18" fmla="*/ 188 w 364"/>
                  <a:gd name="T19" fmla="*/ 1234 h 1689"/>
                  <a:gd name="T20" fmla="*/ 131 w 364"/>
                  <a:gd name="T21" fmla="*/ 1292 h 1689"/>
                  <a:gd name="T22" fmla="*/ 110 w 364"/>
                  <a:gd name="T23" fmla="*/ 1460 h 1689"/>
                  <a:gd name="T24" fmla="*/ 105 w 364"/>
                  <a:gd name="T25" fmla="*/ 1606 h 1689"/>
                  <a:gd name="T26" fmla="*/ 92 w 364"/>
                  <a:gd name="T27" fmla="*/ 1614 h 1689"/>
                  <a:gd name="T28" fmla="*/ 76 w 364"/>
                  <a:gd name="T29" fmla="*/ 1594 h 1689"/>
                  <a:gd name="T30" fmla="*/ 65 w 364"/>
                  <a:gd name="T31" fmla="*/ 1355 h 1689"/>
                  <a:gd name="T32" fmla="*/ 53 w 364"/>
                  <a:gd name="T33" fmla="*/ 1360 h 1689"/>
                  <a:gd name="T34" fmla="*/ 40 w 364"/>
                  <a:gd name="T35" fmla="*/ 1371 h 1689"/>
                  <a:gd name="T36" fmla="*/ 18 w 364"/>
                  <a:gd name="T37" fmla="*/ 1412 h 1689"/>
                  <a:gd name="T38" fmla="*/ 16 w 364"/>
                  <a:gd name="T39" fmla="*/ 1478 h 1689"/>
                  <a:gd name="T40" fmla="*/ 19 w 364"/>
                  <a:gd name="T41" fmla="*/ 1545 h 1689"/>
                  <a:gd name="T42" fmla="*/ 19 w 364"/>
                  <a:gd name="T43" fmla="*/ 1635 h 1689"/>
                  <a:gd name="T44" fmla="*/ 29 w 364"/>
                  <a:gd name="T45" fmla="*/ 1666 h 1689"/>
                  <a:gd name="T46" fmla="*/ 25 w 364"/>
                  <a:gd name="T47" fmla="*/ 1685 h 1689"/>
                  <a:gd name="T48" fmla="*/ 12 w 364"/>
                  <a:gd name="T49" fmla="*/ 1687 h 1689"/>
                  <a:gd name="T50" fmla="*/ 4 w 364"/>
                  <a:gd name="T51" fmla="*/ 1557 h 1689"/>
                  <a:gd name="T52" fmla="*/ 3 w 364"/>
                  <a:gd name="T53" fmla="*/ 1420 h 1689"/>
                  <a:gd name="T54" fmla="*/ 2 w 364"/>
                  <a:gd name="T55" fmla="*/ 1379 h 1689"/>
                  <a:gd name="T56" fmla="*/ 38 w 364"/>
                  <a:gd name="T57" fmla="*/ 1356 h 1689"/>
                  <a:gd name="T58" fmla="*/ 70 w 364"/>
                  <a:gd name="T59" fmla="*/ 1331 h 1689"/>
                  <a:gd name="T60" fmla="*/ 64 w 364"/>
                  <a:gd name="T61" fmla="*/ 1279 h 1689"/>
                  <a:gd name="T62" fmla="*/ 61 w 364"/>
                  <a:gd name="T63" fmla="*/ 1221 h 1689"/>
                  <a:gd name="T64" fmla="*/ 119 w 364"/>
                  <a:gd name="T65" fmla="*/ 1158 h 1689"/>
                  <a:gd name="T66" fmla="*/ 170 w 364"/>
                  <a:gd name="T67" fmla="*/ 1090 h 1689"/>
                  <a:gd name="T68" fmla="*/ 203 w 364"/>
                  <a:gd name="T69" fmla="*/ 1043 h 1689"/>
                  <a:gd name="T70" fmla="*/ 211 w 364"/>
                  <a:gd name="T71" fmla="*/ 1036 h 1689"/>
                  <a:gd name="T72" fmla="*/ 208 w 364"/>
                  <a:gd name="T73" fmla="*/ 801 h 1689"/>
                  <a:gd name="T74" fmla="*/ 199 w 364"/>
                  <a:gd name="T75" fmla="*/ 477 h 1689"/>
                  <a:gd name="T76" fmla="*/ 192 w 364"/>
                  <a:gd name="T77" fmla="*/ 434 h 1689"/>
                  <a:gd name="T78" fmla="*/ 184 w 364"/>
                  <a:gd name="T79" fmla="*/ 417 h 1689"/>
                  <a:gd name="T80" fmla="*/ 191 w 364"/>
                  <a:gd name="T81" fmla="*/ 404 h 1689"/>
                  <a:gd name="T82" fmla="*/ 216 w 364"/>
                  <a:gd name="T83" fmla="*/ 386 h 1689"/>
                  <a:gd name="T84" fmla="*/ 241 w 364"/>
                  <a:gd name="T85" fmla="*/ 366 h 1689"/>
                  <a:gd name="T86" fmla="*/ 248 w 364"/>
                  <a:gd name="T87" fmla="*/ 317 h 1689"/>
                  <a:gd name="T88" fmla="*/ 271 w 364"/>
                  <a:gd name="T89" fmla="*/ 267 h 1689"/>
                  <a:gd name="T90" fmla="*/ 290 w 364"/>
                  <a:gd name="T91" fmla="*/ 220 h 1689"/>
                  <a:gd name="T92" fmla="*/ 282 w 364"/>
                  <a:gd name="T93" fmla="*/ 161 h 1689"/>
                  <a:gd name="T94" fmla="*/ 291 w 364"/>
                  <a:gd name="T95" fmla="*/ 83 h 1689"/>
                  <a:gd name="T96" fmla="*/ 307 w 364"/>
                  <a:gd name="T97" fmla="*/ 22 h 1689"/>
                  <a:gd name="T98" fmla="*/ 324 w 364"/>
                  <a:gd name="T99" fmla="*/ 25 h 1689"/>
                  <a:gd name="T100" fmla="*/ 329 w 364"/>
                  <a:gd name="T101" fmla="*/ 48 h 1689"/>
                  <a:gd name="T102" fmla="*/ 323 w 364"/>
                  <a:gd name="T103" fmla="*/ 138 h 1689"/>
                  <a:gd name="T104" fmla="*/ 336 w 364"/>
                  <a:gd name="T105" fmla="*/ 219 h 1689"/>
                  <a:gd name="T106" fmla="*/ 347 w 364"/>
                  <a:gd name="T107" fmla="*/ 173 h 1689"/>
                  <a:gd name="T108" fmla="*/ 349 w 364"/>
                  <a:gd name="T109" fmla="*/ 45 h 1689"/>
                  <a:gd name="T110" fmla="*/ 347 w 364"/>
                  <a:gd name="T111" fmla="*/ 0 h 1689"/>
                  <a:gd name="T112" fmla="*/ 362 w 364"/>
                  <a:gd name="T113" fmla="*/ 14 h 1689"/>
                  <a:gd name="T114" fmla="*/ 359 w 364"/>
                  <a:gd name="T115" fmla="*/ 183 h 1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4" h="1689">
                    <a:moveTo>
                      <a:pt x="345" y="238"/>
                    </a:moveTo>
                    <a:lnTo>
                      <a:pt x="341" y="242"/>
                    </a:lnTo>
                    <a:lnTo>
                      <a:pt x="335" y="243"/>
                    </a:lnTo>
                    <a:lnTo>
                      <a:pt x="330" y="245"/>
                    </a:lnTo>
                    <a:lnTo>
                      <a:pt x="327" y="251"/>
                    </a:lnTo>
                    <a:lnTo>
                      <a:pt x="329" y="280"/>
                    </a:lnTo>
                    <a:lnTo>
                      <a:pt x="334" y="306"/>
                    </a:lnTo>
                    <a:lnTo>
                      <a:pt x="334" y="330"/>
                    </a:lnTo>
                    <a:lnTo>
                      <a:pt x="321" y="352"/>
                    </a:lnTo>
                    <a:lnTo>
                      <a:pt x="314" y="357"/>
                    </a:lnTo>
                    <a:lnTo>
                      <a:pt x="306" y="363"/>
                    </a:lnTo>
                    <a:lnTo>
                      <a:pt x="298" y="368"/>
                    </a:lnTo>
                    <a:lnTo>
                      <a:pt x="291" y="374"/>
                    </a:lnTo>
                    <a:lnTo>
                      <a:pt x="283" y="380"/>
                    </a:lnTo>
                    <a:lnTo>
                      <a:pt x="275" y="386"/>
                    </a:lnTo>
                    <a:lnTo>
                      <a:pt x="268" y="391"/>
                    </a:lnTo>
                    <a:lnTo>
                      <a:pt x="261" y="397"/>
                    </a:lnTo>
                    <a:lnTo>
                      <a:pt x="260" y="494"/>
                    </a:lnTo>
                    <a:lnTo>
                      <a:pt x="261" y="591"/>
                    </a:lnTo>
                    <a:lnTo>
                      <a:pt x="264" y="686"/>
                    </a:lnTo>
                    <a:lnTo>
                      <a:pt x="269" y="782"/>
                    </a:lnTo>
                    <a:lnTo>
                      <a:pt x="275" y="875"/>
                    </a:lnTo>
                    <a:lnTo>
                      <a:pt x="281" y="968"/>
                    </a:lnTo>
                    <a:lnTo>
                      <a:pt x="286" y="1059"/>
                    </a:lnTo>
                    <a:lnTo>
                      <a:pt x="291" y="1149"/>
                    </a:lnTo>
                    <a:lnTo>
                      <a:pt x="273" y="1166"/>
                    </a:lnTo>
                    <a:lnTo>
                      <a:pt x="252" y="1183"/>
                    </a:lnTo>
                    <a:lnTo>
                      <a:pt x="231" y="1200"/>
                    </a:lnTo>
                    <a:lnTo>
                      <a:pt x="209" y="1217"/>
                    </a:lnTo>
                    <a:lnTo>
                      <a:pt x="188" y="1234"/>
                    </a:lnTo>
                    <a:lnTo>
                      <a:pt x="168" y="1253"/>
                    </a:lnTo>
                    <a:lnTo>
                      <a:pt x="148" y="1272"/>
                    </a:lnTo>
                    <a:lnTo>
                      <a:pt x="131" y="1292"/>
                    </a:lnTo>
                    <a:lnTo>
                      <a:pt x="103" y="1320"/>
                    </a:lnTo>
                    <a:lnTo>
                      <a:pt x="108" y="1392"/>
                    </a:lnTo>
                    <a:lnTo>
                      <a:pt x="110" y="1460"/>
                    </a:lnTo>
                    <a:lnTo>
                      <a:pt x="110" y="1529"/>
                    </a:lnTo>
                    <a:lnTo>
                      <a:pt x="110" y="1604"/>
                    </a:lnTo>
                    <a:lnTo>
                      <a:pt x="105" y="1606"/>
                    </a:lnTo>
                    <a:lnTo>
                      <a:pt x="102" y="1610"/>
                    </a:lnTo>
                    <a:lnTo>
                      <a:pt x="97" y="1613"/>
                    </a:lnTo>
                    <a:lnTo>
                      <a:pt x="92" y="1614"/>
                    </a:lnTo>
                    <a:lnTo>
                      <a:pt x="89" y="1605"/>
                    </a:lnTo>
                    <a:lnTo>
                      <a:pt x="82" y="1599"/>
                    </a:lnTo>
                    <a:lnTo>
                      <a:pt x="76" y="1594"/>
                    </a:lnTo>
                    <a:lnTo>
                      <a:pt x="72" y="1586"/>
                    </a:lnTo>
                    <a:lnTo>
                      <a:pt x="70" y="1358"/>
                    </a:lnTo>
                    <a:lnTo>
                      <a:pt x="65" y="1355"/>
                    </a:lnTo>
                    <a:lnTo>
                      <a:pt x="61" y="1355"/>
                    </a:lnTo>
                    <a:lnTo>
                      <a:pt x="56" y="1356"/>
                    </a:lnTo>
                    <a:lnTo>
                      <a:pt x="53" y="1360"/>
                    </a:lnTo>
                    <a:lnTo>
                      <a:pt x="48" y="1363"/>
                    </a:lnTo>
                    <a:lnTo>
                      <a:pt x="43" y="1367"/>
                    </a:lnTo>
                    <a:lnTo>
                      <a:pt x="40" y="1371"/>
                    </a:lnTo>
                    <a:lnTo>
                      <a:pt x="35" y="1374"/>
                    </a:lnTo>
                    <a:lnTo>
                      <a:pt x="25" y="1392"/>
                    </a:lnTo>
                    <a:lnTo>
                      <a:pt x="18" y="1412"/>
                    </a:lnTo>
                    <a:lnTo>
                      <a:pt x="14" y="1434"/>
                    </a:lnTo>
                    <a:lnTo>
                      <a:pt x="14" y="1455"/>
                    </a:lnTo>
                    <a:lnTo>
                      <a:pt x="16" y="1478"/>
                    </a:lnTo>
                    <a:lnTo>
                      <a:pt x="17" y="1501"/>
                    </a:lnTo>
                    <a:lnTo>
                      <a:pt x="19" y="1525"/>
                    </a:lnTo>
                    <a:lnTo>
                      <a:pt x="19" y="1545"/>
                    </a:lnTo>
                    <a:lnTo>
                      <a:pt x="18" y="1572"/>
                    </a:lnTo>
                    <a:lnTo>
                      <a:pt x="17" y="1603"/>
                    </a:lnTo>
                    <a:lnTo>
                      <a:pt x="19" y="1635"/>
                    </a:lnTo>
                    <a:lnTo>
                      <a:pt x="25" y="1665"/>
                    </a:lnTo>
                    <a:lnTo>
                      <a:pt x="27" y="1662"/>
                    </a:lnTo>
                    <a:lnTo>
                      <a:pt x="29" y="1666"/>
                    </a:lnTo>
                    <a:lnTo>
                      <a:pt x="28" y="1672"/>
                    </a:lnTo>
                    <a:lnTo>
                      <a:pt x="26" y="1679"/>
                    </a:lnTo>
                    <a:lnTo>
                      <a:pt x="25" y="1685"/>
                    </a:lnTo>
                    <a:lnTo>
                      <a:pt x="21" y="1689"/>
                    </a:lnTo>
                    <a:lnTo>
                      <a:pt x="17" y="1689"/>
                    </a:lnTo>
                    <a:lnTo>
                      <a:pt x="12" y="1687"/>
                    </a:lnTo>
                    <a:lnTo>
                      <a:pt x="9" y="1685"/>
                    </a:lnTo>
                    <a:lnTo>
                      <a:pt x="8" y="1621"/>
                    </a:lnTo>
                    <a:lnTo>
                      <a:pt x="4" y="1557"/>
                    </a:lnTo>
                    <a:lnTo>
                      <a:pt x="1" y="1493"/>
                    </a:lnTo>
                    <a:lnTo>
                      <a:pt x="0" y="1432"/>
                    </a:lnTo>
                    <a:lnTo>
                      <a:pt x="3" y="1420"/>
                    </a:lnTo>
                    <a:lnTo>
                      <a:pt x="4" y="1406"/>
                    </a:lnTo>
                    <a:lnTo>
                      <a:pt x="4" y="1393"/>
                    </a:lnTo>
                    <a:lnTo>
                      <a:pt x="2" y="1379"/>
                    </a:lnTo>
                    <a:lnTo>
                      <a:pt x="11" y="1370"/>
                    </a:lnTo>
                    <a:lnTo>
                      <a:pt x="24" y="1362"/>
                    </a:lnTo>
                    <a:lnTo>
                      <a:pt x="38" y="1356"/>
                    </a:lnTo>
                    <a:lnTo>
                      <a:pt x="51" y="1348"/>
                    </a:lnTo>
                    <a:lnTo>
                      <a:pt x="63" y="1341"/>
                    </a:lnTo>
                    <a:lnTo>
                      <a:pt x="70" y="1331"/>
                    </a:lnTo>
                    <a:lnTo>
                      <a:pt x="72" y="1318"/>
                    </a:lnTo>
                    <a:lnTo>
                      <a:pt x="66" y="1301"/>
                    </a:lnTo>
                    <a:lnTo>
                      <a:pt x="64" y="1279"/>
                    </a:lnTo>
                    <a:lnTo>
                      <a:pt x="62" y="1260"/>
                    </a:lnTo>
                    <a:lnTo>
                      <a:pt x="61" y="1240"/>
                    </a:lnTo>
                    <a:lnTo>
                      <a:pt x="61" y="1221"/>
                    </a:lnTo>
                    <a:lnTo>
                      <a:pt x="81" y="1201"/>
                    </a:lnTo>
                    <a:lnTo>
                      <a:pt x="101" y="1180"/>
                    </a:lnTo>
                    <a:lnTo>
                      <a:pt x="119" y="1158"/>
                    </a:lnTo>
                    <a:lnTo>
                      <a:pt x="138" y="1136"/>
                    </a:lnTo>
                    <a:lnTo>
                      <a:pt x="155" y="1113"/>
                    </a:lnTo>
                    <a:lnTo>
                      <a:pt x="170" y="1090"/>
                    </a:lnTo>
                    <a:lnTo>
                      <a:pt x="186" y="1069"/>
                    </a:lnTo>
                    <a:lnTo>
                      <a:pt x="200" y="1046"/>
                    </a:lnTo>
                    <a:lnTo>
                      <a:pt x="203" y="1043"/>
                    </a:lnTo>
                    <a:lnTo>
                      <a:pt x="208" y="1042"/>
                    </a:lnTo>
                    <a:lnTo>
                      <a:pt x="210" y="1040"/>
                    </a:lnTo>
                    <a:lnTo>
                      <a:pt x="211" y="1036"/>
                    </a:lnTo>
                    <a:lnTo>
                      <a:pt x="214" y="917"/>
                    </a:lnTo>
                    <a:lnTo>
                      <a:pt x="210" y="912"/>
                    </a:lnTo>
                    <a:lnTo>
                      <a:pt x="208" y="801"/>
                    </a:lnTo>
                    <a:lnTo>
                      <a:pt x="205" y="689"/>
                    </a:lnTo>
                    <a:lnTo>
                      <a:pt x="201" y="578"/>
                    </a:lnTo>
                    <a:lnTo>
                      <a:pt x="199" y="477"/>
                    </a:lnTo>
                    <a:lnTo>
                      <a:pt x="197" y="464"/>
                    </a:lnTo>
                    <a:lnTo>
                      <a:pt x="195" y="449"/>
                    </a:lnTo>
                    <a:lnTo>
                      <a:pt x="192" y="434"/>
                    </a:lnTo>
                    <a:lnTo>
                      <a:pt x="185" y="423"/>
                    </a:lnTo>
                    <a:lnTo>
                      <a:pt x="184" y="420"/>
                    </a:lnTo>
                    <a:lnTo>
                      <a:pt x="184" y="417"/>
                    </a:lnTo>
                    <a:lnTo>
                      <a:pt x="183" y="414"/>
                    </a:lnTo>
                    <a:lnTo>
                      <a:pt x="183" y="411"/>
                    </a:lnTo>
                    <a:lnTo>
                      <a:pt x="191" y="404"/>
                    </a:lnTo>
                    <a:lnTo>
                      <a:pt x="199" y="398"/>
                    </a:lnTo>
                    <a:lnTo>
                      <a:pt x="208" y="391"/>
                    </a:lnTo>
                    <a:lnTo>
                      <a:pt x="216" y="386"/>
                    </a:lnTo>
                    <a:lnTo>
                      <a:pt x="224" y="379"/>
                    </a:lnTo>
                    <a:lnTo>
                      <a:pt x="233" y="373"/>
                    </a:lnTo>
                    <a:lnTo>
                      <a:pt x="241" y="366"/>
                    </a:lnTo>
                    <a:lnTo>
                      <a:pt x="250" y="359"/>
                    </a:lnTo>
                    <a:lnTo>
                      <a:pt x="248" y="338"/>
                    </a:lnTo>
                    <a:lnTo>
                      <a:pt x="248" y="317"/>
                    </a:lnTo>
                    <a:lnTo>
                      <a:pt x="248" y="295"/>
                    </a:lnTo>
                    <a:lnTo>
                      <a:pt x="250" y="274"/>
                    </a:lnTo>
                    <a:lnTo>
                      <a:pt x="271" y="267"/>
                    </a:lnTo>
                    <a:lnTo>
                      <a:pt x="284" y="254"/>
                    </a:lnTo>
                    <a:lnTo>
                      <a:pt x="290" y="238"/>
                    </a:lnTo>
                    <a:lnTo>
                      <a:pt x="290" y="220"/>
                    </a:lnTo>
                    <a:lnTo>
                      <a:pt x="288" y="200"/>
                    </a:lnTo>
                    <a:lnTo>
                      <a:pt x="284" y="181"/>
                    </a:lnTo>
                    <a:lnTo>
                      <a:pt x="282" y="161"/>
                    </a:lnTo>
                    <a:lnTo>
                      <a:pt x="284" y="145"/>
                    </a:lnTo>
                    <a:lnTo>
                      <a:pt x="288" y="114"/>
                    </a:lnTo>
                    <a:lnTo>
                      <a:pt x="291" y="83"/>
                    </a:lnTo>
                    <a:lnTo>
                      <a:pt x="294" y="52"/>
                    </a:lnTo>
                    <a:lnTo>
                      <a:pt x="301" y="25"/>
                    </a:lnTo>
                    <a:lnTo>
                      <a:pt x="307" y="22"/>
                    </a:lnTo>
                    <a:lnTo>
                      <a:pt x="313" y="21"/>
                    </a:lnTo>
                    <a:lnTo>
                      <a:pt x="319" y="23"/>
                    </a:lnTo>
                    <a:lnTo>
                      <a:pt x="324" y="25"/>
                    </a:lnTo>
                    <a:lnTo>
                      <a:pt x="324" y="33"/>
                    </a:lnTo>
                    <a:lnTo>
                      <a:pt x="326" y="41"/>
                    </a:lnTo>
                    <a:lnTo>
                      <a:pt x="329" y="48"/>
                    </a:lnTo>
                    <a:lnTo>
                      <a:pt x="336" y="53"/>
                    </a:lnTo>
                    <a:lnTo>
                      <a:pt x="329" y="94"/>
                    </a:lnTo>
                    <a:lnTo>
                      <a:pt x="323" y="138"/>
                    </a:lnTo>
                    <a:lnTo>
                      <a:pt x="321" y="183"/>
                    </a:lnTo>
                    <a:lnTo>
                      <a:pt x="327" y="230"/>
                    </a:lnTo>
                    <a:lnTo>
                      <a:pt x="336" y="219"/>
                    </a:lnTo>
                    <a:lnTo>
                      <a:pt x="341" y="204"/>
                    </a:lnTo>
                    <a:lnTo>
                      <a:pt x="344" y="188"/>
                    </a:lnTo>
                    <a:lnTo>
                      <a:pt x="347" y="173"/>
                    </a:lnTo>
                    <a:lnTo>
                      <a:pt x="346" y="128"/>
                    </a:lnTo>
                    <a:lnTo>
                      <a:pt x="349" y="86"/>
                    </a:lnTo>
                    <a:lnTo>
                      <a:pt x="349" y="45"/>
                    </a:lnTo>
                    <a:lnTo>
                      <a:pt x="343" y="3"/>
                    </a:lnTo>
                    <a:lnTo>
                      <a:pt x="345" y="1"/>
                    </a:lnTo>
                    <a:lnTo>
                      <a:pt x="347" y="0"/>
                    </a:lnTo>
                    <a:lnTo>
                      <a:pt x="351" y="1"/>
                    </a:lnTo>
                    <a:lnTo>
                      <a:pt x="354" y="1"/>
                    </a:lnTo>
                    <a:lnTo>
                      <a:pt x="362" y="14"/>
                    </a:lnTo>
                    <a:lnTo>
                      <a:pt x="362" y="71"/>
                    </a:lnTo>
                    <a:lnTo>
                      <a:pt x="364" y="128"/>
                    </a:lnTo>
                    <a:lnTo>
                      <a:pt x="359" y="183"/>
                    </a:lnTo>
                    <a:lnTo>
                      <a:pt x="345" y="238"/>
                    </a:lnTo>
                    <a:close/>
                  </a:path>
                </a:pathLst>
              </a:custGeom>
              <a:solidFill>
                <a:srgbClr val="00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3918" y="2658"/>
                <a:ext cx="13" cy="36"/>
              </a:xfrm>
              <a:custGeom>
                <a:avLst/>
                <a:gdLst>
                  <a:gd name="T0" fmla="*/ 2 w 26"/>
                  <a:gd name="T1" fmla="*/ 73 h 73"/>
                  <a:gd name="T2" fmla="*/ 0 w 26"/>
                  <a:gd name="T3" fmla="*/ 53 h 73"/>
                  <a:gd name="T4" fmla="*/ 0 w 26"/>
                  <a:gd name="T5" fmla="*/ 33 h 73"/>
                  <a:gd name="T6" fmla="*/ 4 w 26"/>
                  <a:gd name="T7" fmla="*/ 15 h 73"/>
                  <a:gd name="T8" fmla="*/ 17 w 26"/>
                  <a:gd name="T9" fmla="*/ 1 h 73"/>
                  <a:gd name="T10" fmla="*/ 18 w 26"/>
                  <a:gd name="T11" fmla="*/ 1 h 73"/>
                  <a:gd name="T12" fmla="*/ 19 w 26"/>
                  <a:gd name="T13" fmla="*/ 1 h 73"/>
                  <a:gd name="T14" fmla="*/ 19 w 26"/>
                  <a:gd name="T15" fmla="*/ 0 h 73"/>
                  <a:gd name="T16" fmla="*/ 20 w 26"/>
                  <a:gd name="T17" fmla="*/ 0 h 73"/>
                  <a:gd name="T18" fmla="*/ 22 w 26"/>
                  <a:gd name="T19" fmla="*/ 10 h 73"/>
                  <a:gd name="T20" fmla="*/ 24 w 26"/>
                  <a:gd name="T21" fmla="*/ 21 h 73"/>
                  <a:gd name="T22" fmla="*/ 25 w 26"/>
                  <a:gd name="T23" fmla="*/ 31 h 73"/>
                  <a:gd name="T24" fmla="*/ 26 w 26"/>
                  <a:gd name="T25" fmla="*/ 41 h 73"/>
                  <a:gd name="T26" fmla="*/ 25 w 26"/>
                  <a:gd name="T27" fmla="*/ 52 h 73"/>
                  <a:gd name="T28" fmla="*/ 22 w 26"/>
                  <a:gd name="T29" fmla="*/ 60 h 73"/>
                  <a:gd name="T30" fmla="*/ 13 w 26"/>
                  <a:gd name="T31" fmla="*/ 67 h 73"/>
                  <a:gd name="T32" fmla="*/ 2 w 26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73">
                    <a:moveTo>
                      <a:pt x="2" y="73"/>
                    </a:moveTo>
                    <a:lnTo>
                      <a:pt x="0" y="53"/>
                    </a:lnTo>
                    <a:lnTo>
                      <a:pt x="0" y="33"/>
                    </a:lnTo>
                    <a:lnTo>
                      <a:pt x="4" y="15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10"/>
                    </a:lnTo>
                    <a:lnTo>
                      <a:pt x="24" y="21"/>
                    </a:lnTo>
                    <a:lnTo>
                      <a:pt x="25" y="31"/>
                    </a:lnTo>
                    <a:lnTo>
                      <a:pt x="26" y="41"/>
                    </a:lnTo>
                    <a:lnTo>
                      <a:pt x="25" y="52"/>
                    </a:lnTo>
                    <a:lnTo>
                      <a:pt x="22" y="60"/>
                    </a:lnTo>
                    <a:lnTo>
                      <a:pt x="13" y="67"/>
                    </a:lnTo>
                    <a:lnTo>
                      <a:pt x="2" y="7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6"/>
              <p:cNvSpPr>
                <a:spLocks/>
              </p:cNvSpPr>
              <p:nvPr/>
            </p:nvSpPr>
            <p:spPr bwMode="auto">
              <a:xfrm>
                <a:off x="3836" y="2724"/>
                <a:ext cx="83" cy="445"/>
              </a:xfrm>
              <a:custGeom>
                <a:avLst/>
                <a:gdLst>
                  <a:gd name="T0" fmla="*/ 146 w 166"/>
                  <a:gd name="T1" fmla="*/ 763 h 889"/>
                  <a:gd name="T2" fmla="*/ 128 w 166"/>
                  <a:gd name="T3" fmla="*/ 777 h 889"/>
                  <a:gd name="T4" fmla="*/ 109 w 166"/>
                  <a:gd name="T5" fmla="*/ 792 h 889"/>
                  <a:gd name="T6" fmla="*/ 91 w 166"/>
                  <a:gd name="T7" fmla="*/ 806 h 889"/>
                  <a:gd name="T8" fmla="*/ 73 w 166"/>
                  <a:gd name="T9" fmla="*/ 821 h 889"/>
                  <a:gd name="T10" fmla="*/ 54 w 166"/>
                  <a:gd name="T11" fmla="*/ 837 h 889"/>
                  <a:gd name="T12" fmla="*/ 37 w 166"/>
                  <a:gd name="T13" fmla="*/ 853 h 889"/>
                  <a:gd name="T14" fmla="*/ 21 w 166"/>
                  <a:gd name="T15" fmla="*/ 870 h 889"/>
                  <a:gd name="T16" fmla="*/ 5 w 166"/>
                  <a:gd name="T17" fmla="*/ 889 h 889"/>
                  <a:gd name="T18" fmla="*/ 2 w 166"/>
                  <a:gd name="T19" fmla="*/ 875 h 889"/>
                  <a:gd name="T20" fmla="*/ 1 w 166"/>
                  <a:gd name="T21" fmla="*/ 860 h 889"/>
                  <a:gd name="T22" fmla="*/ 0 w 166"/>
                  <a:gd name="T23" fmla="*/ 846 h 889"/>
                  <a:gd name="T24" fmla="*/ 0 w 166"/>
                  <a:gd name="T25" fmla="*/ 832 h 889"/>
                  <a:gd name="T26" fmla="*/ 6 w 166"/>
                  <a:gd name="T27" fmla="*/ 823 h 889"/>
                  <a:gd name="T28" fmla="*/ 12 w 166"/>
                  <a:gd name="T29" fmla="*/ 814 h 889"/>
                  <a:gd name="T30" fmla="*/ 18 w 166"/>
                  <a:gd name="T31" fmla="*/ 806 h 889"/>
                  <a:gd name="T32" fmla="*/ 25 w 166"/>
                  <a:gd name="T33" fmla="*/ 798 h 889"/>
                  <a:gd name="T34" fmla="*/ 33 w 166"/>
                  <a:gd name="T35" fmla="*/ 790 h 889"/>
                  <a:gd name="T36" fmla="*/ 42 w 166"/>
                  <a:gd name="T37" fmla="*/ 783 h 889"/>
                  <a:gd name="T38" fmla="*/ 50 w 166"/>
                  <a:gd name="T39" fmla="*/ 775 h 889"/>
                  <a:gd name="T40" fmla="*/ 58 w 166"/>
                  <a:gd name="T41" fmla="*/ 766 h 889"/>
                  <a:gd name="T42" fmla="*/ 130 w 166"/>
                  <a:gd name="T43" fmla="*/ 666 h 889"/>
                  <a:gd name="T44" fmla="*/ 139 w 166"/>
                  <a:gd name="T45" fmla="*/ 664 h 889"/>
                  <a:gd name="T46" fmla="*/ 148 w 166"/>
                  <a:gd name="T47" fmla="*/ 661 h 889"/>
                  <a:gd name="T48" fmla="*/ 156 w 166"/>
                  <a:gd name="T49" fmla="*/ 655 h 889"/>
                  <a:gd name="T50" fmla="*/ 158 w 166"/>
                  <a:gd name="T51" fmla="*/ 646 h 889"/>
                  <a:gd name="T52" fmla="*/ 151 w 166"/>
                  <a:gd name="T53" fmla="*/ 486 h 889"/>
                  <a:gd name="T54" fmla="*/ 146 w 166"/>
                  <a:gd name="T55" fmla="*/ 327 h 889"/>
                  <a:gd name="T56" fmla="*/ 139 w 166"/>
                  <a:gd name="T57" fmla="*/ 170 h 889"/>
                  <a:gd name="T58" fmla="*/ 130 w 166"/>
                  <a:gd name="T59" fmla="*/ 12 h 889"/>
                  <a:gd name="T60" fmla="*/ 143 w 166"/>
                  <a:gd name="T61" fmla="*/ 0 h 889"/>
                  <a:gd name="T62" fmla="*/ 148 w 166"/>
                  <a:gd name="T63" fmla="*/ 187 h 889"/>
                  <a:gd name="T64" fmla="*/ 156 w 166"/>
                  <a:gd name="T65" fmla="*/ 370 h 889"/>
                  <a:gd name="T66" fmla="*/ 164 w 166"/>
                  <a:gd name="T67" fmla="*/ 552 h 889"/>
                  <a:gd name="T68" fmla="*/ 166 w 166"/>
                  <a:gd name="T69" fmla="*/ 734 h 889"/>
                  <a:gd name="T70" fmla="*/ 146 w 166"/>
                  <a:gd name="T71" fmla="*/ 76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6" h="889">
                    <a:moveTo>
                      <a:pt x="146" y="763"/>
                    </a:moveTo>
                    <a:lnTo>
                      <a:pt x="128" y="777"/>
                    </a:lnTo>
                    <a:lnTo>
                      <a:pt x="109" y="792"/>
                    </a:lnTo>
                    <a:lnTo>
                      <a:pt x="91" y="806"/>
                    </a:lnTo>
                    <a:lnTo>
                      <a:pt x="73" y="821"/>
                    </a:lnTo>
                    <a:lnTo>
                      <a:pt x="54" y="837"/>
                    </a:lnTo>
                    <a:lnTo>
                      <a:pt x="37" y="853"/>
                    </a:lnTo>
                    <a:lnTo>
                      <a:pt x="21" y="870"/>
                    </a:lnTo>
                    <a:lnTo>
                      <a:pt x="5" y="889"/>
                    </a:lnTo>
                    <a:lnTo>
                      <a:pt x="2" y="875"/>
                    </a:lnTo>
                    <a:lnTo>
                      <a:pt x="1" y="860"/>
                    </a:lnTo>
                    <a:lnTo>
                      <a:pt x="0" y="846"/>
                    </a:lnTo>
                    <a:lnTo>
                      <a:pt x="0" y="832"/>
                    </a:lnTo>
                    <a:lnTo>
                      <a:pt x="6" y="823"/>
                    </a:lnTo>
                    <a:lnTo>
                      <a:pt x="12" y="814"/>
                    </a:lnTo>
                    <a:lnTo>
                      <a:pt x="18" y="806"/>
                    </a:lnTo>
                    <a:lnTo>
                      <a:pt x="25" y="798"/>
                    </a:lnTo>
                    <a:lnTo>
                      <a:pt x="33" y="790"/>
                    </a:lnTo>
                    <a:lnTo>
                      <a:pt x="42" y="783"/>
                    </a:lnTo>
                    <a:lnTo>
                      <a:pt x="50" y="775"/>
                    </a:lnTo>
                    <a:lnTo>
                      <a:pt x="58" y="766"/>
                    </a:lnTo>
                    <a:lnTo>
                      <a:pt x="130" y="666"/>
                    </a:lnTo>
                    <a:lnTo>
                      <a:pt x="139" y="664"/>
                    </a:lnTo>
                    <a:lnTo>
                      <a:pt x="148" y="661"/>
                    </a:lnTo>
                    <a:lnTo>
                      <a:pt x="156" y="655"/>
                    </a:lnTo>
                    <a:lnTo>
                      <a:pt x="158" y="646"/>
                    </a:lnTo>
                    <a:lnTo>
                      <a:pt x="151" y="486"/>
                    </a:lnTo>
                    <a:lnTo>
                      <a:pt x="146" y="327"/>
                    </a:lnTo>
                    <a:lnTo>
                      <a:pt x="139" y="170"/>
                    </a:lnTo>
                    <a:lnTo>
                      <a:pt x="130" y="12"/>
                    </a:lnTo>
                    <a:lnTo>
                      <a:pt x="143" y="0"/>
                    </a:lnTo>
                    <a:lnTo>
                      <a:pt x="148" y="187"/>
                    </a:lnTo>
                    <a:lnTo>
                      <a:pt x="156" y="370"/>
                    </a:lnTo>
                    <a:lnTo>
                      <a:pt x="164" y="552"/>
                    </a:lnTo>
                    <a:lnTo>
                      <a:pt x="166" y="734"/>
                    </a:lnTo>
                    <a:lnTo>
                      <a:pt x="146" y="76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Freeform 27"/>
              <p:cNvSpPr>
                <a:spLocks/>
              </p:cNvSpPr>
              <p:nvPr/>
            </p:nvSpPr>
            <p:spPr bwMode="auto">
              <a:xfrm>
                <a:off x="3263" y="2465"/>
                <a:ext cx="626" cy="657"/>
              </a:xfrm>
              <a:custGeom>
                <a:avLst/>
                <a:gdLst>
                  <a:gd name="T0" fmla="*/ 1219 w 1252"/>
                  <a:gd name="T1" fmla="*/ 452 h 1315"/>
                  <a:gd name="T2" fmla="*/ 1204 w 1252"/>
                  <a:gd name="T3" fmla="*/ 638 h 1315"/>
                  <a:gd name="T4" fmla="*/ 1191 w 1252"/>
                  <a:gd name="T5" fmla="*/ 824 h 1315"/>
                  <a:gd name="T6" fmla="*/ 1221 w 1252"/>
                  <a:gd name="T7" fmla="*/ 870 h 1315"/>
                  <a:gd name="T8" fmla="*/ 1243 w 1252"/>
                  <a:gd name="T9" fmla="*/ 916 h 1315"/>
                  <a:gd name="T10" fmla="*/ 1243 w 1252"/>
                  <a:gd name="T11" fmla="*/ 959 h 1315"/>
                  <a:gd name="T12" fmla="*/ 1213 w 1252"/>
                  <a:gd name="T13" fmla="*/ 1025 h 1315"/>
                  <a:gd name="T14" fmla="*/ 1174 w 1252"/>
                  <a:gd name="T15" fmla="*/ 1090 h 1315"/>
                  <a:gd name="T16" fmla="*/ 1141 w 1252"/>
                  <a:gd name="T17" fmla="*/ 1155 h 1315"/>
                  <a:gd name="T18" fmla="*/ 1102 w 1252"/>
                  <a:gd name="T19" fmla="*/ 1214 h 1315"/>
                  <a:gd name="T20" fmla="*/ 1049 w 1252"/>
                  <a:gd name="T21" fmla="*/ 1260 h 1315"/>
                  <a:gd name="T22" fmla="*/ 1016 w 1252"/>
                  <a:gd name="T23" fmla="*/ 1270 h 1315"/>
                  <a:gd name="T24" fmla="*/ 999 w 1252"/>
                  <a:gd name="T25" fmla="*/ 1277 h 1315"/>
                  <a:gd name="T26" fmla="*/ 991 w 1252"/>
                  <a:gd name="T27" fmla="*/ 1299 h 1315"/>
                  <a:gd name="T28" fmla="*/ 976 w 1252"/>
                  <a:gd name="T29" fmla="*/ 1314 h 1315"/>
                  <a:gd name="T30" fmla="*/ 942 w 1252"/>
                  <a:gd name="T31" fmla="*/ 1310 h 1315"/>
                  <a:gd name="T32" fmla="*/ 906 w 1252"/>
                  <a:gd name="T33" fmla="*/ 1304 h 1315"/>
                  <a:gd name="T34" fmla="*/ 870 w 1252"/>
                  <a:gd name="T35" fmla="*/ 1301 h 1315"/>
                  <a:gd name="T36" fmla="*/ 833 w 1252"/>
                  <a:gd name="T37" fmla="*/ 1299 h 1315"/>
                  <a:gd name="T38" fmla="*/ 795 w 1252"/>
                  <a:gd name="T39" fmla="*/ 1297 h 1315"/>
                  <a:gd name="T40" fmla="*/ 732 w 1252"/>
                  <a:gd name="T41" fmla="*/ 1295 h 1315"/>
                  <a:gd name="T42" fmla="*/ 618 w 1252"/>
                  <a:gd name="T43" fmla="*/ 1292 h 1315"/>
                  <a:gd name="T44" fmla="*/ 502 w 1252"/>
                  <a:gd name="T45" fmla="*/ 1290 h 1315"/>
                  <a:gd name="T46" fmla="*/ 385 w 1252"/>
                  <a:gd name="T47" fmla="*/ 1288 h 1315"/>
                  <a:gd name="T48" fmla="*/ 266 w 1252"/>
                  <a:gd name="T49" fmla="*/ 1285 h 1315"/>
                  <a:gd name="T50" fmla="*/ 147 w 1252"/>
                  <a:gd name="T51" fmla="*/ 1283 h 1315"/>
                  <a:gd name="T52" fmla="*/ 97 w 1252"/>
                  <a:gd name="T53" fmla="*/ 1288 h 1315"/>
                  <a:gd name="T54" fmla="*/ 47 w 1252"/>
                  <a:gd name="T55" fmla="*/ 1293 h 1315"/>
                  <a:gd name="T56" fmla="*/ 14 w 1252"/>
                  <a:gd name="T57" fmla="*/ 1292 h 1315"/>
                  <a:gd name="T58" fmla="*/ 0 w 1252"/>
                  <a:gd name="T59" fmla="*/ 1288 h 1315"/>
                  <a:gd name="T60" fmla="*/ 6 w 1252"/>
                  <a:gd name="T61" fmla="*/ 1269 h 1315"/>
                  <a:gd name="T62" fmla="*/ 82 w 1252"/>
                  <a:gd name="T63" fmla="*/ 1257 h 1315"/>
                  <a:gd name="T64" fmla="*/ 189 w 1252"/>
                  <a:gd name="T65" fmla="*/ 1251 h 1315"/>
                  <a:gd name="T66" fmla="*/ 296 w 1252"/>
                  <a:gd name="T67" fmla="*/ 1250 h 1315"/>
                  <a:gd name="T68" fmla="*/ 402 w 1252"/>
                  <a:gd name="T69" fmla="*/ 1250 h 1315"/>
                  <a:gd name="T70" fmla="*/ 507 w 1252"/>
                  <a:gd name="T71" fmla="*/ 1247 h 1315"/>
                  <a:gd name="T72" fmla="*/ 605 w 1252"/>
                  <a:gd name="T73" fmla="*/ 1242 h 1315"/>
                  <a:gd name="T74" fmla="*/ 688 w 1252"/>
                  <a:gd name="T75" fmla="*/ 1243 h 1315"/>
                  <a:gd name="T76" fmla="*/ 768 w 1252"/>
                  <a:gd name="T77" fmla="*/ 1246 h 1315"/>
                  <a:gd name="T78" fmla="*/ 848 w 1252"/>
                  <a:gd name="T79" fmla="*/ 1251 h 1315"/>
                  <a:gd name="T80" fmla="*/ 931 w 1252"/>
                  <a:gd name="T81" fmla="*/ 1255 h 1315"/>
                  <a:gd name="T82" fmla="*/ 1018 w 1252"/>
                  <a:gd name="T83" fmla="*/ 1257 h 1315"/>
                  <a:gd name="T84" fmla="*/ 1086 w 1252"/>
                  <a:gd name="T85" fmla="*/ 1209 h 1315"/>
                  <a:gd name="T86" fmla="*/ 1136 w 1252"/>
                  <a:gd name="T87" fmla="*/ 1140 h 1315"/>
                  <a:gd name="T88" fmla="*/ 1168 w 1252"/>
                  <a:gd name="T89" fmla="*/ 1080 h 1315"/>
                  <a:gd name="T90" fmla="*/ 1185 w 1252"/>
                  <a:gd name="T91" fmla="*/ 1047 h 1315"/>
                  <a:gd name="T92" fmla="*/ 1206 w 1252"/>
                  <a:gd name="T93" fmla="*/ 1016 h 1315"/>
                  <a:gd name="T94" fmla="*/ 1215 w 1252"/>
                  <a:gd name="T95" fmla="*/ 979 h 1315"/>
                  <a:gd name="T96" fmla="*/ 1234 w 1252"/>
                  <a:gd name="T97" fmla="*/ 934 h 1315"/>
                  <a:gd name="T98" fmla="*/ 1217 w 1252"/>
                  <a:gd name="T99" fmla="*/ 886 h 1315"/>
                  <a:gd name="T100" fmla="*/ 1184 w 1252"/>
                  <a:gd name="T101" fmla="*/ 842 h 1315"/>
                  <a:gd name="T102" fmla="*/ 1183 w 1252"/>
                  <a:gd name="T103" fmla="*/ 745 h 1315"/>
                  <a:gd name="T104" fmla="*/ 1194 w 1252"/>
                  <a:gd name="T105" fmla="*/ 583 h 1315"/>
                  <a:gd name="T106" fmla="*/ 1219 w 1252"/>
                  <a:gd name="T107" fmla="*/ 355 h 1315"/>
                  <a:gd name="T108" fmla="*/ 1236 w 1252"/>
                  <a:gd name="T109" fmla="*/ 125 h 1315"/>
                  <a:gd name="T110" fmla="*/ 1242 w 1252"/>
                  <a:gd name="T111" fmla="*/ 23 h 1315"/>
                  <a:gd name="T112" fmla="*/ 1252 w 1252"/>
                  <a:gd name="T113" fmla="*/ 0 h 1315"/>
                  <a:gd name="T114" fmla="*/ 1241 w 1252"/>
                  <a:gd name="T115" fmla="*/ 248 h 1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52" h="1315">
                    <a:moveTo>
                      <a:pt x="1229" y="331"/>
                    </a:moveTo>
                    <a:lnTo>
                      <a:pt x="1224" y="391"/>
                    </a:lnTo>
                    <a:lnTo>
                      <a:pt x="1219" y="452"/>
                    </a:lnTo>
                    <a:lnTo>
                      <a:pt x="1214" y="514"/>
                    </a:lnTo>
                    <a:lnTo>
                      <a:pt x="1208" y="576"/>
                    </a:lnTo>
                    <a:lnTo>
                      <a:pt x="1204" y="638"/>
                    </a:lnTo>
                    <a:lnTo>
                      <a:pt x="1199" y="700"/>
                    </a:lnTo>
                    <a:lnTo>
                      <a:pt x="1194" y="763"/>
                    </a:lnTo>
                    <a:lnTo>
                      <a:pt x="1191" y="824"/>
                    </a:lnTo>
                    <a:lnTo>
                      <a:pt x="1200" y="840"/>
                    </a:lnTo>
                    <a:lnTo>
                      <a:pt x="1211" y="855"/>
                    </a:lnTo>
                    <a:lnTo>
                      <a:pt x="1221" y="870"/>
                    </a:lnTo>
                    <a:lnTo>
                      <a:pt x="1230" y="883"/>
                    </a:lnTo>
                    <a:lnTo>
                      <a:pt x="1238" y="900"/>
                    </a:lnTo>
                    <a:lnTo>
                      <a:pt x="1243" y="916"/>
                    </a:lnTo>
                    <a:lnTo>
                      <a:pt x="1243" y="933"/>
                    </a:lnTo>
                    <a:lnTo>
                      <a:pt x="1238" y="951"/>
                    </a:lnTo>
                    <a:lnTo>
                      <a:pt x="1243" y="959"/>
                    </a:lnTo>
                    <a:lnTo>
                      <a:pt x="1235" y="982"/>
                    </a:lnTo>
                    <a:lnTo>
                      <a:pt x="1224" y="1004"/>
                    </a:lnTo>
                    <a:lnTo>
                      <a:pt x="1213" y="1025"/>
                    </a:lnTo>
                    <a:lnTo>
                      <a:pt x="1200" y="1047"/>
                    </a:lnTo>
                    <a:lnTo>
                      <a:pt x="1186" y="1068"/>
                    </a:lnTo>
                    <a:lnTo>
                      <a:pt x="1174" y="1090"/>
                    </a:lnTo>
                    <a:lnTo>
                      <a:pt x="1163" y="1111"/>
                    </a:lnTo>
                    <a:lnTo>
                      <a:pt x="1154" y="1134"/>
                    </a:lnTo>
                    <a:lnTo>
                      <a:pt x="1141" y="1155"/>
                    </a:lnTo>
                    <a:lnTo>
                      <a:pt x="1130" y="1175"/>
                    </a:lnTo>
                    <a:lnTo>
                      <a:pt x="1116" y="1196"/>
                    </a:lnTo>
                    <a:lnTo>
                      <a:pt x="1102" y="1214"/>
                    </a:lnTo>
                    <a:lnTo>
                      <a:pt x="1087" y="1231"/>
                    </a:lnTo>
                    <a:lnTo>
                      <a:pt x="1069" y="1247"/>
                    </a:lnTo>
                    <a:lnTo>
                      <a:pt x="1049" y="1260"/>
                    </a:lnTo>
                    <a:lnTo>
                      <a:pt x="1027" y="1272"/>
                    </a:lnTo>
                    <a:lnTo>
                      <a:pt x="1022" y="1272"/>
                    </a:lnTo>
                    <a:lnTo>
                      <a:pt x="1016" y="1270"/>
                    </a:lnTo>
                    <a:lnTo>
                      <a:pt x="1010" y="1270"/>
                    </a:lnTo>
                    <a:lnTo>
                      <a:pt x="1003" y="1270"/>
                    </a:lnTo>
                    <a:lnTo>
                      <a:pt x="999" y="1277"/>
                    </a:lnTo>
                    <a:lnTo>
                      <a:pt x="996" y="1285"/>
                    </a:lnTo>
                    <a:lnTo>
                      <a:pt x="993" y="1292"/>
                    </a:lnTo>
                    <a:lnTo>
                      <a:pt x="991" y="1299"/>
                    </a:lnTo>
                    <a:lnTo>
                      <a:pt x="987" y="1305"/>
                    </a:lnTo>
                    <a:lnTo>
                      <a:pt x="982" y="1311"/>
                    </a:lnTo>
                    <a:lnTo>
                      <a:pt x="976" y="1314"/>
                    </a:lnTo>
                    <a:lnTo>
                      <a:pt x="966" y="1315"/>
                    </a:lnTo>
                    <a:lnTo>
                      <a:pt x="955" y="1312"/>
                    </a:lnTo>
                    <a:lnTo>
                      <a:pt x="942" y="1310"/>
                    </a:lnTo>
                    <a:lnTo>
                      <a:pt x="931" y="1307"/>
                    </a:lnTo>
                    <a:lnTo>
                      <a:pt x="918" y="1306"/>
                    </a:lnTo>
                    <a:lnTo>
                      <a:pt x="906" y="1304"/>
                    </a:lnTo>
                    <a:lnTo>
                      <a:pt x="894" y="1303"/>
                    </a:lnTo>
                    <a:lnTo>
                      <a:pt x="881" y="1301"/>
                    </a:lnTo>
                    <a:lnTo>
                      <a:pt x="870" y="1301"/>
                    </a:lnTo>
                    <a:lnTo>
                      <a:pt x="857" y="1300"/>
                    </a:lnTo>
                    <a:lnTo>
                      <a:pt x="844" y="1299"/>
                    </a:lnTo>
                    <a:lnTo>
                      <a:pt x="833" y="1299"/>
                    </a:lnTo>
                    <a:lnTo>
                      <a:pt x="820" y="1298"/>
                    </a:lnTo>
                    <a:lnTo>
                      <a:pt x="807" y="1298"/>
                    </a:lnTo>
                    <a:lnTo>
                      <a:pt x="795" y="1297"/>
                    </a:lnTo>
                    <a:lnTo>
                      <a:pt x="783" y="1296"/>
                    </a:lnTo>
                    <a:lnTo>
                      <a:pt x="770" y="1295"/>
                    </a:lnTo>
                    <a:lnTo>
                      <a:pt x="732" y="1295"/>
                    </a:lnTo>
                    <a:lnTo>
                      <a:pt x="694" y="1293"/>
                    </a:lnTo>
                    <a:lnTo>
                      <a:pt x="656" y="1293"/>
                    </a:lnTo>
                    <a:lnTo>
                      <a:pt x="618" y="1292"/>
                    </a:lnTo>
                    <a:lnTo>
                      <a:pt x="579" y="1292"/>
                    </a:lnTo>
                    <a:lnTo>
                      <a:pt x="541" y="1291"/>
                    </a:lnTo>
                    <a:lnTo>
                      <a:pt x="502" y="1290"/>
                    </a:lnTo>
                    <a:lnTo>
                      <a:pt x="463" y="1290"/>
                    </a:lnTo>
                    <a:lnTo>
                      <a:pt x="424" y="1289"/>
                    </a:lnTo>
                    <a:lnTo>
                      <a:pt x="385" y="1288"/>
                    </a:lnTo>
                    <a:lnTo>
                      <a:pt x="345" y="1288"/>
                    </a:lnTo>
                    <a:lnTo>
                      <a:pt x="305" y="1286"/>
                    </a:lnTo>
                    <a:lnTo>
                      <a:pt x="266" y="1285"/>
                    </a:lnTo>
                    <a:lnTo>
                      <a:pt x="227" y="1284"/>
                    </a:lnTo>
                    <a:lnTo>
                      <a:pt x="186" y="1284"/>
                    </a:lnTo>
                    <a:lnTo>
                      <a:pt x="147" y="1283"/>
                    </a:lnTo>
                    <a:lnTo>
                      <a:pt x="130" y="1284"/>
                    </a:lnTo>
                    <a:lnTo>
                      <a:pt x="114" y="1286"/>
                    </a:lnTo>
                    <a:lnTo>
                      <a:pt x="97" y="1288"/>
                    </a:lnTo>
                    <a:lnTo>
                      <a:pt x="80" y="1290"/>
                    </a:lnTo>
                    <a:lnTo>
                      <a:pt x="63" y="1292"/>
                    </a:lnTo>
                    <a:lnTo>
                      <a:pt x="47" y="1293"/>
                    </a:lnTo>
                    <a:lnTo>
                      <a:pt x="31" y="1296"/>
                    </a:lnTo>
                    <a:lnTo>
                      <a:pt x="16" y="1297"/>
                    </a:lnTo>
                    <a:lnTo>
                      <a:pt x="14" y="1292"/>
                    </a:lnTo>
                    <a:lnTo>
                      <a:pt x="10" y="1290"/>
                    </a:lnTo>
                    <a:lnTo>
                      <a:pt x="4" y="1290"/>
                    </a:lnTo>
                    <a:lnTo>
                      <a:pt x="0" y="1288"/>
                    </a:lnTo>
                    <a:lnTo>
                      <a:pt x="0" y="1281"/>
                    </a:lnTo>
                    <a:lnTo>
                      <a:pt x="2" y="1274"/>
                    </a:lnTo>
                    <a:lnTo>
                      <a:pt x="6" y="1269"/>
                    </a:lnTo>
                    <a:lnTo>
                      <a:pt x="11" y="1266"/>
                    </a:lnTo>
                    <a:lnTo>
                      <a:pt x="46" y="1261"/>
                    </a:lnTo>
                    <a:lnTo>
                      <a:pt x="82" y="1257"/>
                    </a:lnTo>
                    <a:lnTo>
                      <a:pt x="117" y="1253"/>
                    </a:lnTo>
                    <a:lnTo>
                      <a:pt x="153" y="1252"/>
                    </a:lnTo>
                    <a:lnTo>
                      <a:pt x="189" y="1251"/>
                    </a:lnTo>
                    <a:lnTo>
                      <a:pt x="224" y="1250"/>
                    </a:lnTo>
                    <a:lnTo>
                      <a:pt x="260" y="1250"/>
                    </a:lnTo>
                    <a:lnTo>
                      <a:pt x="296" y="1250"/>
                    </a:lnTo>
                    <a:lnTo>
                      <a:pt x="330" y="1250"/>
                    </a:lnTo>
                    <a:lnTo>
                      <a:pt x="366" y="1250"/>
                    </a:lnTo>
                    <a:lnTo>
                      <a:pt x="402" y="1250"/>
                    </a:lnTo>
                    <a:lnTo>
                      <a:pt x="438" y="1250"/>
                    </a:lnTo>
                    <a:lnTo>
                      <a:pt x="472" y="1248"/>
                    </a:lnTo>
                    <a:lnTo>
                      <a:pt x="507" y="1247"/>
                    </a:lnTo>
                    <a:lnTo>
                      <a:pt x="541" y="1246"/>
                    </a:lnTo>
                    <a:lnTo>
                      <a:pt x="576" y="1243"/>
                    </a:lnTo>
                    <a:lnTo>
                      <a:pt x="605" y="1242"/>
                    </a:lnTo>
                    <a:lnTo>
                      <a:pt x="632" y="1242"/>
                    </a:lnTo>
                    <a:lnTo>
                      <a:pt x="660" y="1243"/>
                    </a:lnTo>
                    <a:lnTo>
                      <a:pt x="688" y="1243"/>
                    </a:lnTo>
                    <a:lnTo>
                      <a:pt x="714" y="1244"/>
                    </a:lnTo>
                    <a:lnTo>
                      <a:pt x="741" y="1245"/>
                    </a:lnTo>
                    <a:lnTo>
                      <a:pt x="768" y="1246"/>
                    </a:lnTo>
                    <a:lnTo>
                      <a:pt x="795" y="1247"/>
                    </a:lnTo>
                    <a:lnTo>
                      <a:pt x="821" y="1250"/>
                    </a:lnTo>
                    <a:lnTo>
                      <a:pt x="848" y="1251"/>
                    </a:lnTo>
                    <a:lnTo>
                      <a:pt x="875" y="1252"/>
                    </a:lnTo>
                    <a:lnTo>
                      <a:pt x="903" y="1254"/>
                    </a:lnTo>
                    <a:lnTo>
                      <a:pt x="931" y="1255"/>
                    </a:lnTo>
                    <a:lnTo>
                      <a:pt x="959" y="1255"/>
                    </a:lnTo>
                    <a:lnTo>
                      <a:pt x="988" y="1257"/>
                    </a:lnTo>
                    <a:lnTo>
                      <a:pt x="1018" y="1257"/>
                    </a:lnTo>
                    <a:lnTo>
                      <a:pt x="1044" y="1244"/>
                    </a:lnTo>
                    <a:lnTo>
                      <a:pt x="1067" y="1228"/>
                    </a:lnTo>
                    <a:lnTo>
                      <a:pt x="1086" y="1209"/>
                    </a:lnTo>
                    <a:lnTo>
                      <a:pt x="1105" y="1187"/>
                    </a:lnTo>
                    <a:lnTo>
                      <a:pt x="1121" y="1164"/>
                    </a:lnTo>
                    <a:lnTo>
                      <a:pt x="1136" y="1140"/>
                    </a:lnTo>
                    <a:lnTo>
                      <a:pt x="1149" y="1116"/>
                    </a:lnTo>
                    <a:lnTo>
                      <a:pt x="1163" y="1092"/>
                    </a:lnTo>
                    <a:lnTo>
                      <a:pt x="1168" y="1080"/>
                    </a:lnTo>
                    <a:lnTo>
                      <a:pt x="1173" y="1069"/>
                    </a:lnTo>
                    <a:lnTo>
                      <a:pt x="1178" y="1058"/>
                    </a:lnTo>
                    <a:lnTo>
                      <a:pt x="1185" y="1047"/>
                    </a:lnTo>
                    <a:lnTo>
                      <a:pt x="1192" y="1037"/>
                    </a:lnTo>
                    <a:lnTo>
                      <a:pt x="1199" y="1026"/>
                    </a:lnTo>
                    <a:lnTo>
                      <a:pt x="1206" y="1016"/>
                    </a:lnTo>
                    <a:lnTo>
                      <a:pt x="1213" y="1006"/>
                    </a:lnTo>
                    <a:lnTo>
                      <a:pt x="1211" y="992"/>
                    </a:lnTo>
                    <a:lnTo>
                      <a:pt x="1215" y="979"/>
                    </a:lnTo>
                    <a:lnTo>
                      <a:pt x="1222" y="966"/>
                    </a:lnTo>
                    <a:lnTo>
                      <a:pt x="1227" y="951"/>
                    </a:lnTo>
                    <a:lnTo>
                      <a:pt x="1234" y="934"/>
                    </a:lnTo>
                    <a:lnTo>
                      <a:pt x="1232" y="917"/>
                    </a:lnTo>
                    <a:lnTo>
                      <a:pt x="1227" y="902"/>
                    </a:lnTo>
                    <a:lnTo>
                      <a:pt x="1217" y="886"/>
                    </a:lnTo>
                    <a:lnTo>
                      <a:pt x="1206" y="871"/>
                    </a:lnTo>
                    <a:lnTo>
                      <a:pt x="1194" y="857"/>
                    </a:lnTo>
                    <a:lnTo>
                      <a:pt x="1184" y="842"/>
                    </a:lnTo>
                    <a:lnTo>
                      <a:pt x="1176" y="827"/>
                    </a:lnTo>
                    <a:lnTo>
                      <a:pt x="1177" y="787"/>
                    </a:lnTo>
                    <a:lnTo>
                      <a:pt x="1183" y="745"/>
                    </a:lnTo>
                    <a:lnTo>
                      <a:pt x="1190" y="703"/>
                    </a:lnTo>
                    <a:lnTo>
                      <a:pt x="1191" y="658"/>
                    </a:lnTo>
                    <a:lnTo>
                      <a:pt x="1194" y="583"/>
                    </a:lnTo>
                    <a:lnTo>
                      <a:pt x="1201" y="507"/>
                    </a:lnTo>
                    <a:lnTo>
                      <a:pt x="1209" y="431"/>
                    </a:lnTo>
                    <a:lnTo>
                      <a:pt x="1219" y="355"/>
                    </a:lnTo>
                    <a:lnTo>
                      <a:pt x="1227" y="278"/>
                    </a:lnTo>
                    <a:lnTo>
                      <a:pt x="1232" y="202"/>
                    </a:lnTo>
                    <a:lnTo>
                      <a:pt x="1236" y="125"/>
                    </a:lnTo>
                    <a:lnTo>
                      <a:pt x="1236" y="47"/>
                    </a:lnTo>
                    <a:lnTo>
                      <a:pt x="1239" y="36"/>
                    </a:lnTo>
                    <a:lnTo>
                      <a:pt x="1242" y="23"/>
                    </a:lnTo>
                    <a:lnTo>
                      <a:pt x="1244" y="11"/>
                    </a:lnTo>
                    <a:lnTo>
                      <a:pt x="1247" y="0"/>
                    </a:lnTo>
                    <a:lnTo>
                      <a:pt x="1252" y="0"/>
                    </a:lnTo>
                    <a:lnTo>
                      <a:pt x="1247" y="80"/>
                    </a:lnTo>
                    <a:lnTo>
                      <a:pt x="1245" y="164"/>
                    </a:lnTo>
                    <a:lnTo>
                      <a:pt x="1241" y="248"/>
                    </a:lnTo>
                    <a:lnTo>
                      <a:pt x="1229" y="3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3769" y="3382"/>
                <a:ext cx="87" cy="95"/>
              </a:xfrm>
              <a:custGeom>
                <a:avLst/>
                <a:gdLst>
                  <a:gd name="T0" fmla="*/ 75 w 175"/>
                  <a:gd name="T1" fmla="*/ 190 h 190"/>
                  <a:gd name="T2" fmla="*/ 77 w 175"/>
                  <a:gd name="T3" fmla="*/ 184 h 190"/>
                  <a:gd name="T4" fmla="*/ 79 w 175"/>
                  <a:gd name="T5" fmla="*/ 178 h 190"/>
                  <a:gd name="T6" fmla="*/ 65 w 175"/>
                  <a:gd name="T7" fmla="*/ 172 h 190"/>
                  <a:gd name="T8" fmla="*/ 50 w 175"/>
                  <a:gd name="T9" fmla="*/ 171 h 190"/>
                  <a:gd name="T10" fmla="*/ 35 w 175"/>
                  <a:gd name="T11" fmla="*/ 168 h 190"/>
                  <a:gd name="T12" fmla="*/ 23 w 175"/>
                  <a:gd name="T13" fmla="*/ 156 h 190"/>
                  <a:gd name="T14" fmla="*/ 5 w 175"/>
                  <a:gd name="T15" fmla="*/ 122 h 190"/>
                  <a:gd name="T16" fmla="*/ 5 w 175"/>
                  <a:gd name="T17" fmla="*/ 85 h 190"/>
                  <a:gd name="T18" fmla="*/ 13 w 175"/>
                  <a:gd name="T19" fmla="*/ 85 h 190"/>
                  <a:gd name="T20" fmla="*/ 22 w 175"/>
                  <a:gd name="T21" fmla="*/ 89 h 190"/>
                  <a:gd name="T22" fmla="*/ 33 w 175"/>
                  <a:gd name="T23" fmla="*/ 95 h 190"/>
                  <a:gd name="T24" fmla="*/ 42 w 175"/>
                  <a:gd name="T25" fmla="*/ 100 h 190"/>
                  <a:gd name="T26" fmla="*/ 49 w 175"/>
                  <a:gd name="T27" fmla="*/ 96 h 190"/>
                  <a:gd name="T28" fmla="*/ 56 w 175"/>
                  <a:gd name="T29" fmla="*/ 96 h 190"/>
                  <a:gd name="T30" fmla="*/ 57 w 175"/>
                  <a:gd name="T31" fmla="*/ 120 h 190"/>
                  <a:gd name="T32" fmla="*/ 72 w 175"/>
                  <a:gd name="T33" fmla="*/ 135 h 190"/>
                  <a:gd name="T34" fmla="*/ 88 w 175"/>
                  <a:gd name="T35" fmla="*/ 135 h 190"/>
                  <a:gd name="T36" fmla="*/ 100 w 175"/>
                  <a:gd name="T37" fmla="*/ 131 h 190"/>
                  <a:gd name="T38" fmla="*/ 99 w 175"/>
                  <a:gd name="T39" fmla="*/ 112 h 190"/>
                  <a:gd name="T40" fmla="*/ 107 w 175"/>
                  <a:gd name="T41" fmla="*/ 95 h 190"/>
                  <a:gd name="T42" fmla="*/ 119 w 175"/>
                  <a:gd name="T43" fmla="*/ 79 h 190"/>
                  <a:gd name="T44" fmla="*/ 125 w 175"/>
                  <a:gd name="T45" fmla="*/ 61 h 190"/>
                  <a:gd name="T46" fmla="*/ 127 w 175"/>
                  <a:gd name="T47" fmla="*/ 43 h 190"/>
                  <a:gd name="T48" fmla="*/ 137 w 175"/>
                  <a:gd name="T49" fmla="*/ 28 h 190"/>
                  <a:gd name="T50" fmla="*/ 150 w 175"/>
                  <a:gd name="T51" fmla="*/ 13 h 190"/>
                  <a:gd name="T52" fmla="*/ 162 w 175"/>
                  <a:gd name="T53" fmla="*/ 0 h 190"/>
                  <a:gd name="T54" fmla="*/ 175 w 175"/>
                  <a:gd name="T55" fmla="*/ 38 h 190"/>
                  <a:gd name="T56" fmla="*/ 168 w 175"/>
                  <a:gd name="T57" fmla="*/ 77 h 190"/>
                  <a:gd name="T58" fmla="*/ 151 w 175"/>
                  <a:gd name="T59" fmla="*/ 109 h 190"/>
                  <a:gd name="T60" fmla="*/ 133 w 175"/>
                  <a:gd name="T61" fmla="*/ 140 h 190"/>
                  <a:gd name="T62" fmla="*/ 110 w 175"/>
                  <a:gd name="T63" fmla="*/ 168 h 190"/>
                  <a:gd name="T64" fmla="*/ 80 w 175"/>
                  <a:gd name="T65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5" h="190">
                    <a:moveTo>
                      <a:pt x="80" y="190"/>
                    </a:moveTo>
                    <a:lnTo>
                      <a:pt x="75" y="190"/>
                    </a:lnTo>
                    <a:lnTo>
                      <a:pt x="76" y="187"/>
                    </a:lnTo>
                    <a:lnTo>
                      <a:pt x="77" y="184"/>
                    </a:lnTo>
                    <a:lnTo>
                      <a:pt x="79" y="182"/>
                    </a:lnTo>
                    <a:lnTo>
                      <a:pt x="79" y="178"/>
                    </a:lnTo>
                    <a:lnTo>
                      <a:pt x="73" y="175"/>
                    </a:lnTo>
                    <a:lnTo>
                      <a:pt x="65" y="172"/>
                    </a:lnTo>
                    <a:lnTo>
                      <a:pt x="58" y="171"/>
                    </a:lnTo>
                    <a:lnTo>
                      <a:pt x="50" y="171"/>
                    </a:lnTo>
                    <a:lnTo>
                      <a:pt x="42" y="170"/>
                    </a:lnTo>
                    <a:lnTo>
                      <a:pt x="35" y="168"/>
                    </a:lnTo>
                    <a:lnTo>
                      <a:pt x="28" y="163"/>
                    </a:lnTo>
                    <a:lnTo>
                      <a:pt x="23" y="156"/>
                    </a:lnTo>
                    <a:lnTo>
                      <a:pt x="14" y="140"/>
                    </a:lnTo>
                    <a:lnTo>
                      <a:pt x="5" y="122"/>
                    </a:lnTo>
                    <a:lnTo>
                      <a:pt x="0" y="104"/>
                    </a:lnTo>
                    <a:lnTo>
                      <a:pt x="5" y="85"/>
                    </a:lnTo>
                    <a:lnTo>
                      <a:pt x="9" y="85"/>
                    </a:lnTo>
                    <a:lnTo>
                      <a:pt x="13" y="85"/>
                    </a:lnTo>
                    <a:lnTo>
                      <a:pt x="18" y="87"/>
                    </a:lnTo>
                    <a:lnTo>
                      <a:pt x="22" y="89"/>
                    </a:lnTo>
                    <a:lnTo>
                      <a:pt x="27" y="92"/>
                    </a:lnTo>
                    <a:lnTo>
                      <a:pt x="33" y="95"/>
                    </a:lnTo>
                    <a:lnTo>
                      <a:pt x="37" y="97"/>
                    </a:lnTo>
                    <a:lnTo>
                      <a:pt x="42" y="100"/>
                    </a:lnTo>
                    <a:lnTo>
                      <a:pt x="45" y="97"/>
                    </a:lnTo>
                    <a:lnTo>
                      <a:pt x="49" y="96"/>
                    </a:lnTo>
                    <a:lnTo>
                      <a:pt x="52" y="96"/>
                    </a:lnTo>
                    <a:lnTo>
                      <a:pt x="56" y="96"/>
                    </a:lnTo>
                    <a:lnTo>
                      <a:pt x="56" y="108"/>
                    </a:lnTo>
                    <a:lnTo>
                      <a:pt x="57" y="120"/>
                    </a:lnTo>
                    <a:lnTo>
                      <a:pt x="61" y="130"/>
                    </a:lnTo>
                    <a:lnTo>
                      <a:pt x="72" y="135"/>
                    </a:lnTo>
                    <a:lnTo>
                      <a:pt x="80" y="132"/>
                    </a:lnTo>
                    <a:lnTo>
                      <a:pt x="88" y="135"/>
                    </a:lnTo>
                    <a:lnTo>
                      <a:pt x="95" y="138"/>
                    </a:lnTo>
                    <a:lnTo>
                      <a:pt x="100" y="131"/>
                    </a:lnTo>
                    <a:lnTo>
                      <a:pt x="98" y="122"/>
                    </a:lnTo>
                    <a:lnTo>
                      <a:pt x="99" y="112"/>
                    </a:lnTo>
                    <a:lnTo>
                      <a:pt x="103" y="104"/>
                    </a:lnTo>
                    <a:lnTo>
                      <a:pt x="107" y="95"/>
                    </a:lnTo>
                    <a:lnTo>
                      <a:pt x="113" y="87"/>
                    </a:lnTo>
                    <a:lnTo>
                      <a:pt x="119" y="79"/>
                    </a:lnTo>
                    <a:lnTo>
                      <a:pt x="122" y="70"/>
                    </a:lnTo>
                    <a:lnTo>
                      <a:pt x="125" y="61"/>
                    </a:lnTo>
                    <a:lnTo>
                      <a:pt x="125" y="51"/>
                    </a:lnTo>
                    <a:lnTo>
                      <a:pt x="127" y="43"/>
                    </a:lnTo>
                    <a:lnTo>
                      <a:pt x="132" y="35"/>
                    </a:lnTo>
                    <a:lnTo>
                      <a:pt x="137" y="28"/>
                    </a:lnTo>
                    <a:lnTo>
                      <a:pt x="143" y="20"/>
                    </a:lnTo>
                    <a:lnTo>
                      <a:pt x="150" y="13"/>
                    </a:lnTo>
                    <a:lnTo>
                      <a:pt x="157" y="6"/>
                    </a:lnTo>
                    <a:lnTo>
                      <a:pt x="162" y="0"/>
                    </a:lnTo>
                    <a:lnTo>
                      <a:pt x="171" y="17"/>
                    </a:lnTo>
                    <a:lnTo>
                      <a:pt x="175" y="38"/>
                    </a:lnTo>
                    <a:lnTo>
                      <a:pt x="174" y="58"/>
                    </a:lnTo>
                    <a:lnTo>
                      <a:pt x="168" y="77"/>
                    </a:lnTo>
                    <a:lnTo>
                      <a:pt x="160" y="93"/>
                    </a:lnTo>
                    <a:lnTo>
                      <a:pt x="151" y="109"/>
                    </a:lnTo>
                    <a:lnTo>
                      <a:pt x="143" y="124"/>
                    </a:lnTo>
                    <a:lnTo>
                      <a:pt x="133" y="140"/>
                    </a:lnTo>
                    <a:lnTo>
                      <a:pt x="121" y="154"/>
                    </a:lnTo>
                    <a:lnTo>
                      <a:pt x="110" y="168"/>
                    </a:lnTo>
                    <a:lnTo>
                      <a:pt x="96" y="179"/>
                    </a:lnTo>
                    <a:lnTo>
                      <a:pt x="80" y="190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3563" y="2593"/>
                <a:ext cx="260" cy="104"/>
              </a:xfrm>
              <a:custGeom>
                <a:avLst/>
                <a:gdLst>
                  <a:gd name="T0" fmla="*/ 516 w 521"/>
                  <a:gd name="T1" fmla="*/ 21 h 207"/>
                  <a:gd name="T2" fmla="*/ 513 w 521"/>
                  <a:gd name="T3" fmla="*/ 24 h 207"/>
                  <a:gd name="T4" fmla="*/ 513 w 521"/>
                  <a:gd name="T5" fmla="*/ 53 h 207"/>
                  <a:gd name="T6" fmla="*/ 509 w 521"/>
                  <a:gd name="T7" fmla="*/ 101 h 207"/>
                  <a:gd name="T8" fmla="*/ 500 w 521"/>
                  <a:gd name="T9" fmla="*/ 126 h 207"/>
                  <a:gd name="T10" fmla="*/ 485 w 521"/>
                  <a:gd name="T11" fmla="*/ 129 h 207"/>
                  <a:gd name="T12" fmla="*/ 483 w 521"/>
                  <a:gd name="T13" fmla="*/ 138 h 207"/>
                  <a:gd name="T14" fmla="*/ 482 w 521"/>
                  <a:gd name="T15" fmla="*/ 143 h 207"/>
                  <a:gd name="T16" fmla="*/ 475 w 521"/>
                  <a:gd name="T17" fmla="*/ 149 h 207"/>
                  <a:gd name="T18" fmla="*/ 465 w 521"/>
                  <a:gd name="T19" fmla="*/ 152 h 207"/>
                  <a:gd name="T20" fmla="*/ 455 w 521"/>
                  <a:gd name="T21" fmla="*/ 152 h 207"/>
                  <a:gd name="T22" fmla="*/ 445 w 521"/>
                  <a:gd name="T23" fmla="*/ 151 h 207"/>
                  <a:gd name="T24" fmla="*/ 414 w 521"/>
                  <a:gd name="T25" fmla="*/ 152 h 207"/>
                  <a:gd name="T26" fmla="*/ 363 w 521"/>
                  <a:gd name="T27" fmla="*/ 157 h 207"/>
                  <a:gd name="T28" fmla="*/ 313 w 521"/>
                  <a:gd name="T29" fmla="*/ 164 h 207"/>
                  <a:gd name="T30" fmla="*/ 264 w 521"/>
                  <a:gd name="T31" fmla="*/ 172 h 207"/>
                  <a:gd name="T32" fmla="*/ 214 w 521"/>
                  <a:gd name="T33" fmla="*/ 180 h 207"/>
                  <a:gd name="T34" fmla="*/ 166 w 521"/>
                  <a:gd name="T35" fmla="*/ 188 h 207"/>
                  <a:gd name="T36" fmla="*/ 116 w 521"/>
                  <a:gd name="T37" fmla="*/ 197 h 207"/>
                  <a:gd name="T38" fmla="*/ 66 w 521"/>
                  <a:gd name="T39" fmla="*/ 204 h 207"/>
                  <a:gd name="T40" fmla="*/ 31 w 521"/>
                  <a:gd name="T41" fmla="*/ 196 h 207"/>
                  <a:gd name="T42" fmla="*/ 16 w 521"/>
                  <a:gd name="T43" fmla="*/ 169 h 207"/>
                  <a:gd name="T44" fmla="*/ 7 w 521"/>
                  <a:gd name="T45" fmla="*/ 139 h 207"/>
                  <a:gd name="T46" fmla="*/ 7 w 521"/>
                  <a:gd name="T47" fmla="*/ 107 h 207"/>
                  <a:gd name="T48" fmla="*/ 9 w 521"/>
                  <a:gd name="T49" fmla="*/ 89 h 207"/>
                  <a:gd name="T50" fmla="*/ 2 w 521"/>
                  <a:gd name="T51" fmla="*/ 85 h 207"/>
                  <a:gd name="T52" fmla="*/ 5 w 521"/>
                  <a:gd name="T53" fmla="*/ 77 h 207"/>
                  <a:gd name="T54" fmla="*/ 16 w 521"/>
                  <a:gd name="T55" fmla="*/ 71 h 207"/>
                  <a:gd name="T56" fmla="*/ 31 w 521"/>
                  <a:gd name="T57" fmla="*/ 67 h 207"/>
                  <a:gd name="T58" fmla="*/ 45 w 521"/>
                  <a:gd name="T59" fmla="*/ 62 h 207"/>
                  <a:gd name="T60" fmla="*/ 76 w 521"/>
                  <a:gd name="T61" fmla="*/ 55 h 207"/>
                  <a:gd name="T62" fmla="*/ 127 w 521"/>
                  <a:gd name="T63" fmla="*/ 48 h 207"/>
                  <a:gd name="T64" fmla="*/ 177 w 521"/>
                  <a:gd name="T65" fmla="*/ 42 h 207"/>
                  <a:gd name="T66" fmla="*/ 228 w 521"/>
                  <a:gd name="T67" fmla="*/ 36 h 207"/>
                  <a:gd name="T68" fmla="*/ 279 w 521"/>
                  <a:gd name="T69" fmla="*/ 29 h 207"/>
                  <a:gd name="T70" fmla="*/ 329 w 521"/>
                  <a:gd name="T71" fmla="*/ 22 h 207"/>
                  <a:gd name="T72" fmla="*/ 381 w 521"/>
                  <a:gd name="T73" fmla="*/ 14 h 207"/>
                  <a:gd name="T74" fmla="*/ 432 w 521"/>
                  <a:gd name="T75" fmla="*/ 7 h 207"/>
                  <a:gd name="T76" fmla="*/ 511 w 521"/>
                  <a:gd name="T77" fmla="*/ 0 h 207"/>
                  <a:gd name="T78" fmla="*/ 520 w 521"/>
                  <a:gd name="T79" fmla="*/ 8 h 207"/>
                  <a:gd name="T80" fmla="*/ 518 w 521"/>
                  <a:gd name="T81" fmla="*/ 2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1" h="207">
                    <a:moveTo>
                      <a:pt x="518" y="21"/>
                    </a:moveTo>
                    <a:lnTo>
                      <a:pt x="516" y="21"/>
                    </a:lnTo>
                    <a:lnTo>
                      <a:pt x="514" y="22"/>
                    </a:lnTo>
                    <a:lnTo>
                      <a:pt x="513" y="24"/>
                    </a:lnTo>
                    <a:lnTo>
                      <a:pt x="511" y="28"/>
                    </a:lnTo>
                    <a:lnTo>
                      <a:pt x="513" y="53"/>
                    </a:lnTo>
                    <a:lnTo>
                      <a:pt x="511" y="77"/>
                    </a:lnTo>
                    <a:lnTo>
                      <a:pt x="509" y="101"/>
                    </a:lnTo>
                    <a:lnTo>
                      <a:pt x="507" y="124"/>
                    </a:lnTo>
                    <a:lnTo>
                      <a:pt x="500" y="126"/>
                    </a:lnTo>
                    <a:lnTo>
                      <a:pt x="492" y="127"/>
                    </a:lnTo>
                    <a:lnTo>
                      <a:pt x="485" y="129"/>
                    </a:lnTo>
                    <a:lnTo>
                      <a:pt x="479" y="135"/>
                    </a:lnTo>
                    <a:lnTo>
                      <a:pt x="483" y="138"/>
                    </a:lnTo>
                    <a:lnTo>
                      <a:pt x="483" y="141"/>
                    </a:lnTo>
                    <a:lnTo>
                      <a:pt x="482" y="143"/>
                    </a:lnTo>
                    <a:lnTo>
                      <a:pt x="479" y="146"/>
                    </a:lnTo>
                    <a:lnTo>
                      <a:pt x="475" y="149"/>
                    </a:lnTo>
                    <a:lnTo>
                      <a:pt x="470" y="151"/>
                    </a:lnTo>
                    <a:lnTo>
                      <a:pt x="465" y="152"/>
                    </a:lnTo>
                    <a:lnTo>
                      <a:pt x="460" y="152"/>
                    </a:lnTo>
                    <a:lnTo>
                      <a:pt x="455" y="152"/>
                    </a:lnTo>
                    <a:lnTo>
                      <a:pt x="449" y="151"/>
                    </a:lnTo>
                    <a:lnTo>
                      <a:pt x="445" y="151"/>
                    </a:lnTo>
                    <a:lnTo>
                      <a:pt x="439" y="150"/>
                    </a:lnTo>
                    <a:lnTo>
                      <a:pt x="414" y="152"/>
                    </a:lnTo>
                    <a:lnTo>
                      <a:pt x="388" y="154"/>
                    </a:lnTo>
                    <a:lnTo>
                      <a:pt x="363" y="157"/>
                    </a:lnTo>
                    <a:lnTo>
                      <a:pt x="338" y="160"/>
                    </a:lnTo>
                    <a:lnTo>
                      <a:pt x="313" y="164"/>
                    </a:lnTo>
                    <a:lnTo>
                      <a:pt x="288" y="167"/>
                    </a:lnTo>
                    <a:lnTo>
                      <a:pt x="264" y="172"/>
                    </a:lnTo>
                    <a:lnTo>
                      <a:pt x="240" y="175"/>
                    </a:lnTo>
                    <a:lnTo>
                      <a:pt x="214" y="180"/>
                    </a:lnTo>
                    <a:lnTo>
                      <a:pt x="190" y="184"/>
                    </a:lnTo>
                    <a:lnTo>
                      <a:pt x="166" y="188"/>
                    </a:lnTo>
                    <a:lnTo>
                      <a:pt x="141" y="192"/>
                    </a:lnTo>
                    <a:lnTo>
                      <a:pt x="116" y="197"/>
                    </a:lnTo>
                    <a:lnTo>
                      <a:pt x="91" y="200"/>
                    </a:lnTo>
                    <a:lnTo>
                      <a:pt x="66" y="204"/>
                    </a:lnTo>
                    <a:lnTo>
                      <a:pt x="40" y="207"/>
                    </a:lnTo>
                    <a:lnTo>
                      <a:pt x="31" y="196"/>
                    </a:lnTo>
                    <a:lnTo>
                      <a:pt x="23" y="183"/>
                    </a:lnTo>
                    <a:lnTo>
                      <a:pt x="16" y="169"/>
                    </a:lnTo>
                    <a:lnTo>
                      <a:pt x="10" y="154"/>
                    </a:lnTo>
                    <a:lnTo>
                      <a:pt x="7" y="139"/>
                    </a:lnTo>
                    <a:lnTo>
                      <a:pt x="6" y="123"/>
                    </a:lnTo>
                    <a:lnTo>
                      <a:pt x="7" y="107"/>
                    </a:lnTo>
                    <a:lnTo>
                      <a:pt x="12" y="90"/>
                    </a:lnTo>
                    <a:lnTo>
                      <a:pt x="9" y="89"/>
                    </a:lnTo>
                    <a:lnTo>
                      <a:pt x="6" y="88"/>
                    </a:lnTo>
                    <a:lnTo>
                      <a:pt x="2" y="85"/>
                    </a:lnTo>
                    <a:lnTo>
                      <a:pt x="0" y="82"/>
                    </a:lnTo>
                    <a:lnTo>
                      <a:pt x="5" y="77"/>
                    </a:lnTo>
                    <a:lnTo>
                      <a:pt x="10" y="74"/>
                    </a:lnTo>
                    <a:lnTo>
                      <a:pt x="16" y="71"/>
                    </a:lnTo>
                    <a:lnTo>
                      <a:pt x="23" y="68"/>
                    </a:lnTo>
                    <a:lnTo>
                      <a:pt x="31" y="67"/>
                    </a:lnTo>
                    <a:lnTo>
                      <a:pt x="38" y="65"/>
                    </a:lnTo>
                    <a:lnTo>
                      <a:pt x="45" y="62"/>
                    </a:lnTo>
                    <a:lnTo>
                      <a:pt x="52" y="59"/>
                    </a:lnTo>
                    <a:lnTo>
                      <a:pt x="76" y="55"/>
                    </a:lnTo>
                    <a:lnTo>
                      <a:pt x="101" y="52"/>
                    </a:lnTo>
                    <a:lnTo>
                      <a:pt x="127" y="48"/>
                    </a:lnTo>
                    <a:lnTo>
                      <a:pt x="152" y="45"/>
                    </a:lnTo>
                    <a:lnTo>
                      <a:pt x="177" y="42"/>
                    </a:lnTo>
                    <a:lnTo>
                      <a:pt x="203" y="38"/>
                    </a:lnTo>
                    <a:lnTo>
                      <a:pt x="228" y="36"/>
                    </a:lnTo>
                    <a:lnTo>
                      <a:pt x="253" y="32"/>
                    </a:lnTo>
                    <a:lnTo>
                      <a:pt x="279" y="29"/>
                    </a:lnTo>
                    <a:lnTo>
                      <a:pt x="304" y="25"/>
                    </a:lnTo>
                    <a:lnTo>
                      <a:pt x="329" y="22"/>
                    </a:lnTo>
                    <a:lnTo>
                      <a:pt x="356" y="17"/>
                    </a:lnTo>
                    <a:lnTo>
                      <a:pt x="381" y="14"/>
                    </a:lnTo>
                    <a:lnTo>
                      <a:pt x="407" y="10"/>
                    </a:lnTo>
                    <a:lnTo>
                      <a:pt x="432" y="7"/>
                    </a:lnTo>
                    <a:lnTo>
                      <a:pt x="457" y="2"/>
                    </a:lnTo>
                    <a:lnTo>
                      <a:pt x="511" y="0"/>
                    </a:lnTo>
                    <a:lnTo>
                      <a:pt x="516" y="2"/>
                    </a:lnTo>
                    <a:lnTo>
                      <a:pt x="520" y="8"/>
                    </a:lnTo>
                    <a:lnTo>
                      <a:pt x="521" y="15"/>
                    </a:lnTo>
                    <a:lnTo>
                      <a:pt x="5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Freeform 30"/>
              <p:cNvSpPr>
                <a:spLocks/>
              </p:cNvSpPr>
              <p:nvPr/>
            </p:nvSpPr>
            <p:spPr bwMode="auto">
              <a:xfrm>
                <a:off x="3806" y="3418"/>
                <a:ext cx="13" cy="20"/>
              </a:xfrm>
              <a:custGeom>
                <a:avLst/>
                <a:gdLst>
                  <a:gd name="T0" fmla="*/ 4 w 25"/>
                  <a:gd name="T1" fmla="*/ 40 h 40"/>
                  <a:gd name="T2" fmla="*/ 1 w 25"/>
                  <a:gd name="T3" fmla="*/ 34 h 40"/>
                  <a:gd name="T4" fmla="*/ 0 w 25"/>
                  <a:gd name="T5" fmla="*/ 24 h 40"/>
                  <a:gd name="T6" fmla="*/ 1 w 25"/>
                  <a:gd name="T7" fmla="*/ 17 h 40"/>
                  <a:gd name="T8" fmla="*/ 9 w 25"/>
                  <a:gd name="T9" fmla="*/ 12 h 40"/>
                  <a:gd name="T10" fmla="*/ 25 w 25"/>
                  <a:gd name="T11" fmla="*/ 0 h 40"/>
                  <a:gd name="T12" fmla="*/ 21 w 25"/>
                  <a:gd name="T13" fmla="*/ 10 h 40"/>
                  <a:gd name="T14" fmla="*/ 16 w 25"/>
                  <a:gd name="T15" fmla="*/ 21 h 40"/>
                  <a:gd name="T16" fmla="*/ 11 w 25"/>
                  <a:gd name="T17" fmla="*/ 31 h 40"/>
                  <a:gd name="T18" fmla="*/ 4 w 25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40">
                    <a:moveTo>
                      <a:pt x="4" y="40"/>
                    </a:moveTo>
                    <a:lnTo>
                      <a:pt x="1" y="34"/>
                    </a:lnTo>
                    <a:lnTo>
                      <a:pt x="0" y="24"/>
                    </a:lnTo>
                    <a:lnTo>
                      <a:pt x="1" y="17"/>
                    </a:lnTo>
                    <a:lnTo>
                      <a:pt x="9" y="12"/>
                    </a:lnTo>
                    <a:lnTo>
                      <a:pt x="25" y="0"/>
                    </a:lnTo>
                    <a:lnTo>
                      <a:pt x="21" y="10"/>
                    </a:lnTo>
                    <a:lnTo>
                      <a:pt x="16" y="21"/>
                    </a:lnTo>
                    <a:lnTo>
                      <a:pt x="11" y="31"/>
                    </a:lnTo>
                    <a:lnTo>
                      <a:pt x="4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" name="Freeform 31"/>
              <p:cNvSpPr>
                <a:spLocks/>
              </p:cNvSpPr>
              <p:nvPr/>
            </p:nvSpPr>
            <p:spPr bwMode="auto">
              <a:xfrm>
                <a:off x="3312" y="2491"/>
                <a:ext cx="504" cy="142"/>
              </a:xfrm>
              <a:custGeom>
                <a:avLst/>
                <a:gdLst>
                  <a:gd name="T0" fmla="*/ 974 w 1009"/>
                  <a:gd name="T1" fmla="*/ 59 h 286"/>
                  <a:gd name="T2" fmla="*/ 937 w 1009"/>
                  <a:gd name="T3" fmla="*/ 68 h 286"/>
                  <a:gd name="T4" fmla="*/ 901 w 1009"/>
                  <a:gd name="T5" fmla="*/ 75 h 286"/>
                  <a:gd name="T6" fmla="*/ 863 w 1009"/>
                  <a:gd name="T7" fmla="*/ 81 h 286"/>
                  <a:gd name="T8" fmla="*/ 825 w 1009"/>
                  <a:gd name="T9" fmla="*/ 86 h 286"/>
                  <a:gd name="T10" fmla="*/ 787 w 1009"/>
                  <a:gd name="T11" fmla="*/ 91 h 286"/>
                  <a:gd name="T12" fmla="*/ 749 w 1009"/>
                  <a:gd name="T13" fmla="*/ 97 h 286"/>
                  <a:gd name="T14" fmla="*/ 712 w 1009"/>
                  <a:gd name="T15" fmla="*/ 104 h 286"/>
                  <a:gd name="T16" fmla="*/ 652 w 1009"/>
                  <a:gd name="T17" fmla="*/ 115 h 286"/>
                  <a:gd name="T18" fmla="*/ 570 w 1009"/>
                  <a:gd name="T19" fmla="*/ 133 h 286"/>
                  <a:gd name="T20" fmla="*/ 488 w 1009"/>
                  <a:gd name="T21" fmla="*/ 154 h 286"/>
                  <a:gd name="T22" fmla="*/ 408 w 1009"/>
                  <a:gd name="T23" fmla="*/ 179 h 286"/>
                  <a:gd name="T24" fmla="*/ 327 w 1009"/>
                  <a:gd name="T25" fmla="*/ 204 h 286"/>
                  <a:gd name="T26" fmla="*/ 246 w 1009"/>
                  <a:gd name="T27" fmla="*/ 228 h 286"/>
                  <a:gd name="T28" fmla="*/ 164 w 1009"/>
                  <a:gd name="T29" fmla="*/ 250 h 286"/>
                  <a:gd name="T30" fmla="*/ 80 w 1009"/>
                  <a:gd name="T31" fmla="*/ 267 h 286"/>
                  <a:gd name="T32" fmla="*/ 33 w 1009"/>
                  <a:gd name="T33" fmla="*/ 274 h 286"/>
                  <a:gd name="T34" fmla="*/ 24 w 1009"/>
                  <a:gd name="T35" fmla="*/ 280 h 286"/>
                  <a:gd name="T36" fmla="*/ 15 w 1009"/>
                  <a:gd name="T37" fmla="*/ 286 h 286"/>
                  <a:gd name="T38" fmla="*/ 5 w 1009"/>
                  <a:gd name="T39" fmla="*/ 283 h 286"/>
                  <a:gd name="T40" fmla="*/ 0 w 1009"/>
                  <a:gd name="T41" fmla="*/ 267 h 286"/>
                  <a:gd name="T42" fmla="*/ 10 w 1009"/>
                  <a:gd name="T43" fmla="*/ 251 h 286"/>
                  <a:gd name="T44" fmla="*/ 45 w 1009"/>
                  <a:gd name="T45" fmla="*/ 234 h 286"/>
                  <a:gd name="T46" fmla="*/ 105 w 1009"/>
                  <a:gd name="T47" fmla="*/ 214 h 286"/>
                  <a:gd name="T48" fmla="*/ 164 w 1009"/>
                  <a:gd name="T49" fmla="*/ 195 h 286"/>
                  <a:gd name="T50" fmla="*/ 224 w 1009"/>
                  <a:gd name="T51" fmla="*/ 176 h 286"/>
                  <a:gd name="T52" fmla="*/ 284 w 1009"/>
                  <a:gd name="T53" fmla="*/ 158 h 286"/>
                  <a:gd name="T54" fmla="*/ 344 w 1009"/>
                  <a:gd name="T55" fmla="*/ 139 h 286"/>
                  <a:gd name="T56" fmla="*/ 405 w 1009"/>
                  <a:gd name="T57" fmla="*/ 122 h 286"/>
                  <a:gd name="T58" fmla="*/ 465 w 1009"/>
                  <a:gd name="T59" fmla="*/ 105 h 286"/>
                  <a:gd name="T60" fmla="*/ 526 w 1009"/>
                  <a:gd name="T61" fmla="*/ 89 h 286"/>
                  <a:gd name="T62" fmla="*/ 587 w 1009"/>
                  <a:gd name="T63" fmla="*/ 74 h 286"/>
                  <a:gd name="T64" fmla="*/ 648 w 1009"/>
                  <a:gd name="T65" fmla="*/ 59 h 286"/>
                  <a:gd name="T66" fmla="*/ 709 w 1009"/>
                  <a:gd name="T67" fmla="*/ 45 h 286"/>
                  <a:gd name="T68" fmla="*/ 770 w 1009"/>
                  <a:gd name="T69" fmla="*/ 33 h 286"/>
                  <a:gd name="T70" fmla="*/ 833 w 1009"/>
                  <a:gd name="T71" fmla="*/ 22 h 286"/>
                  <a:gd name="T72" fmla="*/ 895 w 1009"/>
                  <a:gd name="T73" fmla="*/ 12 h 286"/>
                  <a:gd name="T74" fmla="*/ 957 w 1009"/>
                  <a:gd name="T75" fmla="*/ 4 h 286"/>
                  <a:gd name="T76" fmla="*/ 994 w 1009"/>
                  <a:gd name="T77" fmla="*/ 2 h 286"/>
                  <a:gd name="T78" fmla="*/ 1005 w 1009"/>
                  <a:gd name="T79" fmla="*/ 7 h 286"/>
                  <a:gd name="T80" fmla="*/ 1008 w 1009"/>
                  <a:gd name="T81" fmla="*/ 24 h 286"/>
                  <a:gd name="T82" fmla="*/ 999 w 1009"/>
                  <a:gd name="T83" fmla="*/ 4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9" h="286">
                    <a:moveTo>
                      <a:pt x="992" y="53"/>
                    </a:moveTo>
                    <a:lnTo>
                      <a:pt x="974" y="59"/>
                    </a:lnTo>
                    <a:lnTo>
                      <a:pt x="956" y="63"/>
                    </a:lnTo>
                    <a:lnTo>
                      <a:pt x="937" y="68"/>
                    </a:lnTo>
                    <a:lnTo>
                      <a:pt x="919" y="71"/>
                    </a:lnTo>
                    <a:lnTo>
                      <a:pt x="901" y="75"/>
                    </a:lnTo>
                    <a:lnTo>
                      <a:pt x="881" y="78"/>
                    </a:lnTo>
                    <a:lnTo>
                      <a:pt x="863" y="81"/>
                    </a:lnTo>
                    <a:lnTo>
                      <a:pt x="843" y="84"/>
                    </a:lnTo>
                    <a:lnTo>
                      <a:pt x="825" y="86"/>
                    </a:lnTo>
                    <a:lnTo>
                      <a:pt x="805" y="89"/>
                    </a:lnTo>
                    <a:lnTo>
                      <a:pt x="787" y="91"/>
                    </a:lnTo>
                    <a:lnTo>
                      <a:pt x="767" y="95"/>
                    </a:lnTo>
                    <a:lnTo>
                      <a:pt x="749" y="97"/>
                    </a:lnTo>
                    <a:lnTo>
                      <a:pt x="730" y="100"/>
                    </a:lnTo>
                    <a:lnTo>
                      <a:pt x="712" y="104"/>
                    </a:lnTo>
                    <a:lnTo>
                      <a:pt x="693" y="108"/>
                    </a:lnTo>
                    <a:lnTo>
                      <a:pt x="652" y="115"/>
                    </a:lnTo>
                    <a:lnTo>
                      <a:pt x="610" y="123"/>
                    </a:lnTo>
                    <a:lnTo>
                      <a:pt x="570" y="133"/>
                    </a:lnTo>
                    <a:lnTo>
                      <a:pt x="528" y="143"/>
                    </a:lnTo>
                    <a:lnTo>
                      <a:pt x="488" y="154"/>
                    </a:lnTo>
                    <a:lnTo>
                      <a:pt x="448" y="166"/>
                    </a:lnTo>
                    <a:lnTo>
                      <a:pt x="408" y="179"/>
                    </a:lnTo>
                    <a:lnTo>
                      <a:pt x="367" y="191"/>
                    </a:lnTo>
                    <a:lnTo>
                      <a:pt x="327" y="204"/>
                    </a:lnTo>
                    <a:lnTo>
                      <a:pt x="287" y="217"/>
                    </a:lnTo>
                    <a:lnTo>
                      <a:pt x="246" y="228"/>
                    </a:lnTo>
                    <a:lnTo>
                      <a:pt x="206" y="240"/>
                    </a:lnTo>
                    <a:lnTo>
                      <a:pt x="164" y="250"/>
                    </a:lnTo>
                    <a:lnTo>
                      <a:pt x="123" y="259"/>
                    </a:lnTo>
                    <a:lnTo>
                      <a:pt x="80" y="267"/>
                    </a:lnTo>
                    <a:lnTo>
                      <a:pt x="38" y="273"/>
                    </a:lnTo>
                    <a:lnTo>
                      <a:pt x="33" y="274"/>
                    </a:lnTo>
                    <a:lnTo>
                      <a:pt x="29" y="278"/>
                    </a:lnTo>
                    <a:lnTo>
                      <a:pt x="24" y="280"/>
                    </a:lnTo>
                    <a:lnTo>
                      <a:pt x="19" y="283"/>
                    </a:lnTo>
                    <a:lnTo>
                      <a:pt x="15" y="286"/>
                    </a:lnTo>
                    <a:lnTo>
                      <a:pt x="10" y="286"/>
                    </a:lnTo>
                    <a:lnTo>
                      <a:pt x="5" y="283"/>
                    </a:lnTo>
                    <a:lnTo>
                      <a:pt x="1" y="279"/>
                    </a:lnTo>
                    <a:lnTo>
                      <a:pt x="0" y="267"/>
                    </a:lnTo>
                    <a:lnTo>
                      <a:pt x="4" y="259"/>
                    </a:lnTo>
                    <a:lnTo>
                      <a:pt x="10" y="251"/>
                    </a:lnTo>
                    <a:lnTo>
                      <a:pt x="15" y="243"/>
                    </a:lnTo>
                    <a:lnTo>
                      <a:pt x="45" y="234"/>
                    </a:lnTo>
                    <a:lnTo>
                      <a:pt x="75" y="223"/>
                    </a:lnTo>
                    <a:lnTo>
                      <a:pt x="105" y="214"/>
                    </a:lnTo>
                    <a:lnTo>
                      <a:pt x="134" y="205"/>
                    </a:lnTo>
                    <a:lnTo>
                      <a:pt x="164" y="195"/>
                    </a:lnTo>
                    <a:lnTo>
                      <a:pt x="194" y="185"/>
                    </a:lnTo>
                    <a:lnTo>
                      <a:pt x="224" y="176"/>
                    </a:lnTo>
                    <a:lnTo>
                      <a:pt x="254" y="167"/>
                    </a:lnTo>
                    <a:lnTo>
                      <a:pt x="284" y="158"/>
                    </a:lnTo>
                    <a:lnTo>
                      <a:pt x="314" y="149"/>
                    </a:lnTo>
                    <a:lnTo>
                      <a:pt x="344" y="139"/>
                    </a:lnTo>
                    <a:lnTo>
                      <a:pt x="375" y="131"/>
                    </a:lnTo>
                    <a:lnTo>
                      <a:pt x="405" y="122"/>
                    </a:lnTo>
                    <a:lnTo>
                      <a:pt x="435" y="114"/>
                    </a:lnTo>
                    <a:lnTo>
                      <a:pt x="465" y="105"/>
                    </a:lnTo>
                    <a:lnTo>
                      <a:pt x="496" y="97"/>
                    </a:lnTo>
                    <a:lnTo>
                      <a:pt x="526" y="89"/>
                    </a:lnTo>
                    <a:lnTo>
                      <a:pt x="556" y="81"/>
                    </a:lnTo>
                    <a:lnTo>
                      <a:pt x="587" y="74"/>
                    </a:lnTo>
                    <a:lnTo>
                      <a:pt x="617" y="66"/>
                    </a:lnTo>
                    <a:lnTo>
                      <a:pt x="648" y="59"/>
                    </a:lnTo>
                    <a:lnTo>
                      <a:pt x="678" y="52"/>
                    </a:lnTo>
                    <a:lnTo>
                      <a:pt x="709" y="45"/>
                    </a:lnTo>
                    <a:lnTo>
                      <a:pt x="740" y="39"/>
                    </a:lnTo>
                    <a:lnTo>
                      <a:pt x="770" y="33"/>
                    </a:lnTo>
                    <a:lnTo>
                      <a:pt x="802" y="28"/>
                    </a:lnTo>
                    <a:lnTo>
                      <a:pt x="833" y="22"/>
                    </a:lnTo>
                    <a:lnTo>
                      <a:pt x="864" y="17"/>
                    </a:lnTo>
                    <a:lnTo>
                      <a:pt x="895" y="12"/>
                    </a:lnTo>
                    <a:lnTo>
                      <a:pt x="926" y="8"/>
                    </a:lnTo>
                    <a:lnTo>
                      <a:pt x="957" y="4"/>
                    </a:lnTo>
                    <a:lnTo>
                      <a:pt x="988" y="0"/>
                    </a:lnTo>
                    <a:lnTo>
                      <a:pt x="994" y="2"/>
                    </a:lnTo>
                    <a:lnTo>
                      <a:pt x="1001" y="5"/>
                    </a:lnTo>
                    <a:lnTo>
                      <a:pt x="1005" y="7"/>
                    </a:lnTo>
                    <a:lnTo>
                      <a:pt x="1009" y="13"/>
                    </a:lnTo>
                    <a:lnTo>
                      <a:pt x="1008" y="24"/>
                    </a:lnTo>
                    <a:lnTo>
                      <a:pt x="1004" y="35"/>
                    </a:lnTo>
                    <a:lnTo>
                      <a:pt x="999" y="44"/>
                    </a:lnTo>
                    <a:lnTo>
                      <a:pt x="992" y="53"/>
                    </a:lnTo>
                    <a:close/>
                  </a:path>
                </a:pathLst>
              </a:custGeom>
              <a:solidFill>
                <a:srgbClr val="7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Freeform 32"/>
              <p:cNvSpPr>
                <a:spLocks/>
              </p:cNvSpPr>
              <p:nvPr/>
            </p:nvSpPr>
            <p:spPr bwMode="auto">
              <a:xfrm>
                <a:off x="3585" y="2603"/>
                <a:ext cx="227" cy="75"/>
              </a:xfrm>
              <a:custGeom>
                <a:avLst/>
                <a:gdLst>
                  <a:gd name="T0" fmla="*/ 428 w 453"/>
                  <a:gd name="T1" fmla="*/ 93 h 148"/>
                  <a:gd name="T2" fmla="*/ 417 w 453"/>
                  <a:gd name="T3" fmla="*/ 94 h 148"/>
                  <a:gd name="T4" fmla="*/ 405 w 453"/>
                  <a:gd name="T5" fmla="*/ 94 h 148"/>
                  <a:gd name="T6" fmla="*/ 394 w 453"/>
                  <a:gd name="T7" fmla="*/ 93 h 148"/>
                  <a:gd name="T8" fmla="*/ 272 w 453"/>
                  <a:gd name="T9" fmla="*/ 103 h 148"/>
                  <a:gd name="T10" fmla="*/ 272 w 453"/>
                  <a:gd name="T11" fmla="*/ 90 h 148"/>
                  <a:gd name="T12" fmla="*/ 264 w 453"/>
                  <a:gd name="T13" fmla="*/ 76 h 148"/>
                  <a:gd name="T14" fmla="*/ 252 w 453"/>
                  <a:gd name="T15" fmla="*/ 76 h 148"/>
                  <a:gd name="T16" fmla="*/ 248 w 453"/>
                  <a:gd name="T17" fmla="*/ 85 h 148"/>
                  <a:gd name="T18" fmla="*/ 256 w 453"/>
                  <a:gd name="T19" fmla="*/ 107 h 148"/>
                  <a:gd name="T20" fmla="*/ 238 w 453"/>
                  <a:gd name="T21" fmla="*/ 110 h 148"/>
                  <a:gd name="T22" fmla="*/ 223 w 453"/>
                  <a:gd name="T23" fmla="*/ 109 h 148"/>
                  <a:gd name="T24" fmla="*/ 214 w 453"/>
                  <a:gd name="T25" fmla="*/ 99 h 148"/>
                  <a:gd name="T26" fmla="*/ 210 w 453"/>
                  <a:gd name="T27" fmla="*/ 86 h 148"/>
                  <a:gd name="T28" fmla="*/ 203 w 453"/>
                  <a:gd name="T29" fmla="*/ 83 h 148"/>
                  <a:gd name="T30" fmla="*/ 195 w 453"/>
                  <a:gd name="T31" fmla="*/ 90 h 148"/>
                  <a:gd name="T32" fmla="*/ 197 w 453"/>
                  <a:gd name="T33" fmla="*/ 103 h 148"/>
                  <a:gd name="T34" fmla="*/ 204 w 453"/>
                  <a:gd name="T35" fmla="*/ 114 h 148"/>
                  <a:gd name="T36" fmla="*/ 196 w 453"/>
                  <a:gd name="T37" fmla="*/ 117 h 148"/>
                  <a:gd name="T38" fmla="*/ 187 w 453"/>
                  <a:gd name="T39" fmla="*/ 121 h 148"/>
                  <a:gd name="T40" fmla="*/ 176 w 453"/>
                  <a:gd name="T41" fmla="*/ 122 h 148"/>
                  <a:gd name="T42" fmla="*/ 168 w 453"/>
                  <a:gd name="T43" fmla="*/ 121 h 148"/>
                  <a:gd name="T44" fmla="*/ 165 w 453"/>
                  <a:gd name="T45" fmla="*/ 103 h 148"/>
                  <a:gd name="T46" fmla="*/ 151 w 453"/>
                  <a:gd name="T47" fmla="*/ 87 h 148"/>
                  <a:gd name="T48" fmla="*/ 143 w 453"/>
                  <a:gd name="T49" fmla="*/ 98 h 148"/>
                  <a:gd name="T50" fmla="*/ 144 w 453"/>
                  <a:gd name="T51" fmla="*/ 113 h 148"/>
                  <a:gd name="T52" fmla="*/ 54 w 453"/>
                  <a:gd name="T53" fmla="*/ 139 h 148"/>
                  <a:gd name="T54" fmla="*/ 56 w 453"/>
                  <a:gd name="T55" fmla="*/ 125 h 148"/>
                  <a:gd name="T56" fmla="*/ 54 w 453"/>
                  <a:gd name="T57" fmla="*/ 109 h 148"/>
                  <a:gd name="T58" fmla="*/ 47 w 453"/>
                  <a:gd name="T59" fmla="*/ 106 h 148"/>
                  <a:gd name="T60" fmla="*/ 40 w 453"/>
                  <a:gd name="T61" fmla="*/ 106 h 148"/>
                  <a:gd name="T62" fmla="*/ 36 w 453"/>
                  <a:gd name="T63" fmla="*/ 121 h 148"/>
                  <a:gd name="T64" fmla="*/ 40 w 453"/>
                  <a:gd name="T65" fmla="*/ 137 h 148"/>
                  <a:gd name="T66" fmla="*/ 45 w 453"/>
                  <a:gd name="T67" fmla="*/ 138 h 148"/>
                  <a:gd name="T68" fmla="*/ 45 w 453"/>
                  <a:gd name="T69" fmla="*/ 140 h 148"/>
                  <a:gd name="T70" fmla="*/ 41 w 453"/>
                  <a:gd name="T71" fmla="*/ 143 h 148"/>
                  <a:gd name="T72" fmla="*/ 31 w 453"/>
                  <a:gd name="T73" fmla="*/ 145 h 148"/>
                  <a:gd name="T74" fmla="*/ 22 w 453"/>
                  <a:gd name="T75" fmla="*/ 147 h 148"/>
                  <a:gd name="T76" fmla="*/ 11 w 453"/>
                  <a:gd name="T77" fmla="*/ 148 h 148"/>
                  <a:gd name="T78" fmla="*/ 2 w 453"/>
                  <a:gd name="T79" fmla="*/ 131 h 148"/>
                  <a:gd name="T80" fmla="*/ 2 w 453"/>
                  <a:gd name="T81" fmla="*/ 94 h 148"/>
                  <a:gd name="T82" fmla="*/ 8 w 453"/>
                  <a:gd name="T83" fmla="*/ 71 h 148"/>
                  <a:gd name="T84" fmla="*/ 6 w 453"/>
                  <a:gd name="T85" fmla="*/ 59 h 148"/>
                  <a:gd name="T86" fmla="*/ 39 w 453"/>
                  <a:gd name="T87" fmla="*/ 48 h 148"/>
                  <a:gd name="T88" fmla="*/ 90 w 453"/>
                  <a:gd name="T89" fmla="*/ 41 h 148"/>
                  <a:gd name="T90" fmla="*/ 139 w 453"/>
                  <a:gd name="T91" fmla="*/ 34 h 148"/>
                  <a:gd name="T92" fmla="*/ 189 w 453"/>
                  <a:gd name="T93" fmla="*/ 29 h 148"/>
                  <a:gd name="T94" fmla="*/ 240 w 453"/>
                  <a:gd name="T95" fmla="*/ 23 h 148"/>
                  <a:gd name="T96" fmla="*/ 289 w 453"/>
                  <a:gd name="T97" fmla="*/ 17 h 148"/>
                  <a:gd name="T98" fmla="*/ 340 w 453"/>
                  <a:gd name="T99" fmla="*/ 11 h 148"/>
                  <a:gd name="T100" fmla="*/ 392 w 453"/>
                  <a:gd name="T101" fmla="*/ 3 h 148"/>
                  <a:gd name="T102" fmla="*/ 423 w 453"/>
                  <a:gd name="T103" fmla="*/ 2 h 148"/>
                  <a:gd name="T104" fmla="*/ 432 w 453"/>
                  <a:gd name="T105" fmla="*/ 1 h 148"/>
                  <a:gd name="T106" fmla="*/ 441 w 453"/>
                  <a:gd name="T107" fmla="*/ 0 h 148"/>
                  <a:gd name="T108" fmla="*/ 449 w 453"/>
                  <a:gd name="T109" fmla="*/ 1 h 148"/>
                  <a:gd name="T110" fmla="*/ 450 w 453"/>
                  <a:gd name="T111" fmla="*/ 25 h 148"/>
                  <a:gd name="T112" fmla="*/ 447 w 453"/>
                  <a:gd name="T113" fmla="*/ 7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3" h="148">
                    <a:moveTo>
                      <a:pt x="434" y="92"/>
                    </a:moveTo>
                    <a:lnTo>
                      <a:pt x="428" y="93"/>
                    </a:lnTo>
                    <a:lnTo>
                      <a:pt x="423" y="94"/>
                    </a:lnTo>
                    <a:lnTo>
                      <a:pt x="417" y="94"/>
                    </a:lnTo>
                    <a:lnTo>
                      <a:pt x="411" y="94"/>
                    </a:lnTo>
                    <a:lnTo>
                      <a:pt x="405" y="94"/>
                    </a:lnTo>
                    <a:lnTo>
                      <a:pt x="400" y="93"/>
                    </a:lnTo>
                    <a:lnTo>
                      <a:pt x="394" y="93"/>
                    </a:lnTo>
                    <a:lnTo>
                      <a:pt x="388" y="92"/>
                    </a:lnTo>
                    <a:lnTo>
                      <a:pt x="272" y="103"/>
                    </a:lnTo>
                    <a:lnTo>
                      <a:pt x="274" y="95"/>
                    </a:lnTo>
                    <a:lnTo>
                      <a:pt x="272" y="90"/>
                    </a:lnTo>
                    <a:lnTo>
                      <a:pt x="266" y="83"/>
                    </a:lnTo>
                    <a:lnTo>
                      <a:pt x="264" y="76"/>
                    </a:lnTo>
                    <a:lnTo>
                      <a:pt x="258" y="73"/>
                    </a:lnTo>
                    <a:lnTo>
                      <a:pt x="252" y="76"/>
                    </a:lnTo>
                    <a:lnTo>
                      <a:pt x="249" y="80"/>
                    </a:lnTo>
                    <a:lnTo>
                      <a:pt x="248" y="85"/>
                    </a:lnTo>
                    <a:lnTo>
                      <a:pt x="264" y="106"/>
                    </a:lnTo>
                    <a:lnTo>
                      <a:pt x="256" y="107"/>
                    </a:lnTo>
                    <a:lnTo>
                      <a:pt x="248" y="109"/>
                    </a:lnTo>
                    <a:lnTo>
                      <a:pt x="238" y="110"/>
                    </a:lnTo>
                    <a:lnTo>
                      <a:pt x="230" y="110"/>
                    </a:lnTo>
                    <a:lnTo>
                      <a:pt x="223" y="109"/>
                    </a:lnTo>
                    <a:lnTo>
                      <a:pt x="218" y="106"/>
                    </a:lnTo>
                    <a:lnTo>
                      <a:pt x="214" y="99"/>
                    </a:lnTo>
                    <a:lnTo>
                      <a:pt x="214" y="87"/>
                    </a:lnTo>
                    <a:lnTo>
                      <a:pt x="210" y="86"/>
                    </a:lnTo>
                    <a:lnTo>
                      <a:pt x="206" y="84"/>
                    </a:lnTo>
                    <a:lnTo>
                      <a:pt x="203" y="83"/>
                    </a:lnTo>
                    <a:lnTo>
                      <a:pt x="200" y="85"/>
                    </a:lnTo>
                    <a:lnTo>
                      <a:pt x="195" y="90"/>
                    </a:lnTo>
                    <a:lnTo>
                      <a:pt x="195" y="97"/>
                    </a:lnTo>
                    <a:lnTo>
                      <a:pt x="197" y="103"/>
                    </a:lnTo>
                    <a:lnTo>
                      <a:pt x="198" y="108"/>
                    </a:lnTo>
                    <a:lnTo>
                      <a:pt x="204" y="114"/>
                    </a:lnTo>
                    <a:lnTo>
                      <a:pt x="199" y="116"/>
                    </a:lnTo>
                    <a:lnTo>
                      <a:pt x="196" y="117"/>
                    </a:lnTo>
                    <a:lnTo>
                      <a:pt x="191" y="120"/>
                    </a:lnTo>
                    <a:lnTo>
                      <a:pt x="187" y="121"/>
                    </a:lnTo>
                    <a:lnTo>
                      <a:pt x="181" y="121"/>
                    </a:lnTo>
                    <a:lnTo>
                      <a:pt x="176" y="122"/>
                    </a:lnTo>
                    <a:lnTo>
                      <a:pt x="173" y="122"/>
                    </a:lnTo>
                    <a:lnTo>
                      <a:pt x="168" y="121"/>
                    </a:lnTo>
                    <a:lnTo>
                      <a:pt x="165" y="113"/>
                    </a:lnTo>
                    <a:lnTo>
                      <a:pt x="165" y="103"/>
                    </a:lnTo>
                    <a:lnTo>
                      <a:pt x="164" y="93"/>
                    </a:lnTo>
                    <a:lnTo>
                      <a:pt x="151" y="87"/>
                    </a:lnTo>
                    <a:lnTo>
                      <a:pt x="145" y="92"/>
                    </a:lnTo>
                    <a:lnTo>
                      <a:pt x="143" y="98"/>
                    </a:lnTo>
                    <a:lnTo>
                      <a:pt x="142" y="106"/>
                    </a:lnTo>
                    <a:lnTo>
                      <a:pt x="144" y="113"/>
                    </a:lnTo>
                    <a:lnTo>
                      <a:pt x="155" y="124"/>
                    </a:lnTo>
                    <a:lnTo>
                      <a:pt x="54" y="139"/>
                    </a:lnTo>
                    <a:lnTo>
                      <a:pt x="56" y="132"/>
                    </a:lnTo>
                    <a:lnTo>
                      <a:pt x="56" y="125"/>
                    </a:lnTo>
                    <a:lnTo>
                      <a:pt x="55" y="117"/>
                    </a:lnTo>
                    <a:lnTo>
                      <a:pt x="54" y="109"/>
                    </a:lnTo>
                    <a:lnTo>
                      <a:pt x="51" y="108"/>
                    </a:lnTo>
                    <a:lnTo>
                      <a:pt x="47" y="106"/>
                    </a:lnTo>
                    <a:lnTo>
                      <a:pt x="44" y="105"/>
                    </a:lnTo>
                    <a:lnTo>
                      <a:pt x="40" y="106"/>
                    </a:lnTo>
                    <a:lnTo>
                      <a:pt x="34" y="113"/>
                    </a:lnTo>
                    <a:lnTo>
                      <a:pt x="36" y="121"/>
                    </a:lnTo>
                    <a:lnTo>
                      <a:pt x="39" y="130"/>
                    </a:lnTo>
                    <a:lnTo>
                      <a:pt x="40" y="137"/>
                    </a:lnTo>
                    <a:lnTo>
                      <a:pt x="45" y="137"/>
                    </a:lnTo>
                    <a:lnTo>
                      <a:pt x="45" y="138"/>
                    </a:lnTo>
                    <a:lnTo>
                      <a:pt x="45" y="139"/>
                    </a:lnTo>
                    <a:lnTo>
                      <a:pt x="45" y="140"/>
                    </a:lnTo>
                    <a:lnTo>
                      <a:pt x="46" y="141"/>
                    </a:lnTo>
                    <a:lnTo>
                      <a:pt x="41" y="143"/>
                    </a:lnTo>
                    <a:lnTo>
                      <a:pt x="36" y="143"/>
                    </a:lnTo>
                    <a:lnTo>
                      <a:pt x="31" y="145"/>
                    </a:lnTo>
                    <a:lnTo>
                      <a:pt x="26" y="146"/>
                    </a:lnTo>
                    <a:lnTo>
                      <a:pt x="22" y="147"/>
                    </a:lnTo>
                    <a:lnTo>
                      <a:pt x="16" y="148"/>
                    </a:lnTo>
                    <a:lnTo>
                      <a:pt x="11" y="148"/>
                    </a:lnTo>
                    <a:lnTo>
                      <a:pt x="6" y="148"/>
                    </a:lnTo>
                    <a:lnTo>
                      <a:pt x="2" y="131"/>
                    </a:lnTo>
                    <a:lnTo>
                      <a:pt x="0" y="113"/>
                    </a:lnTo>
                    <a:lnTo>
                      <a:pt x="2" y="94"/>
                    </a:lnTo>
                    <a:lnTo>
                      <a:pt x="10" y="78"/>
                    </a:lnTo>
                    <a:lnTo>
                      <a:pt x="8" y="71"/>
                    </a:lnTo>
                    <a:lnTo>
                      <a:pt x="6" y="64"/>
                    </a:lnTo>
                    <a:lnTo>
                      <a:pt x="6" y="59"/>
                    </a:lnTo>
                    <a:lnTo>
                      <a:pt x="14" y="53"/>
                    </a:lnTo>
                    <a:lnTo>
                      <a:pt x="39" y="48"/>
                    </a:lnTo>
                    <a:lnTo>
                      <a:pt x="64" y="45"/>
                    </a:lnTo>
                    <a:lnTo>
                      <a:pt x="90" y="41"/>
                    </a:lnTo>
                    <a:lnTo>
                      <a:pt x="115" y="38"/>
                    </a:lnTo>
                    <a:lnTo>
                      <a:pt x="139" y="34"/>
                    </a:lnTo>
                    <a:lnTo>
                      <a:pt x="165" y="31"/>
                    </a:lnTo>
                    <a:lnTo>
                      <a:pt x="189" y="29"/>
                    </a:lnTo>
                    <a:lnTo>
                      <a:pt x="214" y="25"/>
                    </a:lnTo>
                    <a:lnTo>
                      <a:pt x="240" y="23"/>
                    </a:lnTo>
                    <a:lnTo>
                      <a:pt x="264" y="19"/>
                    </a:lnTo>
                    <a:lnTo>
                      <a:pt x="289" y="17"/>
                    </a:lnTo>
                    <a:lnTo>
                      <a:pt x="314" y="14"/>
                    </a:lnTo>
                    <a:lnTo>
                      <a:pt x="340" y="11"/>
                    </a:lnTo>
                    <a:lnTo>
                      <a:pt x="365" y="8"/>
                    </a:lnTo>
                    <a:lnTo>
                      <a:pt x="392" y="3"/>
                    </a:lnTo>
                    <a:lnTo>
                      <a:pt x="418" y="0"/>
                    </a:lnTo>
                    <a:lnTo>
                      <a:pt x="423" y="2"/>
                    </a:lnTo>
                    <a:lnTo>
                      <a:pt x="427" y="2"/>
                    </a:lnTo>
                    <a:lnTo>
                      <a:pt x="432" y="1"/>
                    </a:lnTo>
                    <a:lnTo>
                      <a:pt x="437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9" y="1"/>
                    </a:lnTo>
                    <a:lnTo>
                      <a:pt x="453" y="4"/>
                    </a:lnTo>
                    <a:lnTo>
                      <a:pt x="450" y="25"/>
                    </a:lnTo>
                    <a:lnTo>
                      <a:pt x="450" y="50"/>
                    </a:lnTo>
                    <a:lnTo>
                      <a:pt x="447" y="75"/>
                    </a:lnTo>
                    <a:lnTo>
                      <a:pt x="434" y="92"/>
                    </a:lnTo>
                    <a:close/>
                  </a:path>
                </a:pathLst>
              </a:custGeom>
              <a:solidFill>
                <a:srgbClr val="B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auto">
              <a:xfrm>
                <a:off x="3775" y="2793"/>
                <a:ext cx="37" cy="37"/>
              </a:xfrm>
              <a:custGeom>
                <a:avLst/>
                <a:gdLst>
                  <a:gd name="T0" fmla="*/ 66 w 74"/>
                  <a:gd name="T1" fmla="*/ 64 h 72"/>
                  <a:gd name="T2" fmla="*/ 61 w 74"/>
                  <a:gd name="T3" fmla="*/ 69 h 72"/>
                  <a:gd name="T4" fmla="*/ 55 w 74"/>
                  <a:gd name="T5" fmla="*/ 71 h 72"/>
                  <a:gd name="T6" fmla="*/ 48 w 74"/>
                  <a:gd name="T7" fmla="*/ 72 h 72"/>
                  <a:gd name="T8" fmla="*/ 41 w 74"/>
                  <a:gd name="T9" fmla="*/ 72 h 72"/>
                  <a:gd name="T10" fmla="*/ 34 w 74"/>
                  <a:gd name="T11" fmla="*/ 71 h 72"/>
                  <a:gd name="T12" fmla="*/ 28 w 74"/>
                  <a:gd name="T13" fmla="*/ 70 h 72"/>
                  <a:gd name="T14" fmla="*/ 21 w 74"/>
                  <a:gd name="T15" fmla="*/ 68 h 72"/>
                  <a:gd name="T16" fmla="*/ 15 w 74"/>
                  <a:gd name="T17" fmla="*/ 67 h 72"/>
                  <a:gd name="T18" fmla="*/ 7 w 74"/>
                  <a:gd name="T19" fmla="*/ 60 h 72"/>
                  <a:gd name="T20" fmla="*/ 1 w 74"/>
                  <a:gd name="T21" fmla="*/ 52 h 72"/>
                  <a:gd name="T22" fmla="*/ 0 w 74"/>
                  <a:gd name="T23" fmla="*/ 41 h 72"/>
                  <a:gd name="T24" fmla="*/ 2 w 74"/>
                  <a:gd name="T25" fmla="*/ 32 h 72"/>
                  <a:gd name="T26" fmla="*/ 6 w 74"/>
                  <a:gd name="T27" fmla="*/ 26 h 72"/>
                  <a:gd name="T28" fmla="*/ 10 w 74"/>
                  <a:gd name="T29" fmla="*/ 22 h 72"/>
                  <a:gd name="T30" fmla="*/ 15 w 74"/>
                  <a:gd name="T31" fmla="*/ 16 h 72"/>
                  <a:gd name="T32" fmla="*/ 21 w 74"/>
                  <a:gd name="T33" fmla="*/ 12 h 72"/>
                  <a:gd name="T34" fmla="*/ 26 w 74"/>
                  <a:gd name="T35" fmla="*/ 8 h 72"/>
                  <a:gd name="T36" fmla="*/ 33 w 74"/>
                  <a:gd name="T37" fmla="*/ 4 h 72"/>
                  <a:gd name="T38" fmla="*/ 40 w 74"/>
                  <a:gd name="T39" fmla="*/ 2 h 72"/>
                  <a:gd name="T40" fmla="*/ 47 w 74"/>
                  <a:gd name="T41" fmla="*/ 0 h 72"/>
                  <a:gd name="T42" fmla="*/ 51 w 74"/>
                  <a:gd name="T43" fmla="*/ 10 h 72"/>
                  <a:gd name="T44" fmla="*/ 60 w 74"/>
                  <a:gd name="T45" fmla="*/ 11 h 72"/>
                  <a:gd name="T46" fmla="*/ 69 w 74"/>
                  <a:gd name="T47" fmla="*/ 11 h 72"/>
                  <a:gd name="T48" fmla="*/ 74 w 74"/>
                  <a:gd name="T49" fmla="*/ 20 h 72"/>
                  <a:gd name="T50" fmla="*/ 74 w 74"/>
                  <a:gd name="T51" fmla="*/ 32 h 72"/>
                  <a:gd name="T52" fmla="*/ 74 w 74"/>
                  <a:gd name="T53" fmla="*/ 44 h 72"/>
                  <a:gd name="T54" fmla="*/ 71 w 74"/>
                  <a:gd name="T55" fmla="*/ 55 h 72"/>
                  <a:gd name="T56" fmla="*/ 66 w 74"/>
                  <a:gd name="T5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72">
                    <a:moveTo>
                      <a:pt x="66" y="64"/>
                    </a:moveTo>
                    <a:lnTo>
                      <a:pt x="61" y="69"/>
                    </a:lnTo>
                    <a:lnTo>
                      <a:pt x="55" y="71"/>
                    </a:lnTo>
                    <a:lnTo>
                      <a:pt x="48" y="72"/>
                    </a:lnTo>
                    <a:lnTo>
                      <a:pt x="41" y="72"/>
                    </a:lnTo>
                    <a:lnTo>
                      <a:pt x="34" y="71"/>
                    </a:lnTo>
                    <a:lnTo>
                      <a:pt x="28" y="70"/>
                    </a:lnTo>
                    <a:lnTo>
                      <a:pt x="21" y="68"/>
                    </a:lnTo>
                    <a:lnTo>
                      <a:pt x="15" y="67"/>
                    </a:lnTo>
                    <a:lnTo>
                      <a:pt x="7" y="60"/>
                    </a:lnTo>
                    <a:lnTo>
                      <a:pt x="1" y="52"/>
                    </a:lnTo>
                    <a:lnTo>
                      <a:pt x="0" y="41"/>
                    </a:lnTo>
                    <a:lnTo>
                      <a:pt x="2" y="32"/>
                    </a:lnTo>
                    <a:lnTo>
                      <a:pt x="6" y="26"/>
                    </a:lnTo>
                    <a:lnTo>
                      <a:pt x="10" y="22"/>
                    </a:lnTo>
                    <a:lnTo>
                      <a:pt x="15" y="16"/>
                    </a:lnTo>
                    <a:lnTo>
                      <a:pt x="21" y="12"/>
                    </a:lnTo>
                    <a:lnTo>
                      <a:pt x="26" y="8"/>
                    </a:lnTo>
                    <a:lnTo>
                      <a:pt x="33" y="4"/>
                    </a:lnTo>
                    <a:lnTo>
                      <a:pt x="40" y="2"/>
                    </a:lnTo>
                    <a:lnTo>
                      <a:pt x="47" y="0"/>
                    </a:lnTo>
                    <a:lnTo>
                      <a:pt x="51" y="10"/>
                    </a:lnTo>
                    <a:lnTo>
                      <a:pt x="60" y="11"/>
                    </a:lnTo>
                    <a:lnTo>
                      <a:pt x="69" y="11"/>
                    </a:lnTo>
                    <a:lnTo>
                      <a:pt x="74" y="20"/>
                    </a:lnTo>
                    <a:lnTo>
                      <a:pt x="74" y="32"/>
                    </a:lnTo>
                    <a:lnTo>
                      <a:pt x="74" y="44"/>
                    </a:lnTo>
                    <a:lnTo>
                      <a:pt x="71" y="55"/>
                    </a:lnTo>
                    <a:lnTo>
                      <a:pt x="66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Freeform 34"/>
              <p:cNvSpPr>
                <a:spLocks/>
              </p:cNvSpPr>
              <p:nvPr/>
            </p:nvSpPr>
            <p:spPr bwMode="auto">
              <a:xfrm>
                <a:off x="3774" y="2937"/>
                <a:ext cx="36" cy="30"/>
              </a:xfrm>
              <a:custGeom>
                <a:avLst/>
                <a:gdLst>
                  <a:gd name="T0" fmla="*/ 41 w 72"/>
                  <a:gd name="T1" fmla="*/ 60 h 60"/>
                  <a:gd name="T2" fmla="*/ 36 w 72"/>
                  <a:gd name="T3" fmla="*/ 60 h 60"/>
                  <a:gd name="T4" fmla="*/ 30 w 72"/>
                  <a:gd name="T5" fmla="*/ 60 h 60"/>
                  <a:gd name="T6" fmla="*/ 24 w 72"/>
                  <a:gd name="T7" fmla="*/ 60 h 60"/>
                  <a:gd name="T8" fmla="*/ 18 w 72"/>
                  <a:gd name="T9" fmla="*/ 60 h 60"/>
                  <a:gd name="T10" fmla="*/ 12 w 72"/>
                  <a:gd name="T11" fmla="*/ 58 h 60"/>
                  <a:gd name="T12" fmla="*/ 7 w 72"/>
                  <a:gd name="T13" fmla="*/ 56 h 60"/>
                  <a:gd name="T14" fmla="*/ 3 w 72"/>
                  <a:gd name="T15" fmla="*/ 52 h 60"/>
                  <a:gd name="T16" fmla="*/ 0 w 72"/>
                  <a:gd name="T17" fmla="*/ 47 h 60"/>
                  <a:gd name="T18" fmla="*/ 0 w 72"/>
                  <a:gd name="T19" fmla="*/ 38 h 60"/>
                  <a:gd name="T20" fmla="*/ 2 w 72"/>
                  <a:gd name="T21" fmla="*/ 32 h 60"/>
                  <a:gd name="T22" fmla="*/ 7 w 72"/>
                  <a:gd name="T23" fmla="*/ 26 h 60"/>
                  <a:gd name="T24" fmla="*/ 12 w 72"/>
                  <a:gd name="T25" fmla="*/ 20 h 60"/>
                  <a:gd name="T26" fmla="*/ 18 w 72"/>
                  <a:gd name="T27" fmla="*/ 14 h 60"/>
                  <a:gd name="T28" fmla="*/ 25 w 72"/>
                  <a:gd name="T29" fmla="*/ 10 h 60"/>
                  <a:gd name="T30" fmla="*/ 31 w 72"/>
                  <a:gd name="T31" fmla="*/ 5 h 60"/>
                  <a:gd name="T32" fmla="*/ 38 w 72"/>
                  <a:gd name="T33" fmla="*/ 0 h 60"/>
                  <a:gd name="T34" fmla="*/ 56 w 72"/>
                  <a:gd name="T35" fmla="*/ 4 h 60"/>
                  <a:gd name="T36" fmla="*/ 58 w 72"/>
                  <a:gd name="T37" fmla="*/ 15 h 60"/>
                  <a:gd name="T38" fmla="*/ 66 w 72"/>
                  <a:gd name="T39" fmla="*/ 26 h 60"/>
                  <a:gd name="T40" fmla="*/ 72 w 72"/>
                  <a:gd name="T41" fmla="*/ 36 h 60"/>
                  <a:gd name="T42" fmla="*/ 68 w 72"/>
                  <a:gd name="T43" fmla="*/ 49 h 60"/>
                  <a:gd name="T44" fmla="*/ 41 w 72"/>
                  <a:gd name="T4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60">
                    <a:moveTo>
                      <a:pt x="41" y="60"/>
                    </a:moveTo>
                    <a:lnTo>
                      <a:pt x="36" y="60"/>
                    </a:lnTo>
                    <a:lnTo>
                      <a:pt x="30" y="60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7" y="56"/>
                    </a:lnTo>
                    <a:lnTo>
                      <a:pt x="3" y="52"/>
                    </a:lnTo>
                    <a:lnTo>
                      <a:pt x="0" y="47"/>
                    </a:lnTo>
                    <a:lnTo>
                      <a:pt x="0" y="38"/>
                    </a:lnTo>
                    <a:lnTo>
                      <a:pt x="2" y="32"/>
                    </a:lnTo>
                    <a:lnTo>
                      <a:pt x="7" y="26"/>
                    </a:lnTo>
                    <a:lnTo>
                      <a:pt x="12" y="20"/>
                    </a:lnTo>
                    <a:lnTo>
                      <a:pt x="18" y="14"/>
                    </a:lnTo>
                    <a:lnTo>
                      <a:pt x="25" y="10"/>
                    </a:lnTo>
                    <a:lnTo>
                      <a:pt x="31" y="5"/>
                    </a:lnTo>
                    <a:lnTo>
                      <a:pt x="38" y="0"/>
                    </a:lnTo>
                    <a:lnTo>
                      <a:pt x="56" y="4"/>
                    </a:lnTo>
                    <a:lnTo>
                      <a:pt x="58" y="15"/>
                    </a:lnTo>
                    <a:lnTo>
                      <a:pt x="66" y="26"/>
                    </a:lnTo>
                    <a:lnTo>
                      <a:pt x="72" y="36"/>
                    </a:lnTo>
                    <a:lnTo>
                      <a:pt x="68" y="49"/>
                    </a:lnTo>
                    <a:lnTo>
                      <a:pt x="4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3" name="Freeform 35"/>
              <p:cNvSpPr>
                <a:spLocks/>
              </p:cNvSpPr>
              <p:nvPr/>
            </p:nvSpPr>
            <p:spPr bwMode="auto">
              <a:xfrm>
                <a:off x="3784" y="2805"/>
                <a:ext cx="22" cy="17"/>
              </a:xfrm>
              <a:custGeom>
                <a:avLst/>
                <a:gdLst>
                  <a:gd name="T0" fmla="*/ 22 w 45"/>
                  <a:gd name="T1" fmla="*/ 33 h 33"/>
                  <a:gd name="T2" fmla="*/ 16 w 45"/>
                  <a:gd name="T3" fmla="*/ 32 h 33"/>
                  <a:gd name="T4" fmla="*/ 11 w 45"/>
                  <a:gd name="T5" fmla="*/ 31 h 33"/>
                  <a:gd name="T6" fmla="*/ 5 w 45"/>
                  <a:gd name="T7" fmla="*/ 29 h 33"/>
                  <a:gd name="T8" fmla="*/ 0 w 45"/>
                  <a:gd name="T9" fmla="*/ 25 h 33"/>
                  <a:gd name="T10" fmla="*/ 1 w 45"/>
                  <a:gd name="T11" fmla="*/ 17 h 33"/>
                  <a:gd name="T12" fmla="*/ 6 w 45"/>
                  <a:gd name="T13" fmla="*/ 10 h 33"/>
                  <a:gd name="T14" fmla="*/ 12 w 45"/>
                  <a:gd name="T15" fmla="*/ 6 h 33"/>
                  <a:gd name="T16" fmla="*/ 16 w 45"/>
                  <a:gd name="T17" fmla="*/ 0 h 33"/>
                  <a:gd name="T18" fmla="*/ 23 w 45"/>
                  <a:gd name="T19" fmla="*/ 2 h 33"/>
                  <a:gd name="T20" fmla="*/ 31 w 45"/>
                  <a:gd name="T21" fmla="*/ 3 h 33"/>
                  <a:gd name="T22" fmla="*/ 38 w 45"/>
                  <a:gd name="T23" fmla="*/ 4 h 33"/>
                  <a:gd name="T24" fmla="*/ 45 w 45"/>
                  <a:gd name="T25" fmla="*/ 4 h 33"/>
                  <a:gd name="T26" fmla="*/ 42 w 45"/>
                  <a:gd name="T27" fmla="*/ 15 h 33"/>
                  <a:gd name="T28" fmla="*/ 38 w 45"/>
                  <a:gd name="T29" fmla="*/ 24 h 33"/>
                  <a:gd name="T30" fmla="*/ 32 w 45"/>
                  <a:gd name="T31" fmla="*/ 31 h 33"/>
                  <a:gd name="T32" fmla="*/ 22 w 45"/>
                  <a:gd name="T3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" h="33">
                    <a:moveTo>
                      <a:pt x="22" y="33"/>
                    </a:moveTo>
                    <a:lnTo>
                      <a:pt x="16" y="32"/>
                    </a:lnTo>
                    <a:lnTo>
                      <a:pt x="11" y="31"/>
                    </a:lnTo>
                    <a:lnTo>
                      <a:pt x="5" y="29"/>
                    </a:lnTo>
                    <a:lnTo>
                      <a:pt x="0" y="25"/>
                    </a:lnTo>
                    <a:lnTo>
                      <a:pt x="1" y="17"/>
                    </a:lnTo>
                    <a:lnTo>
                      <a:pt x="6" y="10"/>
                    </a:lnTo>
                    <a:lnTo>
                      <a:pt x="12" y="6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1" y="3"/>
                    </a:lnTo>
                    <a:lnTo>
                      <a:pt x="38" y="4"/>
                    </a:lnTo>
                    <a:lnTo>
                      <a:pt x="45" y="4"/>
                    </a:lnTo>
                    <a:lnTo>
                      <a:pt x="42" y="15"/>
                    </a:lnTo>
                    <a:lnTo>
                      <a:pt x="38" y="24"/>
                    </a:lnTo>
                    <a:lnTo>
                      <a:pt x="32" y="31"/>
                    </a:lnTo>
                    <a:lnTo>
                      <a:pt x="22" y="33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" name="Freeform 36"/>
              <p:cNvSpPr>
                <a:spLocks/>
              </p:cNvSpPr>
              <p:nvPr/>
            </p:nvSpPr>
            <p:spPr bwMode="auto">
              <a:xfrm>
                <a:off x="3708" y="2696"/>
                <a:ext cx="97" cy="19"/>
              </a:xfrm>
              <a:custGeom>
                <a:avLst/>
                <a:gdLst>
                  <a:gd name="T0" fmla="*/ 188 w 194"/>
                  <a:gd name="T1" fmla="*/ 25 h 37"/>
                  <a:gd name="T2" fmla="*/ 173 w 194"/>
                  <a:gd name="T3" fmla="*/ 17 h 37"/>
                  <a:gd name="T4" fmla="*/ 151 w 194"/>
                  <a:gd name="T5" fmla="*/ 17 h 37"/>
                  <a:gd name="T6" fmla="*/ 130 w 194"/>
                  <a:gd name="T7" fmla="*/ 19 h 37"/>
                  <a:gd name="T8" fmla="*/ 109 w 194"/>
                  <a:gd name="T9" fmla="*/ 20 h 37"/>
                  <a:gd name="T10" fmla="*/ 89 w 194"/>
                  <a:gd name="T11" fmla="*/ 22 h 37"/>
                  <a:gd name="T12" fmla="*/ 68 w 194"/>
                  <a:gd name="T13" fmla="*/ 25 h 37"/>
                  <a:gd name="T14" fmla="*/ 48 w 194"/>
                  <a:gd name="T15" fmla="*/ 29 h 37"/>
                  <a:gd name="T16" fmla="*/ 28 w 194"/>
                  <a:gd name="T17" fmla="*/ 32 h 37"/>
                  <a:gd name="T18" fmla="*/ 7 w 194"/>
                  <a:gd name="T19" fmla="*/ 37 h 37"/>
                  <a:gd name="T20" fmla="*/ 4 w 194"/>
                  <a:gd name="T21" fmla="*/ 36 h 37"/>
                  <a:gd name="T22" fmla="*/ 1 w 194"/>
                  <a:gd name="T23" fmla="*/ 34 h 37"/>
                  <a:gd name="T24" fmla="*/ 0 w 194"/>
                  <a:gd name="T25" fmla="*/ 30 h 37"/>
                  <a:gd name="T26" fmla="*/ 0 w 194"/>
                  <a:gd name="T27" fmla="*/ 25 h 37"/>
                  <a:gd name="T28" fmla="*/ 12 w 194"/>
                  <a:gd name="T29" fmla="*/ 22 h 37"/>
                  <a:gd name="T30" fmla="*/ 23 w 194"/>
                  <a:gd name="T31" fmla="*/ 19 h 37"/>
                  <a:gd name="T32" fmla="*/ 35 w 194"/>
                  <a:gd name="T33" fmla="*/ 16 h 37"/>
                  <a:gd name="T34" fmla="*/ 48 w 194"/>
                  <a:gd name="T35" fmla="*/ 14 h 37"/>
                  <a:gd name="T36" fmla="*/ 59 w 194"/>
                  <a:gd name="T37" fmla="*/ 13 h 37"/>
                  <a:gd name="T38" fmla="*/ 71 w 194"/>
                  <a:gd name="T39" fmla="*/ 12 h 37"/>
                  <a:gd name="T40" fmla="*/ 83 w 194"/>
                  <a:gd name="T41" fmla="*/ 11 h 37"/>
                  <a:gd name="T42" fmla="*/ 95 w 194"/>
                  <a:gd name="T43" fmla="*/ 11 h 37"/>
                  <a:gd name="T44" fmla="*/ 107 w 194"/>
                  <a:gd name="T45" fmla="*/ 9 h 37"/>
                  <a:gd name="T46" fmla="*/ 119 w 194"/>
                  <a:gd name="T47" fmla="*/ 9 h 37"/>
                  <a:gd name="T48" fmla="*/ 132 w 194"/>
                  <a:gd name="T49" fmla="*/ 8 h 37"/>
                  <a:gd name="T50" fmla="*/ 143 w 194"/>
                  <a:gd name="T51" fmla="*/ 7 h 37"/>
                  <a:gd name="T52" fmla="*/ 155 w 194"/>
                  <a:gd name="T53" fmla="*/ 6 h 37"/>
                  <a:gd name="T54" fmla="*/ 166 w 194"/>
                  <a:gd name="T55" fmla="*/ 5 h 37"/>
                  <a:gd name="T56" fmla="*/ 178 w 194"/>
                  <a:gd name="T57" fmla="*/ 2 h 37"/>
                  <a:gd name="T58" fmla="*/ 189 w 194"/>
                  <a:gd name="T59" fmla="*/ 0 h 37"/>
                  <a:gd name="T60" fmla="*/ 192 w 194"/>
                  <a:gd name="T61" fmla="*/ 7 h 37"/>
                  <a:gd name="T62" fmla="*/ 194 w 194"/>
                  <a:gd name="T63" fmla="*/ 14 h 37"/>
                  <a:gd name="T64" fmla="*/ 194 w 194"/>
                  <a:gd name="T65" fmla="*/ 21 h 37"/>
                  <a:gd name="T66" fmla="*/ 188 w 194"/>
                  <a:gd name="T67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4" h="37">
                    <a:moveTo>
                      <a:pt x="188" y="25"/>
                    </a:moveTo>
                    <a:lnTo>
                      <a:pt x="173" y="17"/>
                    </a:lnTo>
                    <a:lnTo>
                      <a:pt x="151" y="17"/>
                    </a:lnTo>
                    <a:lnTo>
                      <a:pt x="130" y="19"/>
                    </a:lnTo>
                    <a:lnTo>
                      <a:pt x="109" y="20"/>
                    </a:lnTo>
                    <a:lnTo>
                      <a:pt x="89" y="22"/>
                    </a:lnTo>
                    <a:lnTo>
                      <a:pt x="68" y="25"/>
                    </a:lnTo>
                    <a:lnTo>
                      <a:pt x="48" y="29"/>
                    </a:lnTo>
                    <a:lnTo>
                      <a:pt x="28" y="32"/>
                    </a:lnTo>
                    <a:lnTo>
                      <a:pt x="7" y="37"/>
                    </a:lnTo>
                    <a:lnTo>
                      <a:pt x="4" y="36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35" y="16"/>
                    </a:lnTo>
                    <a:lnTo>
                      <a:pt x="48" y="14"/>
                    </a:lnTo>
                    <a:lnTo>
                      <a:pt x="59" y="13"/>
                    </a:lnTo>
                    <a:lnTo>
                      <a:pt x="71" y="12"/>
                    </a:lnTo>
                    <a:lnTo>
                      <a:pt x="83" y="11"/>
                    </a:lnTo>
                    <a:lnTo>
                      <a:pt x="95" y="11"/>
                    </a:lnTo>
                    <a:lnTo>
                      <a:pt x="107" y="9"/>
                    </a:lnTo>
                    <a:lnTo>
                      <a:pt x="119" y="9"/>
                    </a:lnTo>
                    <a:lnTo>
                      <a:pt x="132" y="8"/>
                    </a:lnTo>
                    <a:lnTo>
                      <a:pt x="143" y="7"/>
                    </a:lnTo>
                    <a:lnTo>
                      <a:pt x="155" y="6"/>
                    </a:lnTo>
                    <a:lnTo>
                      <a:pt x="166" y="5"/>
                    </a:lnTo>
                    <a:lnTo>
                      <a:pt x="178" y="2"/>
                    </a:lnTo>
                    <a:lnTo>
                      <a:pt x="189" y="0"/>
                    </a:lnTo>
                    <a:lnTo>
                      <a:pt x="192" y="7"/>
                    </a:lnTo>
                    <a:lnTo>
                      <a:pt x="194" y="14"/>
                    </a:lnTo>
                    <a:lnTo>
                      <a:pt x="194" y="21"/>
                    </a:lnTo>
                    <a:lnTo>
                      <a:pt x="188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5" name="Freeform 37"/>
              <p:cNvSpPr>
                <a:spLocks/>
              </p:cNvSpPr>
              <p:nvPr/>
            </p:nvSpPr>
            <p:spPr bwMode="auto">
              <a:xfrm>
                <a:off x="3793" y="2632"/>
                <a:ext cx="10" cy="11"/>
              </a:xfrm>
              <a:custGeom>
                <a:avLst/>
                <a:gdLst>
                  <a:gd name="T0" fmla="*/ 3 w 19"/>
                  <a:gd name="T1" fmla="*/ 20 h 22"/>
                  <a:gd name="T2" fmla="*/ 1 w 19"/>
                  <a:gd name="T3" fmla="*/ 14 h 22"/>
                  <a:gd name="T4" fmla="*/ 0 w 19"/>
                  <a:gd name="T5" fmla="*/ 9 h 22"/>
                  <a:gd name="T6" fmla="*/ 0 w 19"/>
                  <a:gd name="T7" fmla="*/ 5 h 22"/>
                  <a:gd name="T8" fmla="*/ 3 w 19"/>
                  <a:gd name="T9" fmla="*/ 0 h 22"/>
                  <a:gd name="T10" fmla="*/ 10 w 19"/>
                  <a:gd name="T11" fmla="*/ 1 h 22"/>
                  <a:gd name="T12" fmla="*/ 12 w 19"/>
                  <a:gd name="T13" fmla="*/ 6 h 22"/>
                  <a:gd name="T14" fmla="*/ 15 w 19"/>
                  <a:gd name="T15" fmla="*/ 13 h 22"/>
                  <a:gd name="T16" fmla="*/ 19 w 19"/>
                  <a:gd name="T17" fmla="*/ 16 h 22"/>
                  <a:gd name="T18" fmla="*/ 16 w 19"/>
                  <a:gd name="T19" fmla="*/ 20 h 22"/>
                  <a:gd name="T20" fmla="*/ 11 w 19"/>
                  <a:gd name="T21" fmla="*/ 22 h 22"/>
                  <a:gd name="T22" fmla="*/ 7 w 19"/>
                  <a:gd name="T23" fmla="*/ 22 h 22"/>
                  <a:gd name="T24" fmla="*/ 3 w 19"/>
                  <a:gd name="T2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2">
                    <a:moveTo>
                      <a:pt x="3" y="20"/>
                    </a:moveTo>
                    <a:lnTo>
                      <a:pt x="1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10" y="1"/>
                    </a:lnTo>
                    <a:lnTo>
                      <a:pt x="12" y="6"/>
                    </a:lnTo>
                    <a:lnTo>
                      <a:pt x="15" y="13"/>
                    </a:lnTo>
                    <a:lnTo>
                      <a:pt x="19" y="16"/>
                    </a:lnTo>
                    <a:lnTo>
                      <a:pt x="16" y="20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6" name="Freeform 38"/>
              <p:cNvSpPr>
                <a:spLocks/>
              </p:cNvSpPr>
              <p:nvPr/>
            </p:nvSpPr>
            <p:spPr bwMode="auto">
              <a:xfrm>
                <a:off x="3715" y="2716"/>
                <a:ext cx="88" cy="20"/>
              </a:xfrm>
              <a:custGeom>
                <a:avLst/>
                <a:gdLst>
                  <a:gd name="T0" fmla="*/ 174 w 176"/>
                  <a:gd name="T1" fmla="*/ 18 h 41"/>
                  <a:gd name="T2" fmla="*/ 152 w 176"/>
                  <a:gd name="T3" fmla="*/ 17 h 41"/>
                  <a:gd name="T4" fmla="*/ 129 w 176"/>
                  <a:gd name="T5" fmla="*/ 17 h 41"/>
                  <a:gd name="T6" fmla="*/ 107 w 176"/>
                  <a:gd name="T7" fmla="*/ 19 h 41"/>
                  <a:gd name="T8" fmla="*/ 85 w 176"/>
                  <a:gd name="T9" fmla="*/ 23 h 41"/>
                  <a:gd name="T10" fmla="*/ 63 w 176"/>
                  <a:gd name="T11" fmla="*/ 28 h 41"/>
                  <a:gd name="T12" fmla="*/ 42 w 176"/>
                  <a:gd name="T13" fmla="*/ 33 h 41"/>
                  <a:gd name="T14" fmla="*/ 21 w 176"/>
                  <a:gd name="T15" fmla="*/ 37 h 41"/>
                  <a:gd name="T16" fmla="*/ 1 w 176"/>
                  <a:gd name="T17" fmla="*/ 41 h 41"/>
                  <a:gd name="T18" fmla="*/ 1 w 176"/>
                  <a:gd name="T19" fmla="*/ 37 h 41"/>
                  <a:gd name="T20" fmla="*/ 1 w 176"/>
                  <a:gd name="T21" fmla="*/ 34 h 41"/>
                  <a:gd name="T22" fmla="*/ 0 w 176"/>
                  <a:gd name="T23" fmla="*/ 30 h 41"/>
                  <a:gd name="T24" fmla="*/ 0 w 176"/>
                  <a:gd name="T25" fmla="*/ 27 h 41"/>
                  <a:gd name="T26" fmla="*/ 4 w 176"/>
                  <a:gd name="T27" fmla="*/ 25 h 41"/>
                  <a:gd name="T28" fmla="*/ 8 w 176"/>
                  <a:gd name="T29" fmla="*/ 23 h 41"/>
                  <a:gd name="T30" fmla="*/ 13 w 176"/>
                  <a:gd name="T31" fmla="*/ 22 h 41"/>
                  <a:gd name="T32" fmla="*/ 19 w 176"/>
                  <a:gd name="T33" fmla="*/ 21 h 41"/>
                  <a:gd name="T34" fmla="*/ 24 w 176"/>
                  <a:gd name="T35" fmla="*/ 20 h 41"/>
                  <a:gd name="T36" fmla="*/ 30 w 176"/>
                  <a:gd name="T37" fmla="*/ 20 h 41"/>
                  <a:gd name="T38" fmla="*/ 35 w 176"/>
                  <a:gd name="T39" fmla="*/ 20 h 41"/>
                  <a:gd name="T40" fmla="*/ 40 w 176"/>
                  <a:gd name="T41" fmla="*/ 20 h 41"/>
                  <a:gd name="T42" fmla="*/ 57 w 176"/>
                  <a:gd name="T43" fmla="*/ 17 h 41"/>
                  <a:gd name="T44" fmla="*/ 73 w 176"/>
                  <a:gd name="T45" fmla="*/ 13 h 41"/>
                  <a:gd name="T46" fmla="*/ 89 w 176"/>
                  <a:gd name="T47" fmla="*/ 11 h 41"/>
                  <a:gd name="T48" fmla="*/ 105 w 176"/>
                  <a:gd name="T49" fmla="*/ 7 h 41"/>
                  <a:gd name="T50" fmla="*/ 121 w 176"/>
                  <a:gd name="T51" fmla="*/ 5 h 41"/>
                  <a:gd name="T52" fmla="*/ 138 w 176"/>
                  <a:gd name="T53" fmla="*/ 3 h 41"/>
                  <a:gd name="T54" fmla="*/ 153 w 176"/>
                  <a:gd name="T55" fmla="*/ 2 h 41"/>
                  <a:gd name="T56" fmla="*/ 169 w 176"/>
                  <a:gd name="T57" fmla="*/ 0 h 41"/>
                  <a:gd name="T58" fmla="*/ 172 w 176"/>
                  <a:gd name="T59" fmla="*/ 5 h 41"/>
                  <a:gd name="T60" fmla="*/ 174 w 176"/>
                  <a:gd name="T61" fmla="*/ 9 h 41"/>
                  <a:gd name="T62" fmla="*/ 176 w 176"/>
                  <a:gd name="T63" fmla="*/ 13 h 41"/>
                  <a:gd name="T64" fmla="*/ 174 w 176"/>
                  <a:gd name="T65" fmla="*/ 1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41">
                    <a:moveTo>
                      <a:pt x="174" y="18"/>
                    </a:moveTo>
                    <a:lnTo>
                      <a:pt x="152" y="17"/>
                    </a:lnTo>
                    <a:lnTo>
                      <a:pt x="129" y="17"/>
                    </a:lnTo>
                    <a:lnTo>
                      <a:pt x="107" y="19"/>
                    </a:lnTo>
                    <a:lnTo>
                      <a:pt x="85" y="23"/>
                    </a:lnTo>
                    <a:lnTo>
                      <a:pt x="63" y="28"/>
                    </a:lnTo>
                    <a:lnTo>
                      <a:pt x="42" y="33"/>
                    </a:lnTo>
                    <a:lnTo>
                      <a:pt x="21" y="37"/>
                    </a:lnTo>
                    <a:lnTo>
                      <a:pt x="1" y="41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4" y="25"/>
                    </a:lnTo>
                    <a:lnTo>
                      <a:pt x="8" y="23"/>
                    </a:lnTo>
                    <a:lnTo>
                      <a:pt x="13" y="22"/>
                    </a:lnTo>
                    <a:lnTo>
                      <a:pt x="19" y="21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5" y="20"/>
                    </a:lnTo>
                    <a:lnTo>
                      <a:pt x="40" y="20"/>
                    </a:lnTo>
                    <a:lnTo>
                      <a:pt x="57" y="17"/>
                    </a:lnTo>
                    <a:lnTo>
                      <a:pt x="73" y="13"/>
                    </a:lnTo>
                    <a:lnTo>
                      <a:pt x="89" y="11"/>
                    </a:lnTo>
                    <a:lnTo>
                      <a:pt x="105" y="7"/>
                    </a:lnTo>
                    <a:lnTo>
                      <a:pt x="121" y="5"/>
                    </a:lnTo>
                    <a:lnTo>
                      <a:pt x="138" y="3"/>
                    </a:lnTo>
                    <a:lnTo>
                      <a:pt x="153" y="2"/>
                    </a:lnTo>
                    <a:lnTo>
                      <a:pt x="169" y="0"/>
                    </a:lnTo>
                    <a:lnTo>
                      <a:pt x="172" y="5"/>
                    </a:lnTo>
                    <a:lnTo>
                      <a:pt x="174" y="9"/>
                    </a:lnTo>
                    <a:lnTo>
                      <a:pt x="176" y="13"/>
                    </a:lnTo>
                    <a:lnTo>
                      <a:pt x="17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" name="Freeform 39"/>
              <p:cNvSpPr>
                <a:spLocks/>
              </p:cNvSpPr>
              <p:nvPr/>
            </p:nvSpPr>
            <p:spPr bwMode="auto">
              <a:xfrm>
                <a:off x="3782" y="2945"/>
                <a:ext cx="22" cy="15"/>
              </a:xfrm>
              <a:custGeom>
                <a:avLst/>
                <a:gdLst>
                  <a:gd name="T0" fmla="*/ 16 w 43"/>
                  <a:gd name="T1" fmla="*/ 30 h 30"/>
                  <a:gd name="T2" fmla="*/ 11 w 43"/>
                  <a:gd name="T3" fmla="*/ 28 h 30"/>
                  <a:gd name="T4" fmla="*/ 8 w 43"/>
                  <a:gd name="T5" fmla="*/ 27 h 30"/>
                  <a:gd name="T6" fmla="*/ 3 w 43"/>
                  <a:gd name="T7" fmla="*/ 27 h 30"/>
                  <a:gd name="T8" fmla="*/ 0 w 43"/>
                  <a:gd name="T9" fmla="*/ 27 h 30"/>
                  <a:gd name="T10" fmla="*/ 2 w 43"/>
                  <a:gd name="T11" fmla="*/ 18 h 30"/>
                  <a:gd name="T12" fmla="*/ 9 w 43"/>
                  <a:gd name="T13" fmla="*/ 10 h 30"/>
                  <a:gd name="T14" fmla="*/ 16 w 43"/>
                  <a:gd name="T15" fmla="*/ 4 h 30"/>
                  <a:gd name="T16" fmla="*/ 24 w 43"/>
                  <a:gd name="T17" fmla="*/ 0 h 30"/>
                  <a:gd name="T18" fmla="*/ 30 w 43"/>
                  <a:gd name="T19" fmla="*/ 0 h 30"/>
                  <a:gd name="T20" fmla="*/ 18 w 43"/>
                  <a:gd name="T21" fmla="*/ 7 h 30"/>
                  <a:gd name="T22" fmla="*/ 21 w 43"/>
                  <a:gd name="T23" fmla="*/ 10 h 30"/>
                  <a:gd name="T24" fmla="*/ 25 w 43"/>
                  <a:gd name="T25" fmla="*/ 12 h 30"/>
                  <a:gd name="T26" fmla="*/ 31 w 43"/>
                  <a:gd name="T27" fmla="*/ 13 h 30"/>
                  <a:gd name="T28" fmla="*/ 36 w 43"/>
                  <a:gd name="T29" fmla="*/ 15 h 30"/>
                  <a:gd name="T30" fmla="*/ 40 w 43"/>
                  <a:gd name="T31" fmla="*/ 15 h 30"/>
                  <a:gd name="T32" fmla="*/ 43 w 43"/>
                  <a:gd name="T33" fmla="*/ 17 h 30"/>
                  <a:gd name="T34" fmla="*/ 40 w 43"/>
                  <a:gd name="T35" fmla="*/ 19 h 30"/>
                  <a:gd name="T36" fmla="*/ 34 w 43"/>
                  <a:gd name="T37" fmla="*/ 24 h 30"/>
                  <a:gd name="T38" fmla="*/ 16 w 43"/>
                  <a:gd name="T3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" h="30">
                    <a:moveTo>
                      <a:pt x="16" y="30"/>
                    </a:moveTo>
                    <a:lnTo>
                      <a:pt x="11" y="28"/>
                    </a:lnTo>
                    <a:lnTo>
                      <a:pt x="8" y="27"/>
                    </a:lnTo>
                    <a:lnTo>
                      <a:pt x="3" y="27"/>
                    </a:lnTo>
                    <a:lnTo>
                      <a:pt x="0" y="27"/>
                    </a:lnTo>
                    <a:lnTo>
                      <a:pt x="2" y="18"/>
                    </a:lnTo>
                    <a:lnTo>
                      <a:pt x="9" y="10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18" y="7"/>
                    </a:lnTo>
                    <a:lnTo>
                      <a:pt x="21" y="10"/>
                    </a:lnTo>
                    <a:lnTo>
                      <a:pt x="25" y="12"/>
                    </a:lnTo>
                    <a:lnTo>
                      <a:pt x="31" y="13"/>
                    </a:lnTo>
                    <a:lnTo>
                      <a:pt x="36" y="15"/>
                    </a:lnTo>
                    <a:lnTo>
                      <a:pt x="40" y="15"/>
                    </a:lnTo>
                    <a:lnTo>
                      <a:pt x="43" y="17"/>
                    </a:lnTo>
                    <a:lnTo>
                      <a:pt x="40" y="19"/>
                    </a:lnTo>
                    <a:lnTo>
                      <a:pt x="34" y="24"/>
                    </a:lnTo>
                    <a:lnTo>
                      <a:pt x="16" y="30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>
                <a:off x="3760" y="2637"/>
                <a:ext cx="14" cy="11"/>
              </a:xfrm>
              <a:custGeom>
                <a:avLst/>
                <a:gdLst>
                  <a:gd name="T0" fmla="*/ 5 w 29"/>
                  <a:gd name="T1" fmla="*/ 16 h 23"/>
                  <a:gd name="T2" fmla="*/ 3 w 29"/>
                  <a:gd name="T3" fmla="*/ 12 h 23"/>
                  <a:gd name="T4" fmla="*/ 1 w 29"/>
                  <a:gd name="T5" fmla="*/ 10 h 23"/>
                  <a:gd name="T6" fmla="*/ 0 w 29"/>
                  <a:gd name="T7" fmla="*/ 9 h 23"/>
                  <a:gd name="T8" fmla="*/ 0 w 29"/>
                  <a:gd name="T9" fmla="*/ 5 h 23"/>
                  <a:gd name="T10" fmla="*/ 9 w 29"/>
                  <a:gd name="T11" fmla="*/ 0 h 23"/>
                  <a:gd name="T12" fmla="*/ 16 w 29"/>
                  <a:gd name="T13" fmla="*/ 3 h 23"/>
                  <a:gd name="T14" fmla="*/ 22 w 29"/>
                  <a:gd name="T15" fmla="*/ 11 h 23"/>
                  <a:gd name="T16" fmla="*/ 29 w 29"/>
                  <a:gd name="T17" fmla="*/ 16 h 23"/>
                  <a:gd name="T18" fmla="*/ 24 w 29"/>
                  <a:gd name="T19" fmla="*/ 23 h 23"/>
                  <a:gd name="T20" fmla="*/ 18 w 29"/>
                  <a:gd name="T21" fmla="*/ 23 h 23"/>
                  <a:gd name="T22" fmla="*/ 11 w 29"/>
                  <a:gd name="T23" fmla="*/ 20 h 23"/>
                  <a:gd name="T24" fmla="*/ 5 w 29"/>
                  <a:gd name="T25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23">
                    <a:moveTo>
                      <a:pt x="5" y="16"/>
                    </a:moveTo>
                    <a:lnTo>
                      <a:pt x="3" y="12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9" y="0"/>
                    </a:lnTo>
                    <a:lnTo>
                      <a:pt x="16" y="3"/>
                    </a:lnTo>
                    <a:lnTo>
                      <a:pt x="22" y="11"/>
                    </a:lnTo>
                    <a:lnTo>
                      <a:pt x="29" y="16"/>
                    </a:lnTo>
                    <a:lnTo>
                      <a:pt x="24" y="23"/>
                    </a:lnTo>
                    <a:lnTo>
                      <a:pt x="18" y="23"/>
                    </a:lnTo>
                    <a:lnTo>
                      <a:pt x="11" y="2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3671" y="2997"/>
                <a:ext cx="102" cy="29"/>
              </a:xfrm>
              <a:custGeom>
                <a:avLst/>
                <a:gdLst>
                  <a:gd name="T0" fmla="*/ 19 w 204"/>
                  <a:gd name="T1" fmla="*/ 59 h 59"/>
                  <a:gd name="T2" fmla="*/ 13 w 204"/>
                  <a:gd name="T3" fmla="*/ 57 h 59"/>
                  <a:gd name="T4" fmla="*/ 7 w 204"/>
                  <a:gd name="T5" fmla="*/ 54 h 59"/>
                  <a:gd name="T6" fmla="*/ 3 w 204"/>
                  <a:gd name="T7" fmla="*/ 50 h 59"/>
                  <a:gd name="T8" fmla="*/ 0 w 204"/>
                  <a:gd name="T9" fmla="*/ 44 h 59"/>
                  <a:gd name="T10" fmla="*/ 4 w 204"/>
                  <a:gd name="T11" fmla="*/ 37 h 59"/>
                  <a:gd name="T12" fmla="*/ 10 w 204"/>
                  <a:gd name="T13" fmla="*/ 31 h 59"/>
                  <a:gd name="T14" fmla="*/ 15 w 204"/>
                  <a:gd name="T15" fmla="*/ 26 h 59"/>
                  <a:gd name="T16" fmla="*/ 21 w 204"/>
                  <a:gd name="T17" fmla="*/ 21 h 59"/>
                  <a:gd name="T18" fmla="*/ 28 w 204"/>
                  <a:gd name="T19" fmla="*/ 16 h 59"/>
                  <a:gd name="T20" fmla="*/ 34 w 204"/>
                  <a:gd name="T21" fmla="*/ 12 h 59"/>
                  <a:gd name="T22" fmla="*/ 40 w 204"/>
                  <a:gd name="T23" fmla="*/ 6 h 59"/>
                  <a:gd name="T24" fmla="*/ 45 w 204"/>
                  <a:gd name="T25" fmla="*/ 0 h 59"/>
                  <a:gd name="T26" fmla="*/ 53 w 204"/>
                  <a:gd name="T27" fmla="*/ 5 h 59"/>
                  <a:gd name="T28" fmla="*/ 202 w 204"/>
                  <a:gd name="T29" fmla="*/ 5 h 59"/>
                  <a:gd name="T30" fmla="*/ 204 w 204"/>
                  <a:gd name="T31" fmla="*/ 16 h 59"/>
                  <a:gd name="T32" fmla="*/ 202 w 204"/>
                  <a:gd name="T33" fmla="*/ 29 h 59"/>
                  <a:gd name="T34" fmla="*/ 199 w 204"/>
                  <a:gd name="T35" fmla="*/ 43 h 59"/>
                  <a:gd name="T36" fmla="*/ 195 w 204"/>
                  <a:gd name="T37" fmla="*/ 57 h 59"/>
                  <a:gd name="T38" fmla="*/ 19 w 204"/>
                  <a:gd name="T3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4" h="59">
                    <a:moveTo>
                      <a:pt x="19" y="59"/>
                    </a:moveTo>
                    <a:lnTo>
                      <a:pt x="13" y="57"/>
                    </a:lnTo>
                    <a:lnTo>
                      <a:pt x="7" y="54"/>
                    </a:lnTo>
                    <a:lnTo>
                      <a:pt x="3" y="50"/>
                    </a:lnTo>
                    <a:lnTo>
                      <a:pt x="0" y="44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5" y="26"/>
                    </a:lnTo>
                    <a:lnTo>
                      <a:pt x="21" y="21"/>
                    </a:lnTo>
                    <a:lnTo>
                      <a:pt x="28" y="16"/>
                    </a:lnTo>
                    <a:lnTo>
                      <a:pt x="34" y="12"/>
                    </a:lnTo>
                    <a:lnTo>
                      <a:pt x="40" y="6"/>
                    </a:lnTo>
                    <a:lnTo>
                      <a:pt x="45" y="0"/>
                    </a:lnTo>
                    <a:lnTo>
                      <a:pt x="53" y="5"/>
                    </a:lnTo>
                    <a:lnTo>
                      <a:pt x="202" y="5"/>
                    </a:lnTo>
                    <a:lnTo>
                      <a:pt x="204" y="16"/>
                    </a:lnTo>
                    <a:lnTo>
                      <a:pt x="202" y="29"/>
                    </a:lnTo>
                    <a:lnTo>
                      <a:pt x="199" y="43"/>
                    </a:lnTo>
                    <a:lnTo>
                      <a:pt x="195" y="57"/>
                    </a:lnTo>
                    <a:lnTo>
                      <a:pt x="19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>
                <a:off x="3683" y="3006"/>
                <a:ext cx="78" cy="12"/>
              </a:xfrm>
              <a:custGeom>
                <a:avLst/>
                <a:gdLst>
                  <a:gd name="T0" fmla="*/ 131 w 155"/>
                  <a:gd name="T1" fmla="*/ 25 h 25"/>
                  <a:gd name="T2" fmla="*/ 114 w 155"/>
                  <a:gd name="T3" fmla="*/ 24 h 25"/>
                  <a:gd name="T4" fmla="*/ 98 w 155"/>
                  <a:gd name="T5" fmla="*/ 23 h 25"/>
                  <a:gd name="T6" fmla="*/ 82 w 155"/>
                  <a:gd name="T7" fmla="*/ 23 h 25"/>
                  <a:gd name="T8" fmla="*/ 65 w 155"/>
                  <a:gd name="T9" fmla="*/ 23 h 25"/>
                  <a:gd name="T10" fmla="*/ 49 w 155"/>
                  <a:gd name="T11" fmla="*/ 23 h 25"/>
                  <a:gd name="T12" fmla="*/ 33 w 155"/>
                  <a:gd name="T13" fmla="*/ 23 h 25"/>
                  <a:gd name="T14" fmla="*/ 16 w 155"/>
                  <a:gd name="T15" fmla="*/ 22 h 25"/>
                  <a:gd name="T16" fmla="*/ 0 w 155"/>
                  <a:gd name="T17" fmla="*/ 20 h 25"/>
                  <a:gd name="T18" fmla="*/ 6 w 155"/>
                  <a:gd name="T19" fmla="*/ 13 h 25"/>
                  <a:gd name="T20" fmla="*/ 11 w 155"/>
                  <a:gd name="T21" fmla="*/ 7 h 25"/>
                  <a:gd name="T22" fmla="*/ 18 w 155"/>
                  <a:gd name="T23" fmla="*/ 3 h 25"/>
                  <a:gd name="T24" fmla="*/ 27 w 155"/>
                  <a:gd name="T25" fmla="*/ 4 h 25"/>
                  <a:gd name="T26" fmla="*/ 27 w 155"/>
                  <a:gd name="T27" fmla="*/ 7 h 25"/>
                  <a:gd name="T28" fmla="*/ 44 w 155"/>
                  <a:gd name="T29" fmla="*/ 2 h 25"/>
                  <a:gd name="T30" fmla="*/ 60 w 155"/>
                  <a:gd name="T31" fmla="*/ 1 h 25"/>
                  <a:gd name="T32" fmla="*/ 76 w 155"/>
                  <a:gd name="T33" fmla="*/ 0 h 25"/>
                  <a:gd name="T34" fmla="*/ 91 w 155"/>
                  <a:gd name="T35" fmla="*/ 0 h 25"/>
                  <a:gd name="T36" fmla="*/ 107 w 155"/>
                  <a:gd name="T37" fmla="*/ 1 h 25"/>
                  <a:gd name="T38" fmla="*/ 122 w 155"/>
                  <a:gd name="T39" fmla="*/ 2 h 25"/>
                  <a:gd name="T40" fmla="*/ 138 w 155"/>
                  <a:gd name="T41" fmla="*/ 2 h 25"/>
                  <a:gd name="T42" fmla="*/ 155 w 155"/>
                  <a:gd name="T43" fmla="*/ 2 h 25"/>
                  <a:gd name="T44" fmla="*/ 154 w 155"/>
                  <a:gd name="T45" fmla="*/ 12 h 25"/>
                  <a:gd name="T46" fmla="*/ 148 w 155"/>
                  <a:gd name="T47" fmla="*/ 19 h 25"/>
                  <a:gd name="T48" fmla="*/ 140 w 155"/>
                  <a:gd name="T49" fmla="*/ 24 h 25"/>
                  <a:gd name="T50" fmla="*/ 131 w 155"/>
                  <a:gd name="T5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5" h="25">
                    <a:moveTo>
                      <a:pt x="131" y="25"/>
                    </a:moveTo>
                    <a:lnTo>
                      <a:pt x="114" y="24"/>
                    </a:lnTo>
                    <a:lnTo>
                      <a:pt x="98" y="23"/>
                    </a:lnTo>
                    <a:lnTo>
                      <a:pt x="82" y="23"/>
                    </a:lnTo>
                    <a:lnTo>
                      <a:pt x="65" y="23"/>
                    </a:lnTo>
                    <a:lnTo>
                      <a:pt x="49" y="23"/>
                    </a:lnTo>
                    <a:lnTo>
                      <a:pt x="33" y="23"/>
                    </a:lnTo>
                    <a:lnTo>
                      <a:pt x="16" y="22"/>
                    </a:lnTo>
                    <a:lnTo>
                      <a:pt x="0" y="20"/>
                    </a:lnTo>
                    <a:lnTo>
                      <a:pt x="6" y="13"/>
                    </a:lnTo>
                    <a:lnTo>
                      <a:pt x="11" y="7"/>
                    </a:lnTo>
                    <a:lnTo>
                      <a:pt x="18" y="3"/>
                    </a:lnTo>
                    <a:lnTo>
                      <a:pt x="27" y="4"/>
                    </a:lnTo>
                    <a:lnTo>
                      <a:pt x="27" y="7"/>
                    </a:lnTo>
                    <a:lnTo>
                      <a:pt x="44" y="2"/>
                    </a:lnTo>
                    <a:lnTo>
                      <a:pt x="60" y="1"/>
                    </a:lnTo>
                    <a:lnTo>
                      <a:pt x="76" y="0"/>
                    </a:lnTo>
                    <a:lnTo>
                      <a:pt x="91" y="0"/>
                    </a:lnTo>
                    <a:lnTo>
                      <a:pt x="107" y="1"/>
                    </a:lnTo>
                    <a:lnTo>
                      <a:pt x="122" y="2"/>
                    </a:lnTo>
                    <a:lnTo>
                      <a:pt x="138" y="2"/>
                    </a:lnTo>
                    <a:lnTo>
                      <a:pt x="155" y="2"/>
                    </a:lnTo>
                    <a:lnTo>
                      <a:pt x="154" y="12"/>
                    </a:lnTo>
                    <a:lnTo>
                      <a:pt x="148" y="19"/>
                    </a:lnTo>
                    <a:lnTo>
                      <a:pt x="140" y="24"/>
                    </a:lnTo>
                    <a:lnTo>
                      <a:pt x="131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" name="Freeform 43"/>
              <p:cNvSpPr>
                <a:spLocks/>
              </p:cNvSpPr>
              <p:nvPr/>
            </p:nvSpPr>
            <p:spPr bwMode="auto">
              <a:xfrm>
                <a:off x="3710" y="2793"/>
                <a:ext cx="51" cy="51"/>
              </a:xfrm>
              <a:custGeom>
                <a:avLst/>
                <a:gdLst>
                  <a:gd name="T0" fmla="*/ 77 w 100"/>
                  <a:gd name="T1" fmla="*/ 96 h 102"/>
                  <a:gd name="T2" fmla="*/ 68 w 100"/>
                  <a:gd name="T3" fmla="*/ 100 h 102"/>
                  <a:gd name="T4" fmla="*/ 59 w 100"/>
                  <a:gd name="T5" fmla="*/ 101 h 102"/>
                  <a:gd name="T6" fmla="*/ 49 w 100"/>
                  <a:gd name="T7" fmla="*/ 102 h 102"/>
                  <a:gd name="T8" fmla="*/ 40 w 100"/>
                  <a:gd name="T9" fmla="*/ 101 h 102"/>
                  <a:gd name="T10" fmla="*/ 31 w 100"/>
                  <a:gd name="T11" fmla="*/ 100 h 102"/>
                  <a:gd name="T12" fmla="*/ 23 w 100"/>
                  <a:gd name="T13" fmla="*/ 96 h 102"/>
                  <a:gd name="T14" fmla="*/ 15 w 100"/>
                  <a:gd name="T15" fmla="*/ 92 h 102"/>
                  <a:gd name="T16" fmla="*/ 7 w 100"/>
                  <a:gd name="T17" fmla="*/ 85 h 102"/>
                  <a:gd name="T18" fmla="*/ 1 w 100"/>
                  <a:gd name="T19" fmla="*/ 77 h 102"/>
                  <a:gd name="T20" fmla="*/ 0 w 100"/>
                  <a:gd name="T21" fmla="*/ 68 h 102"/>
                  <a:gd name="T22" fmla="*/ 1 w 100"/>
                  <a:gd name="T23" fmla="*/ 56 h 102"/>
                  <a:gd name="T24" fmla="*/ 2 w 100"/>
                  <a:gd name="T25" fmla="*/ 47 h 102"/>
                  <a:gd name="T26" fmla="*/ 7 w 100"/>
                  <a:gd name="T27" fmla="*/ 39 h 102"/>
                  <a:gd name="T28" fmla="*/ 11 w 100"/>
                  <a:gd name="T29" fmla="*/ 31 h 102"/>
                  <a:gd name="T30" fmla="*/ 17 w 100"/>
                  <a:gd name="T31" fmla="*/ 24 h 102"/>
                  <a:gd name="T32" fmla="*/ 24 w 100"/>
                  <a:gd name="T33" fmla="*/ 18 h 102"/>
                  <a:gd name="T34" fmla="*/ 31 w 100"/>
                  <a:gd name="T35" fmla="*/ 13 h 102"/>
                  <a:gd name="T36" fmla="*/ 38 w 100"/>
                  <a:gd name="T37" fmla="*/ 9 h 102"/>
                  <a:gd name="T38" fmla="*/ 46 w 100"/>
                  <a:gd name="T39" fmla="*/ 4 h 102"/>
                  <a:gd name="T40" fmla="*/ 54 w 100"/>
                  <a:gd name="T41" fmla="*/ 0 h 102"/>
                  <a:gd name="T42" fmla="*/ 61 w 100"/>
                  <a:gd name="T43" fmla="*/ 0 h 102"/>
                  <a:gd name="T44" fmla="*/ 68 w 100"/>
                  <a:gd name="T45" fmla="*/ 1 h 102"/>
                  <a:gd name="T46" fmla="*/ 75 w 100"/>
                  <a:gd name="T47" fmla="*/ 2 h 102"/>
                  <a:gd name="T48" fmla="*/ 82 w 100"/>
                  <a:gd name="T49" fmla="*/ 4 h 102"/>
                  <a:gd name="T50" fmla="*/ 87 w 100"/>
                  <a:gd name="T51" fmla="*/ 8 h 102"/>
                  <a:gd name="T52" fmla="*/ 92 w 100"/>
                  <a:gd name="T53" fmla="*/ 12 h 102"/>
                  <a:gd name="T54" fmla="*/ 97 w 100"/>
                  <a:gd name="T55" fmla="*/ 18 h 102"/>
                  <a:gd name="T56" fmla="*/ 99 w 100"/>
                  <a:gd name="T57" fmla="*/ 24 h 102"/>
                  <a:gd name="T58" fmla="*/ 100 w 100"/>
                  <a:gd name="T59" fmla="*/ 45 h 102"/>
                  <a:gd name="T60" fmla="*/ 96 w 100"/>
                  <a:gd name="T61" fmla="*/ 64 h 102"/>
                  <a:gd name="T62" fmla="*/ 87 w 100"/>
                  <a:gd name="T63" fmla="*/ 81 h 102"/>
                  <a:gd name="T64" fmla="*/ 77 w 100"/>
                  <a:gd name="T65" fmla="*/ 96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0" h="102">
                    <a:moveTo>
                      <a:pt x="77" y="96"/>
                    </a:moveTo>
                    <a:lnTo>
                      <a:pt x="68" y="100"/>
                    </a:lnTo>
                    <a:lnTo>
                      <a:pt x="59" y="101"/>
                    </a:lnTo>
                    <a:lnTo>
                      <a:pt x="49" y="102"/>
                    </a:lnTo>
                    <a:lnTo>
                      <a:pt x="40" y="101"/>
                    </a:lnTo>
                    <a:lnTo>
                      <a:pt x="31" y="100"/>
                    </a:lnTo>
                    <a:lnTo>
                      <a:pt x="23" y="96"/>
                    </a:lnTo>
                    <a:lnTo>
                      <a:pt x="15" y="92"/>
                    </a:lnTo>
                    <a:lnTo>
                      <a:pt x="7" y="85"/>
                    </a:lnTo>
                    <a:lnTo>
                      <a:pt x="1" y="77"/>
                    </a:lnTo>
                    <a:lnTo>
                      <a:pt x="0" y="68"/>
                    </a:lnTo>
                    <a:lnTo>
                      <a:pt x="1" y="56"/>
                    </a:lnTo>
                    <a:lnTo>
                      <a:pt x="2" y="47"/>
                    </a:lnTo>
                    <a:lnTo>
                      <a:pt x="7" y="39"/>
                    </a:lnTo>
                    <a:lnTo>
                      <a:pt x="11" y="31"/>
                    </a:lnTo>
                    <a:lnTo>
                      <a:pt x="17" y="24"/>
                    </a:lnTo>
                    <a:lnTo>
                      <a:pt x="24" y="18"/>
                    </a:lnTo>
                    <a:lnTo>
                      <a:pt x="31" y="13"/>
                    </a:lnTo>
                    <a:lnTo>
                      <a:pt x="38" y="9"/>
                    </a:lnTo>
                    <a:lnTo>
                      <a:pt x="46" y="4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1"/>
                    </a:lnTo>
                    <a:lnTo>
                      <a:pt x="75" y="2"/>
                    </a:lnTo>
                    <a:lnTo>
                      <a:pt x="82" y="4"/>
                    </a:lnTo>
                    <a:lnTo>
                      <a:pt x="87" y="8"/>
                    </a:lnTo>
                    <a:lnTo>
                      <a:pt x="92" y="12"/>
                    </a:lnTo>
                    <a:lnTo>
                      <a:pt x="97" y="18"/>
                    </a:lnTo>
                    <a:lnTo>
                      <a:pt x="99" y="24"/>
                    </a:lnTo>
                    <a:lnTo>
                      <a:pt x="100" y="45"/>
                    </a:lnTo>
                    <a:lnTo>
                      <a:pt x="96" y="64"/>
                    </a:lnTo>
                    <a:lnTo>
                      <a:pt x="87" y="81"/>
                    </a:lnTo>
                    <a:lnTo>
                      <a:pt x="77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auto">
              <a:xfrm>
                <a:off x="3705" y="2937"/>
                <a:ext cx="53" cy="39"/>
              </a:xfrm>
              <a:custGeom>
                <a:avLst/>
                <a:gdLst>
                  <a:gd name="T0" fmla="*/ 78 w 106"/>
                  <a:gd name="T1" fmla="*/ 76 h 78"/>
                  <a:gd name="T2" fmla="*/ 68 w 106"/>
                  <a:gd name="T3" fmla="*/ 77 h 78"/>
                  <a:gd name="T4" fmla="*/ 58 w 106"/>
                  <a:gd name="T5" fmla="*/ 78 h 78"/>
                  <a:gd name="T6" fmla="*/ 49 w 106"/>
                  <a:gd name="T7" fmla="*/ 78 h 78"/>
                  <a:gd name="T8" fmla="*/ 40 w 106"/>
                  <a:gd name="T9" fmla="*/ 77 h 78"/>
                  <a:gd name="T10" fmla="*/ 30 w 106"/>
                  <a:gd name="T11" fmla="*/ 76 h 78"/>
                  <a:gd name="T12" fmla="*/ 21 w 106"/>
                  <a:gd name="T13" fmla="*/ 72 h 78"/>
                  <a:gd name="T14" fmla="*/ 13 w 106"/>
                  <a:gd name="T15" fmla="*/ 68 h 78"/>
                  <a:gd name="T16" fmla="*/ 5 w 106"/>
                  <a:gd name="T17" fmla="*/ 62 h 78"/>
                  <a:gd name="T18" fmla="*/ 2 w 106"/>
                  <a:gd name="T19" fmla="*/ 56 h 78"/>
                  <a:gd name="T20" fmla="*/ 0 w 106"/>
                  <a:gd name="T21" fmla="*/ 50 h 78"/>
                  <a:gd name="T22" fmla="*/ 0 w 106"/>
                  <a:gd name="T23" fmla="*/ 43 h 78"/>
                  <a:gd name="T24" fmla="*/ 0 w 106"/>
                  <a:gd name="T25" fmla="*/ 35 h 78"/>
                  <a:gd name="T26" fmla="*/ 10 w 106"/>
                  <a:gd name="T27" fmla="*/ 27 h 78"/>
                  <a:gd name="T28" fmla="*/ 19 w 106"/>
                  <a:gd name="T29" fmla="*/ 19 h 78"/>
                  <a:gd name="T30" fmla="*/ 29 w 106"/>
                  <a:gd name="T31" fmla="*/ 12 h 78"/>
                  <a:gd name="T32" fmla="*/ 41 w 106"/>
                  <a:gd name="T33" fmla="*/ 7 h 78"/>
                  <a:gd name="T34" fmla="*/ 53 w 106"/>
                  <a:gd name="T35" fmla="*/ 2 h 78"/>
                  <a:gd name="T36" fmla="*/ 65 w 106"/>
                  <a:gd name="T37" fmla="*/ 0 h 78"/>
                  <a:gd name="T38" fmla="*/ 78 w 106"/>
                  <a:gd name="T39" fmla="*/ 1 h 78"/>
                  <a:gd name="T40" fmla="*/ 90 w 106"/>
                  <a:gd name="T41" fmla="*/ 3 h 78"/>
                  <a:gd name="T42" fmla="*/ 94 w 106"/>
                  <a:gd name="T43" fmla="*/ 11 h 78"/>
                  <a:gd name="T44" fmla="*/ 98 w 106"/>
                  <a:gd name="T45" fmla="*/ 15 h 78"/>
                  <a:gd name="T46" fmla="*/ 103 w 106"/>
                  <a:gd name="T47" fmla="*/ 19 h 78"/>
                  <a:gd name="T48" fmla="*/ 106 w 106"/>
                  <a:gd name="T49" fmla="*/ 26 h 78"/>
                  <a:gd name="T50" fmla="*/ 102 w 106"/>
                  <a:gd name="T51" fmla="*/ 40 h 78"/>
                  <a:gd name="T52" fmla="*/ 96 w 106"/>
                  <a:gd name="T53" fmla="*/ 54 h 78"/>
                  <a:gd name="T54" fmla="*/ 88 w 106"/>
                  <a:gd name="T55" fmla="*/ 66 h 78"/>
                  <a:gd name="T56" fmla="*/ 78 w 106"/>
                  <a:gd name="T57" fmla="*/ 7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78">
                    <a:moveTo>
                      <a:pt x="78" y="76"/>
                    </a:moveTo>
                    <a:lnTo>
                      <a:pt x="68" y="77"/>
                    </a:lnTo>
                    <a:lnTo>
                      <a:pt x="58" y="78"/>
                    </a:lnTo>
                    <a:lnTo>
                      <a:pt x="49" y="78"/>
                    </a:lnTo>
                    <a:lnTo>
                      <a:pt x="40" y="77"/>
                    </a:lnTo>
                    <a:lnTo>
                      <a:pt x="30" y="76"/>
                    </a:lnTo>
                    <a:lnTo>
                      <a:pt x="21" y="72"/>
                    </a:lnTo>
                    <a:lnTo>
                      <a:pt x="13" y="68"/>
                    </a:lnTo>
                    <a:lnTo>
                      <a:pt x="5" y="62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10" y="27"/>
                    </a:lnTo>
                    <a:lnTo>
                      <a:pt x="19" y="19"/>
                    </a:lnTo>
                    <a:lnTo>
                      <a:pt x="29" y="12"/>
                    </a:lnTo>
                    <a:lnTo>
                      <a:pt x="41" y="7"/>
                    </a:lnTo>
                    <a:lnTo>
                      <a:pt x="53" y="2"/>
                    </a:lnTo>
                    <a:lnTo>
                      <a:pt x="65" y="0"/>
                    </a:lnTo>
                    <a:lnTo>
                      <a:pt x="78" y="1"/>
                    </a:lnTo>
                    <a:lnTo>
                      <a:pt x="90" y="3"/>
                    </a:lnTo>
                    <a:lnTo>
                      <a:pt x="94" y="11"/>
                    </a:lnTo>
                    <a:lnTo>
                      <a:pt x="98" y="15"/>
                    </a:lnTo>
                    <a:lnTo>
                      <a:pt x="103" y="19"/>
                    </a:lnTo>
                    <a:lnTo>
                      <a:pt x="106" y="26"/>
                    </a:lnTo>
                    <a:lnTo>
                      <a:pt x="102" y="40"/>
                    </a:lnTo>
                    <a:lnTo>
                      <a:pt x="96" y="54"/>
                    </a:lnTo>
                    <a:lnTo>
                      <a:pt x="88" y="66"/>
                    </a:lnTo>
                    <a:lnTo>
                      <a:pt x="78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" name="Freeform 45"/>
              <p:cNvSpPr>
                <a:spLocks/>
              </p:cNvSpPr>
              <p:nvPr/>
            </p:nvSpPr>
            <p:spPr bwMode="auto">
              <a:xfrm>
                <a:off x="3720" y="2803"/>
                <a:ext cx="34" cy="34"/>
              </a:xfrm>
              <a:custGeom>
                <a:avLst/>
                <a:gdLst>
                  <a:gd name="T0" fmla="*/ 45 w 68"/>
                  <a:gd name="T1" fmla="*/ 65 h 67"/>
                  <a:gd name="T2" fmla="*/ 40 w 68"/>
                  <a:gd name="T3" fmla="*/ 66 h 67"/>
                  <a:gd name="T4" fmla="*/ 35 w 68"/>
                  <a:gd name="T5" fmla="*/ 67 h 67"/>
                  <a:gd name="T6" fmla="*/ 29 w 68"/>
                  <a:gd name="T7" fmla="*/ 67 h 67"/>
                  <a:gd name="T8" fmla="*/ 23 w 68"/>
                  <a:gd name="T9" fmla="*/ 66 h 67"/>
                  <a:gd name="T10" fmla="*/ 18 w 68"/>
                  <a:gd name="T11" fmla="*/ 65 h 67"/>
                  <a:gd name="T12" fmla="*/ 13 w 68"/>
                  <a:gd name="T13" fmla="*/ 64 h 67"/>
                  <a:gd name="T14" fmla="*/ 8 w 68"/>
                  <a:gd name="T15" fmla="*/ 60 h 67"/>
                  <a:gd name="T16" fmla="*/ 4 w 68"/>
                  <a:gd name="T17" fmla="*/ 57 h 67"/>
                  <a:gd name="T18" fmla="*/ 0 w 68"/>
                  <a:gd name="T19" fmla="*/ 49 h 67"/>
                  <a:gd name="T20" fmla="*/ 0 w 68"/>
                  <a:gd name="T21" fmla="*/ 41 h 67"/>
                  <a:gd name="T22" fmla="*/ 1 w 68"/>
                  <a:gd name="T23" fmla="*/ 33 h 67"/>
                  <a:gd name="T24" fmla="*/ 4 w 68"/>
                  <a:gd name="T25" fmla="*/ 25 h 67"/>
                  <a:gd name="T26" fmla="*/ 7 w 68"/>
                  <a:gd name="T27" fmla="*/ 20 h 67"/>
                  <a:gd name="T28" fmla="*/ 12 w 68"/>
                  <a:gd name="T29" fmla="*/ 15 h 67"/>
                  <a:gd name="T30" fmla="*/ 16 w 68"/>
                  <a:gd name="T31" fmla="*/ 11 h 67"/>
                  <a:gd name="T32" fmla="*/ 21 w 68"/>
                  <a:gd name="T33" fmla="*/ 7 h 67"/>
                  <a:gd name="T34" fmla="*/ 27 w 68"/>
                  <a:gd name="T35" fmla="*/ 5 h 67"/>
                  <a:gd name="T36" fmla="*/ 31 w 68"/>
                  <a:gd name="T37" fmla="*/ 4 h 67"/>
                  <a:gd name="T38" fmla="*/ 37 w 68"/>
                  <a:gd name="T39" fmla="*/ 3 h 67"/>
                  <a:gd name="T40" fmla="*/ 43 w 68"/>
                  <a:gd name="T41" fmla="*/ 4 h 67"/>
                  <a:gd name="T42" fmla="*/ 48 w 68"/>
                  <a:gd name="T43" fmla="*/ 8 h 67"/>
                  <a:gd name="T44" fmla="*/ 59 w 68"/>
                  <a:gd name="T45" fmla="*/ 0 h 67"/>
                  <a:gd name="T46" fmla="*/ 68 w 68"/>
                  <a:gd name="T47" fmla="*/ 16 h 67"/>
                  <a:gd name="T48" fmla="*/ 66 w 68"/>
                  <a:gd name="T49" fmla="*/ 34 h 67"/>
                  <a:gd name="T50" fmla="*/ 58 w 68"/>
                  <a:gd name="T51" fmla="*/ 50 h 67"/>
                  <a:gd name="T52" fmla="*/ 45 w 68"/>
                  <a:gd name="T53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67">
                    <a:moveTo>
                      <a:pt x="45" y="65"/>
                    </a:moveTo>
                    <a:lnTo>
                      <a:pt x="40" y="66"/>
                    </a:lnTo>
                    <a:lnTo>
                      <a:pt x="35" y="67"/>
                    </a:lnTo>
                    <a:lnTo>
                      <a:pt x="29" y="67"/>
                    </a:lnTo>
                    <a:lnTo>
                      <a:pt x="23" y="66"/>
                    </a:lnTo>
                    <a:lnTo>
                      <a:pt x="18" y="65"/>
                    </a:lnTo>
                    <a:lnTo>
                      <a:pt x="13" y="64"/>
                    </a:lnTo>
                    <a:lnTo>
                      <a:pt x="8" y="60"/>
                    </a:lnTo>
                    <a:lnTo>
                      <a:pt x="4" y="57"/>
                    </a:lnTo>
                    <a:lnTo>
                      <a:pt x="0" y="49"/>
                    </a:lnTo>
                    <a:lnTo>
                      <a:pt x="0" y="41"/>
                    </a:lnTo>
                    <a:lnTo>
                      <a:pt x="1" y="33"/>
                    </a:lnTo>
                    <a:lnTo>
                      <a:pt x="4" y="25"/>
                    </a:lnTo>
                    <a:lnTo>
                      <a:pt x="7" y="20"/>
                    </a:lnTo>
                    <a:lnTo>
                      <a:pt x="12" y="15"/>
                    </a:lnTo>
                    <a:lnTo>
                      <a:pt x="16" y="11"/>
                    </a:lnTo>
                    <a:lnTo>
                      <a:pt x="21" y="7"/>
                    </a:lnTo>
                    <a:lnTo>
                      <a:pt x="27" y="5"/>
                    </a:lnTo>
                    <a:lnTo>
                      <a:pt x="31" y="4"/>
                    </a:lnTo>
                    <a:lnTo>
                      <a:pt x="37" y="3"/>
                    </a:lnTo>
                    <a:lnTo>
                      <a:pt x="43" y="4"/>
                    </a:lnTo>
                    <a:lnTo>
                      <a:pt x="48" y="8"/>
                    </a:lnTo>
                    <a:lnTo>
                      <a:pt x="59" y="0"/>
                    </a:lnTo>
                    <a:lnTo>
                      <a:pt x="68" y="16"/>
                    </a:lnTo>
                    <a:lnTo>
                      <a:pt x="66" y="34"/>
                    </a:lnTo>
                    <a:lnTo>
                      <a:pt x="58" y="50"/>
                    </a:lnTo>
                    <a:lnTo>
                      <a:pt x="45" y="65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" name="Freeform 46"/>
              <p:cNvSpPr>
                <a:spLocks/>
              </p:cNvSpPr>
              <p:nvPr/>
            </p:nvSpPr>
            <p:spPr bwMode="auto">
              <a:xfrm>
                <a:off x="3734" y="2641"/>
                <a:ext cx="15" cy="12"/>
              </a:xfrm>
              <a:custGeom>
                <a:avLst/>
                <a:gdLst>
                  <a:gd name="T0" fmla="*/ 16 w 30"/>
                  <a:gd name="T1" fmla="*/ 23 h 23"/>
                  <a:gd name="T2" fmla="*/ 9 w 30"/>
                  <a:gd name="T3" fmla="*/ 22 h 23"/>
                  <a:gd name="T4" fmla="*/ 5 w 30"/>
                  <a:gd name="T5" fmla="*/ 17 h 23"/>
                  <a:gd name="T6" fmla="*/ 2 w 30"/>
                  <a:gd name="T7" fmla="*/ 12 h 23"/>
                  <a:gd name="T8" fmla="*/ 0 w 30"/>
                  <a:gd name="T9" fmla="*/ 7 h 23"/>
                  <a:gd name="T10" fmla="*/ 0 w 30"/>
                  <a:gd name="T11" fmla="*/ 4 h 23"/>
                  <a:gd name="T12" fmla="*/ 0 w 30"/>
                  <a:gd name="T13" fmla="*/ 2 h 23"/>
                  <a:gd name="T14" fmla="*/ 2 w 30"/>
                  <a:gd name="T15" fmla="*/ 1 h 23"/>
                  <a:gd name="T16" fmla="*/ 5 w 30"/>
                  <a:gd name="T17" fmla="*/ 0 h 23"/>
                  <a:gd name="T18" fmla="*/ 12 w 30"/>
                  <a:gd name="T19" fmla="*/ 2 h 23"/>
                  <a:gd name="T20" fmla="*/ 16 w 30"/>
                  <a:gd name="T21" fmla="*/ 8 h 23"/>
                  <a:gd name="T22" fmla="*/ 21 w 30"/>
                  <a:gd name="T23" fmla="*/ 12 h 23"/>
                  <a:gd name="T24" fmla="*/ 30 w 30"/>
                  <a:gd name="T25" fmla="*/ 14 h 23"/>
                  <a:gd name="T26" fmla="*/ 27 w 30"/>
                  <a:gd name="T27" fmla="*/ 17 h 23"/>
                  <a:gd name="T28" fmla="*/ 24 w 30"/>
                  <a:gd name="T29" fmla="*/ 19 h 23"/>
                  <a:gd name="T30" fmla="*/ 21 w 30"/>
                  <a:gd name="T31" fmla="*/ 21 h 23"/>
                  <a:gd name="T32" fmla="*/ 16 w 30"/>
                  <a:gd name="T3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23">
                    <a:moveTo>
                      <a:pt x="16" y="23"/>
                    </a:moveTo>
                    <a:lnTo>
                      <a:pt x="9" y="22"/>
                    </a:lnTo>
                    <a:lnTo>
                      <a:pt x="5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21" y="12"/>
                    </a:lnTo>
                    <a:lnTo>
                      <a:pt x="30" y="14"/>
                    </a:lnTo>
                    <a:lnTo>
                      <a:pt x="27" y="17"/>
                    </a:lnTo>
                    <a:lnTo>
                      <a:pt x="24" y="19"/>
                    </a:lnTo>
                    <a:lnTo>
                      <a:pt x="21" y="21"/>
                    </a:lnTo>
                    <a:lnTo>
                      <a:pt x="1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" name="Freeform 47"/>
              <p:cNvSpPr>
                <a:spLocks/>
              </p:cNvSpPr>
              <p:nvPr/>
            </p:nvSpPr>
            <p:spPr bwMode="auto">
              <a:xfrm>
                <a:off x="3713" y="2945"/>
                <a:ext cx="36" cy="23"/>
              </a:xfrm>
              <a:custGeom>
                <a:avLst/>
                <a:gdLst>
                  <a:gd name="T0" fmla="*/ 56 w 72"/>
                  <a:gd name="T1" fmla="*/ 44 h 46"/>
                  <a:gd name="T2" fmla="*/ 49 w 72"/>
                  <a:gd name="T3" fmla="*/ 46 h 46"/>
                  <a:gd name="T4" fmla="*/ 41 w 72"/>
                  <a:gd name="T5" fmla="*/ 46 h 46"/>
                  <a:gd name="T6" fmla="*/ 34 w 72"/>
                  <a:gd name="T7" fmla="*/ 46 h 46"/>
                  <a:gd name="T8" fmla="*/ 26 w 72"/>
                  <a:gd name="T9" fmla="*/ 46 h 46"/>
                  <a:gd name="T10" fmla="*/ 19 w 72"/>
                  <a:gd name="T11" fmla="*/ 44 h 46"/>
                  <a:gd name="T12" fmla="*/ 12 w 72"/>
                  <a:gd name="T13" fmla="*/ 41 h 46"/>
                  <a:gd name="T14" fmla="*/ 5 w 72"/>
                  <a:gd name="T15" fmla="*/ 38 h 46"/>
                  <a:gd name="T16" fmla="*/ 0 w 72"/>
                  <a:gd name="T17" fmla="*/ 34 h 46"/>
                  <a:gd name="T18" fmla="*/ 2 w 72"/>
                  <a:gd name="T19" fmla="*/ 24 h 46"/>
                  <a:gd name="T20" fmla="*/ 9 w 72"/>
                  <a:gd name="T21" fmla="*/ 16 h 46"/>
                  <a:gd name="T22" fmla="*/ 18 w 72"/>
                  <a:gd name="T23" fmla="*/ 10 h 46"/>
                  <a:gd name="T24" fmla="*/ 28 w 72"/>
                  <a:gd name="T25" fmla="*/ 3 h 46"/>
                  <a:gd name="T26" fmla="*/ 35 w 72"/>
                  <a:gd name="T27" fmla="*/ 1 h 46"/>
                  <a:gd name="T28" fmla="*/ 41 w 72"/>
                  <a:gd name="T29" fmla="*/ 0 h 46"/>
                  <a:gd name="T30" fmla="*/ 46 w 72"/>
                  <a:gd name="T31" fmla="*/ 2 h 46"/>
                  <a:gd name="T32" fmla="*/ 50 w 72"/>
                  <a:gd name="T33" fmla="*/ 4 h 46"/>
                  <a:gd name="T34" fmla="*/ 55 w 72"/>
                  <a:gd name="T35" fmla="*/ 8 h 46"/>
                  <a:gd name="T36" fmla="*/ 59 w 72"/>
                  <a:gd name="T37" fmla="*/ 10 h 46"/>
                  <a:gd name="T38" fmla="*/ 65 w 72"/>
                  <a:gd name="T39" fmla="*/ 12 h 46"/>
                  <a:gd name="T40" fmla="*/ 72 w 72"/>
                  <a:gd name="T41" fmla="*/ 12 h 46"/>
                  <a:gd name="T42" fmla="*/ 70 w 72"/>
                  <a:gd name="T43" fmla="*/ 22 h 46"/>
                  <a:gd name="T44" fmla="*/ 67 w 72"/>
                  <a:gd name="T45" fmla="*/ 31 h 46"/>
                  <a:gd name="T46" fmla="*/ 63 w 72"/>
                  <a:gd name="T47" fmla="*/ 38 h 46"/>
                  <a:gd name="T48" fmla="*/ 56 w 72"/>
                  <a:gd name="T49" fmla="*/ 4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46">
                    <a:moveTo>
                      <a:pt x="56" y="44"/>
                    </a:moveTo>
                    <a:lnTo>
                      <a:pt x="49" y="46"/>
                    </a:lnTo>
                    <a:lnTo>
                      <a:pt x="41" y="46"/>
                    </a:lnTo>
                    <a:lnTo>
                      <a:pt x="34" y="46"/>
                    </a:lnTo>
                    <a:lnTo>
                      <a:pt x="26" y="46"/>
                    </a:lnTo>
                    <a:lnTo>
                      <a:pt x="19" y="44"/>
                    </a:lnTo>
                    <a:lnTo>
                      <a:pt x="12" y="41"/>
                    </a:lnTo>
                    <a:lnTo>
                      <a:pt x="5" y="38"/>
                    </a:lnTo>
                    <a:lnTo>
                      <a:pt x="0" y="34"/>
                    </a:lnTo>
                    <a:lnTo>
                      <a:pt x="2" y="24"/>
                    </a:lnTo>
                    <a:lnTo>
                      <a:pt x="9" y="16"/>
                    </a:lnTo>
                    <a:lnTo>
                      <a:pt x="18" y="10"/>
                    </a:lnTo>
                    <a:lnTo>
                      <a:pt x="28" y="3"/>
                    </a:lnTo>
                    <a:lnTo>
                      <a:pt x="35" y="1"/>
                    </a:lnTo>
                    <a:lnTo>
                      <a:pt x="41" y="0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5" y="8"/>
                    </a:lnTo>
                    <a:lnTo>
                      <a:pt x="59" y="10"/>
                    </a:lnTo>
                    <a:lnTo>
                      <a:pt x="65" y="12"/>
                    </a:lnTo>
                    <a:lnTo>
                      <a:pt x="72" y="12"/>
                    </a:lnTo>
                    <a:lnTo>
                      <a:pt x="70" y="22"/>
                    </a:lnTo>
                    <a:lnTo>
                      <a:pt x="67" y="31"/>
                    </a:lnTo>
                    <a:lnTo>
                      <a:pt x="63" y="38"/>
                    </a:lnTo>
                    <a:lnTo>
                      <a:pt x="56" y="44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Freeform 48"/>
              <p:cNvSpPr>
                <a:spLocks/>
              </p:cNvSpPr>
              <p:nvPr/>
            </p:nvSpPr>
            <p:spPr bwMode="auto">
              <a:xfrm>
                <a:off x="3567" y="3035"/>
                <a:ext cx="177" cy="17"/>
              </a:xfrm>
              <a:custGeom>
                <a:avLst/>
                <a:gdLst>
                  <a:gd name="T0" fmla="*/ 346 w 355"/>
                  <a:gd name="T1" fmla="*/ 35 h 35"/>
                  <a:gd name="T2" fmla="*/ 331 w 355"/>
                  <a:gd name="T3" fmla="*/ 31 h 35"/>
                  <a:gd name="T4" fmla="*/ 316 w 355"/>
                  <a:gd name="T5" fmla="*/ 29 h 35"/>
                  <a:gd name="T6" fmla="*/ 302 w 355"/>
                  <a:gd name="T7" fmla="*/ 28 h 35"/>
                  <a:gd name="T8" fmla="*/ 288 w 355"/>
                  <a:gd name="T9" fmla="*/ 27 h 35"/>
                  <a:gd name="T10" fmla="*/ 273 w 355"/>
                  <a:gd name="T11" fmla="*/ 27 h 35"/>
                  <a:gd name="T12" fmla="*/ 259 w 355"/>
                  <a:gd name="T13" fmla="*/ 27 h 35"/>
                  <a:gd name="T14" fmla="*/ 245 w 355"/>
                  <a:gd name="T15" fmla="*/ 27 h 35"/>
                  <a:gd name="T16" fmla="*/ 232 w 355"/>
                  <a:gd name="T17" fmla="*/ 28 h 35"/>
                  <a:gd name="T18" fmla="*/ 217 w 355"/>
                  <a:gd name="T19" fmla="*/ 29 h 35"/>
                  <a:gd name="T20" fmla="*/ 203 w 355"/>
                  <a:gd name="T21" fmla="*/ 30 h 35"/>
                  <a:gd name="T22" fmla="*/ 189 w 355"/>
                  <a:gd name="T23" fmla="*/ 31 h 35"/>
                  <a:gd name="T24" fmla="*/ 175 w 355"/>
                  <a:gd name="T25" fmla="*/ 31 h 35"/>
                  <a:gd name="T26" fmla="*/ 161 w 355"/>
                  <a:gd name="T27" fmla="*/ 32 h 35"/>
                  <a:gd name="T28" fmla="*/ 146 w 355"/>
                  <a:gd name="T29" fmla="*/ 32 h 35"/>
                  <a:gd name="T30" fmla="*/ 133 w 355"/>
                  <a:gd name="T31" fmla="*/ 31 h 35"/>
                  <a:gd name="T32" fmla="*/ 118 w 355"/>
                  <a:gd name="T33" fmla="*/ 30 h 35"/>
                  <a:gd name="T34" fmla="*/ 10 w 355"/>
                  <a:gd name="T35" fmla="*/ 35 h 35"/>
                  <a:gd name="T36" fmla="*/ 7 w 355"/>
                  <a:gd name="T37" fmla="*/ 34 h 35"/>
                  <a:gd name="T38" fmla="*/ 5 w 355"/>
                  <a:gd name="T39" fmla="*/ 31 h 35"/>
                  <a:gd name="T40" fmla="*/ 2 w 355"/>
                  <a:gd name="T41" fmla="*/ 28 h 35"/>
                  <a:gd name="T42" fmla="*/ 0 w 355"/>
                  <a:gd name="T43" fmla="*/ 26 h 35"/>
                  <a:gd name="T44" fmla="*/ 1 w 355"/>
                  <a:gd name="T45" fmla="*/ 21 h 35"/>
                  <a:gd name="T46" fmla="*/ 2 w 355"/>
                  <a:gd name="T47" fmla="*/ 15 h 35"/>
                  <a:gd name="T48" fmla="*/ 6 w 355"/>
                  <a:gd name="T49" fmla="*/ 11 h 35"/>
                  <a:gd name="T50" fmla="*/ 10 w 355"/>
                  <a:gd name="T51" fmla="*/ 6 h 35"/>
                  <a:gd name="T52" fmla="*/ 27 w 355"/>
                  <a:gd name="T53" fmla="*/ 7 h 35"/>
                  <a:gd name="T54" fmla="*/ 44 w 355"/>
                  <a:gd name="T55" fmla="*/ 8 h 35"/>
                  <a:gd name="T56" fmla="*/ 62 w 355"/>
                  <a:gd name="T57" fmla="*/ 9 h 35"/>
                  <a:gd name="T58" fmla="*/ 80 w 355"/>
                  <a:gd name="T59" fmla="*/ 9 h 35"/>
                  <a:gd name="T60" fmla="*/ 98 w 355"/>
                  <a:gd name="T61" fmla="*/ 11 h 35"/>
                  <a:gd name="T62" fmla="*/ 118 w 355"/>
                  <a:gd name="T63" fmla="*/ 11 h 35"/>
                  <a:gd name="T64" fmla="*/ 136 w 355"/>
                  <a:gd name="T65" fmla="*/ 11 h 35"/>
                  <a:gd name="T66" fmla="*/ 156 w 355"/>
                  <a:gd name="T67" fmla="*/ 11 h 35"/>
                  <a:gd name="T68" fmla="*/ 174 w 355"/>
                  <a:gd name="T69" fmla="*/ 11 h 35"/>
                  <a:gd name="T70" fmla="*/ 194 w 355"/>
                  <a:gd name="T71" fmla="*/ 11 h 35"/>
                  <a:gd name="T72" fmla="*/ 213 w 355"/>
                  <a:gd name="T73" fmla="*/ 11 h 35"/>
                  <a:gd name="T74" fmla="*/ 232 w 355"/>
                  <a:gd name="T75" fmla="*/ 9 h 35"/>
                  <a:gd name="T76" fmla="*/ 251 w 355"/>
                  <a:gd name="T77" fmla="*/ 9 h 35"/>
                  <a:gd name="T78" fmla="*/ 270 w 355"/>
                  <a:gd name="T79" fmla="*/ 8 h 35"/>
                  <a:gd name="T80" fmla="*/ 288 w 355"/>
                  <a:gd name="T81" fmla="*/ 7 h 35"/>
                  <a:gd name="T82" fmla="*/ 305 w 355"/>
                  <a:gd name="T83" fmla="*/ 6 h 35"/>
                  <a:gd name="T84" fmla="*/ 310 w 355"/>
                  <a:gd name="T85" fmla="*/ 4 h 35"/>
                  <a:gd name="T86" fmla="*/ 315 w 355"/>
                  <a:gd name="T87" fmla="*/ 3 h 35"/>
                  <a:gd name="T88" fmla="*/ 319 w 355"/>
                  <a:gd name="T89" fmla="*/ 0 h 35"/>
                  <a:gd name="T90" fmla="*/ 325 w 355"/>
                  <a:gd name="T91" fmla="*/ 0 h 35"/>
                  <a:gd name="T92" fmla="*/ 330 w 355"/>
                  <a:gd name="T93" fmla="*/ 0 h 35"/>
                  <a:gd name="T94" fmla="*/ 334 w 355"/>
                  <a:gd name="T95" fmla="*/ 0 h 35"/>
                  <a:gd name="T96" fmla="*/ 339 w 355"/>
                  <a:gd name="T97" fmla="*/ 3 h 35"/>
                  <a:gd name="T98" fmla="*/ 343 w 355"/>
                  <a:gd name="T99" fmla="*/ 6 h 35"/>
                  <a:gd name="T100" fmla="*/ 350 w 355"/>
                  <a:gd name="T101" fmla="*/ 13 h 35"/>
                  <a:gd name="T102" fmla="*/ 355 w 355"/>
                  <a:gd name="T103" fmla="*/ 20 h 35"/>
                  <a:gd name="T104" fmla="*/ 354 w 355"/>
                  <a:gd name="T105" fmla="*/ 27 h 35"/>
                  <a:gd name="T106" fmla="*/ 346 w 355"/>
                  <a:gd name="T10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5" h="35">
                    <a:moveTo>
                      <a:pt x="346" y="35"/>
                    </a:moveTo>
                    <a:lnTo>
                      <a:pt x="331" y="31"/>
                    </a:lnTo>
                    <a:lnTo>
                      <a:pt x="316" y="29"/>
                    </a:lnTo>
                    <a:lnTo>
                      <a:pt x="302" y="28"/>
                    </a:lnTo>
                    <a:lnTo>
                      <a:pt x="288" y="27"/>
                    </a:lnTo>
                    <a:lnTo>
                      <a:pt x="273" y="27"/>
                    </a:lnTo>
                    <a:lnTo>
                      <a:pt x="259" y="27"/>
                    </a:lnTo>
                    <a:lnTo>
                      <a:pt x="245" y="27"/>
                    </a:lnTo>
                    <a:lnTo>
                      <a:pt x="232" y="28"/>
                    </a:lnTo>
                    <a:lnTo>
                      <a:pt x="217" y="29"/>
                    </a:lnTo>
                    <a:lnTo>
                      <a:pt x="203" y="30"/>
                    </a:lnTo>
                    <a:lnTo>
                      <a:pt x="189" y="31"/>
                    </a:lnTo>
                    <a:lnTo>
                      <a:pt x="175" y="31"/>
                    </a:lnTo>
                    <a:lnTo>
                      <a:pt x="161" y="32"/>
                    </a:lnTo>
                    <a:lnTo>
                      <a:pt x="146" y="32"/>
                    </a:lnTo>
                    <a:lnTo>
                      <a:pt x="133" y="31"/>
                    </a:lnTo>
                    <a:lnTo>
                      <a:pt x="118" y="30"/>
                    </a:lnTo>
                    <a:lnTo>
                      <a:pt x="10" y="35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2" y="15"/>
                    </a:lnTo>
                    <a:lnTo>
                      <a:pt x="6" y="11"/>
                    </a:lnTo>
                    <a:lnTo>
                      <a:pt x="10" y="6"/>
                    </a:lnTo>
                    <a:lnTo>
                      <a:pt x="27" y="7"/>
                    </a:lnTo>
                    <a:lnTo>
                      <a:pt x="44" y="8"/>
                    </a:lnTo>
                    <a:lnTo>
                      <a:pt x="62" y="9"/>
                    </a:lnTo>
                    <a:lnTo>
                      <a:pt x="80" y="9"/>
                    </a:lnTo>
                    <a:lnTo>
                      <a:pt x="98" y="11"/>
                    </a:lnTo>
                    <a:lnTo>
                      <a:pt x="118" y="11"/>
                    </a:lnTo>
                    <a:lnTo>
                      <a:pt x="136" y="11"/>
                    </a:lnTo>
                    <a:lnTo>
                      <a:pt x="156" y="11"/>
                    </a:lnTo>
                    <a:lnTo>
                      <a:pt x="174" y="11"/>
                    </a:lnTo>
                    <a:lnTo>
                      <a:pt x="194" y="11"/>
                    </a:lnTo>
                    <a:lnTo>
                      <a:pt x="213" y="11"/>
                    </a:lnTo>
                    <a:lnTo>
                      <a:pt x="232" y="9"/>
                    </a:lnTo>
                    <a:lnTo>
                      <a:pt x="251" y="9"/>
                    </a:lnTo>
                    <a:lnTo>
                      <a:pt x="270" y="8"/>
                    </a:lnTo>
                    <a:lnTo>
                      <a:pt x="288" y="7"/>
                    </a:lnTo>
                    <a:lnTo>
                      <a:pt x="305" y="6"/>
                    </a:lnTo>
                    <a:lnTo>
                      <a:pt x="310" y="4"/>
                    </a:lnTo>
                    <a:lnTo>
                      <a:pt x="315" y="3"/>
                    </a:lnTo>
                    <a:lnTo>
                      <a:pt x="319" y="0"/>
                    </a:lnTo>
                    <a:lnTo>
                      <a:pt x="325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9" y="3"/>
                    </a:lnTo>
                    <a:lnTo>
                      <a:pt x="343" y="6"/>
                    </a:lnTo>
                    <a:lnTo>
                      <a:pt x="350" y="13"/>
                    </a:lnTo>
                    <a:lnTo>
                      <a:pt x="355" y="20"/>
                    </a:lnTo>
                    <a:lnTo>
                      <a:pt x="354" y="27"/>
                    </a:lnTo>
                    <a:lnTo>
                      <a:pt x="34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" name="Freeform 49"/>
              <p:cNvSpPr>
                <a:spLocks/>
              </p:cNvSpPr>
              <p:nvPr/>
            </p:nvSpPr>
            <p:spPr bwMode="auto">
              <a:xfrm>
                <a:off x="3557" y="2779"/>
                <a:ext cx="138" cy="87"/>
              </a:xfrm>
              <a:custGeom>
                <a:avLst/>
                <a:gdLst>
                  <a:gd name="T0" fmla="*/ 265 w 276"/>
                  <a:gd name="T1" fmla="*/ 122 h 174"/>
                  <a:gd name="T2" fmla="*/ 246 w 276"/>
                  <a:gd name="T3" fmla="*/ 131 h 174"/>
                  <a:gd name="T4" fmla="*/ 247 w 276"/>
                  <a:gd name="T5" fmla="*/ 136 h 174"/>
                  <a:gd name="T6" fmla="*/ 249 w 276"/>
                  <a:gd name="T7" fmla="*/ 142 h 174"/>
                  <a:gd name="T8" fmla="*/ 250 w 276"/>
                  <a:gd name="T9" fmla="*/ 146 h 174"/>
                  <a:gd name="T10" fmla="*/ 248 w 276"/>
                  <a:gd name="T11" fmla="*/ 152 h 174"/>
                  <a:gd name="T12" fmla="*/ 235 w 276"/>
                  <a:gd name="T13" fmla="*/ 154 h 174"/>
                  <a:gd name="T14" fmla="*/ 223 w 276"/>
                  <a:gd name="T15" fmla="*/ 157 h 174"/>
                  <a:gd name="T16" fmla="*/ 210 w 276"/>
                  <a:gd name="T17" fmla="*/ 158 h 174"/>
                  <a:gd name="T18" fmla="*/ 199 w 276"/>
                  <a:gd name="T19" fmla="*/ 159 h 174"/>
                  <a:gd name="T20" fmla="*/ 186 w 276"/>
                  <a:gd name="T21" fmla="*/ 160 h 174"/>
                  <a:gd name="T22" fmla="*/ 173 w 276"/>
                  <a:gd name="T23" fmla="*/ 160 h 174"/>
                  <a:gd name="T24" fmla="*/ 161 w 276"/>
                  <a:gd name="T25" fmla="*/ 161 h 174"/>
                  <a:gd name="T26" fmla="*/ 148 w 276"/>
                  <a:gd name="T27" fmla="*/ 161 h 174"/>
                  <a:gd name="T28" fmla="*/ 136 w 276"/>
                  <a:gd name="T29" fmla="*/ 161 h 174"/>
                  <a:gd name="T30" fmla="*/ 124 w 276"/>
                  <a:gd name="T31" fmla="*/ 162 h 174"/>
                  <a:gd name="T32" fmla="*/ 111 w 276"/>
                  <a:gd name="T33" fmla="*/ 163 h 174"/>
                  <a:gd name="T34" fmla="*/ 98 w 276"/>
                  <a:gd name="T35" fmla="*/ 165 h 174"/>
                  <a:gd name="T36" fmla="*/ 86 w 276"/>
                  <a:gd name="T37" fmla="*/ 166 h 174"/>
                  <a:gd name="T38" fmla="*/ 73 w 276"/>
                  <a:gd name="T39" fmla="*/ 168 h 174"/>
                  <a:gd name="T40" fmla="*/ 60 w 276"/>
                  <a:gd name="T41" fmla="*/ 170 h 174"/>
                  <a:gd name="T42" fmla="*/ 48 w 276"/>
                  <a:gd name="T43" fmla="*/ 174 h 174"/>
                  <a:gd name="T44" fmla="*/ 38 w 276"/>
                  <a:gd name="T45" fmla="*/ 172 h 174"/>
                  <a:gd name="T46" fmla="*/ 32 w 276"/>
                  <a:gd name="T47" fmla="*/ 167 h 174"/>
                  <a:gd name="T48" fmla="*/ 25 w 276"/>
                  <a:gd name="T49" fmla="*/ 161 h 174"/>
                  <a:gd name="T50" fmla="*/ 20 w 276"/>
                  <a:gd name="T51" fmla="*/ 154 h 174"/>
                  <a:gd name="T52" fmla="*/ 15 w 276"/>
                  <a:gd name="T53" fmla="*/ 146 h 174"/>
                  <a:gd name="T54" fmla="*/ 11 w 276"/>
                  <a:gd name="T55" fmla="*/ 138 h 174"/>
                  <a:gd name="T56" fmla="*/ 7 w 276"/>
                  <a:gd name="T57" fmla="*/ 129 h 174"/>
                  <a:gd name="T58" fmla="*/ 3 w 276"/>
                  <a:gd name="T59" fmla="*/ 120 h 174"/>
                  <a:gd name="T60" fmla="*/ 0 w 276"/>
                  <a:gd name="T61" fmla="*/ 107 h 174"/>
                  <a:gd name="T62" fmla="*/ 0 w 276"/>
                  <a:gd name="T63" fmla="*/ 94 h 174"/>
                  <a:gd name="T64" fmla="*/ 3 w 276"/>
                  <a:gd name="T65" fmla="*/ 83 h 174"/>
                  <a:gd name="T66" fmla="*/ 7 w 276"/>
                  <a:gd name="T67" fmla="*/ 73 h 174"/>
                  <a:gd name="T68" fmla="*/ 12 w 276"/>
                  <a:gd name="T69" fmla="*/ 62 h 174"/>
                  <a:gd name="T70" fmla="*/ 18 w 276"/>
                  <a:gd name="T71" fmla="*/ 51 h 174"/>
                  <a:gd name="T72" fmla="*/ 24 w 276"/>
                  <a:gd name="T73" fmla="*/ 40 h 174"/>
                  <a:gd name="T74" fmla="*/ 28 w 276"/>
                  <a:gd name="T75" fmla="*/ 29 h 174"/>
                  <a:gd name="T76" fmla="*/ 41 w 276"/>
                  <a:gd name="T77" fmla="*/ 24 h 174"/>
                  <a:gd name="T78" fmla="*/ 55 w 276"/>
                  <a:gd name="T79" fmla="*/ 20 h 174"/>
                  <a:gd name="T80" fmla="*/ 70 w 276"/>
                  <a:gd name="T81" fmla="*/ 16 h 174"/>
                  <a:gd name="T82" fmla="*/ 83 w 276"/>
                  <a:gd name="T83" fmla="*/ 13 h 174"/>
                  <a:gd name="T84" fmla="*/ 98 w 276"/>
                  <a:gd name="T85" fmla="*/ 10 h 174"/>
                  <a:gd name="T86" fmla="*/ 113 w 276"/>
                  <a:gd name="T87" fmla="*/ 8 h 174"/>
                  <a:gd name="T88" fmla="*/ 128 w 276"/>
                  <a:gd name="T89" fmla="*/ 6 h 174"/>
                  <a:gd name="T90" fmla="*/ 143 w 276"/>
                  <a:gd name="T91" fmla="*/ 5 h 174"/>
                  <a:gd name="T92" fmla="*/ 159 w 276"/>
                  <a:gd name="T93" fmla="*/ 3 h 174"/>
                  <a:gd name="T94" fmla="*/ 174 w 276"/>
                  <a:gd name="T95" fmla="*/ 2 h 174"/>
                  <a:gd name="T96" fmla="*/ 189 w 276"/>
                  <a:gd name="T97" fmla="*/ 2 h 174"/>
                  <a:gd name="T98" fmla="*/ 206 w 276"/>
                  <a:gd name="T99" fmla="*/ 1 h 174"/>
                  <a:gd name="T100" fmla="*/ 221 w 276"/>
                  <a:gd name="T101" fmla="*/ 1 h 174"/>
                  <a:gd name="T102" fmla="*/ 235 w 276"/>
                  <a:gd name="T103" fmla="*/ 1 h 174"/>
                  <a:gd name="T104" fmla="*/ 249 w 276"/>
                  <a:gd name="T105" fmla="*/ 0 h 174"/>
                  <a:gd name="T106" fmla="*/ 264 w 276"/>
                  <a:gd name="T107" fmla="*/ 0 h 174"/>
                  <a:gd name="T108" fmla="*/ 271 w 276"/>
                  <a:gd name="T109" fmla="*/ 6 h 174"/>
                  <a:gd name="T110" fmla="*/ 273 w 276"/>
                  <a:gd name="T111" fmla="*/ 14 h 174"/>
                  <a:gd name="T112" fmla="*/ 273 w 276"/>
                  <a:gd name="T113" fmla="*/ 22 h 174"/>
                  <a:gd name="T114" fmla="*/ 276 w 276"/>
                  <a:gd name="T115" fmla="*/ 29 h 174"/>
                  <a:gd name="T116" fmla="*/ 271 w 276"/>
                  <a:gd name="T117" fmla="*/ 54 h 174"/>
                  <a:gd name="T118" fmla="*/ 268 w 276"/>
                  <a:gd name="T119" fmla="*/ 76 h 174"/>
                  <a:gd name="T120" fmla="*/ 265 w 276"/>
                  <a:gd name="T121" fmla="*/ 98 h 174"/>
                  <a:gd name="T122" fmla="*/ 265 w 276"/>
                  <a:gd name="T123" fmla="*/ 1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6" h="174">
                    <a:moveTo>
                      <a:pt x="265" y="122"/>
                    </a:moveTo>
                    <a:lnTo>
                      <a:pt x="246" y="131"/>
                    </a:lnTo>
                    <a:lnTo>
                      <a:pt x="247" y="136"/>
                    </a:lnTo>
                    <a:lnTo>
                      <a:pt x="249" y="142"/>
                    </a:lnTo>
                    <a:lnTo>
                      <a:pt x="250" y="146"/>
                    </a:lnTo>
                    <a:lnTo>
                      <a:pt x="248" y="152"/>
                    </a:lnTo>
                    <a:lnTo>
                      <a:pt x="235" y="154"/>
                    </a:lnTo>
                    <a:lnTo>
                      <a:pt x="223" y="157"/>
                    </a:lnTo>
                    <a:lnTo>
                      <a:pt x="210" y="158"/>
                    </a:lnTo>
                    <a:lnTo>
                      <a:pt x="199" y="159"/>
                    </a:lnTo>
                    <a:lnTo>
                      <a:pt x="186" y="160"/>
                    </a:lnTo>
                    <a:lnTo>
                      <a:pt x="173" y="160"/>
                    </a:lnTo>
                    <a:lnTo>
                      <a:pt x="161" y="161"/>
                    </a:lnTo>
                    <a:lnTo>
                      <a:pt x="148" y="161"/>
                    </a:lnTo>
                    <a:lnTo>
                      <a:pt x="136" y="161"/>
                    </a:lnTo>
                    <a:lnTo>
                      <a:pt x="124" y="162"/>
                    </a:lnTo>
                    <a:lnTo>
                      <a:pt x="111" y="163"/>
                    </a:lnTo>
                    <a:lnTo>
                      <a:pt x="98" y="165"/>
                    </a:lnTo>
                    <a:lnTo>
                      <a:pt x="86" y="166"/>
                    </a:lnTo>
                    <a:lnTo>
                      <a:pt x="73" y="168"/>
                    </a:lnTo>
                    <a:lnTo>
                      <a:pt x="60" y="170"/>
                    </a:lnTo>
                    <a:lnTo>
                      <a:pt x="48" y="174"/>
                    </a:lnTo>
                    <a:lnTo>
                      <a:pt x="38" y="172"/>
                    </a:lnTo>
                    <a:lnTo>
                      <a:pt x="32" y="167"/>
                    </a:lnTo>
                    <a:lnTo>
                      <a:pt x="25" y="161"/>
                    </a:lnTo>
                    <a:lnTo>
                      <a:pt x="20" y="154"/>
                    </a:lnTo>
                    <a:lnTo>
                      <a:pt x="15" y="146"/>
                    </a:lnTo>
                    <a:lnTo>
                      <a:pt x="11" y="138"/>
                    </a:lnTo>
                    <a:lnTo>
                      <a:pt x="7" y="129"/>
                    </a:lnTo>
                    <a:lnTo>
                      <a:pt x="3" y="120"/>
                    </a:lnTo>
                    <a:lnTo>
                      <a:pt x="0" y="107"/>
                    </a:lnTo>
                    <a:lnTo>
                      <a:pt x="0" y="94"/>
                    </a:lnTo>
                    <a:lnTo>
                      <a:pt x="3" y="83"/>
                    </a:lnTo>
                    <a:lnTo>
                      <a:pt x="7" y="73"/>
                    </a:lnTo>
                    <a:lnTo>
                      <a:pt x="12" y="62"/>
                    </a:lnTo>
                    <a:lnTo>
                      <a:pt x="18" y="51"/>
                    </a:lnTo>
                    <a:lnTo>
                      <a:pt x="24" y="40"/>
                    </a:lnTo>
                    <a:lnTo>
                      <a:pt x="28" y="29"/>
                    </a:lnTo>
                    <a:lnTo>
                      <a:pt x="41" y="24"/>
                    </a:lnTo>
                    <a:lnTo>
                      <a:pt x="55" y="20"/>
                    </a:lnTo>
                    <a:lnTo>
                      <a:pt x="70" y="16"/>
                    </a:lnTo>
                    <a:lnTo>
                      <a:pt x="83" y="13"/>
                    </a:lnTo>
                    <a:lnTo>
                      <a:pt x="98" y="10"/>
                    </a:lnTo>
                    <a:lnTo>
                      <a:pt x="113" y="8"/>
                    </a:lnTo>
                    <a:lnTo>
                      <a:pt x="128" y="6"/>
                    </a:lnTo>
                    <a:lnTo>
                      <a:pt x="143" y="5"/>
                    </a:lnTo>
                    <a:lnTo>
                      <a:pt x="159" y="3"/>
                    </a:lnTo>
                    <a:lnTo>
                      <a:pt x="174" y="2"/>
                    </a:lnTo>
                    <a:lnTo>
                      <a:pt x="189" y="2"/>
                    </a:lnTo>
                    <a:lnTo>
                      <a:pt x="206" y="1"/>
                    </a:lnTo>
                    <a:lnTo>
                      <a:pt x="221" y="1"/>
                    </a:lnTo>
                    <a:lnTo>
                      <a:pt x="235" y="1"/>
                    </a:lnTo>
                    <a:lnTo>
                      <a:pt x="249" y="0"/>
                    </a:lnTo>
                    <a:lnTo>
                      <a:pt x="264" y="0"/>
                    </a:lnTo>
                    <a:lnTo>
                      <a:pt x="271" y="6"/>
                    </a:lnTo>
                    <a:lnTo>
                      <a:pt x="273" y="14"/>
                    </a:lnTo>
                    <a:lnTo>
                      <a:pt x="273" y="22"/>
                    </a:lnTo>
                    <a:lnTo>
                      <a:pt x="276" y="29"/>
                    </a:lnTo>
                    <a:lnTo>
                      <a:pt x="271" y="54"/>
                    </a:lnTo>
                    <a:lnTo>
                      <a:pt x="268" y="76"/>
                    </a:lnTo>
                    <a:lnTo>
                      <a:pt x="265" y="98"/>
                    </a:lnTo>
                    <a:lnTo>
                      <a:pt x="265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3566" y="2787"/>
                <a:ext cx="119" cy="61"/>
              </a:xfrm>
              <a:custGeom>
                <a:avLst/>
                <a:gdLst>
                  <a:gd name="T0" fmla="*/ 225 w 237"/>
                  <a:gd name="T1" fmla="*/ 92 h 122"/>
                  <a:gd name="T2" fmla="*/ 212 w 237"/>
                  <a:gd name="T3" fmla="*/ 95 h 122"/>
                  <a:gd name="T4" fmla="*/ 199 w 237"/>
                  <a:gd name="T5" fmla="*/ 96 h 122"/>
                  <a:gd name="T6" fmla="*/ 185 w 237"/>
                  <a:gd name="T7" fmla="*/ 98 h 122"/>
                  <a:gd name="T8" fmla="*/ 173 w 237"/>
                  <a:gd name="T9" fmla="*/ 99 h 122"/>
                  <a:gd name="T10" fmla="*/ 160 w 237"/>
                  <a:gd name="T11" fmla="*/ 101 h 122"/>
                  <a:gd name="T12" fmla="*/ 146 w 237"/>
                  <a:gd name="T13" fmla="*/ 103 h 122"/>
                  <a:gd name="T14" fmla="*/ 134 w 237"/>
                  <a:gd name="T15" fmla="*/ 105 h 122"/>
                  <a:gd name="T16" fmla="*/ 120 w 237"/>
                  <a:gd name="T17" fmla="*/ 106 h 122"/>
                  <a:gd name="T18" fmla="*/ 107 w 237"/>
                  <a:gd name="T19" fmla="*/ 108 h 122"/>
                  <a:gd name="T20" fmla="*/ 93 w 237"/>
                  <a:gd name="T21" fmla="*/ 109 h 122"/>
                  <a:gd name="T22" fmla="*/ 81 w 237"/>
                  <a:gd name="T23" fmla="*/ 112 h 122"/>
                  <a:gd name="T24" fmla="*/ 67 w 237"/>
                  <a:gd name="T25" fmla="*/ 114 h 122"/>
                  <a:gd name="T26" fmla="*/ 53 w 237"/>
                  <a:gd name="T27" fmla="*/ 115 h 122"/>
                  <a:gd name="T28" fmla="*/ 40 w 237"/>
                  <a:gd name="T29" fmla="*/ 118 h 122"/>
                  <a:gd name="T30" fmla="*/ 26 w 237"/>
                  <a:gd name="T31" fmla="*/ 120 h 122"/>
                  <a:gd name="T32" fmla="*/ 14 w 237"/>
                  <a:gd name="T33" fmla="*/ 122 h 122"/>
                  <a:gd name="T34" fmla="*/ 5 w 237"/>
                  <a:gd name="T35" fmla="*/ 107 h 122"/>
                  <a:gd name="T36" fmla="*/ 0 w 237"/>
                  <a:gd name="T37" fmla="*/ 89 h 122"/>
                  <a:gd name="T38" fmla="*/ 1 w 237"/>
                  <a:gd name="T39" fmla="*/ 70 h 122"/>
                  <a:gd name="T40" fmla="*/ 7 w 237"/>
                  <a:gd name="T41" fmla="*/ 54 h 122"/>
                  <a:gd name="T42" fmla="*/ 13 w 237"/>
                  <a:gd name="T43" fmla="*/ 46 h 122"/>
                  <a:gd name="T44" fmla="*/ 22 w 237"/>
                  <a:gd name="T45" fmla="*/ 40 h 122"/>
                  <a:gd name="T46" fmla="*/ 28 w 237"/>
                  <a:gd name="T47" fmla="*/ 33 h 122"/>
                  <a:gd name="T48" fmla="*/ 29 w 237"/>
                  <a:gd name="T49" fmla="*/ 24 h 122"/>
                  <a:gd name="T50" fmla="*/ 41 w 237"/>
                  <a:gd name="T51" fmla="*/ 21 h 122"/>
                  <a:gd name="T52" fmla="*/ 54 w 237"/>
                  <a:gd name="T53" fmla="*/ 19 h 122"/>
                  <a:gd name="T54" fmla="*/ 66 w 237"/>
                  <a:gd name="T55" fmla="*/ 15 h 122"/>
                  <a:gd name="T56" fmla="*/ 78 w 237"/>
                  <a:gd name="T57" fmla="*/ 13 h 122"/>
                  <a:gd name="T58" fmla="*/ 91 w 237"/>
                  <a:gd name="T59" fmla="*/ 10 h 122"/>
                  <a:gd name="T60" fmla="*/ 104 w 237"/>
                  <a:gd name="T61" fmla="*/ 8 h 122"/>
                  <a:gd name="T62" fmla="*/ 116 w 237"/>
                  <a:gd name="T63" fmla="*/ 6 h 122"/>
                  <a:gd name="T64" fmla="*/ 129 w 237"/>
                  <a:gd name="T65" fmla="*/ 4 h 122"/>
                  <a:gd name="T66" fmla="*/ 142 w 237"/>
                  <a:gd name="T67" fmla="*/ 2 h 122"/>
                  <a:gd name="T68" fmla="*/ 154 w 237"/>
                  <a:gd name="T69" fmla="*/ 1 h 122"/>
                  <a:gd name="T70" fmla="*/ 168 w 237"/>
                  <a:gd name="T71" fmla="*/ 0 h 122"/>
                  <a:gd name="T72" fmla="*/ 181 w 237"/>
                  <a:gd name="T73" fmla="*/ 0 h 122"/>
                  <a:gd name="T74" fmla="*/ 193 w 237"/>
                  <a:gd name="T75" fmla="*/ 0 h 122"/>
                  <a:gd name="T76" fmla="*/ 206 w 237"/>
                  <a:gd name="T77" fmla="*/ 1 h 122"/>
                  <a:gd name="T78" fmla="*/ 219 w 237"/>
                  <a:gd name="T79" fmla="*/ 2 h 122"/>
                  <a:gd name="T80" fmla="*/ 231 w 237"/>
                  <a:gd name="T81" fmla="*/ 5 h 122"/>
                  <a:gd name="T82" fmla="*/ 237 w 237"/>
                  <a:gd name="T83" fmla="*/ 25 h 122"/>
                  <a:gd name="T84" fmla="*/ 235 w 237"/>
                  <a:gd name="T85" fmla="*/ 48 h 122"/>
                  <a:gd name="T86" fmla="*/ 229 w 237"/>
                  <a:gd name="T87" fmla="*/ 71 h 122"/>
                  <a:gd name="T88" fmla="*/ 225 w 237"/>
                  <a:gd name="T89" fmla="*/ 9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7" h="122">
                    <a:moveTo>
                      <a:pt x="225" y="92"/>
                    </a:moveTo>
                    <a:lnTo>
                      <a:pt x="212" y="95"/>
                    </a:lnTo>
                    <a:lnTo>
                      <a:pt x="199" y="96"/>
                    </a:lnTo>
                    <a:lnTo>
                      <a:pt x="185" y="98"/>
                    </a:lnTo>
                    <a:lnTo>
                      <a:pt x="173" y="99"/>
                    </a:lnTo>
                    <a:lnTo>
                      <a:pt x="160" y="101"/>
                    </a:lnTo>
                    <a:lnTo>
                      <a:pt x="146" y="103"/>
                    </a:lnTo>
                    <a:lnTo>
                      <a:pt x="134" y="105"/>
                    </a:lnTo>
                    <a:lnTo>
                      <a:pt x="120" y="106"/>
                    </a:lnTo>
                    <a:lnTo>
                      <a:pt x="107" y="108"/>
                    </a:lnTo>
                    <a:lnTo>
                      <a:pt x="93" y="109"/>
                    </a:lnTo>
                    <a:lnTo>
                      <a:pt x="81" y="112"/>
                    </a:lnTo>
                    <a:lnTo>
                      <a:pt x="67" y="114"/>
                    </a:lnTo>
                    <a:lnTo>
                      <a:pt x="53" y="115"/>
                    </a:lnTo>
                    <a:lnTo>
                      <a:pt x="40" y="118"/>
                    </a:lnTo>
                    <a:lnTo>
                      <a:pt x="26" y="120"/>
                    </a:lnTo>
                    <a:lnTo>
                      <a:pt x="14" y="122"/>
                    </a:lnTo>
                    <a:lnTo>
                      <a:pt x="5" y="107"/>
                    </a:lnTo>
                    <a:lnTo>
                      <a:pt x="0" y="89"/>
                    </a:lnTo>
                    <a:lnTo>
                      <a:pt x="1" y="70"/>
                    </a:lnTo>
                    <a:lnTo>
                      <a:pt x="7" y="54"/>
                    </a:lnTo>
                    <a:lnTo>
                      <a:pt x="13" y="46"/>
                    </a:lnTo>
                    <a:lnTo>
                      <a:pt x="22" y="40"/>
                    </a:lnTo>
                    <a:lnTo>
                      <a:pt x="28" y="33"/>
                    </a:lnTo>
                    <a:lnTo>
                      <a:pt x="29" y="24"/>
                    </a:lnTo>
                    <a:lnTo>
                      <a:pt x="41" y="21"/>
                    </a:lnTo>
                    <a:lnTo>
                      <a:pt x="54" y="19"/>
                    </a:lnTo>
                    <a:lnTo>
                      <a:pt x="66" y="15"/>
                    </a:lnTo>
                    <a:lnTo>
                      <a:pt x="78" y="13"/>
                    </a:lnTo>
                    <a:lnTo>
                      <a:pt x="91" y="10"/>
                    </a:lnTo>
                    <a:lnTo>
                      <a:pt x="104" y="8"/>
                    </a:lnTo>
                    <a:lnTo>
                      <a:pt x="116" y="6"/>
                    </a:lnTo>
                    <a:lnTo>
                      <a:pt x="129" y="4"/>
                    </a:lnTo>
                    <a:lnTo>
                      <a:pt x="142" y="2"/>
                    </a:lnTo>
                    <a:lnTo>
                      <a:pt x="154" y="1"/>
                    </a:lnTo>
                    <a:lnTo>
                      <a:pt x="168" y="0"/>
                    </a:lnTo>
                    <a:lnTo>
                      <a:pt x="181" y="0"/>
                    </a:lnTo>
                    <a:lnTo>
                      <a:pt x="193" y="0"/>
                    </a:lnTo>
                    <a:lnTo>
                      <a:pt x="206" y="1"/>
                    </a:lnTo>
                    <a:lnTo>
                      <a:pt x="219" y="2"/>
                    </a:lnTo>
                    <a:lnTo>
                      <a:pt x="231" y="5"/>
                    </a:lnTo>
                    <a:lnTo>
                      <a:pt x="237" y="25"/>
                    </a:lnTo>
                    <a:lnTo>
                      <a:pt x="235" y="48"/>
                    </a:lnTo>
                    <a:lnTo>
                      <a:pt x="229" y="71"/>
                    </a:lnTo>
                    <a:lnTo>
                      <a:pt x="225" y="92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" name="Freeform 51"/>
              <p:cNvSpPr>
                <a:spLocks/>
              </p:cNvSpPr>
              <p:nvPr/>
            </p:nvSpPr>
            <p:spPr bwMode="auto">
              <a:xfrm>
                <a:off x="3634" y="2944"/>
                <a:ext cx="47" cy="32"/>
              </a:xfrm>
              <a:custGeom>
                <a:avLst/>
                <a:gdLst>
                  <a:gd name="T0" fmla="*/ 70 w 94"/>
                  <a:gd name="T1" fmla="*/ 63 h 65"/>
                  <a:gd name="T2" fmla="*/ 61 w 94"/>
                  <a:gd name="T3" fmla="*/ 64 h 65"/>
                  <a:gd name="T4" fmla="*/ 50 w 94"/>
                  <a:gd name="T5" fmla="*/ 65 h 65"/>
                  <a:gd name="T6" fmla="*/ 41 w 94"/>
                  <a:gd name="T7" fmla="*/ 65 h 65"/>
                  <a:gd name="T8" fmla="*/ 32 w 94"/>
                  <a:gd name="T9" fmla="*/ 65 h 65"/>
                  <a:gd name="T10" fmla="*/ 22 w 94"/>
                  <a:gd name="T11" fmla="*/ 64 h 65"/>
                  <a:gd name="T12" fmla="*/ 14 w 94"/>
                  <a:gd name="T13" fmla="*/ 60 h 65"/>
                  <a:gd name="T14" fmla="*/ 5 w 94"/>
                  <a:gd name="T15" fmla="*/ 55 h 65"/>
                  <a:gd name="T16" fmla="*/ 0 w 94"/>
                  <a:gd name="T17" fmla="*/ 47 h 65"/>
                  <a:gd name="T18" fmla="*/ 4 w 94"/>
                  <a:gd name="T19" fmla="*/ 36 h 65"/>
                  <a:gd name="T20" fmla="*/ 11 w 94"/>
                  <a:gd name="T21" fmla="*/ 27 h 65"/>
                  <a:gd name="T22" fmla="*/ 19 w 94"/>
                  <a:gd name="T23" fmla="*/ 20 h 65"/>
                  <a:gd name="T24" fmla="*/ 28 w 94"/>
                  <a:gd name="T25" fmla="*/ 14 h 65"/>
                  <a:gd name="T26" fmla="*/ 39 w 94"/>
                  <a:gd name="T27" fmla="*/ 10 h 65"/>
                  <a:gd name="T28" fmla="*/ 49 w 94"/>
                  <a:gd name="T29" fmla="*/ 6 h 65"/>
                  <a:gd name="T30" fmla="*/ 60 w 94"/>
                  <a:gd name="T31" fmla="*/ 4 h 65"/>
                  <a:gd name="T32" fmla="*/ 70 w 94"/>
                  <a:gd name="T33" fmla="*/ 0 h 65"/>
                  <a:gd name="T34" fmla="*/ 77 w 94"/>
                  <a:gd name="T35" fmla="*/ 3 h 65"/>
                  <a:gd name="T36" fmla="*/ 83 w 94"/>
                  <a:gd name="T37" fmla="*/ 7 h 65"/>
                  <a:gd name="T38" fmla="*/ 87 w 94"/>
                  <a:gd name="T39" fmla="*/ 13 h 65"/>
                  <a:gd name="T40" fmla="*/ 94 w 94"/>
                  <a:gd name="T41" fmla="*/ 18 h 65"/>
                  <a:gd name="T42" fmla="*/ 92 w 94"/>
                  <a:gd name="T43" fmla="*/ 30 h 65"/>
                  <a:gd name="T44" fmla="*/ 86 w 94"/>
                  <a:gd name="T45" fmla="*/ 43 h 65"/>
                  <a:gd name="T46" fmla="*/ 77 w 94"/>
                  <a:gd name="T47" fmla="*/ 53 h 65"/>
                  <a:gd name="T48" fmla="*/ 70 w 94"/>
                  <a:gd name="T49" fmla="*/ 6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65">
                    <a:moveTo>
                      <a:pt x="70" y="63"/>
                    </a:moveTo>
                    <a:lnTo>
                      <a:pt x="61" y="64"/>
                    </a:lnTo>
                    <a:lnTo>
                      <a:pt x="50" y="65"/>
                    </a:lnTo>
                    <a:lnTo>
                      <a:pt x="41" y="65"/>
                    </a:lnTo>
                    <a:lnTo>
                      <a:pt x="32" y="65"/>
                    </a:lnTo>
                    <a:lnTo>
                      <a:pt x="22" y="64"/>
                    </a:lnTo>
                    <a:lnTo>
                      <a:pt x="14" y="60"/>
                    </a:lnTo>
                    <a:lnTo>
                      <a:pt x="5" y="55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11" y="27"/>
                    </a:lnTo>
                    <a:lnTo>
                      <a:pt x="19" y="20"/>
                    </a:lnTo>
                    <a:lnTo>
                      <a:pt x="28" y="14"/>
                    </a:lnTo>
                    <a:lnTo>
                      <a:pt x="39" y="10"/>
                    </a:lnTo>
                    <a:lnTo>
                      <a:pt x="49" y="6"/>
                    </a:lnTo>
                    <a:lnTo>
                      <a:pt x="60" y="4"/>
                    </a:lnTo>
                    <a:lnTo>
                      <a:pt x="70" y="0"/>
                    </a:lnTo>
                    <a:lnTo>
                      <a:pt x="77" y="3"/>
                    </a:lnTo>
                    <a:lnTo>
                      <a:pt x="83" y="7"/>
                    </a:lnTo>
                    <a:lnTo>
                      <a:pt x="87" y="13"/>
                    </a:lnTo>
                    <a:lnTo>
                      <a:pt x="94" y="18"/>
                    </a:lnTo>
                    <a:lnTo>
                      <a:pt x="92" y="30"/>
                    </a:lnTo>
                    <a:lnTo>
                      <a:pt x="86" y="43"/>
                    </a:lnTo>
                    <a:lnTo>
                      <a:pt x="77" y="53"/>
                    </a:lnTo>
                    <a:lnTo>
                      <a:pt x="7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" name="Freeform 52"/>
              <p:cNvSpPr>
                <a:spLocks/>
              </p:cNvSpPr>
              <p:nvPr/>
            </p:nvSpPr>
            <p:spPr bwMode="auto">
              <a:xfrm>
                <a:off x="3285" y="3134"/>
                <a:ext cx="390" cy="22"/>
              </a:xfrm>
              <a:custGeom>
                <a:avLst/>
                <a:gdLst>
                  <a:gd name="T0" fmla="*/ 759 w 778"/>
                  <a:gd name="T1" fmla="*/ 22 h 44"/>
                  <a:gd name="T2" fmla="*/ 674 w 778"/>
                  <a:gd name="T3" fmla="*/ 14 h 44"/>
                  <a:gd name="T4" fmla="*/ 587 w 778"/>
                  <a:gd name="T5" fmla="*/ 12 h 44"/>
                  <a:gd name="T6" fmla="*/ 501 w 778"/>
                  <a:gd name="T7" fmla="*/ 12 h 44"/>
                  <a:gd name="T8" fmla="*/ 416 w 778"/>
                  <a:gd name="T9" fmla="*/ 15 h 44"/>
                  <a:gd name="T10" fmla="*/ 329 w 778"/>
                  <a:gd name="T11" fmla="*/ 20 h 44"/>
                  <a:gd name="T12" fmla="*/ 245 w 778"/>
                  <a:gd name="T13" fmla="*/ 27 h 44"/>
                  <a:gd name="T14" fmla="*/ 161 w 778"/>
                  <a:gd name="T15" fmla="*/ 35 h 44"/>
                  <a:gd name="T16" fmla="*/ 79 w 778"/>
                  <a:gd name="T17" fmla="*/ 43 h 44"/>
                  <a:gd name="T18" fmla="*/ 65 w 778"/>
                  <a:gd name="T19" fmla="*/ 44 h 44"/>
                  <a:gd name="T20" fmla="*/ 47 w 778"/>
                  <a:gd name="T21" fmla="*/ 43 h 44"/>
                  <a:gd name="T22" fmla="*/ 34 w 778"/>
                  <a:gd name="T23" fmla="*/ 42 h 44"/>
                  <a:gd name="T24" fmla="*/ 19 w 778"/>
                  <a:gd name="T25" fmla="*/ 43 h 44"/>
                  <a:gd name="T26" fmla="*/ 8 w 778"/>
                  <a:gd name="T27" fmla="*/ 41 h 44"/>
                  <a:gd name="T28" fmla="*/ 1 w 778"/>
                  <a:gd name="T29" fmla="*/ 29 h 44"/>
                  <a:gd name="T30" fmla="*/ 1 w 778"/>
                  <a:gd name="T31" fmla="*/ 20 h 44"/>
                  <a:gd name="T32" fmla="*/ 7 w 778"/>
                  <a:gd name="T33" fmla="*/ 13 h 44"/>
                  <a:gd name="T34" fmla="*/ 16 w 778"/>
                  <a:gd name="T35" fmla="*/ 19 h 44"/>
                  <a:gd name="T36" fmla="*/ 20 w 778"/>
                  <a:gd name="T37" fmla="*/ 26 h 44"/>
                  <a:gd name="T38" fmla="*/ 30 w 778"/>
                  <a:gd name="T39" fmla="*/ 29 h 44"/>
                  <a:gd name="T40" fmla="*/ 41 w 778"/>
                  <a:gd name="T41" fmla="*/ 30 h 44"/>
                  <a:gd name="T42" fmla="*/ 53 w 778"/>
                  <a:gd name="T43" fmla="*/ 27 h 44"/>
                  <a:gd name="T44" fmla="*/ 132 w 778"/>
                  <a:gd name="T45" fmla="*/ 21 h 44"/>
                  <a:gd name="T46" fmla="*/ 216 w 778"/>
                  <a:gd name="T47" fmla="*/ 15 h 44"/>
                  <a:gd name="T48" fmla="*/ 302 w 778"/>
                  <a:gd name="T49" fmla="*/ 10 h 44"/>
                  <a:gd name="T50" fmla="*/ 388 w 778"/>
                  <a:gd name="T51" fmla="*/ 4 h 44"/>
                  <a:gd name="T52" fmla="*/ 476 w 778"/>
                  <a:gd name="T53" fmla="*/ 0 h 44"/>
                  <a:gd name="T54" fmla="*/ 561 w 778"/>
                  <a:gd name="T55" fmla="*/ 0 h 44"/>
                  <a:gd name="T56" fmla="*/ 645 w 778"/>
                  <a:gd name="T57" fmla="*/ 4 h 44"/>
                  <a:gd name="T58" fmla="*/ 725 w 778"/>
                  <a:gd name="T59" fmla="*/ 11 h 44"/>
                  <a:gd name="T60" fmla="*/ 739 w 778"/>
                  <a:gd name="T61" fmla="*/ 12 h 44"/>
                  <a:gd name="T62" fmla="*/ 753 w 778"/>
                  <a:gd name="T63" fmla="*/ 10 h 44"/>
                  <a:gd name="T64" fmla="*/ 767 w 778"/>
                  <a:gd name="T65" fmla="*/ 10 h 44"/>
                  <a:gd name="T66" fmla="*/ 778 w 778"/>
                  <a:gd name="T67" fmla="*/ 18 h 44"/>
                  <a:gd name="T68" fmla="*/ 774 w 778"/>
                  <a:gd name="T69" fmla="*/ 28 h 44"/>
                  <a:gd name="T70" fmla="*/ 764 w 778"/>
                  <a:gd name="T71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8" h="44">
                    <a:moveTo>
                      <a:pt x="764" y="32"/>
                    </a:moveTo>
                    <a:lnTo>
                      <a:pt x="759" y="22"/>
                    </a:lnTo>
                    <a:lnTo>
                      <a:pt x="716" y="18"/>
                    </a:lnTo>
                    <a:lnTo>
                      <a:pt x="674" y="14"/>
                    </a:lnTo>
                    <a:lnTo>
                      <a:pt x="631" y="13"/>
                    </a:lnTo>
                    <a:lnTo>
                      <a:pt x="587" y="12"/>
                    </a:lnTo>
                    <a:lnTo>
                      <a:pt x="545" y="11"/>
                    </a:lnTo>
                    <a:lnTo>
                      <a:pt x="501" y="12"/>
                    </a:lnTo>
                    <a:lnTo>
                      <a:pt x="458" y="13"/>
                    </a:lnTo>
                    <a:lnTo>
                      <a:pt x="416" y="15"/>
                    </a:lnTo>
                    <a:lnTo>
                      <a:pt x="372" y="18"/>
                    </a:lnTo>
                    <a:lnTo>
                      <a:pt x="329" y="20"/>
                    </a:lnTo>
                    <a:lnTo>
                      <a:pt x="287" y="23"/>
                    </a:lnTo>
                    <a:lnTo>
                      <a:pt x="245" y="27"/>
                    </a:lnTo>
                    <a:lnTo>
                      <a:pt x="202" y="32"/>
                    </a:lnTo>
                    <a:lnTo>
                      <a:pt x="161" y="35"/>
                    </a:lnTo>
                    <a:lnTo>
                      <a:pt x="120" y="40"/>
                    </a:lnTo>
                    <a:lnTo>
                      <a:pt x="79" y="43"/>
                    </a:lnTo>
                    <a:lnTo>
                      <a:pt x="72" y="44"/>
                    </a:lnTo>
                    <a:lnTo>
                      <a:pt x="65" y="44"/>
                    </a:lnTo>
                    <a:lnTo>
                      <a:pt x="56" y="44"/>
                    </a:lnTo>
                    <a:lnTo>
                      <a:pt x="47" y="43"/>
                    </a:lnTo>
                    <a:lnTo>
                      <a:pt x="41" y="42"/>
                    </a:lnTo>
                    <a:lnTo>
                      <a:pt x="34" y="42"/>
                    </a:lnTo>
                    <a:lnTo>
                      <a:pt x="26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8" y="41"/>
                    </a:lnTo>
                    <a:lnTo>
                      <a:pt x="3" y="36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8" y="13"/>
                    </a:lnTo>
                    <a:lnTo>
                      <a:pt x="16" y="19"/>
                    </a:lnTo>
                    <a:lnTo>
                      <a:pt x="17" y="23"/>
                    </a:lnTo>
                    <a:lnTo>
                      <a:pt x="20" y="26"/>
                    </a:lnTo>
                    <a:lnTo>
                      <a:pt x="25" y="28"/>
                    </a:lnTo>
                    <a:lnTo>
                      <a:pt x="30" y="29"/>
                    </a:lnTo>
                    <a:lnTo>
                      <a:pt x="35" y="29"/>
                    </a:lnTo>
                    <a:lnTo>
                      <a:pt x="41" y="30"/>
                    </a:lnTo>
                    <a:lnTo>
                      <a:pt x="46" y="32"/>
                    </a:lnTo>
                    <a:lnTo>
                      <a:pt x="53" y="27"/>
                    </a:lnTo>
                    <a:lnTo>
                      <a:pt x="92" y="25"/>
                    </a:lnTo>
                    <a:lnTo>
                      <a:pt x="132" y="21"/>
                    </a:lnTo>
                    <a:lnTo>
                      <a:pt x="174" y="19"/>
                    </a:lnTo>
                    <a:lnTo>
                      <a:pt x="216" y="15"/>
                    </a:lnTo>
                    <a:lnTo>
                      <a:pt x="259" y="12"/>
                    </a:lnTo>
                    <a:lnTo>
                      <a:pt x="302" y="10"/>
                    </a:lnTo>
                    <a:lnTo>
                      <a:pt x="345" y="6"/>
                    </a:lnTo>
                    <a:lnTo>
                      <a:pt x="388" y="4"/>
                    </a:lnTo>
                    <a:lnTo>
                      <a:pt x="432" y="3"/>
                    </a:lnTo>
                    <a:lnTo>
                      <a:pt x="476" y="0"/>
                    </a:lnTo>
                    <a:lnTo>
                      <a:pt x="518" y="0"/>
                    </a:lnTo>
                    <a:lnTo>
                      <a:pt x="561" y="0"/>
                    </a:lnTo>
                    <a:lnTo>
                      <a:pt x="603" y="2"/>
                    </a:lnTo>
                    <a:lnTo>
                      <a:pt x="645" y="4"/>
                    </a:lnTo>
                    <a:lnTo>
                      <a:pt x="685" y="6"/>
                    </a:lnTo>
                    <a:lnTo>
                      <a:pt x="725" y="11"/>
                    </a:lnTo>
                    <a:lnTo>
                      <a:pt x="732" y="12"/>
                    </a:lnTo>
                    <a:lnTo>
                      <a:pt x="739" y="12"/>
                    </a:lnTo>
                    <a:lnTo>
                      <a:pt x="746" y="11"/>
                    </a:lnTo>
                    <a:lnTo>
                      <a:pt x="753" y="10"/>
                    </a:lnTo>
                    <a:lnTo>
                      <a:pt x="760" y="9"/>
                    </a:lnTo>
                    <a:lnTo>
                      <a:pt x="767" y="10"/>
                    </a:lnTo>
                    <a:lnTo>
                      <a:pt x="773" y="12"/>
                    </a:lnTo>
                    <a:lnTo>
                      <a:pt x="778" y="18"/>
                    </a:lnTo>
                    <a:lnTo>
                      <a:pt x="776" y="22"/>
                    </a:lnTo>
                    <a:lnTo>
                      <a:pt x="774" y="28"/>
                    </a:lnTo>
                    <a:lnTo>
                      <a:pt x="769" y="32"/>
                    </a:lnTo>
                    <a:lnTo>
                      <a:pt x="76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" name="Freeform 53"/>
              <p:cNvSpPr>
                <a:spLocks/>
              </p:cNvSpPr>
              <p:nvPr/>
            </p:nvSpPr>
            <p:spPr bwMode="auto">
              <a:xfrm>
                <a:off x="3644" y="2954"/>
                <a:ext cx="27" cy="14"/>
              </a:xfrm>
              <a:custGeom>
                <a:avLst/>
                <a:gdLst>
                  <a:gd name="T0" fmla="*/ 42 w 54"/>
                  <a:gd name="T1" fmla="*/ 27 h 28"/>
                  <a:gd name="T2" fmla="*/ 36 w 54"/>
                  <a:gd name="T3" fmla="*/ 27 h 28"/>
                  <a:gd name="T4" fmla="*/ 30 w 54"/>
                  <a:gd name="T5" fmla="*/ 27 h 28"/>
                  <a:gd name="T6" fmla="*/ 24 w 54"/>
                  <a:gd name="T7" fmla="*/ 28 h 28"/>
                  <a:gd name="T8" fmla="*/ 19 w 54"/>
                  <a:gd name="T9" fmla="*/ 28 h 28"/>
                  <a:gd name="T10" fmla="*/ 14 w 54"/>
                  <a:gd name="T11" fmla="*/ 28 h 28"/>
                  <a:gd name="T12" fmla="*/ 8 w 54"/>
                  <a:gd name="T13" fmla="*/ 27 h 28"/>
                  <a:gd name="T14" fmla="*/ 5 w 54"/>
                  <a:gd name="T15" fmla="*/ 24 h 28"/>
                  <a:gd name="T16" fmla="*/ 0 w 54"/>
                  <a:gd name="T17" fmla="*/ 21 h 28"/>
                  <a:gd name="T18" fmla="*/ 6 w 54"/>
                  <a:gd name="T19" fmla="*/ 16 h 28"/>
                  <a:gd name="T20" fmla="*/ 13 w 54"/>
                  <a:gd name="T21" fmla="*/ 12 h 28"/>
                  <a:gd name="T22" fmla="*/ 20 w 54"/>
                  <a:gd name="T23" fmla="*/ 7 h 28"/>
                  <a:gd name="T24" fmla="*/ 26 w 54"/>
                  <a:gd name="T25" fmla="*/ 3 h 28"/>
                  <a:gd name="T26" fmla="*/ 33 w 54"/>
                  <a:gd name="T27" fmla="*/ 1 h 28"/>
                  <a:gd name="T28" fmla="*/ 39 w 54"/>
                  <a:gd name="T29" fmla="*/ 0 h 28"/>
                  <a:gd name="T30" fmla="*/ 48 w 54"/>
                  <a:gd name="T31" fmla="*/ 1 h 28"/>
                  <a:gd name="T32" fmla="*/ 54 w 54"/>
                  <a:gd name="T33" fmla="*/ 5 h 28"/>
                  <a:gd name="T34" fmla="*/ 53 w 54"/>
                  <a:gd name="T35" fmla="*/ 12 h 28"/>
                  <a:gd name="T36" fmla="*/ 50 w 54"/>
                  <a:gd name="T37" fmla="*/ 17 h 28"/>
                  <a:gd name="T38" fmla="*/ 46 w 54"/>
                  <a:gd name="T39" fmla="*/ 22 h 28"/>
                  <a:gd name="T40" fmla="*/ 42 w 54"/>
                  <a:gd name="T41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28">
                    <a:moveTo>
                      <a:pt x="42" y="27"/>
                    </a:moveTo>
                    <a:lnTo>
                      <a:pt x="36" y="27"/>
                    </a:lnTo>
                    <a:lnTo>
                      <a:pt x="30" y="27"/>
                    </a:lnTo>
                    <a:lnTo>
                      <a:pt x="24" y="28"/>
                    </a:lnTo>
                    <a:lnTo>
                      <a:pt x="19" y="28"/>
                    </a:lnTo>
                    <a:lnTo>
                      <a:pt x="14" y="28"/>
                    </a:lnTo>
                    <a:lnTo>
                      <a:pt x="8" y="27"/>
                    </a:lnTo>
                    <a:lnTo>
                      <a:pt x="5" y="24"/>
                    </a:lnTo>
                    <a:lnTo>
                      <a:pt x="0" y="21"/>
                    </a:lnTo>
                    <a:lnTo>
                      <a:pt x="6" y="16"/>
                    </a:lnTo>
                    <a:lnTo>
                      <a:pt x="13" y="12"/>
                    </a:lnTo>
                    <a:lnTo>
                      <a:pt x="20" y="7"/>
                    </a:lnTo>
                    <a:lnTo>
                      <a:pt x="26" y="3"/>
                    </a:lnTo>
                    <a:lnTo>
                      <a:pt x="33" y="1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4" y="5"/>
                    </a:lnTo>
                    <a:lnTo>
                      <a:pt x="53" y="12"/>
                    </a:lnTo>
                    <a:lnTo>
                      <a:pt x="50" y="17"/>
                    </a:lnTo>
                    <a:lnTo>
                      <a:pt x="46" y="22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" name="Freeform 54"/>
              <p:cNvSpPr>
                <a:spLocks/>
              </p:cNvSpPr>
              <p:nvPr/>
            </p:nvSpPr>
            <p:spPr bwMode="auto">
              <a:xfrm>
                <a:off x="3615" y="2990"/>
                <a:ext cx="39" cy="29"/>
              </a:xfrm>
              <a:custGeom>
                <a:avLst/>
                <a:gdLst>
                  <a:gd name="T0" fmla="*/ 48 w 78"/>
                  <a:gd name="T1" fmla="*/ 59 h 59"/>
                  <a:gd name="T2" fmla="*/ 41 w 78"/>
                  <a:gd name="T3" fmla="*/ 59 h 59"/>
                  <a:gd name="T4" fmla="*/ 33 w 78"/>
                  <a:gd name="T5" fmla="*/ 58 h 59"/>
                  <a:gd name="T6" fmla="*/ 26 w 78"/>
                  <a:gd name="T7" fmla="*/ 57 h 59"/>
                  <a:gd name="T8" fmla="*/ 20 w 78"/>
                  <a:gd name="T9" fmla="*/ 56 h 59"/>
                  <a:gd name="T10" fmla="*/ 13 w 78"/>
                  <a:gd name="T11" fmla="*/ 53 h 59"/>
                  <a:gd name="T12" fmla="*/ 9 w 78"/>
                  <a:gd name="T13" fmla="*/ 50 h 59"/>
                  <a:gd name="T14" fmla="*/ 3 w 78"/>
                  <a:gd name="T15" fmla="*/ 45 h 59"/>
                  <a:gd name="T16" fmla="*/ 0 w 78"/>
                  <a:gd name="T17" fmla="*/ 40 h 59"/>
                  <a:gd name="T18" fmla="*/ 1 w 78"/>
                  <a:gd name="T19" fmla="*/ 33 h 59"/>
                  <a:gd name="T20" fmla="*/ 4 w 78"/>
                  <a:gd name="T21" fmla="*/ 27 h 59"/>
                  <a:gd name="T22" fmla="*/ 9 w 78"/>
                  <a:gd name="T23" fmla="*/ 21 h 59"/>
                  <a:gd name="T24" fmla="*/ 15 w 78"/>
                  <a:gd name="T25" fmla="*/ 17 h 59"/>
                  <a:gd name="T26" fmla="*/ 20 w 78"/>
                  <a:gd name="T27" fmla="*/ 13 h 59"/>
                  <a:gd name="T28" fmla="*/ 27 w 78"/>
                  <a:gd name="T29" fmla="*/ 8 h 59"/>
                  <a:gd name="T30" fmla="*/ 34 w 78"/>
                  <a:gd name="T31" fmla="*/ 5 h 59"/>
                  <a:gd name="T32" fmla="*/ 40 w 78"/>
                  <a:gd name="T33" fmla="*/ 2 h 59"/>
                  <a:gd name="T34" fmla="*/ 46 w 78"/>
                  <a:gd name="T35" fmla="*/ 0 h 59"/>
                  <a:gd name="T36" fmla="*/ 52 w 78"/>
                  <a:gd name="T37" fmla="*/ 0 h 59"/>
                  <a:gd name="T38" fmla="*/ 57 w 78"/>
                  <a:gd name="T39" fmla="*/ 3 h 59"/>
                  <a:gd name="T40" fmla="*/ 62 w 78"/>
                  <a:gd name="T41" fmla="*/ 6 h 59"/>
                  <a:gd name="T42" fmla="*/ 66 w 78"/>
                  <a:gd name="T43" fmla="*/ 11 h 59"/>
                  <a:gd name="T44" fmla="*/ 71 w 78"/>
                  <a:gd name="T45" fmla="*/ 15 h 59"/>
                  <a:gd name="T46" fmla="*/ 75 w 78"/>
                  <a:gd name="T47" fmla="*/ 19 h 59"/>
                  <a:gd name="T48" fmla="*/ 78 w 78"/>
                  <a:gd name="T49" fmla="*/ 22 h 59"/>
                  <a:gd name="T50" fmla="*/ 75 w 78"/>
                  <a:gd name="T51" fmla="*/ 35 h 59"/>
                  <a:gd name="T52" fmla="*/ 69 w 78"/>
                  <a:gd name="T53" fmla="*/ 48 h 59"/>
                  <a:gd name="T54" fmla="*/ 61 w 78"/>
                  <a:gd name="T55" fmla="*/ 56 h 59"/>
                  <a:gd name="T56" fmla="*/ 48 w 78"/>
                  <a:gd name="T5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9">
                    <a:moveTo>
                      <a:pt x="48" y="59"/>
                    </a:moveTo>
                    <a:lnTo>
                      <a:pt x="41" y="59"/>
                    </a:lnTo>
                    <a:lnTo>
                      <a:pt x="33" y="58"/>
                    </a:lnTo>
                    <a:lnTo>
                      <a:pt x="26" y="57"/>
                    </a:lnTo>
                    <a:lnTo>
                      <a:pt x="20" y="56"/>
                    </a:lnTo>
                    <a:lnTo>
                      <a:pt x="13" y="53"/>
                    </a:lnTo>
                    <a:lnTo>
                      <a:pt x="9" y="50"/>
                    </a:lnTo>
                    <a:lnTo>
                      <a:pt x="3" y="45"/>
                    </a:lnTo>
                    <a:lnTo>
                      <a:pt x="0" y="40"/>
                    </a:lnTo>
                    <a:lnTo>
                      <a:pt x="1" y="33"/>
                    </a:lnTo>
                    <a:lnTo>
                      <a:pt x="4" y="27"/>
                    </a:lnTo>
                    <a:lnTo>
                      <a:pt x="9" y="21"/>
                    </a:lnTo>
                    <a:lnTo>
                      <a:pt x="15" y="17"/>
                    </a:lnTo>
                    <a:lnTo>
                      <a:pt x="20" y="13"/>
                    </a:lnTo>
                    <a:lnTo>
                      <a:pt x="27" y="8"/>
                    </a:lnTo>
                    <a:lnTo>
                      <a:pt x="34" y="5"/>
                    </a:lnTo>
                    <a:lnTo>
                      <a:pt x="40" y="2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7" y="3"/>
                    </a:lnTo>
                    <a:lnTo>
                      <a:pt x="62" y="6"/>
                    </a:lnTo>
                    <a:lnTo>
                      <a:pt x="66" y="11"/>
                    </a:lnTo>
                    <a:lnTo>
                      <a:pt x="71" y="15"/>
                    </a:lnTo>
                    <a:lnTo>
                      <a:pt x="75" y="19"/>
                    </a:lnTo>
                    <a:lnTo>
                      <a:pt x="78" y="22"/>
                    </a:lnTo>
                    <a:lnTo>
                      <a:pt x="75" y="35"/>
                    </a:lnTo>
                    <a:lnTo>
                      <a:pt x="69" y="48"/>
                    </a:lnTo>
                    <a:lnTo>
                      <a:pt x="61" y="56"/>
                    </a:lnTo>
                    <a:lnTo>
                      <a:pt x="4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Freeform 55"/>
              <p:cNvSpPr>
                <a:spLocks/>
              </p:cNvSpPr>
              <p:nvPr/>
            </p:nvSpPr>
            <p:spPr bwMode="auto">
              <a:xfrm>
                <a:off x="3592" y="2801"/>
                <a:ext cx="54" cy="13"/>
              </a:xfrm>
              <a:custGeom>
                <a:avLst/>
                <a:gdLst>
                  <a:gd name="T0" fmla="*/ 101 w 108"/>
                  <a:gd name="T1" fmla="*/ 26 h 26"/>
                  <a:gd name="T2" fmla="*/ 89 w 108"/>
                  <a:gd name="T3" fmla="*/ 22 h 26"/>
                  <a:gd name="T4" fmla="*/ 77 w 108"/>
                  <a:gd name="T5" fmla="*/ 19 h 26"/>
                  <a:gd name="T6" fmla="*/ 64 w 108"/>
                  <a:gd name="T7" fmla="*/ 19 h 26"/>
                  <a:gd name="T8" fmla="*/ 51 w 108"/>
                  <a:gd name="T9" fmla="*/ 20 h 26"/>
                  <a:gd name="T10" fmla="*/ 39 w 108"/>
                  <a:gd name="T11" fmla="*/ 23 h 26"/>
                  <a:gd name="T12" fmla="*/ 26 w 108"/>
                  <a:gd name="T13" fmla="*/ 24 h 26"/>
                  <a:gd name="T14" fmla="*/ 13 w 108"/>
                  <a:gd name="T15" fmla="*/ 26 h 26"/>
                  <a:gd name="T16" fmla="*/ 1 w 108"/>
                  <a:gd name="T17" fmla="*/ 26 h 26"/>
                  <a:gd name="T18" fmla="*/ 0 w 108"/>
                  <a:gd name="T19" fmla="*/ 22 h 26"/>
                  <a:gd name="T20" fmla="*/ 1 w 108"/>
                  <a:gd name="T21" fmla="*/ 18 h 26"/>
                  <a:gd name="T22" fmla="*/ 4 w 108"/>
                  <a:gd name="T23" fmla="*/ 14 h 26"/>
                  <a:gd name="T24" fmla="*/ 8 w 108"/>
                  <a:gd name="T25" fmla="*/ 10 h 26"/>
                  <a:gd name="T26" fmla="*/ 19 w 108"/>
                  <a:gd name="T27" fmla="*/ 10 h 26"/>
                  <a:gd name="T28" fmla="*/ 30 w 108"/>
                  <a:gd name="T29" fmla="*/ 10 h 26"/>
                  <a:gd name="T30" fmla="*/ 41 w 108"/>
                  <a:gd name="T31" fmla="*/ 9 h 26"/>
                  <a:gd name="T32" fmla="*/ 54 w 108"/>
                  <a:gd name="T33" fmla="*/ 8 h 26"/>
                  <a:gd name="T34" fmla="*/ 65 w 108"/>
                  <a:gd name="T35" fmla="*/ 7 h 26"/>
                  <a:gd name="T36" fmla="*/ 77 w 108"/>
                  <a:gd name="T37" fmla="*/ 4 h 26"/>
                  <a:gd name="T38" fmla="*/ 87 w 108"/>
                  <a:gd name="T39" fmla="*/ 2 h 26"/>
                  <a:gd name="T40" fmla="*/ 99 w 108"/>
                  <a:gd name="T41" fmla="*/ 0 h 26"/>
                  <a:gd name="T42" fmla="*/ 104 w 108"/>
                  <a:gd name="T43" fmla="*/ 5 h 26"/>
                  <a:gd name="T44" fmla="*/ 108 w 108"/>
                  <a:gd name="T45" fmla="*/ 12 h 26"/>
                  <a:gd name="T46" fmla="*/ 107 w 108"/>
                  <a:gd name="T47" fmla="*/ 20 h 26"/>
                  <a:gd name="T48" fmla="*/ 101 w 108"/>
                  <a:gd name="T4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6">
                    <a:moveTo>
                      <a:pt x="101" y="26"/>
                    </a:moveTo>
                    <a:lnTo>
                      <a:pt x="89" y="22"/>
                    </a:lnTo>
                    <a:lnTo>
                      <a:pt x="77" y="19"/>
                    </a:lnTo>
                    <a:lnTo>
                      <a:pt x="64" y="19"/>
                    </a:lnTo>
                    <a:lnTo>
                      <a:pt x="51" y="20"/>
                    </a:lnTo>
                    <a:lnTo>
                      <a:pt x="39" y="23"/>
                    </a:lnTo>
                    <a:lnTo>
                      <a:pt x="26" y="24"/>
                    </a:lnTo>
                    <a:lnTo>
                      <a:pt x="13" y="26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9" y="10"/>
                    </a:lnTo>
                    <a:lnTo>
                      <a:pt x="30" y="10"/>
                    </a:lnTo>
                    <a:lnTo>
                      <a:pt x="41" y="9"/>
                    </a:lnTo>
                    <a:lnTo>
                      <a:pt x="54" y="8"/>
                    </a:lnTo>
                    <a:lnTo>
                      <a:pt x="65" y="7"/>
                    </a:lnTo>
                    <a:lnTo>
                      <a:pt x="77" y="4"/>
                    </a:lnTo>
                    <a:lnTo>
                      <a:pt x="87" y="2"/>
                    </a:lnTo>
                    <a:lnTo>
                      <a:pt x="99" y="0"/>
                    </a:lnTo>
                    <a:lnTo>
                      <a:pt x="104" y="5"/>
                    </a:lnTo>
                    <a:lnTo>
                      <a:pt x="108" y="12"/>
                    </a:lnTo>
                    <a:lnTo>
                      <a:pt x="107" y="20"/>
                    </a:lnTo>
                    <a:lnTo>
                      <a:pt x="101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Freeform 56"/>
              <p:cNvSpPr>
                <a:spLocks/>
              </p:cNvSpPr>
              <p:nvPr/>
            </p:nvSpPr>
            <p:spPr bwMode="auto">
              <a:xfrm>
                <a:off x="3625" y="2999"/>
                <a:ext cx="20" cy="13"/>
              </a:xfrm>
              <a:custGeom>
                <a:avLst/>
                <a:gdLst>
                  <a:gd name="T0" fmla="*/ 9 w 41"/>
                  <a:gd name="T1" fmla="*/ 23 h 25"/>
                  <a:gd name="T2" fmla="*/ 7 w 41"/>
                  <a:gd name="T3" fmla="*/ 21 h 25"/>
                  <a:gd name="T4" fmla="*/ 6 w 41"/>
                  <a:gd name="T5" fmla="*/ 19 h 25"/>
                  <a:gd name="T6" fmla="*/ 4 w 41"/>
                  <a:gd name="T7" fmla="*/ 19 h 25"/>
                  <a:gd name="T8" fmla="*/ 0 w 41"/>
                  <a:gd name="T9" fmla="*/ 18 h 25"/>
                  <a:gd name="T10" fmla="*/ 4 w 41"/>
                  <a:gd name="T11" fmla="*/ 14 h 25"/>
                  <a:gd name="T12" fmla="*/ 7 w 41"/>
                  <a:gd name="T13" fmla="*/ 8 h 25"/>
                  <a:gd name="T14" fmla="*/ 12 w 41"/>
                  <a:gd name="T15" fmla="*/ 3 h 25"/>
                  <a:gd name="T16" fmla="*/ 19 w 41"/>
                  <a:gd name="T17" fmla="*/ 0 h 25"/>
                  <a:gd name="T18" fmla="*/ 19 w 41"/>
                  <a:gd name="T19" fmla="*/ 4 h 25"/>
                  <a:gd name="T20" fmla="*/ 20 w 41"/>
                  <a:gd name="T21" fmla="*/ 7 h 25"/>
                  <a:gd name="T22" fmla="*/ 22 w 41"/>
                  <a:gd name="T23" fmla="*/ 10 h 25"/>
                  <a:gd name="T24" fmla="*/ 24 w 41"/>
                  <a:gd name="T25" fmla="*/ 11 h 25"/>
                  <a:gd name="T26" fmla="*/ 41 w 41"/>
                  <a:gd name="T27" fmla="*/ 7 h 25"/>
                  <a:gd name="T28" fmla="*/ 41 w 41"/>
                  <a:gd name="T29" fmla="*/ 13 h 25"/>
                  <a:gd name="T30" fmla="*/ 39 w 41"/>
                  <a:gd name="T31" fmla="*/ 18 h 25"/>
                  <a:gd name="T32" fmla="*/ 36 w 41"/>
                  <a:gd name="T33" fmla="*/ 22 h 25"/>
                  <a:gd name="T34" fmla="*/ 31 w 41"/>
                  <a:gd name="T35" fmla="*/ 24 h 25"/>
                  <a:gd name="T36" fmla="*/ 26 w 41"/>
                  <a:gd name="T37" fmla="*/ 25 h 25"/>
                  <a:gd name="T38" fmla="*/ 20 w 41"/>
                  <a:gd name="T39" fmla="*/ 25 h 25"/>
                  <a:gd name="T40" fmla="*/ 14 w 41"/>
                  <a:gd name="T41" fmla="*/ 24 h 25"/>
                  <a:gd name="T42" fmla="*/ 9 w 41"/>
                  <a:gd name="T43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25">
                    <a:moveTo>
                      <a:pt x="9" y="23"/>
                    </a:moveTo>
                    <a:lnTo>
                      <a:pt x="7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8"/>
                    </a:lnTo>
                    <a:lnTo>
                      <a:pt x="12" y="3"/>
                    </a:lnTo>
                    <a:lnTo>
                      <a:pt x="19" y="0"/>
                    </a:lnTo>
                    <a:lnTo>
                      <a:pt x="19" y="4"/>
                    </a:lnTo>
                    <a:lnTo>
                      <a:pt x="20" y="7"/>
                    </a:lnTo>
                    <a:lnTo>
                      <a:pt x="22" y="10"/>
                    </a:lnTo>
                    <a:lnTo>
                      <a:pt x="24" y="11"/>
                    </a:lnTo>
                    <a:lnTo>
                      <a:pt x="41" y="7"/>
                    </a:lnTo>
                    <a:lnTo>
                      <a:pt x="41" y="13"/>
                    </a:lnTo>
                    <a:lnTo>
                      <a:pt x="39" y="18"/>
                    </a:lnTo>
                    <a:lnTo>
                      <a:pt x="36" y="22"/>
                    </a:lnTo>
                    <a:lnTo>
                      <a:pt x="31" y="24"/>
                    </a:lnTo>
                    <a:lnTo>
                      <a:pt x="26" y="25"/>
                    </a:lnTo>
                    <a:lnTo>
                      <a:pt x="20" y="25"/>
                    </a:lnTo>
                    <a:lnTo>
                      <a:pt x="14" y="24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" name="Freeform 57"/>
              <p:cNvSpPr>
                <a:spLocks/>
              </p:cNvSpPr>
              <p:nvPr/>
            </p:nvSpPr>
            <p:spPr bwMode="auto">
              <a:xfrm>
                <a:off x="3598" y="2819"/>
                <a:ext cx="46" cy="12"/>
              </a:xfrm>
              <a:custGeom>
                <a:avLst/>
                <a:gdLst>
                  <a:gd name="T0" fmla="*/ 91 w 91"/>
                  <a:gd name="T1" fmla="*/ 19 h 23"/>
                  <a:gd name="T2" fmla="*/ 81 w 91"/>
                  <a:gd name="T3" fmla="*/ 18 h 23"/>
                  <a:gd name="T4" fmla="*/ 68 w 91"/>
                  <a:gd name="T5" fmla="*/ 18 h 23"/>
                  <a:gd name="T6" fmla="*/ 57 w 91"/>
                  <a:gd name="T7" fmla="*/ 19 h 23"/>
                  <a:gd name="T8" fmla="*/ 44 w 91"/>
                  <a:gd name="T9" fmla="*/ 20 h 23"/>
                  <a:gd name="T10" fmla="*/ 33 w 91"/>
                  <a:gd name="T11" fmla="*/ 23 h 23"/>
                  <a:gd name="T12" fmla="*/ 21 w 91"/>
                  <a:gd name="T13" fmla="*/ 23 h 23"/>
                  <a:gd name="T14" fmla="*/ 9 w 91"/>
                  <a:gd name="T15" fmla="*/ 23 h 23"/>
                  <a:gd name="T16" fmla="*/ 0 w 91"/>
                  <a:gd name="T17" fmla="*/ 20 h 23"/>
                  <a:gd name="T18" fmla="*/ 0 w 91"/>
                  <a:gd name="T19" fmla="*/ 16 h 23"/>
                  <a:gd name="T20" fmla="*/ 1 w 91"/>
                  <a:gd name="T21" fmla="*/ 10 h 23"/>
                  <a:gd name="T22" fmla="*/ 5 w 91"/>
                  <a:gd name="T23" fmla="*/ 6 h 23"/>
                  <a:gd name="T24" fmla="*/ 8 w 91"/>
                  <a:gd name="T25" fmla="*/ 4 h 23"/>
                  <a:gd name="T26" fmla="*/ 21 w 91"/>
                  <a:gd name="T27" fmla="*/ 10 h 23"/>
                  <a:gd name="T28" fmla="*/ 34 w 91"/>
                  <a:gd name="T29" fmla="*/ 10 h 23"/>
                  <a:gd name="T30" fmla="*/ 47 w 91"/>
                  <a:gd name="T31" fmla="*/ 6 h 23"/>
                  <a:gd name="T32" fmla="*/ 60 w 91"/>
                  <a:gd name="T33" fmla="*/ 3 h 23"/>
                  <a:gd name="T34" fmla="*/ 72 w 91"/>
                  <a:gd name="T35" fmla="*/ 0 h 23"/>
                  <a:gd name="T36" fmla="*/ 81 w 91"/>
                  <a:gd name="T37" fmla="*/ 0 h 23"/>
                  <a:gd name="T38" fmla="*/ 88 w 91"/>
                  <a:gd name="T39" fmla="*/ 5 h 23"/>
                  <a:gd name="T40" fmla="*/ 91 w 91"/>
                  <a:gd name="T41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" h="23">
                    <a:moveTo>
                      <a:pt x="91" y="19"/>
                    </a:moveTo>
                    <a:lnTo>
                      <a:pt x="81" y="18"/>
                    </a:lnTo>
                    <a:lnTo>
                      <a:pt x="68" y="18"/>
                    </a:lnTo>
                    <a:lnTo>
                      <a:pt x="57" y="19"/>
                    </a:lnTo>
                    <a:lnTo>
                      <a:pt x="44" y="20"/>
                    </a:lnTo>
                    <a:lnTo>
                      <a:pt x="33" y="23"/>
                    </a:lnTo>
                    <a:lnTo>
                      <a:pt x="21" y="23"/>
                    </a:lnTo>
                    <a:lnTo>
                      <a:pt x="9" y="23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0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21" y="10"/>
                    </a:lnTo>
                    <a:lnTo>
                      <a:pt x="34" y="10"/>
                    </a:lnTo>
                    <a:lnTo>
                      <a:pt x="47" y="6"/>
                    </a:lnTo>
                    <a:lnTo>
                      <a:pt x="60" y="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8" y="5"/>
                    </a:lnTo>
                    <a:lnTo>
                      <a:pt x="9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" name="Freeform 58"/>
              <p:cNvSpPr>
                <a:spLocks/>
              </p:cNvSpPr>
              <p:nvPr/>
            </p:nvSpPr>
            <p:spPr bwMode="auto">
              <a:xfrm>
                <a:off x="3626" y="2651"/>
                <a:ext cx="13" cy="13"/>
              </a:xfrm>
              <a:custGeom>
                <a:avLst/>
                <a:gdLst>
                  <a:gd name="T0" fmla="*/ 26 w 26"/>
                  <a:gd name="T1" fmla="*/ 27 h 28"/>
                  <a:gd name="T2" fmla="*/ 16 w 26"/>
                  <a:gd name="T3" fmla="*/ 28 h 28"/>
                  <a:gd name="T4" fmla="*/ 8 w 26"/>
                  <a:gd name="T5" fmla="*/ 24 h 28"/>
                  <a:gd name="T6" fmla="*/ 3 w 26"/>
                  <a:gd name="T7" fmla="*/ 20 h 28"/>
                  <a:gd name="T8" fmla="*/ 0 w 26"/>
                  <a:gd name="T9" fmla="*/ 12 h 28"/>
                  <a:gd name="T10" fmla="*/ 0 w 26"/>
                  <a:gd name="T11" fmla="*/ 7 h 28"/>
                  <a:gd name="T12" fmla="*/ 0 w 26"/>
                  <a:gd name="T13" fmla="*/ 4 h 28"/>
                  <a:gd name="T14" fmla="*/ 2 w 26"/>
                  <a:gd name="T15" fmla="*/ 0 h 28"/>
                  <a:gd name="T16" fmla="*/ 6 w 26"/>
                  <a:gd name="T17" fmla="*/ 0 h 28"/>
                  <a:gd name="T18" fmla="*/ 20 w 26"/>
                  <a:gd name="T19" fmla="*/ 5 h 28"/>
                  <a:gd name="T20" fmla="*/ 19 w 26"/>
                  <a:gd name="T21" fmla="*/ 6 h 28"/>
                  <a:gd name="T22" fmla="*/ 18 w 26"/>
                  <a:gd name="T23" fmla="*/ 7 h 28"/>
                  <a:gd name="T24" fmla="*/ 18 w 26"/>
                  <a:gd name="T25" fmla="*/ 8 h 28"/>
                  <a:gd name="T26" fmla="*/ 18 w 26"/>
                  <a:gd name="T27" fmla="*/ 9 h 28"/>
                  <a:gd name="T28" fmla="*/ 19 w 26"/>
                  <a:gd name="T29" fmla="*/ 13 h 28"/>
                  <a:gd name="T30" fmla="*/ 23 w 26"/>
                  <a:gd name="T31" fmla="*/ 16 h 28"/>
                  <a:gd name="T32" fmla="*/ 26 w 26"/>
                  <a:gd name="T33" fmla="*/ 20 h 28"/>
                  <a:gd name="T34" fmla="*/ 26 w 26"/>
                  <a:gd name="T35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28">
                    <a:moveTo>
                      <a:pt x="26" y="27"/>
                    </a:moveTo>
                    <a:lnTo>
                      <a:pt x="16" y="28"/>
                    </a:lnTo>
                    <a:lnTo>
                      <a:pt x="8" y="24"/>
                    </a:lnTo>
                    <a:lnTo>
                      <a:pt x="3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20" y="5"/>
                    </a:lnTo>
                    <a:lnTo>
                      <a:pt x="19" y="6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9" y="13"/>
                    </a:lnTo>
                    <a:lnTo>
                      <a:pt x="23" y="16"/>
                    </a:lnTo>
                    <a:lnTo>
                      <a:pt x="26" y="20"/>
                    </a:lnTo>
                    <a:lnTo>
                      <a:pt x="2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7" name="Freeform 59"/>
              <p:cNvSpPr>
                <a:spLocks/>
              </p:cNvSpPr>
              <p:nvPr/>
            </p:nvSpPr>
            <p:spPr bwMode="auto">
              <a:xfrm>
                <a:off x="3577" y="2954"/>
                <a:ext cx="43" cy="26"/>
              </a:xfrm>
              <a:custGeom>
                <a:avLst/>
                <a:gdLst>
                  <a:gd name="T0" fmla="*/ 60 w 86"/>
                  <a:gd name="T1" fmla="*/ 52 h 52"/>
                  <a:gd name="T2" fmla="*/ 53 w 86"/>
                  <a:gd name="T3" fmla="*/ 51 h 52"/>
                  <a:gd name="T4" fmla="*/ 45 w 86"/>
                  <a:gd name="T5" fmla="*/ 51 h 52"/>
                  <a:gd name="T6" fmla="*/ 35 w 86"/>
                  <a:gd name="T7" fmla="*/ 52 h 52"/>
                  <a:gd name="T8" fmla="*/ 27 w 86"/>
                  <a:gd name="T9" fmla="*/ 52 h 52"/>
                  <a:gd name="T10" fmla="*/ 19 w 86"/>
                  <a:gd name="T11" fmla="*/ 52 h 52"/>
                  <a:gd name="T12" fmla="*/ 12 w 86"/>
                  <a:gd name="T13" fmla="*/ 50 h 52"/>
                  <a:gd name="T14" fmla="*/ 7 w 86"/>
                  <a:gd name="T15" fmla="*/ 45 h 52"/>
                  <a:gd name="T16" fmla="*/ 2 w 86"/>
                  <a:gd name="T17" fmla="*/ 38 h 52"/>
                  <a:gd name="T18" fmla="*/ 2 w 86"/>
                  <a:gd name="T19" fmla="*/ 35 h 52"/>
                  <a:gd name="T20" fmla="*/ 3 w 86"/>
                  <a:gd name="T21" fmla="*/ 32 h 52"/>
                  <a:gd name="T22" fmla="*/ 2 w 86"/>
                  <a:gd name="T23" fmla="*/ 29 h 52"/>
                  <a:gd name="T24" fmla="*/ 0 w 86"/>
                  <a:gd name="T25" fmla="*/ 27 h 52"/>
                  <a:gd name="T26" fmla="*/ 7 w 86"/>
                  <a:gd name="T27" fmla="*/ 21 h 52"/>
                  <a:gd name="T28" fmla="*/ 13 w 86"/>
                  <a:gd name="T29" fmla="*/ 15 h 52"/>
                  <a:gd name="T30" fmla="*/ 22 w 86"/>
                  <a:gd name="T31" fmla="*/ 10 h 52"/>
                  <a:gd name="T32" fmla="*/ 30 w 86"/>
                  <a:gd name="T33" fmla="*/ 6 h 52"/>
                  <a:gd name="T34" fmla="*/ 38 w 86"/>
                  <a:gd name="T35" fmla="*/ 2 h 52"/>
                  <a:gd name="T36" fmla="*/ 47 w 86"/>
                  <a:gd name="T37" fmla="*/ 1 h 52"/>
                  <a:gd name="T38" fmla="*/ 55 w 86"/>
                  <a:gd name="T39" fmla="*/ 0 h 52"/>
                  <a:gd name="T40" fmla="*/ 63 w 86"/>
                  <a:gd name="T41" fmla="*/ 0 h 52"/>
                  <a:gd name="T42" fmla="*/ 70 w 86"/>
                  <a:gd name="T43" fmla="*/ 3 h 52"/>
                  <a:gd name="T44" fmla="*/ 78 w 86"/>
                  <a:gd name="T45" fmla="*/ 6 h 52"/>
                  <a:gd name="T46" fmla="*/ 84 w 86"/>
                  <a:gd name="T47" fmla="*/ 8 h 52"/>
                  <a:gd name="T48" fmla="*/ 86 w 86"/>
                  <a:gd name="T49" fmla="*/ 16 h 52"/>
                  <a:gd name="T50" fmla="*/ 83 w 86"/>
                  <a:gd name="T51" fmla="*/ 25 h 52"/>
                  <a:gd name="T52" fmla="*/ 78 w 86"/>
                  <a:gd name="T53" fmla="*/ 37 h 52"/>
                  <a:gd name="T54" fmla="*/ 71 w 86"/>
                  <a:gd name="T55" fmla="*/ 47 h 52"/>
                  <a:gd name="T56" fmla="*/ 60 w 86"/>
                  <a:gd name="T5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" h="52">
                    <a:moveTo>
                      <a:pt x="60" y="52"/>
                    </a:moveTo>
                    <a:lnTo>
                      <a:pt x="53" y="51"/>
                    </a:lnTo>
                    <a:lnTo>
                      <a:pt x="45" y="51"/>
                    </a:lnTo>
                    <a:lnTo>
                      <a:pt x="35" y="52"/>
                    </a:lnTo>
                    <a:lnTo>
                      <a:pt x="27" y="52"/>
                    </a:lnTo>
                    <a:lnTo>
                      <a:pt x="19" y="52"/>
                    </a:lnTo>
                    <a:lnTo>
                      <a:pt x="12" y="50"/>
                    </a:lnTo>
                    <a:lnTo>
                      <a:pt x="7" y="45"/>
                    </a:lnTo>
                    <a:lnTo>
                      <a:pt x="2" y="38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7" y="21"/>
                    </a:lnTo>
                    <a:lnTo>
                      <a:pt x="13" y="15"/>
                    </a:lnTo>
                    <a:lnTo>
                      <a:pt x="22" y="10"/>
                    </a:lnTo>
                    <a:lnTo>
                      <a:pt x="30" y="6"/>
                    </a:lnTo>
                    <a:lnTo>
                      <a:pt x="38" y="2"/>
                    </a:lnTo>
                    <a:lnTo>
                      <a:pt x="47" y="1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70" y="3"/>
                    </a:lnTo>
                    <a:lnTo>
                      <a:pt x="78" y="6"/>
                    </a:lnTo>
                    <a:lnTo>
                      <a:pt x="84" y="8"/>
                    </a:lnTo>
                    <a:lnTo>
                      <a:pt x="86" y="16"/>
                    </a:lnTo>
                    <a:lnTo>
                      <a:pt x="83" y="25"/>
                    </a:lnTo>
                    <a:lnTo>
                      <a:pt x="78" y="37"/>
                    </a:lnTo>
                    <a:lnTo>
                      <a:pt x="71" y="47"/>
                    </a:lnTo>
                    <a:lnTo>
                      <a:pt x="6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3587" y="2964"/>
                <a:ext cx="26" cy="9"/>
              </a:xfrm>
              <a:custGeom>
                <a:avLst/>
                <a:gdLst>
                  <a:gd name="T0" fmla="*/ 38 w 52"/>
                  <a:gd name="T1" fmla="*/ 17 h 18"/>
                  <a:gd name="T2" fmla="*/ 34 w 52"/>
                  <a:gd name="T3" fmla="*/ 16 h 18"/>
                  <a:gd name="T4" fmla="*/ 28 w 52"/>
                  <a:gd name="T5" fmla="*/ 16 h 18"/>
                  <a:gd name="T6" fmla="*/ 23 w 52"/>
                  <a:gd name="T7" fmla="*/ 17 h 18"/>
                  <a:gd name="T8" fmla="*/ 19 w 52"/>
                  <a:gd name="T9" fmla="*/ 18 h 18"/>
                  <a:gd name="T10" fmla="*/ 14 w 52"/>
                  <a:gd name="T11" fmla="*/ 18 h 18"/>
                  <a:gd name="T12" fmla="*/ 9 w 52"/>
                  <a:gd name="T13" fmla="*/ 18 h 18"/>
                  <a:gd name="T14" fmla="*/ 5 w 52"/>
                  <a:gd name="T15" fmla="*/ 17 h 18"/>
                  <a:gd name="T16" fmla="*/ 0 w 52"/>
                  <a:gd name="T17" fmla="*/ 13 h 18"/>
                  <a:gd name="T18" fmla="*/ 5 w 52"/>
                  <a:gd name="T19" fmla="*/ 7 h 18"/>
                  <a:gd name="T20" fmla="*/ 11 w 52"/>
                  <a:gd name="T21" fmla="*/ 2 h 18"/>
                  <a:gd name="T22" fmla="*/ 16 w 52"/>
                  <a:gd name="T23" fmla="*/ 0 h 18"/>
                  <a:gd name="T24" fmla="*/ 23 w 52"/>
                  <a:gd name="T25" fmla="*/ 0 h 18"/>
                  <a:gd name="T26" fmla="*/ 30 w 52"/>
                  <a:gd name="T27" fmla="*/ 1 h 18"/>
                  <a:gd name="T28" fmla="*/ 37 w 52"/>
                  <a:gd name="T29" fmla="*/ 1 h 18"/>
                  <a:gd name="T30" fmla="*/ 45 w 52"/>
                  <a:gd name="T31" fmla="*/ 2 h 18"/>
                  <a:gd name="T32" fmla="*/ 52 w 52"/>
                  <a:gd name="T33" fmla="*/ 1 h 18"/>
                  <a:gd name="T34" fmla="*/ 50 w 52"/>
                  <a:gd name="T35" fmla="*/ 7 h 18"/>
                  <a:gd name="T36" fmla="*/ 47 w 52"/>
                  <a:gd name="T37" fmla="*/ 10 h 18"/>
                  <a:gd name="T38" fmla="*/ 43 w 52"/>
                  <a:gd name="T39" fmla="*/ 13 h 18"/>
                  <a:gd name="T40" fmla="*/ 38 w 52"/>
                  <a:gd name="T41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18">
                    <a:moveTo>
                      <a:pt x="38" y="17"/>
                    </a:moveTo>
                    <a:lnTo>
                      <a:pt x="34" y="16"/>
                    </a:lnTo>
                    <a:lnTo>
                      <a:pt x="28" y="16"/>
                    </a:lnTo>
                    <a:lnTo>
                      <a:pt x="23" y="17"/>
                    </a:lnTo>
                    <a:lnTo>
                      <a:pt x="19" y="18"/>
                    </a:lnTo>
                    <a:lnTo>
                      <a:pt x="14" y="18"/>
                    </a:lnTo>
                    <a:lnTo>
                      <a:pt x="9" y="18"/>
                    </a:lnTo>
                    <a:lnTo>
                      <a:pt x="5" y="17"/>
                    </a:lnTo>
                    <a:lnTo>
                      <a:pt x="0" y="13"/>
                    </a:lnTo>
                    <a:lnTo>
                      <a:pt x="5" y="7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7" y="1"/>
                    </a:lnTo>
                    <a:lnTo>
                      <a:pt x="45" y="2"/>
                    </a:lnTo>
                    <a:lnTo>
                      <a:pt x="52" y="1"/>
                    </a:lnTo>
                    <a:lnTo>
                      <a:pt x="50" y="7"/>
                    </a:lnTo>
                    <a:lnTo>
                      <a:pt x="47" y="10"/>
                    </a:lnTo>
                    <a:lnTo>
                      <a:pt x="43" y="13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9" name="Freeform 61"/>
              <p:cNvSpPr>
                <a:spLocks/>
              </p:cNvSpPr>
              <p:nvPr/>
            </p:nvSpPr>
            <p:spPr bwMode="auto">
              <a:xfrm>
                <a:off x="3556" y="2995"/>
                <a:ext cx="39" cy="29"/>
              </a:xfrm>
              <a:custGeom>
                <a:avLst/>
                <a:gdLst>
                  <a:gd name="T0" fmla="*/ 55 w 78"/>
                  <a:gd name="T1" fmla="*/ 55 h 56"/>
                  <a:gd name="T2" fmla="*/ 50 w 78"/>
                  <a:gd name="T3" fmla="*/ 54 h 56"/>
                  <a:gd name="T4" fmla="*/ 43 w 78"/>
                  <a:gd name="T5" fmla="*/ 54 h 56"/>
                  <a:gd name="T6" fmla="*/ 37 w 78"/>
                  <a:gd name="T7" fmla="*/ 55 h 56"/>
                  <a:gd name="T8" fmla="*/ 30 w 78"/>
                  <a:gd name="T9" fmla="*/ 56 h 56"/>
                  <a:gd name="T10" fmla="*/ 23 w 78"/>
                  <a:gd name="T11" fmla="*/ 56 h 56"/>
                  <a:gd name="T12" fmla="*/ 17 w 78"/>
                  <a:gd name="T13" fmla="*/ 56 h 56"/>
                  <a:gd name="T14" fmla="*/ 12 w 78"/>
                  <a:gd name="T15" fmla="*/ 54 h 56"/>
                  <a:gd name="T16" fmla="*/ 6 w 78"/>
                  <a:gd name="T17" fmla="*/ 51 h 56"/>
                  <a:gd name="T18" fmla="*/ 2 w 78"/>
                  <a:gd name="T19" fmla="*/ 45 h 56"/>
                  <a:gd name="T20" fmla="*/ 0 w 78"/>
                  <a:gd name="T21" fmla="*/ 38 h 56"/>
                  <a:gd name="T22" fmla="*/ 0 w 78"/>
                  <a:gd name="T23" fmla="*/ 30 h 56"/>
                  <a:gd name="T24" fmla="*/ 2 w 78"/>
                  <a:gd name="T25" fmla="*/ 23 h 56"/>
                  <a:gd name="T26" fmla="*/ 8 w 78"/>
                  <a:gd name="T27" fmla="*/ 20 h 56"/>
                  <a:gd name="T28" fmla="*/ 14 w 78"/>
                  <a:gd name="T29" fmla="*/ 15 h 56"/>
                  <a:gd name="T30" fmla="*/ 20 w 78"/>
                  <a:gd name="T31" fmla="*/ 10 h 56"/>
                  <a:gd name="T32" fmla="*/ 25 w 78"/>
                  <a:gd name="T33" fmla="*/ 6 h 56"/>
                  <a:gd name="T34" fmla="*/ 30 w 78"/>
                  <a:gd name="T35" fmla="*/ 1 h 56"/>
                  <a:gd name="T36" fmla="*/ 37 w 78"/>
                  <a:gd name="T37" fmla="*/ 0 h 56"/>
                  <a:gd name="T38" fmla="*/ 44 w 78"/>
                  <a:gd name="T39" fmla="*/ 0 h 56"/>
                  <a:gd name="T40" fmla="*/ 51 w 78"/>
                  <a:gd name="T41" fmla="*/ 2 h 56"/>
                  <a:gd name="T42" fmla="*/ 61 w 78"/>
                  <a:gd name="T43" fmla="*/ 7 h 56"/>
                  <a:gd name="T44" fmla="*/ 70 w 78"/>
                  <a:gd name="T45" fmla="*/ 15 h 56"/>
                  <a:gd name="T46" fmla="*/ 76 w 78"/>
                  <a:gd name="T47" fmla="*/ 24 h 56"/>
                  <a:gd name="T48" fmla="*/ 78 w 78"/>
                  <a:gd name="T49" fmla="*/ 34 h 56"/>
                  <a:gd name="T50" fmla="*/ 75 w 78"/>
                  <a:gd name="T51" fmla="*/ 41 h 56"/>
                  <a:gd name="T52" fmla="*/ 70 w 78"/>
                  <a:gd name="T53" fmla="*/ 48 h 56"/>
                  <a:gd name="T54" fmla="*/ 63 w 78"/>
                  <a:gd name="T55" fmla="*/ 53 h 56"/>
                  <a:gd name="T56" fmla="*/ 55 w 78"/>
                  <a:gd name="T57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6">
                    <a:moveTo>
                      <a:pt x="55" y="55"/>
                    </a:moveTo>
                    <a:lnTo>
                      <a:pt x="50" y="54"/>
                    </a:lnTo>
                    <a:lnTo>
                      <a:pt x="43" y="54"/>
                    </a:lnTo>
                    <a:lnTo>
                      <a:pt x="37" y="55"/>
                    </a:lnTo>
                    <a:lnTo>
                      <a:pt x="30" y="56"/>
                    </a:lnTo>
                    <a:lnTo>
                      <a:pt x="23" y="56"/>
                    </a:lnTo>
                    <a:lnTo>
                      <a:pt x="17" y="56"/>
                    </a:lnTo>
                    <a:lnTo>
                      <a:pt x="12" y="54"/>
                    </a:lnTo>
                    <a:lnTo>
                      <a:pt x="6" y="51"/>
                    </a:lnTo>
                    <a:lnTo>
                      <a:pt x="2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3"/>
                    </a:lnTo>
                    <a:lnTo>
                      <a:pt x="8" y="20"/>
                    </a:lnTo>
                    <a:lnTo>
                      <a:pt x="14" y="15"/>
                    </a:lnTo>
                    <a:lnTo>
                      <a:pt x="20" y="10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44" y="0"/>
                    </a:lnTo>
                    <a:lnTo>
                      <a:pt x="51" y="2"/>
                    </a:lnTo>
                    <a:lnTo>
                      <a:pt x="61" y="7"/>
                    </a:lnTo>
                    <a:lnTo>
                      <a:pt x="70" y="15"/>
                    </a:lnTo>
                    <a:lnTo>
                      <a:pt x="76" y="24"/>
                    </a:lnTo>
                    <a:lnTo>
                      <a:pt x="78" y="34"/>
                    </a:lnTo>
                    <a:lnTo>
                      <a:pt x="75" y="41"/>
                    </a:lnTo>
                    <a:lnTo>
                      <a:pt x="70" y="48"/>
                    </a:lnTo>
                    <a:lnTo>
                      <a:pt x="63" y="53"/>
                    </a:lnTo>
                    <a:lnTo>
                      <a:pt x="55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auto">
              <a:xfrm>
                <a:off x="3564" y="3004"/>
                <a:ext cx="21" cy="13"/>
              </a:xfrm>
              <a:custGeom>
                <a:avLst/>
                <a:gdLst>
                  <a:gd name="T0" fmla="*/ 6 w 43"/>
                  <a:gd name="T1" fmla="*/ 25 h 27"/>
                  <a:gd name="T2" fmla="*/ 5 w 43"/>
                  <a:gd name="T3" fmla="*/ 24 h 27"/>
                  <a:gd name="T4" fmla="*/ 3 w 43"/>
                  <a:gd name="T5" fmla="*/ 23 h 27"/>
                  <a:gd name="T6" fmla="*/ 0 w 43"/>
                  <a:gd name="T7" fmla="*/ 22 h 27"/>
                  <a:gd name="T8" fmla="*/ 0 w 43"/>
                  <a:gd name="T9" fmla="*/ 20 h 27"/>
                  <a:gd name="T10" fmla="*/ 3 w 43"/>
                  <a:gd name="T11" fmla="*/ 15 h 27"/>
                  <a:gd name="T12" fmla="*/ 6 w 43"/>
                  <a:gd name="T13" fmla="*/ 8 h 27"/>
                  <a:gd name="T14" fmla="*/ 12 w 43"/>
                  <a:gd name="T15" fmla="*/ 4 h 27"/>
                  <a:gd name="T16" fmla="*/ 19 w 43"/>
                  <a:gd name="T17" fmla="*/ 0 h 27"/>
                  <a:gd name="T18" fmla="*/ 23 w 43"/>
                  <a:gd name="T19" fmla="*/ 7 h 27"/>
                  <a:gd name="T20" fmla="*/ 30 w 43"/>
                  <a:gd name="T21" fmla="*/ 7 h 27"/>
                  <a:gd name="T22" fmla="*/ 37 w 43"/>
                  <a:gd name="T23" fmla="*/ 8 h 27"/>
                  <a:gd name="T24" fmla="*/ 43 w 43"/>
                  <a:gd name="T25" fmla="*/ 14 h 27"/>
                  <a:gd name="T26" fmla="*/ 41 w 43"/>
                  <a:gd name="T27" fmla="*/ 17 h 27"/>
                  <a:gd name="T28" fmla="*/ 37 w 43"/>
                  <a:gd name="T29" fmla="*/ 21 h 27"/>
                  <a:gd name="T30" fmla="*/ 33 w 43"/>
                  <a:gd name="T31" fmla="*/ 23 h 27"/>
                  <a:gd name="T32" fmla="*/ 27 w 43"/>
                  <a:gd name="T33" fmla="*/ 25 h 27"/>
                  <a:gd name="T34" fmla="*/ 21 w 43"/>
                  <a:gd name="T35" fmla="*/ 27 h 27"/>
                  <a:gd name="T36" fmla="*/ 16 w 43"/>
                  <a:gd name="T37" fmla="*/ 27 h 27"/>
                  <a:gd name="T38" fmla="*/ 11 w 43"/>
                  <a:gd name="T39" fmla="*/ 27 h 27"/>
                  <a:gd name="T40" fmla="*/ 6 w 43"/>
                  <a:gd name="T4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27">
                    <a:moveTo>
                      <a:pt x="6" y="25"/>
                    </a:moveTo>
                    <a:lnTo>
                      <a:pt x="5" y="24"/>
                    </a:lnTo>
                    <a:lnTo>
                      <a:pt x="3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3" y="15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9" y="0"/>
                    </a:lnTo>
                    <a:lnTo>
                      <a:pt x="23" y="7"/>
                    </a:lnTo>
                    <a:lnTo>
                      <a:pt x="30" y="7"/>
                    </a:lnTo>
                    <a:lnTo>
                      <a:pt x="37" y="8"/>
                    </a:lnTo>
                    <a:lnTo>
                      <a:pt x="43" y="14"/>
                    </a:lnTo>
                    <a:lnTo>
                      <a:pt x="41" y="17"/>
                    </a:lnTo>
                    <a:lnTo>
                      <a:pt x="37" y="21"/>
                    </a:lnTo>
                    <a:lnTo>
                      <a:pt x="33" y="23"/>
                    </a:lnTo>
                    <a:lnTo>
                      <a:pt x="27" y="25"/>
                    </a:lnTo>
                    <a:lnTo>
                      <a:pt x="21" y="27"/>
                    </a:lnTo>
                    <a:lnTo>
                      <a:pt x="16" y="27"/>
                    </a:lnTo>
                    <a:lnTo>
                      <a:pt x="11" y="27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" name="Freeform 63"/>
              <p:cNvSpPr>
                <a:spLocks/>
              </p:cNvSpPr>
              <p:nvPr/>
            </p:nvSpPr>
            <p:spPr bwMode="auto">
              <a:xfrm>
                <a:off x="3284" y="2938"/>
                <a:ext cx="276" cy="106"/>
              </a:xfrm>
              <a:custGeom>
                <a:avLst/>
                <a:gdLst>
                  <a:gd name="T0" fmla="*/ 535 w 553"/>
                  <a:gd name="T1" fmla="*/ 30 h 211"/>
                  <a:gd name="T2" fmla="*/ 506 w 553"/>
                  <a:gd name="T3" fmla="*/ 60 h 211"/>
                  <a:gd name="T4" fmla="*/ 480 w 553"/>
                  <a:gd name="T5" fmla="*/ 92 h 211"/>
                  <a:gd name="T6" fmla="*/ 453 w 553"/>
                  <a:gd name="T7" fmla="*/ 124 h 211"/>
                  <a:gd name="T8" fmla="*/ 436 w 553"/>
                  <a:gd name="T9" fmla="*/ 152 h 211"/>
                  <a:gd name="T10" fmla="*/ 429 w 553"/>
                  <a:gd name="T11" fmla="*/ 173 h 211"/>
                  <a:gd name="T12" fmla="*/ 429 w 553"/>
                  <a:gd name="T13" fmla="*/ 188 h 211"/>
                  <a:gd name="T14" fmla="*/ 420 w 553"/>
                  <a:gd name="T15" fmla="*/ 189 h 211"/>
                  <a:gd name="T16" fmla="*/ 412 w 553"/>
                  <a:gd name="T17" fmla="*/ 188 h 211"/>
                  <a:gd name="T18" fmla="*/ 402 w 553"/>
                  <a:gd name="T19" fmla="*/ 184 h 211"/>
                  <a:gd name="T20" fmla="*/ 375 w 553"/>
                  <a:gd name="T21" fmla="*/ 184 h 211"/>
                  <a:gd name="T22" fmla="*/ 330 w 553"/>
                  <a:gd name="T23" fmla="*/ 186 h 211"/>
                  <a:gd name="T24" fmla="*/ 286 w 553"/>
                  <a:gd name="T25" fmla="*/ 189 h 211"/>
                  <a:gd name="T26" fmla="*/ 241 w 553"/>
                  <a:gd name="T27" fmla="*/ 191 h 211"/>
                  <a:gd name="T28" fmla="*/ 195 w 553"/>
                  <a:gd name="T29" fmla="*/ 195 h 211"/>
                  <a:gd name="T30" fmla="*/ 150 w 553"/>
                  <a:gd name="T31" fmla="*/ 198 h 211"/>
                  <a:gd name="T32" fmla="*/ 104 w 553"/>
                  <a:gd name="T33" fmla="*/ 203 h 211"/>
                  <a:gd name="T34" fmla="*/ 57 w 553"/>
                  <a:gd name="T35" fmla="*/ 208 h 211"/>
                  <a:gd name="T36" fmla="*/ 26 w 553"/>
                  <a:gd name="T37" fmla="*/ 206 h 211"/>
                  <a:gd name="T38" fmla="*/ 7 w 553"/>
                  <a:gd name="T39" fmla="*/ 206 h 211"/>
                  <a:gd name="T40" fmla="*/ 6 w 553"/>
                  <a:gd name="T41" fmla="*/ 183 h 211"/>
                  <a:gd name="T42" fmla="*/ 26 w 553"/>
                  <a:gd name="T43" fmla="*/ 150 h 211"/>
                  <a:gd name="T44" fmla="*/ 45 w 553"/>
                  <a:gd name="T45" fmla="*/ 121 h 211"/>
                  <a:gd name="T46" fmla="*/ 69 w 553"/>
                  <a:gd name="T47" fmla="*/ 92 h 211"/>
                  <a:gd name="T48" fmla="*/ 94 w 553"/>
                  <a:gd name="T49" fmla="*/ 63 h 211"/>
                  <a:gd name="T50" fmla="*/ 122 w 553"/>
                  <a:gd name="T51" fmla="*/ 41 h 211"/>
                  <a:gd name="T52" fmla="*/ 141 w 553"/>
                  <a:gd name="T53" fmla="*/ 45 h 211"/>
                  <a:gd name="T54" fmla="*/ 159 w 553"/>
                  <a:gd name="T55" fmla="*/ 46 h 211"/>
                  <a:gd name="T56" fmla="*/ 175 w 553"/>
                  <a:gd name="T57" fmla="*/ 40 h 211"/>
                  <a:gd name="T58" fmla="*/ 193 w 553"/>
                  <a:gd name="T59" fmla="*/ 38 h 211"/>
                  <a:gd name="T60" fmla="*/ 213 w 553"/>
                  <a:gd name="T61" fmla="*/ 32 h 211"/>
                  <a:gd name="T62" fmla="*/ 242 w 553"/>
                  <a:gd name="T63" fmla="*/ 29 h 211"/>
                  <a:gd name="T64" fmla="*/ 271 w 553"/>
                  <a:gd name="T65" fmla="*/ 29 h 211"/>
                  <a:gd name="T66" fmla="*/ 299 w 553"/>
                  <a:gd name="T67" fmla="*/ 24 h 211"/>
                  <a:gd name="T68" fmla="*/ 317 w 553"/>
                  <a:gd name="T69" fmla="*/ 26 h 211"/>
                  <a:gd name="T70" fmla="*/ 347 w 553"/>
                  <a:gd name="T71" fmla="*/ 24 h 211"/>
                  <a:gd name="T72" fmla="*/ 377 w 553"/>
                  <a:gd name="T73" fmla="*/ 21 h 211"/>
                  <a:gd name="T74" fmla="*/ 407 w 553"/>
                  <a:gd name="T75" fmla="*/ 15 h 211"/>
                  <a:gd name="T76" fmla="*/ 436 w 553"/>
                  <a:gd name="T77" fmla="*/ 10 h 211"/>
                  <a:gd name="T78" fmla="*/ 466 w 553"/>
                  <a:gd name="T79" fmla="*/ 5 h 211"/>
                  <a:gd name="T80" fmla="*/ 494 w 553"/>
                  <a:gd name="T81" fmla="*/ 1 h 211"/>
                  <a:gd name="T82" fmla="*/ 524 w 553"/>
                  <a:gd name="T83" fmla="*/ 0 h 211"/>
                  <a:gd name="T84" fmla="*/ 553 w 553"/>
                  <a:gd name="T85" fmla="*/ 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211">
                    <a:moveTo>
                      <a:pt x="550" y="15"/>
                    </a:moveTo>
                    <a:lnTo>
                      <a:pt x="535" y="30"/>
                    </a:lnTo>
                    <a:lnTo>
                      <a:pt x="520" y="45"/>
                    </a:lnTo>
                    <a:lnTo>
                      <a:pt x="506" y="60"/>
                    </a:lnTo>
                    <a:lnTo>
                      <a:pt x="492" y="76"/>
                    </a:lnTo>
                    <a:lnTo>
                      <a:pt x="480" y="92"/>
                    </a:lnTo>
                    <a:lnTo>
                      <a:pt x="467" y="108"/>
                    </a:lnTo>
                    <a:lnTo>
                      <a:pt x="453" y="124"/>
                    </a:lnTo>
                    <a:lnTo>
                      <a:pt x="440" y="142"/>
                    </a:lnTo>
                    <a:lnTo>
                      <a:pt x="436" y="152"/>
                    </a:lnTo>
                    <a:lnTo>
                      <a:pt x="431" y="161"/>
                    </a:lnTo>
                    <a:lnTo>
                      <a:pt x="429" y="173"/>
                    </a:lnTo>
                    <a:lnTo>
                      <a:pt x="433" y="184"/>
                    </a:lnTo>
                    <a:lnTo>
                      <a:pt x="429" y="188"/>
                    </a:lnTo>
                    <a:lnTo>
                      <a:pt x="424" y="189"/>
                    </a:lnTo>
                    <a:lnTo>
                      <a:pt x="420" y="189"/>
                    </a:lnTo>
                    <a:lnTo>
                      <a:pt x="415" y="189"/>
                    </a:lnTo>
                    <a:lnTo>
                      <a:pt x="412" y="188"/>
                    </a:lnTo>
                    <a:lnTo>
                      <a:pt x="407" y="185"/>
                    </a:lnTo>
                    <a:lnTo>
                      <a:pt x="402" y="184"/>
                    </a:lnTo>
                    <a:lnTo>
                      <a:pt x="397" y="184"/>
                    </a:lnTo>
                    <a:lnTo>
                      <a:pt x="375" y="184"/>
                    </a:lnTo>
                    <a:lnTo>
                      <a:pt x="353" y="185"/>
                    </a:lnTo>
                    <a:lnTo>
                      <a:pt x="330" y="186"/>
                    </a:lnTo>
                    <a:lnTo>
                      <a:pt x="308" y="188"/>
                    </a:lnTo>
                    <a:lnTo>
                      <a:pt x="286" y="189"/>
                    </a:lnTo>
                    <a:lnTo>
                      <a:pt x="263" y="190"/>
                    </a:lnTo>
                    <a:lnTo>
                      <a:pt x="241" y="191"/>
                    </a:lnTo>
                    <a:lnTo>
                      <a:pt x="218" y="192"/>
                    </a:lnTo>
                    <a:lnTo>
                      <a:pt x="195" y="195"/>
                    </a:lnTo>
                    <a:lnTo>
                      <a:pt x="173" y="197"/>
                    </a:lnTo>
                    <a:lnTo>
                      <a:pt x="150" y="198"/>
                    </a:lnTo>
                    <a:lnTo>
                      <a:pt x="127" y="200"/>
                    </a:lnTo>
                    <a:lnTo>
                      <a:pt x="104" y="203"/>
                    </a:lnTo>
                    <a:lnTo>
                      <a:pt x="81" y="205"/>
                    </a:lnTo>
                    <a:lnTo>
                      <a:pt x="57" y="208"/>
                    </a:lnTo>
                    <a:lnTo>
                      <a:pt x="34" y="211"/>
                    </a:lnTo>
                    <a:lnTo>
                      <a:pt x="26" y="206"/>
                    </a:lnTo>
                    <a:lnTo>
                      <a:pt x="16" y="207"/>
                    </a:lnTo>
                    <a:lnTo>
                      <a:pt x="7" y="206"/>
                    </a:lnTo>
                    <a:lnTo>
                      <a:pt x="0" y="200"/>
                    </a:lnTo>
                    <a:lnTo>
                      <a:pt x="6" y="183"/>
                    </a:lnTo>
                    <a:lnTo>
                      <a:pt x="15" y="166"/>
                    </a:lnTo>
                    <a:lnTo>
                      <a:pt x="26" y="150"/>
                    </a:lnTo>
                    <a:lnTo>
                      <a:pt x="34" y="132"/>
                    </a:lnTo>
                    <a:lnTo>
                      <a:pt x="45" y="121"/>
                    </a:lnTo>
                    <a:lnTo>
                      <a:pt x="57" y="107"/>
                    </a:lnTo>
                    <a:lnTo>
                      <a:pt x="69" y="92"/>
                    </a:lnTo>
                    <a:lnTo>
                      <a:pt x="81" y="77"/>
                    </a:lnTo>
                    <a:lnTo>
                      <a:pt x="94" y="63"/>
                    </a:lnTo>
                    <a:lnTo>
                      <a:pt x="107" y="51"/>
                    </a:lnTo>
                    <a:lnTo>
                      <a:pt x="122" y="41"/>
                    </a:lnTo>
                    <a:lnTo>
                      <a:pt x="137" y="36"/>
                    </a:lnTo>
                    <a:lnTo>
                      <a:pt x="141" y="45"/>
                    </a:lnTo>
                    <a:lnTo>
                      <a:pt x="150" y="47"/>
                    </a:lnTo>
                    <a:lnTo>
                      <a:pt x="159" y="46"/>
                    </a:lnTo>
                    <a:lnTo>
                      <a:pt x="168" y="45"/>
                    </a:lnTo>
                    <a:lnTo>
                      <a:pt x="175" y="40"/>
                    </a:lnTo>
                    <a:lnTo>
                      <a:pt x="185" y="39"/>
                    </a:lnTo>
                    <a:lnTo>
                      <a:pt x="193" y="38"/>
                    </a:lnTo>
                    <a:lnTo>
                      <a:pt x="200" y="37"/>
                    </a:lnTo>
                    <a:lnTo>
                      <a:pt x="213" y="32"/>
                    </a:lnTo>
                    <a:lnTo>
                      <a:pt x="227" y="30"/>
                    </a:lnTo>
                    <a:lnTo>
                      <a:pt x="242" y="29"/>
                    </a:lnTo>
                    <a:lnTo>
                      <a:pt x="256" y="29"/>
                    </a:lnTo>
                    <a:lnTo>
                      <a:pt x="271" y="29"/>
                    </a:lnTo>
                    <a:lnTo>
                      <a:pt x="285" y="28"/>
                    </a:lnTo>
                    <a:lnTo>
                      <a:pt x="299" y="24"/>
                    </a:lnTo>
                    <a:lnTo>
                      <a:pt x="311" y="20"/>
                    </a:lnTo>
                    <a:lnTo>
                      <a:pt x="317" y="26"/>
                    </a:lnTo>
                    <a:lnTo>
                      <a:pt x="332" y="25"/>
                    </a:lnTo>
                    <a:lnTo>
                      <a:pt x="347" y="24"/>
                    </a:lnTo>
                    <a:lnTo>
                      <a:pt x="362" y="23"/>
                    </a:lnTo>
                    <a:lnTo>
                      <a:pt x="377" y="21"/>
                    </a:lnTo>
                    <a:lnTo>
                      <a:pt x="392" y="18"/>
                    </a:lnTo>
                    <a:lnTo>
                      <a:pt x="407" y="15"/>
                    </a:lnTo>
                    <a:lnTo>
                      <a:pt x="421" y="13"/>
                    </a:lnTo>
                    <a:lnTo>
                      <a:pt x="436" y="10"/>
                    </a:lnTo>
                    <a:lnTo>
                      <a:pt x="451" y="7"/>
                    </a:lnTo>
                    <a:lnTo>
                      <a:pt x="466" y="5"/>
                    </a:lnTo>
                    <a:lnTo>
                      <a:pt x="481" y="3"/>
                    </a:lnTo>
                    <a:lnTo>
                      <a:pt x="494" y="1"/>
                    </a:lnTo>
                    <a:lnTo>
                      <a:pt x="509" y="0"/>
                    </a:lnTo>
                    <a:lnTo>
                      <a:pt x="524" y="0"/>
                    </a:lnTo>
                    <a:lnTo>
                      <a:pt x="538" y="0"/>
                    </a:lnTo>
                    <a:lnTo>
                      <a:pt x="553" y="1"/>
                    </a:lnTo>
                    <a:lnTo>
                      <a:pt x="55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2" name="Freeform 64"/>
              <p:cNvSpPr>
                <a:spLocks/>
              </p:cNvSpPr>
              <p:nvPr/>
            </p:nvSpPr>
            <p:spPr bwMode="auto">
              <a:xfrm>
                <a:off x="3475" y="2947"/>
                <a:ext cx="69" cy="46"/>
              </a:xfrm>
              <a:custGeom>
                <a:avLst/>
                <a:gdLst>
                  <a:gd name="T0" fmla="*/ 63 w 137"/>
                  <a:gd name="T1" fmla="*/ 93 h 93"/>
                  <a:gd name="T2" fmla="*/ 55 w 137"/>
                  <a:gd name="T3" fmla="*/ 90 h 93"/>
                  <a:gd name="T4" fmla="*/ 47 w 137"/>
                  <a:gd name="T5" fmla="*/ 88 h 93"/>
                  <a:gd name="T6" fmla="*/ 39 w 137"/>
                  <a:gd name="T7" fmla="*/ 86 h 93"/>
                  <a:gd name="T8" fmla="*/ 31 w 137"/>
                  <a:gd name="T9" fmla="*/ 86 h 93"/>
                  <a:gd name="T10" fmla="*/ 23 w 137"/>
                  <a:gd name="T11" fmla="*/ 86 h 93"/>
                  <a:gd name="T12" fmla="*/ 16 w 137"/>
                  <a:gd name="T13" fmla="*/ 88 h 93"/>
                  <a:gd name="T14" fmla="*/ 8 w 137"/>
                  <a:gd name="T15" fmla="*/ 88 h 93"/>
                  <a:gd name="T16" fmla="*/ 0 w 137"/>
                  <a:gd name="T17" fmla="*/ 88 h 93"/>
                  <a:gd name="T18" fmla="*/ 6 w 137"/>
                  <a:gd name="T19" fmla="*/ 77 h 93"/>
                  <a:gd name="T20" fmla="*/ 13 w 137"/>
                  <a:gd name="T21" fmla="*/ 70 h 93"/>
                  <a:gd name="T22" fmla="*/ 21 w 137"/>
                  <a:gd name="T23" fmla="*/ 66 h 93"/>
                  <a:gd name="T24" fmla="*/ 31 w 137"/>
                  <a:gd name="T25" fmla="*/ 62 h 93"/>
                  <a:gd name="T26" fmla="*/ 40 w 137"/>
                  <a:gd name="T27" fmla="*/ 60 h 93"/>
                  <a:gd name="T28" fmla="*/ 51 w 137"/>
                  <a:gd name="T29" fmla="*/ 60 h 93"/>
                  <a:gd name="T30" fmla="*/ 61 w 137"/>
                  <a:gd name="T31" fmla="*/ 60 h 93"/>
                  <a:gd name="T32" fmla="*/ 71 w 137"/>
                  <a:gd name="T33" fmla="*/ 60 h 93"/>
                  <a:gd name="T34" fmla="*/ 78 w 137"/>
                  <a:gd name="T35" fmla="*/ 67 h 93"/>
                  <a:gd name="T36" fmla="*/ 92 w 137"/>
                  <a:gd name="T37" fmla="*/ 53 h 93"/>
                  <a:gd name="T38" fmla="*/ 89 w 137"/>
                  <a:gd name="T39" fmla="*/ 45 h 93"/>
                  <a:gd name="T40" fmla="*/ 83 w 137"/>
                  <a:gd name="T41" fmla="*/ 40 h 93"/>
                  <a:gd name="T42" fmla="*/ 77 w 137"/>
                  <a:gd name="T43" fmla="*/ 38 h 93"/>
                  <a:gd name="T44" fmla="*/ 70 w 137"/>
                  <a:gd name="T45" fmla="*/ 38 h 93"/>
                  <a:gd name="T46" fmla="*/ 63 w 137"/>
                  <a:gd name="T47" fmla="*/ 39 h 93"/>
                  <a:gd name="T48" fmla="*/ 56 w 137"/>
                  <a:gd name="T49" fmla="*/ 40 h 93"/>
                  <a:gd name="T50" fmla="*/ 48 w 137"/>
                  <a:gd name="T51" fmla="*/ 42 h 93"/>
                  <a:gd name="T52" fmla="*/ 40 w 137"/>
                  <a:gd name="T53" fmla="*/ 42 h 93"/>
                  <a:gd name="T54" fmla="*/ 47 w 137"/>
                  <a:gd name="T55" fmla="*/ 32 h 93"/>
                  <a:gd name="T56" fmla="*/ 54 w 137"/>
                  <a:gd name="T57" fmla="*/ 24 h 93"/>
                  <a:gd name="T58" fmla="*/ 61 w 137"/>
                  <a:gd name="T59" fmla="*/ 16 h 93"/>
                  <a:gd name="T60" fmla="*/ 70 w 137"/>
                  <a:gd name="T61" fmla="*/ 9 h 93"/>
                  <a:gd name="T62" fmla="*/ 79 w 137"/>
                  <a:gd name="T63" fmla="*/ 5 h 93"/>
                  <a:gd name="T64" fmla="*/ 90 w 137"/>
                  <a:gd name="T65" fmla="*/ 1 h 93"/>
                  <a:gd name="T66" fmla="*/ 101 w 137"/>
                  <a:gd name="T67" fmla="*/ 0 h 93"/>
                  <a:gd name="T68" fmla="*/ 114 w 137"/>
                  <a:gd name="T69" fmla="*/ 1 h 93"/>
                  <a:gd name="T70" fmla="*/ 137 w 137"/>
                  <a:gd name="T71" fmla="*/ 1 h 93"/>
                  <a:gd name="T72" fmla="*/ 128 w 137"/>
                  <a:gd name="T73" fmla="*/ 13 h 93"/>
                  <a:gd name="T74" fmla="*/ 119 w 137"/>
                  <a:gd name="T75" fmla="*/ 24 h 93"/>
                  <a:gd name="T76" fmla="*/ 108 w 137"/>
                  <a:gd name="T77" fmla="*/ 36 h 93"/>
                  <a:gd name="T78" fmla="*/ 99 w 137"/>
                  <a:gd name="T79" fmla="*/ 47 h 93"/>
                  <a:gd name="T80" fmla="*/ 89 w 137"/>
                  <a:gd name="T81" fmla="*/ 59 h 93"/>
                  <a:gd name="T82" fmla="*/ 79 w 137"/>
                  <a:gd name="T83" fmla="*/ 70 h 93"/>
                  <a:gd name="T84" fmla="*/ 71 w 137"/>
                  <a:gd name="T85" fmla="*/ 82 h 93"/>
                  <a:gd name="T86" fmla="*/ 63 w 137"/>
                  <a:gd name="T8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7" h="93">
                    <a:moveTo>
                      <a:pt x="63" y="93"/>
                    </a:moveTo>
                    <a:lnTo>
                      <a:pt x="55" y="90"/>
                    </a:lnTo>
                    <a:lnTo>
                      <a:pt x="47" y="88"/>
                    </a:lnTo>
                    <a:lnTo>
                      <a:pt x="39" y="86"/>
                    </a:lnTo>
                    <a:lnTo>
                      <a:pt x="31" y="86"/>
                    </a:lnTo>
                    <a:lnTo>
                      <a:pt x="23" y="86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0" y="88"/>
                    </a:lnTo>
                    <a:lnTo>
                      <a:pt x="6" y="77"/>
                    </a:lnTo>
                    <a:lnTo>
                      <a:pt x="13" y="70"/>
                    </a:lnTo>
                    <a:lnTo>
                      <a:pt x="21" y="66"/>
                    </a:lnTo>
                    <a:lnTo>
                      <a:pt x="31" y="62"/>
                    </a:lnTo>
                    <a:lnTo>
                      <a:pt x="40" y="60"/>
                    </a:lnTo>
                    <a:lnTo>
                      <a:pt x="51" y="60"/>
                    </a:lnTo>
                    <a:lnTo>
                      <a:pt x="61" y="60"/>
                    </a:lnTo>
                    <a:lnTo>
                      <a:pt x="71" y="60"/>
                    </a:lnTo>
                    <a:lnTo>
                      <a:pt x="78" y="67"/>
                    </a:lnTo>
                    <a:lnTo>
                      <a:pt x="92" y="53"/>
                    </a:lnTo>
                    <a:lnTo>
                      <a:pt x="89" y="45"/>
                    </a:lnTo>
                    <a:lnTo>
                      <a:pt x="83" y="40"/>
                    </a:lnTo>
                    <a:lnTo>
                      <a:pt x="77" y="38"/>
                    </a:lnTo>
                    <a:lnTo>
                      <a:pt x="70" y="38"/>
                    </a:lnTo>
                    <a:lnTo>
                      <a:pt x="63" y="39"/>
                    </a:lnTo>
                    <a:lnTo>
                      <a:pt x="56" y="40"/>
                    </a:lnTo>
                    <a:lnTo>
                      <a:pt x="48" y="42"/>
                    </a:lnTo>
                    <a:lnTo>
                      <a:pt x="40" y="42"/>
                    </a:lnTo>
                    <a:lnTo>
                      <a:pt x="47" y="32"/>
                    </a:lnTo>
                    <a:lnTo>
                      <a:pt x="54" y="24"/>
                    </a:lnTo>
                    <a:lnTo>
                      <a:pt x="61" y="16"/>
                    </a:lnTo>
                    <a:lnTo>
                      <a:pt x="70" y="9"/>
                    </a:lnTo>
                    <a:lnTo>
                      <a:pt x="79" y="5"/>
                    </a:lnTo>
                    <a:lnTo>
                      <a:pt x="90" y="1"/>
                    </a:lnTo>
                    <a:lnTo>
                      <a:pt x="101" y="0"/>
                    </a:lnTo>
                    <a:lnTo>
                      <a:pt x="114" y="1"/>
                    </a:lnTo>
                    <a:lnTo>
                      <a:pt x="137" y="1"/>
                    </a:lnTo>
                    <a:lnTo>
                      <a:pt x="128" y="13"/>
                    </a:lnTo>
                    <a:lnTo>
                      <a:pt x="119" y="24"/>
                    </a:lnTo>
                    <a:lnTo>
                      <a:pt x="108" y="36"/>
                    </a:lnTo>
                    <a:lnTo>
                      <a:pt x="99" y="47"/>
                    </a:lnTo>
                    <a:lnTo>
                      <a:pt x="89" y="59"/>
                    </a:lnTo>
                    <a:lnTo>
                      <a:pt x="79" y="70"/>
                    </a:lnTo>
                    <a:lnTo>
                      <a:pt x="71" y="82"/>
                    </a:lnTo>
                    <a:lnTo>
                      <a:pt x="63" y="9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" name="Freeform 65"/>
              <p:cNvSpPr>
                <a:spLocks/>
              </p:cNvSpPr>
              <p:nvPr/>
            </p:nvSpPr>
            <p:spPr bwMode="auto">
              <a:xfrm>
                <a:off x="3314" y="2645"/>
                <a:ext cx="222" cy="251"/>
              </a:xfrm>
              <a:custGeom>
                <a:avLst/>
                <a:gdLst>
                  <a:gd name="T0" fmla="*/ 402 w 446"/>
                  <a:gd name="T1" fmla="*/ 436 h 503"/>
                  <a:gd name="T2" fmla="*/ 409 w 446"/>
                  <a:gd name="T3" fmla="*/ 451 h 503"/>
                  <a:gd name="T4" fmla="*/ 386 w 446"/>
                  <a:gd name="T5" fmla="*/ 465 h 503"/>
                  <a:gd name="T6" fmla="*/ 349 w 446"/>
                  <a:gd name="T7" fmla="*/ 475 h 503"/>
                  <a:gd name="T8" fmla="*/ 314 w 446"/>
                  <a:gd name="T9" fmla="*/ 483 h 503"/>
                  <a:gd name="T10" fmla="*/ 277 w 446"/>
                  <a:gd name="T11" fmla="*/ 491 h 503"/>
                  <a:gd name="T12" fmla="*/ 241 w 446"/>
                  <a:gd name="T13" fmla="*/ 497 h 503"/>
                  <a:gd name="T14" fmla="*/ 204 w 446"/>
                  <a:gd name="T15" fmla="*/ 502 h 503"/>
                  <a:gd name="T16" fmla="*/ 167 w 446"/>
                  <a:gd name="T17" fmla="*/ 503 h 503"/>
                  <a:gd name="T18" fmla="*/ 128 w 446"/>
                  <a:gd name="T19" fmla="*/ 502 h 503"/>
                  <a:gd name="T20" fmla="*/ 104 w 446"/>
                  <a:gd name="T21" fmla="*/ 495 h 503"/>
                  <a:gd name="T22" fmla="*/ 90 w 446"/>
                  <a:gd name="T23" fmla="*/ 491 h 503"/>
                  <a:gd name="T24" fmla="*/ 74 w 446"/>
                  <a:gd name="T25" fmla="*/ 493 h 503"/>
                  <a:gd name="T26" fmla="*/ 59 w 446"/>
                  <a:gd name="T27" fmla="*/ 486 h 503"/>
                  <a:gd name="T28" fmla="*/ 35 w 446"/>
                  <a:gd name="T29" fmla="*/ 443 h 503"/>
                  <a:gd name="T30" fmla="*/ 12 w 446"/>
                  <a:gd name="T31" fmla="*/ 367 h 503"/>
                  <a:gd name="T32" fmla="*/ 1 w 446"/>
                  <a:gd name="T33" fmla="*/ 284 h 503"/>
                  <a:gd name="T34" fmla="*/ 0 w 446"/>
                  <a:gd name="T35" fmla="*/ 202 h 503"/>
                  <a:gd name="T36" fmla="*/ 4 w 446"/>
                  <a:gd name="T37" fmla="*/ 141 h 503"/>
                  <a:gd name="T38" fmla="*/ 17 w 446"/>
                  <a:gd name="T39" fmla="*/ 99 h 503"/>
                  <a:gd name="T40" fmla="*/ 38 w 446"/>
                  <a:gd name="T41" fmla="*/ 79 h 503"/>
                  <a:gd name="T42" fmla="*/ 57 w 446"/>
                  <a:gd name="T43" fmla="*/ 72 h 503"/>
                  <a:gd name="T44" fmla="*/ 75 w 446"/>
                  <a:gd name="T45" fmla="*/ 62 h 503"/>
                  <a:gd name="T46" fmla="*/ 93 w 446"/>
                  <a:gd name="T47" fmla="*/ 54 h 503"/>
                  <a:gd name="T48" fmla="*/ 122 w 446"/>
                  <a:gd name="T49" fmla="*/ 45 h 503"/>
                  <a:gd name="T50" fmla="*/ 160 w 446"/>
                  <a:gd name="T51" fmla="*/ 33 h 503"/>
                  <a:gd name="T52" fmla="*/ 199 w 446"/>
                  <a:gd name="T53" fmla="*/ 22 h 503"/>
                  <a:gd name="T54" fmla="*/ 239 w 446"/>
                  <a:gd name="T55" fmla="*/ 12 h 503"/>
                  <a:gd name="T56" fmla="*/ 278 w 446"/>
                  <a:gd name="T57" fmla="*/ 5 h 503"/>
                  <a:gd name="T58" fmla="*/ 318 w 446"/>
                  <a:gd name="T59" fmla="*/ 2 h 503"/>
                  <a:gd name="T60" fmla="*/ 358 w 446"/>
                  <a:gd name="T61" fmla="*/ 0 h 503"/>
                  <a:gd name="T62" fmla="*/ 400 w 446"/>
                  <a:gd name="T63" fmla="*/ 2 h 503"/>
                  <a:gd name="T64" fmla="*/ 436 w 446"/>
                  <a:gd name="T65" fmla="*/ 45 h 503"/>
                  <a:gd name="T66" fmla="*/ 446 w 446"/>
                  <a:gd name="T67" fmla="*/ 131 h 503"/>
                  <a:gd name="T68" fmla="*/ 439 w 446"/>
                  <a:gd name="T69" fmla="*/ 221 h 503"/>
                  <a:gd name="T70" fmla="*/ 425 w 446"/>
                  <a:gd name="T71" fmla="*/ 312 h 503"/>
                  <a:gd name="T72" fmla="*/ 413 w 446"/>
                  <a:gd name="T73" fmla="*/ 374 h 503"/>
                  <a:gd name="T74" fmla="*/ 405 w 446"/>
                  <a:gd name="T75" fmla="*/ 41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46" h="503">
                    <a:moveTo>
                      <a:pt x="395" y="430"/>
                    </a:moveTo>
                    <a:lnTo>
                      <a:pt x="402" y="436"/>
                    </a:lnTo>
                    <a:lnTo>
                      <a:pt x="407" y="443"/>
                    </a:lnTo>
                    <a:lnTo>
                      <a:pt x="409" y="451"/>
                    </a:lnTo>
                    <a:lnTo>
                      <a:pt x="405" y="460"/>
                    </a:lnTo>
                    <a:lnTo>
                      <a:pt x="386" y="465"/>
                    </a:lnTo>
                    <a:lnTo>
                      <a:pt x="368" y="469"/>
                    </a:lnTo>
                    <a:lnTo>
                      <a:pt x="349" y="475"/>
                    </a:lnTo>
                    <a:lnTo>
                      <a:pt x="332" y="479"/>
                    </a:lnTo>
                    <a:lnTo>
                      <a:pt x="314" y="483"/>
                    </a:lnTo>
                    <a:lnTo>
                      <a:pt x="295" y="488"/>
                    </a:lnTo>
                    <a:lnTo>
                      <a:pt x="277" y="491"/>
                    </a:lnTo>
                    <a:lnTo>
                      <a:pt x="259" y="494"/>
                    </a:lnTo>
                    <a:lnTo>
                      <a:pt x="241" y="497"/>
                    </a:lnTo>
                    <a:lnTo>
                      <a:pt x="223" y="499"/>
                    </a:lnTo>
                    <a:lnTo>
                      <a:pt x="204" y="502"/>
                    </a:lnTo>
                    <a:lnTo>
                      <a:pt x="186" y="503"/>
                    </a:lnTo>
                    <a:lnTo>
                      <a:pt x="167" y="503"/>
                    </a:lnTo>
                    <a:lnTo>
                      <a:pt x="148" y="503"/>
                    </a:lnTo>
                    <a:lnTo>
                      <a:pt x="128" y="502"/>
                    </a:lnTo>
                    <a:lnTo>
                      <a:pt x="108" y="501"/>
                    </a:lnTo>
                    <a:lnTo>
                      <a:pt x="104" y="495"/>
                    </a:lnTo>
                    <a:lnTo>
                      <a:pt x="98" y="493"/>
                    </a:lnTo>
                    <a:lnTo>
                      <a:pt x="90" y="491"/>
                    </a:lnTo>
                    <a:lnTo>
                      <a:pt x="82" y="493"/>
                    </a:lnTo>
                    <a:lnTo>
                      <a:pt x="74" y="493"/>
                    </a:lnTo>
                    <a:lnTo>
                      <a:pt x="66" y="490"/>
                    </a:lnTo>
                    <a:lnTo>
                      <a:pt x="59" y="486"/>
                    </a:lnTo>
                    <a:lnTo>
                      <a:pt x="53" y="478"/>
                    </a:lnTo>
                    <a:lnTo>
                      <a:pt x="35" y="443"/>
                    </a:lnTo>
                    <a:lnTo>
                      <a:pt x="21" y="406"/>
                    </a:lnTo>
                    <a:lnTo>
                      <a:pt x="12" y="367"/>
                    </a:lnTo>
                    <a:lnTo>
                      <a:pt x="5" y="326"/>
                    </a:lnTo>
                    <a:lnTo>
                      <a:pt x="1" y="284"/>
                    </a:lnTo>
                    <a:lnTo>
                      <a:pt x="0" y="243"/>
                    </a:lnTo>
                    <a:lnTo>
                      <a:pt x="0" y="202"/>
                    </a:lnTo>
                    <a:lnTo>
                      <a:pt x="1" y="164"/>
                    </a:lnTo>
                    <a:lnTo>
                      <a:pt x="4" y="141"/>
                    </a:lnTo>
                    <a:lnTo>
                      <a:pt x="9" y="119"/>
                    </a:lnTo>
                    <a:lnTo>
                      <a:pt x="17" y="99"/>
                    </a:lnTo>
                    <a:lnTo>
                      <a:pt x="28" y="79"/>
                    </a:lnTo>
                    <a:lnTo>
                      <a:pt x="38" y="79"/>
                    </a:lnTo>
                    <a:lnTo>
                      <a:pt x="47" y="77"/>
                    </a:lnTo>
                    <a:lnTo>
                      <a:pt x="57" y="72"/>
                    </a:lnTo>
                    <a:lnTo>
                      <a:pt x="66" y="68"/>
                    </a:lnTo>
                    <a:lnTo>
                      <a:pt x="75" y="62"/>
                    </a:lnTo>
                    <a:lnTo>
                      <a:pt x="84" y="57"/>
                    </a:lnTo>
                    <a:lnTo>
                      <a:pt x="93" y="54"/>
                    </a:lnTo>
                    <a:lnTo>
                      <a:pt x="104" y="52"/>
                    </a:lnTo>
                    <a:lnTo>
                      <a:pt x="122" y="45"/>
                    </a:lnTo>
                    <a:lnTo>
                      <a:pt x="142" y="39"/>
                    </a:lnTo>
                    <a:lnTo>
                      <a:pt x="160" y="33"/>
                    </a:lnTo>
                    <a:lnTo>
                      <a:pt x="180" y="27"/>
                    </a:lnTo>
                    <a:lnTo>
                      <a:pt x="199" y="22"/>
                    </a:lnTo>
                    <a:lnTo>
                      <a:pt x="219" y="17"/>
                    </a:lnTo>
                    <a:lnTo>
                      <a:pt x="239" y="12"/>
                    </a:lnTo>
                    <a:lnTo>
                      <a:pt x="258" y="9"/>
                    </a:lnTo>
                    <a:lnTo>
                      <a:pt x="278" y="5"/>
                    </a:lnTo>
                    <a:lnTo>
                      <a:pt x="297" y="3"/>
                    </a:lnTo>
                    <a:lnTo>
                      <a:pt x="318" y="2"/>
                    </a:lnTo>
                    <a:lnTo>
                      <a:pt x="338" y="1"/>
                    </a:lnTo>
                    <a:lnTo>
                      <a:pt x="358" y="0"/>
                    </a:lnTo>
                    <a:lnTo>
                      <a:pt x="379" y="1"/>
                    </a:lnTo>
                    <a:lnTo>
                      <a:pt x="400" y="2"/>
                    </a:lnTo>
                    <a:lnTo>
                      <a:pt x="421" y="4"/>
                    </a:lnTo>
                    <a:lnTo>
                      <a:pt x="436" y="45"/>
                    </a:lnTo>
                    <a:lnTo>
                      <a:pt x="444" y="87"/>
                    </a:lnTo>
                    <a:lnTo>
                      <a:pt x="446" y="131"/>
                    </a:lnTo>
                    <a:lnTo>
                      <a:pt x="444" y="176"/>
                    </a:lnTo>
                    <a:lnTo>
                      <a:pt x="439" y="221"/>
                    </a:lnTo>
                    <a:lnTo>
                      <a:pt x="432" y="267"/>
                    </a:lnTo>
                    <a:lnTo>
                      <a:pt x="425" y="312"/>
                    </a:lnTo>
                    <a:lnTo>
                      <a:pt x="421" y="357"/>
                    </a:lnTo>
                    <a:lnTo>
                      <a:pt x="413" y="374"/>
                    </a:lnTo>
                    <a:lnTo>
                      <a:pt x="409" y="393"/>
                    </a:lnTo>
                    <a:lnTo>
                      <a:pt x="405" y="413"/>
                    </a:lnTo>
                    <a:lnTo>
                      <a:pt x="395" y="4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4" name="Freeform 66"/>
              <p:cNvSpPr>
                <a:spLocks/>
              </p:cNvSpPr>
              <p:nvPr/>
            </p:nvSpPr>
            <p:spPr bwMode="auto">
              <a:xfrm>
                <a:off x="3334" y="2655"/>
                <a:ext cx="193" cy="225"/>
              </a:xfrm>
              <a:custGeom>
                <a:avLst/>
                <a:gdLst>
                  <a:gd name="T0" fmla="*/ 322 w 386"/>
                  <a:gd name="T1" fmla="*/ 411 h 449"/>
                  <a:gd name="T2" fmla="*/ 278 w 386"/>
                  <a:gd name="T3" fmla="*/ 426 h 449"/>
                  <a:gd name="T4" fmla="*/ 231 w 386"/>
                  <a:gd name="T5" fmla="*/ 435 h 449"/>
                  <a:gd name="T6" fmla="*/ 184 w 386"/>
                  <a:gd name="T7" fmla="*/ 441 h 449"/>
                  <a:gd name="T8" fmla="*/ 146 w 386"/>
                  <a:gd name="T9" fmla="*/ 447 h 449"/>
                  <a:gd name="T10" fmla="*/ 118 w 386"/>
                  <a:gd name="T11" fmla="*/ 449 h 449"/>
                  <a:gd name="T12" fmla="*/ 93 w 386"/>
                  <a:gd name="T13" fmla="*/ 449 h 449"/>
                  <a:gd name="T14" fmla="*/ 66 w 386"/>
                  <a:gd name="T15" fmla="*/ 447 h 449"/>
                  <a:gd name="T16" fmla="*/ 42 w 386"/>
                  <a:gd name="T17" fmla="*/ 436 h 449"/>
                  <a:gd name="T18" fmla="*/ 32 w 386"/>
                  <a:gd name="T19" fmla="*/ 409 h 449"/>
                  <a:gd name="T20" fmla="*/ 11 w 386"/>
                  <a:gd name="T21" fmla="*/ 345 h 449"/>
                  <a:gd name="T22" fmla="*/ 0 w 386"/>
                  <a:gd name="T23" fmla="*/ 227 h 449"/>
                  <a:gd name="T24" fmla="*/ 9 w 386"/>
                  <a:gd name="T25" fmla="*/ 143 h 449"/>
                  <a:gd name="T26" fmla="*/ 18 w 386"/>
                  <a:gd name="T27" fmla="*/ 90 h 449"/>
                  <a:gd name="T28" fmla="*/ 42 w 386"/>
                  <a:gd name="T29" fmla="*/ 58 h 449"/>
                  <a:gd name="T30" fmla="*/ 75 w 386"/>
                  <a:gd name="T31" fmla="*/ 45 h 449"/>
                  <a:gd name="T32" fmla="*/ 109 w 386"/>
                  <a:gd name="T33" fmla="*/ 35 h 449"/>
                  <a:gd name="T34" fmla="*/ 143 w 386"/>
                  <a:gd name="T35" fmla="*/ 22 h 449"/>
                  <a:gd name="T36" fmla="*/ 171 w 386"/>
                  <a:gd name="T37" fmla="*/ 15 h 449"/>
                  <a:gd name="T38" fmla="*/ 195 w 386"/>
                  <a:gd name="T39" fmla="*/ 12 h 449"/>
                  <a:gd name="T40" fmla="*/ 221 w 386"/>
                  <a:gd name="T41" fmla="*/ 6 h 449"/>
                  <a:gd name="T42" fmla="*/ 244 w 386"/>
                  <a:gd name="T43" fmla="*/ 2 h 449"/>
                  <a:gd name="T44" fmla="*/ 267 w 386"/>
                  <a:gd name="T45" fmla="*/ 2 h 449"/>
                  <a:gd name="T46" fmla="*/ 294 w 386"/>
                  <a:gd name="T47" fmla="*/ 3 h 449"/>
                  <a:gd name="T48" fmla="*/ 325 w 386"/>
                  <a:gd name="T49" fmla="*/ 3 h 449"/>
                  <a:gd name="T50" fmla="*/ 354 w 386"/>
                  <a:gd name="T51" fmla="*/ 5 h 449"/>
                  <a:gd name="T52" fmla="*/ 374 w 386"/>
                  <a:gd name="T53" fmla="*/ 33 h 449"/>
                  <a:gd name="T54" fmla="*/ 382 w 386"/>
                  <a:gd name="T55" fmla="*/ 80 h 449"/>
                  <a:gd name="T56" fmla="*/ 386 w 386"/>
                  <a:gd name="T57" fmla="*/ 107 h 449"/>
                  <a:gd name="T58" fmla="*/ 382 w 386"/>
                  <a:gd name="T59" fmla="*/ 183 h 449"/>
                  <a:gd name="T60" fmla="*/ 375 w 386"/>
                  <a:gd name="T61" fmla="*/ 258 h 449"/>
                  <a:gd name="T62" fmla="*/ 361 w 386"/>
                  <a:gd name="T63" fmla="*/ 331 h 449"/>
                  <a:gd name="T64" fmla="*/ 341 w 386"/>
                  <a:gd name="T65" fmla="*/ 40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6" h="449">
                    <a:moveTo>
                      <a:pt x="341" y="401"/>
                    </a:moveTo>
                    <a:lnTo>
                      <a:pt x="322" y="411"/>
                    </a:lnTo>
                    <a:lnTo>
                      <a:pt x="300" y="420"/>
                    </a:lnTo>
                    <a:lnTo>
                      <a:pt x="278" y="426"/>
                    </a:lnTo>
                    <a:lnTo>
                      <a:pt x="255" y="430"/>
                    </a:lnTo>
                    <a:lnTo>
                      <a:pt x="231" y="435"/>
                    </a:lnTo>
                    <a:lnTo>
                      <a:pt x="208" y="437"/>
                    </a:lnTo>
                    <a:lnTo>
                      <a:pt x="184" y="441"/>
                    </a:lnTo>
                    <a:lnTo>
                      <a:pt x="161" y="446"/>
                    </a:lnTo>
                    <a:lnTo>
                      <a:pt x="146" y="447"/>
                    </a:lnTo>
                    <a:lnTo>
                      <a:pt x="131" y="448"/>
                    </a:lnTo>
                    <a:lnTo>
                      <a:pt x="118" y="449"/>
                    </a:lnTo>
                    <a:lnTo>
                      <a:pt x="105" y="449"/>
                    </a:lnTo>
                    <a:lnTo>
                      <a:pt x="93" y="449"/>
                    </a:lnTo>
                    <a:lnTo>
                      <a:pt x="80" y="448"/>
                    </a:lnTo>
                    <a:lnTo>
                      <a:pt x="66" y="447"/>
                    </a:lnTo>
                    <a:lnTo>
                      <a:pt x="51" y="445"/>
                    </a:lnTo>
                    <a:lnTo>
                      <a:pt x="42" y="436"/>
                    </a:lnTo>
                    <a:lnTo>
                      <a:pt x="36" y="423"/>
                    </a:lnTo>
                    <a:lnTo>
                      <a:pt x="32" y="409"/>
                    </a:lnTo>
                    <a:lnTo>
                      <a:pt x="28" y="398"/>
                    </a:lnTo>
                    <a:lnTo>
                      <a:pt x="11" y="345"/>
                    </a:lnTo>
                    <a:lnTo>
                      <a:pt x="3" y="287"/>
                    </a:lnTo>
                    <a:lnTo>
                      <a:pt x="0" y="227"/>
                    </a:lnTo>
                    <a:lnTo>
                      <a:pt x="3" y="167"/>
                    </a:lnTo>
                    <a:lnTo>
                      <a:pt x="9" y="143"/>
                    </a:lnTo>
                    <a:lnTo>
                      <a:pt x="13" y="117"/>
                    </a:lnTo>
                    <a:lnTo>
                      <a:pt x="18" y="90"/>
                    </a:lnTo>
                    <a:lnTo>
                      <a:pt x="26" y="66"/>
                    </a:lnTo>
                    <a:lnTo>
                      <a:pt x="42" y="58"/>
                    </a:lnTo>
                    <a:lnTo>
                      <a:pt x="58" y="51"/>
                    </a:lnTo>
                    <a:lnTo>
                      <a:pt x="75" y="45"/>
                    </a:lnTo>
                    <a:lnTo>
                      <a:pt x="93" y="40"/>
                    </a:lnTo>
                    <a:lnTo>
                      <a:pt x="109" y="35"/>
                    </a:lnTo>
                    <a:lnTo>
                      <a:pt x="126" y="29"/>
                    </a:lnTo>
                    <a:lnTo>
                      <a:pt x="143" y="22"/>
                    </a:lnTo>
                    <a:lnTo>
                      <a:pt x="159" y="15"/>
                    </a:lnTo>
                    <a:lnTo>
                      <a:pt x="171" y="15"/>
                    </a:lnTo>
                    <a:lnTo>
                      <a:pt x="184" y="14"/>
                    </a:lnTo>
                    <a:lnTo>
                      <a:pt x="195" y="12"/>
                    </a:lnTo>
                    <a:lnTo>
                      <a:pt x="208" y="8"/>
                    </a:lnTo>
                    <a:lnTo>
                      <a:pt x="221" y="6"/>
                    </a:lnTo>
                    <a:lnTo>
                      <a:pt x="232" y="3"/>
                    </a:lnTo>
                    <a:lnTo>
                      <a:pt x="244" y="2"/>
                    </a:lnTo>
                    <a:lnTo>
                      <a:pt x="254" y="0"/>
                    </a:lnTo>
                    <a:lnTo>
                      <a:pt x="267" y="2"/>
                    </a:lnTo>
                    <a:lnTo>
                      <a:pt x="279" y="3"/>
                    </a:lnTo>
                    <a:lnTo>
                      <a:pt x="294" y="3"/>
                    </a:lnTo>
                    <a:lnTo>
                      <a:pt x="310" y="2"/>
                    </a:lnTo>
                    <a:lnTo>
                      <a:pt x="325" y="3"/>
                    </a:lnTo>
                    <a:lnTo>
                      <a:pt x="340" y="3"/>
                    </a:lnTo>
                    <a:lnTo>
                      <a:pt x="354" y="5"/>
                    </a:lnTo>
                    <a:lnTo>
                      <a:pt x="367" y="10"/>
                    </a:lnTo>
                    <a:lnTo>
                      <a:pt x="374" y="33"/>
                    </a:lnTo>
                    <a:lnTo>
                      <a:pt x="380" y="56"/>
                    </a:lnTo>
                    <a:lnTo>
                      <a:pt x="382" y="80"/>
                    </a:lnTo>
                    <a:lnTo>
                      <a:pt x="382" y="104"/>
                    </a:lnTo>
                    <a:lnTo>
                      <a:pt x="386" y="107"/>
                    </a:lnTo>
                    <a:lnTo>
                      <a:pt x="384" y="145"/>
                    </a:lnTo>
                    <a:lnTo>
                      <a:pt x="382" y="183"/>
                    </a:lnTo>
                    <a:lnTo>
                      <a:pt x="378" y="220"/>
                    </a:lnTo>
                    <a:lnTo>
                      <a:pt x="375" y="258"/>
                    </a:lnTo>
                    <a:lnTo>
                      <a:pt x="369" y="295"/>
                    </a:lnTo>
                    <a:lnTo>
                      <a:pt x="361" y="331"/>
                    </a:lnTo>
                    <a:lnTo>
                      <a:pt x="353" y="367"/>
                    </a:lnTo>
                    <a:lnTo>
                      <a:pt x="341" y="401"/>
                    </a:lnTo>
                    <a:close/>
                  </a:path>
                </a:pathLst>
              </a:custGeom>
              <a:solidFill>
                <a:srgbClr val="EA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5" name="Freeform 67"/>
              <p:cNvSpPr>
                <a:spLocks/>
              </p:cNvSpPr>
              <p:nvPr/>
            </p:nvSpPr>
            <p:spPr bwMode="auto">
              <a:xfrm>
                <a:off x="3504" y="2705"/>
                <a:ext cx="16" cy="9"/>
              </a:xfrm>
              <a:custGeom>
                <a:avLst/>
                <a:gdLst>
                  <a:gd name="T0" fmla="*/ 19 w 33"/>
                  <a:gd name="T1" fmla="*/ 17 h 17"/>
                  <a:gd name="T2" fmla="*/ 12 w 33"/>
                  <a:gd name="T3" fmla="*/ 17 h 17"/>
                  <a:gd name="T4" fmla="*/ 7 w 33"/>
                  <a:gd name="T5" fmla="*/ 15 h 17"/>
                  <a:gd name="T6" fmla="*/ 4 w 33"/>
                  <a:gd name="T7" fmla="*/ 10 h 17"/>
                  <a:gd name="T8" fmla="*/ 0 w 33"/>
                  <a:gd name="T9" fmla="*/ 5 h 17"/>
                  <a:gd name="T10" fmla="*/ 0 w 33"/>
                  <a:gd name="T11" fmla="*/ 1 h 17"/>
                  <a:gd name="T12" fmla="*/ 9 w 33"/>
                  <a:gd name="T13" fmla="*/ 0 h 17"/>
                  <a:gd name="T14" fmla="*/ 17 w 33"/>
                  <a:gd name="T15" fmla="*/ 0 h 17"/>
                  <a:gd name="T16" fmla="*/ 26 w 33"/>
                  <a:gd name="T17" fmla="*/ 1 h 17"/>
                  <a:gd name="T18" fmla="*/ 33 w 33"/>
                  <a:gd name="T19" fmla="*/ 3 h 17"/>
                  <a:gd name="T20" fmla="*/ 32 w 33"/>
                  <a:gd name="T21" fmla="*/ 9 h 17"/>
                  <a:gd name="T22" fmla="*/ 28 w 33"/>
                  <a:gd name="T23" fmla="*/ 13 h 17"/>
                  <a:gd name="T24" fmla="*/ 24 w 33"/>
                  <a:gd name="T25" fmla="*/ 16 h 17"/>
                  <a:gd name="T26" fmla="*/ 19 w 33"/>
                  <a:gd name="T2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17">
                    <a:moveTo>
                      <a:pt x="19" y="17"/>
                    </a:moveTo>
                    <a:lnTo>
                      <a:pt x="12" y="17"/>
                    </a:lnTo>
                    <a:lnTo>
                      <a:pt x="7" y="15"/>
                    </a:lnTo>
                    <a:lnTo>
                      <a:pt x="4" y="10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2" y="9"/>
                    </a:lnTo>
                    <a:lnTo>
                      <a:pt x="28" y="13"/>
                    </a:lnTo>
                    <a:lnTo>
                      <a:pt x="24" y="16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" name="Freeform 68"/>
              <p:cNvSpPr>
                <a:spLocks/>
              </p:cNvSpPr>
              <p:nvPr/>
            </p:nvSpPr>
            <p:spPr bwMode="auto">
              <a:xfrm>
                <a:off x="3501" y="2680"/>
                <a:ext cx="15" cy="10"/>
              </a:xfrm>
              <a:custGeom>
                <a:avLst/>
                <a:gdLst>
                  <a:gd name="T0" fmla="*/ 26 w 30"/>
                  <a:gd name="T1" fmla="*/ 21 h 21"/>
                  <a:gd name="T2" fmla="*/ 19 w 30"/>
                  <a:gd name="T3" fmla="*/ 16 h 21"/>
                  <a:gd name="T4" fmla="*/ 10 w 30"/>
                  <a:gd name="T5" fmla="*/ 18 h 21"/>
                  <a:gd name="T6" fmla="*/ 2 w 30"/>
                  <a:gd name="T7" fmla="*/ 19 h 21"/>
                  <a:gd name="T8" fmla="*/ 0 w 30"/>
                  <a:gd name="T9" fmla="*/ 9 h 21"/>
                  <a:gd name="T10" fmla="*/ 3 w 30"/>
                  <a:gd name="T11" fmla="*/ 3 h 21"/>
                  <a:gd name="T12" fmla="*/ 9 w 30"/>
                  <a:gd name="T13" fmla="*/ 1 h 21"/>
                  <a:gd name="T14" fmla="*/ 15 w 30"/>
                  <a:gd name="T15" fmla="*/ 0 h 21"/>
                  <a:gd name="T16" fmla="*/ 22 w 30"/>
                  <a:gd name="T17" fmla="*/ 0 h 21"/>
                  <a:gd name="T18" fmla="*/ 26 w 30"/>
                  <a:gd name="T19" fmla="*/ 3 h 21"/>
                  <a:gd name="T20" fmla="*/ 30 w 30"/>
                  <a:gd name="T21" fmla="*/ 7 h 21"/>
                  <a:gd name="T22" fmla="*/ 30 w 30"/>
                  <a:gd name="T23" fmla="*/ 13 h 21"/>
                  <a:gd name="T24" fmla="*/ 26 w 3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21">
                    <a:moveTo>
                      <a:pt x="26" y="21"/>
                    </a:moveTo>
                    <a:lnTo>
                      <a:pt x="19" y="16"/>
                    </a:lnTo>
                    <a:lnTo>
                      <a:pt x="10" y="18"/>
                    </a:lnTo>
                    <a:lnTo>
                      <a:pt x="2" y="19"/>
                    </a:lnTo>
                    <a:lnTo>
                      <a:pt x="0" y="9"/>
                    </a:lnTo>
                    <a:lnTo>
                      <a:pt x="3" y="3"/>
                    </a:lnTo>
                    <a:lnTo>
                      <a:pt x="9" y="1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6" y="3"/>
                    </a:lnTo>
                    <a:lnTo>
                      <a:pt x="30" y="7"/>
                    </a:lnTo>
                    <a:lnTo>
                      <a:pt x="30" y="13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" name="Freeform 69"/>
              <p:cNvSpPr>
                <a:spLocks/>
              </p:cNvSpPr>
              <p:nvPr/>
            </p:nvSpPr>
            <p:spPr bwMode="auto">
              <a:xfrm>
                <a:off x="3504" y="2736"/>
                <a:ext cx="12" cy="6"/>
              </a:xfrm>
              <a:custGeom>
                <a:avLst/>
                <a:gdLst>
                  <a:gd name="T0" fmla="*/ 6 w 24"/>
                  <a:gd name="T1" fmla="*/ 12 h 12"/>
                  <a:gd name="T2" fmla="*/ 0 w 24"/>
                  <a:gd name="T3" fmla="*/ 5 h 12"/>
                  <a:gd name="T4" fmla="*/ 6 w 24"/>
                  <a:gd name="T5" fmla="*/ 2 h 12"/>
                  <a:gd name="T6" fmla="*/ 12 w 24"/>
                  <a:gd name="T7" fmla="*/ 0 h 12"/>
                  <a:gd name="T8" fmla="*/ 19 w 24"/>
                  <a:gd name="T9" fmla="*/ 2 h 12"/>
                  <a:gd name="T10" fmla="*/ 24 w 24"/>
                  <a:gd name="T11" fmla="*/ 5 h 12"/>
                  <a:gd name="T12" fmla="*/ 22 w 24"/>
                  <a:gd name="T13" fmla="*/ 12 h 12"/>
                  <a:gd name="T14" fmla="*/ 17 w 24"/>
                  <a:gd name="T15" fmla="*/ 12 h 12"/>
                  <a:gd name="T16" fmla="*/ 11 w 24"/>
                  <a:gd name="T17" fmla="*/ 11 h 12"/>
                  <a:gd name="T18" fmla="*/ 6 w 24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">
                    <a:moveTo>
                      <a:pt x="6" y="12"/>
                    </a:moveTo>
                    <a:lnTo>
                      <a:pt x="0" y="5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9" y="2"/>
                    </a:lnTo>
                    <a:lnTo>
                      <a:pt x="24" y="5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1" y="11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8" name="Freeform 70"/>
              <p:cNvSpPr>
                <a:spLocks/>
              </p:cNvSpPr>
              <p:nvPr/>
            </p:nvSpPr>
            <p:spPr bwMode="auto">
              <a:xfrm>
                <a:off x="3460" y="3001"/>
                <a:ext cx="38" cy="13"/>
              </a:xfrm>
              <a:custGeom>
                <a:avLst/>
                <a:gdLst>
                  <a:gd name="T0" fmla="*/ 67 w 77"/>
                  <a:gd name="T1" fmla="*/ 22 h 27"/>
                  <a:gd name="T2" fmla="*/ 59 w 77"/>
                  <a:gd name="T3" fmla="*/ 24 h 27"/>
                  <a:gd name="T4" fmla="*/ 50 w 77"/>
                  <a:gd name="T5" fmla="*/ 27 h 27"/>
                  <a:gd name="T6" fmla="*/ 42 w 77"/>
                  <a:gd name="T7" fmla="*/ 27 h 27"/>
                  <a:gd name="T8" fmla="*/ 33 w 77"/>
                  <a:gd name="T9" fmla="*/ 27 h 27"/>
                  <a:gd name="T10" fmla="*/ 25 w 77"/>
                  <a:gd name="T11" fmla="*/ 27 h 27"/>
                  <a:gd name="T12" fmla="*/ 16 w 77"/>
                  <a:gd name="T13" fmla="*/ 27 h 27"/>
                  <a:gd name="T14" fmla="*/ 8 w 77"/>
                  <a:gd name="T15" fmla="*/ 26 h 27"/>
                  <a:gd name="T16" fmla="*/ 0 w 77"/>
                  <a:gd name="T17" fmla="*/ 26 h 27"/>
                  <a:gd name="T18" fmla="*/ 4 w 77"/>
                  <a:gd name="T19" fmla="*/ 20 h 27"/>
                  <a:gd name="T20" fmla="*/ 8 w 77"/>
                  <a:gd name="T21" fmla="*/ 13 h 27"/>
                  <a:gd name="T22" fmla="*/ 11 w 77"/>
                  <a:gd name="T23" fmla="*/ 6 h 27"/>
                  <a:gd name="T24" fmla="*/ 16 w 77"/>
                  <a:gd name="T25" fmla="*/ 0 h 27"/>
                  <a:gd name="T26" fmla="*/ 77 w 77"/>
                  <a:gd name="T27" fmla="*/ 1 h 27"/>
                  <a:gd name="T28" fmla="*/ 74 w 77"/>
                  <a:gd name="T29" fmla="*/ 7 h 27"/>
                  <a:gd name="T30" fmla="*/ 70 w 77"/>
                  <a:gd name="T31" fmla="*/ 11 h 27"/>
                  <a:gd name="T32" fmla="*/ 67 w 77"/>
                  <a:gd name="T33" fmla="*/ 15 h 27"/>
                  <a:gd name="T34" fmla="*/ 67 w 77"/>
                  <a:gd name="T35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27">
                    <a:moveTo>
                      <a:pt x="67" y="22"/>
                    </a:moveTo>
                    <a:lnTo>
                      <a:pt x="59" y="24"/>
                    </a:lnTo>
                    <a:lnTo>
                      <a:pt x="50" y="27"/>
                    </a:lnTo>
                    <a:lnTo>
                      <a:pt x="42" y="27"/>
                    </a:lnTo>
                    <a:lnTo>
                      <a:pt x="33" y="27"/>
                    </a:lnTo>
                    <a:lnTo>
                      <a:pt x="25" y="27"/>
                    </a:lnTo>
                    <a:lnTo>
                      <a:pt x="16" y="27"/>
                    </a:lnTo>
                    <a:lnTo>
                      <a:pt x="8" y="26"/>
                    </a:lnTo>
                    <a:lnTo>
                      <a:pt x="0" y="26"/>
                    </a:lnTo>
                    <a:lnTo>
                      <a:pt x="4" y="20"/>
                    </a:lnTo>
                    <a:lnTo>
                      <a:pt x="8" y="13"/>
                    </a:lnTo>
                    <a:lnTo>
                      <a:pt x="11" y="6"/>
                    </a:lnTo>
                    <a:lnTo>
                      <a:pt x="16" y="0"/>
                    </a:lnTo>
                    <a:lnTo>
                      <a:pt x="77" y="1"/>
                    </a:lnTo>
                    <a:lnTo>
                      <a:pt x="74" y="7"/>
                    </a:lnTo>
                    <a:lnTo>
                      <a:pt x="70" y="11"/>
                    </a:lnTo>
                    <a:lnTo>
                      <a:pt x="67" y="15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" name="Freeform 71"/>
              <p:cNvSpPr>
                <a:spLocks/>
              </p:cNvSpPr>
              <p:nvPr/>
            </p:nvSpPr>
            <p:spPr bwMode="auto">
              <a:xfrm>
                <a:off x="3355" y="2741"/>
                <a:ext cx="141" cy="46"/>
              </a:xfrm>
              <a:custGeom>
                <a:avLst/>
                <a:gdLst>
                  <a:gd name="T0" fmla="*/ 220 w 282"/>
                  <a:gd name="T1" fmla="*/ 68 h 92"/>
                  <a:gd name="T2" fmla="*/ 201 w 282"/>
                  <a:gd name="T3" fmla="*/ 63 h 92"/>
                  <a:gd name="T4" fmla="*/ 182 w 282"/>
                  <a:gd name="T5" fmla="*/ 54 h 92"/>
                  <a:gd name="T6" fmla="*/ 163 w 282"/>
                  <a:gd name="T7" fmla="*/ 43 h 92"/>
                  <a:gd name="T8" fmla="*/ 144 w 282"/>
                  <a:gd name="T9" fmla="*/ 31 h 92"/>
                  <a:gd name="T10" fmla="*/ 126 w 282"/>
                  <a:gd name="T11" fmla="*/ 22 h 92"/>
                  <a:gd name="T12" fmla="*/ 106 w 282"/>
                  <a:gd name="T13" fmla="*/ 17 h 92"/>
                  <a:gd name="T14" fmla="*/ 87 w 282"/>
                  <a:gd name="T15" fmla="*/ 20 h 92"/>
                  <a:gd name="T16" fmla="*/ 66 w 282"/>
                  <a:gd name="T17" fmla="*/ 31 h 92"/>
                  <a:gd name="T18" fmla="*/ 55 w 282"/>
                  <a:gd name="T19" fmla="*/ 36 h 92"/>
                  <a:gd name="T20" fmla="*/ 46 w 282"/>
                  <a:gd name="T21" fmla="*/ 40 h 92"/>
                  <a:gd name="T22" fmla="*/ 37 w 282"/>
                  <a:gd name="T23" fmla="*/ 47 h 92"/>
                  <a:gd name="T24" fmla="*/ 29 w 282"/>
                  <a:gd name="T25" fmla="*/ 54 h 92"/>
                  <a:gd name="T26" fmla="*/ 22 w 282"/>
                  <a:gd name="T27" fmla="*/ 62 h 92"/>
                  <a:gd name="T28" fmla="*/ 17 w 282"/>
                  <a:gd name="T29" fmla="*/ 71 h 92"/>
                  <a:gd name="T30" fmla="*/ 14 w 282"/>
                  <a:gd name="T31" fmla="*/ 82 h 92"/>
                  <a:gd name="T32" fmla="*/ 12 w 282"/>
                  <a:gd name="T33" fmla="*/ 92 h 92"/>
                  <a:gd name="T34" fmla="*/ 0 w 282"/>
                  <a:gd name="T35" fmla="*/ 92 h 92"/>
                  <a:gd name="T36" fmla="*/ 0 w 282"/>
                  <a:gd name="T37" fmla="*/ 81 h 92"/>
                  <a:gd name="T38" fmla="*/ 4 w 282"/>
                  <a:gd name="T39" fmla="*/ 68 h 92"/>
                  <a:gd name="T40" fmla="*/ 8 w 282"/>
                  <a:gd name="T41" fmla="*/ 56 h 92"/>
                  <a:gd name="T42" fmla="*/ 16 w 282"/>
                  <a:gd name="T43" fmla="*/ 47 h 92"/>
                  <a:gd name="T44" fmla="*/ 27 w 282"/>
                  <a:gd name="T45" fmla="*/ 38 h 92"/>
                  <a:gd name="T46" fmla="*/ 37 w 282"/>
                  <a:gd name="T47" fmla="*/ 31 h 92"/>
                  <a:gd name="T48" fmla="*/ 47 w 282"/>
                  <a:gd name="T49" fmla="*/ 25 h 92"/>
                  <a:gd name="T50" fmla="*/ 59 w 282"/>
                  <a:gd name="T51" fmla="*/ 20 h 92"/>
                  <a:gd name="T52" fmla="*/ 69 w 282"/>
                  <a:gd name="T53" fmla="*/ 15 h 92"/>
                  <a:gd name="T54" fmla="*/ 81 w 282"/>
                  <a:gd name="T55" fmla="*/ 10 h 92"/>
                  <a:gd name="T56" fmla="*/ 92 w 282"/>
                  <a:gd name="T57" fmla="*/ 6 h 92"/>
                  <a:gd name="T58" fmla="*/ 105 w 282"/>
                  <a:gd name="T59" fmla="*/ 0 h 92"/>
                  <a:gd name="T60" fmla="*/ 125 w 282"/>
                  <a:gd name="T61" fmla="*/ 2 h 92"/>
                  <a:gd name="T62" fmla="*/ 142 w 282"/>
                  <a:gd name="T63" fmla="*/ 9 h 92"/>
                  <a:gd name="T64" fmla="*/ 159 w 282"/>
                  <a:gd name="T65" fmla="*/ 18 h 92"/>
                  <a:gd name="T66" fmla="*/ 175 w 282"/>
                  <a:gd name="T67" fmla="*/ 30 h 92"/>
                  <a:gd name="T68" fmla="*/ 191 w 282"/>
                  <a:gd name="T69" fmla="*/ 39 h 92"/>
                  <a:gd name="T70" fmla="*/ 207 w 282"/>
                  <a:gd name="T71" fmla="*/ 47 h 92"/>
                  <a:gd name="T72" fmla="*/ 226 w 282"/>
                  <a:gd name="T73" fmla="*/ 49 h 92"/>
                  <a:gd name="T74" fmla="*/ 245 w 282"/>
                  <a:gd name="T75" fmla="*/ 45 h 92"/>
                  <a:gd name="T76" fmla="*/ 277 w 282"/>
                  <a:gd name="T77" fmla="*/ 23 h 92"/>
                  <a:gd name="T78" fmla="*/ 282 w 282"/>
                  <a:gd name="T79" fmla="*/ 29 h 92"/>
                  <a:gd name="T80" fmla="*/ 277 w 282"/>
                  <a:gd name="T81" fmla="*/ 36 h 92"/>
                  <a:gd name="T82" fmla="*/ 270 w 282"/>
                  <a:gd name="T83" fmla="*/ 43 h 92"/>
                  <a:gd name="T84" fmla="*/ 263 w 282"/>
                  <a:gd name="T85" fmla="*/ 48 h 92"/>
                  <a:gd name="T86" fmla="*/ 255 w 282"/>
                  <a:gd name="T87" fmla="*/ 54 h 92"/>
                  <a:gd name="T88" fmla="*/ 247 w 282"/>
                  <a:gd name="T89" fmla="*/ 59 h 92"/>
                  <a:gd name="T90" fmla="*/ 239 w 282"/>
                  <a:gd name="T91" fmla="*/ 63 h 92"/>
                  <a:gd name="T92" fmla="*/ 229 w 282"/>
                  <a:gd name="T93" fmla="*/ 66 h 92"/>
                  <a:gd name="T94" fmla="*/ 220 w 282"/>
                  <a:gd name="T9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2" h="92">
                    <a:moveTo>
                      <a:pt x="220" y="68"/>
                    </a:moveTo>
                    <a:lnTo>
                      <a:pt x="201" y="63"/>
                    </a:lnTo>
                    <a:lnTo>
                      <a:pt x="182" y="54"/>
                    </a:lnTo>
                    <a:lnTo>
                      <a:pt x="163" y="43"/>
                    </a:lnTo>
                    <a:lnTo>
                      <a:pt x="144" y="31"/>
                    </a:lnTo>
                    <a:lnTo>
                      <a:pt x="126" y="22"/>
                    </a:lnTo>
                    <a:lnTo>
                      <a:pt x="106" y="17"/>
                    </a:lnTo>
                    <a:lnTo>
                      <a:pt x="87" y="20"/>
                    </a:lnTo>
                    <a:lnTo>
                      <a:pt x="66" y="31"/>
                    </a:lnTo>
                    <a:lnTo>
                      <a:pt x="55" y="36"/>
                    </a:lnTo>
                    <a:lnTo>
                      <a:pt x="46" y="40"/>
                    </a:lnTo>
                    <a:lnTo>
                      <a:pt x="37" y="47"/>
                    </a:lnTo>
                    <a:lnTo>
                      <a:pt x="29" y="54"/>
                    </a:lnTo>
                    <a:lnTo>
                      <a:pt x="22" y="62"/>
                    </a:lnTo>
                    <a:lnTo>
                      <a:pt x="17" y="71"/>
                    </a:lnTo>
                    <a:lnTo>
                      <a:pt x="14" y="82"/>
                    </a:lnTo>
                    <a:lnTo>
                      <a:pt x="12" y="92"/>
                    </a:lnTo>
                    <a:lnTo>
                      <a:pt x="0" y="92"/>
                    </a:lnTo>
                    <a:lnTo>
                      <a:pt x="0" y="81"/>
                    </a:lnTo>
                    <a:lnTo>
                      <a:pt x="4" y="68"/>
                    </a:lnTo>
                    <a:lnTo>
                      <a:pt x="8" y="56"/>
                    </a:lnTo>
                    <a:lnTo>
                      <a:pt x="16" y="47"/>
                    </a:lnTo>
                    <a:lnTo>
                      <a:pt x="27" y="38"/>
                    </a:lnTo>
                    <a:lnTo>
                      <a:pt x="37" y="31"/>
                    </a:lnTo>
                    <a:lnTo>
                      <a:pt x="47" y="25"/>
                    </a:lnTo>
                    <a:lnTo>
                      <a:pt x="59" y="20"/>
                    </a:lnTo>
                    <a:lnTo>
                      <a:pt x="69" y="15"/>
                    </a:lnTo>
                    <a:lnTo>
                      <a:pt x="81" y="10"/>
                    </a:lnTo>
                    <a:lnTo>
                      <a:pt x="92" y="6"/>
                    </a:lnTo>
                    <a:lnTo>
                      <a:pt x="105" y="0"/>
                    </a:lnTo>
                    <a:lnTo>
                      <a:pt x="125" y="2"/>
                    </a:lnTo>
                    <a:lnTo>
                      <a:pt x="142" y="9"/>
                    </a:lnTo>
                    <a:lnTo>
                      <a:pt x="159" y="18"/>
                    </a:lnTo>
                    <a:lnTo>
                      <a:pt x="175" y="30"/>
                    </a:lnTo>
                    <a:lnTo>
                      <a:pt x="191" y="39"/>
                    </a:lnTo>
                    <a:lnTo>
                      <a:pt x="207" y="47"/>
                    </a:lnTo>
                    <a:lnTo>
                      <a:pt x="226" y="49"/>
                    </a:lnTo>
                    <a:lnTo>
                      <a:pt x="245" y="45"/>
                    </a:lnTo>
                    <a:lnTo>
                      <a:pt x="277" y="23"/>
                    </a:lnTo>
                    <a:lnTo>
                      <a:pt x="282" y="29"/>
                    </a:lnTo>
                    <a:lnTo>
                      <a:pt x="277" y="36"/>
                    </a:lnTo>
                    <a:lnTo>
                      <a:pt x="270" y="43"/>
                    </a:lnTo>
                    <a:lnTo>
                      <a:pt x="263" y="48"/>
                    </a:lnTo>
                    <a:lnTo>
                      <a:pt x="255" y="54"/>
                    </a:lnTo>
                    <a:lnTo>
                      <a:pt x="247" y="59"/>
                    </a:lnTo>
                    <a:lnTo>
                      <a:pt x="239" y="63"/>
                    </a:lnTo>
                    <a:lnTo>
                      <a:pt x="229" y="66"/>
                    </a:lnTo>
                    <a:lnTo>
                      <a:pt x="220" y="6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0" name="Freeform 72"/>
              <p:cNvSpPr>
                <a:spLocks/>
              </p:cNvSpPr>
              <p:nvPr/>
            </p:nvSpPr>
            <p:spPr bwMode="auto">
              <a:xfrm>
                <a:off x="3460" y="2951"/>
                <a:ext cx="36" cy="20"/>
              </a:xfrm>
              <a:custGeom>
                <a:avLst/>
                <a:gdLst>
                  <a:gd name="T0" fmla="*/ 37 w 71"/>
                  <a:gd name="T1" fmla="*/ 38 h 39"/>
                  <a:gd name="T2" fmla="*/ 0 w 71"/>
                  <a:gd name="T3" fmla="*/ 39 h 39"/>
                  <a:gd name="T4" fmla="*/ 6 w 71"/>
                  <a:gd name="T5" fmla="*/ 33 h 39"/>
                  <a:gd name="T6" fmla="*/ 11 w 71"/>
                  <a:gd name="T7" fmla="*/ 24 h 39"/>
                  <a:gd name="T8" fmla="*/ 19 w 71"/>
                  <a:gd name="T9" fmla="*/ 18 h 39"/>
                  <a:gd name="T10" fmla="*/ 27 w 71"/>
                  <a:gd name="T11" fmla="*/ 11 h 39"/>
                  <a:gd name="T12" fmla="*/ 38 w 71"/>
                  <a:gd name="T13" fmla="*/ 5 h 39"/>
                  <a:gd name="T14" fmla="*/ 48 w 71"/>
                  <a:gd name="T15" fmla="*/ 1 h 39"/>
                  <a:gd name="T16" fmla="*/ 59 w 71"/>
                  <a:gd name="T17" fmla="*/ 0 h 39"/>
                  <a:gd name="T18" fmla="*/ 71 w 71"/>
                  <a:gd name="T19" fmla="*/ 1 h 39"/>
                  <a:gd name="T20" fmla="*/ 68 w 71"/>
                  <a:gd name="T21" fmla="*/ 6 h 39"/>
                  <a:gd name="T22" fmla="*/ 64 w 71"/>
                  <a:gd name="T23" fmla="*/ 12 h 39"/>
                  <a:gd name="T24" fmla="*/ 60 w 71"/>
                  <a:gd name="T25" fmla="*/ 18 h 39"/>
                  <a:gd name="T26" fmla="*/ 56 w 71"/>
                  <a:gd name="T27" fmla="*/ 22 h 39"/>
                  <a:gd name="T28" fmla="*/ 52 w 71"/>
                  <a:gd name="T29" fmla="*/ 28 h 39"/>
                  <a:gd name="T30" fmla="*/ 47 w 71"/>
                  <a:gd name="T31" fmla="*/ 31 h 39"/>
                  <a:gd name="T32" fmla="*/ 42 w 71"/>
                  <a:gd name="T33" fmla="*/ 36 h 39"/>
                  <a:gd name="T34" fmla="*/ 37 w 71"/>
                  <a:gd name="T35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39">
                    <a:moveTo>
                      <a:pt x="37" y="38"/>
                    </a:moveTo>
                    <a:lnTo>
                      <a:pt x="0" y="39"/>
                    </a:lnTo>
                    <a:lnTo>
                      <a:pt x="6" y="33"/>
                    </a:lnTo>
                    <a:lnTo>
                      <a:pt x="11" y="24"/>
                    </a:lnTo>
                    <a:lnTo>
                      <a:pt x="19" y="18"/>
                    </a:lnTo>
                    <a:lnTo>
                      <a:pt x="27" y="11"/>
                    </a:lnTo>
                    <a:lnTo>
                      <a:pt x="38" y="5"/>
                    </a:lnTo>
                    <a:lnTo>
                      <a:pt x="48" y="1"/>
                    </a:lnTo>
                    <a:lnTo>
                      <a:pt x="59" y="0"/>
                    </a:lnTo>
                    <a:lnTo>
                      <a:pt x="71" y="1"/>
                    </a:lnTo>
                    <a:lnTo>
                      <a:pt x="68" y="6"/>
                    </a:lnTo>
                    <a:lnTo>
                      <a:pt x="64" y="12"/>
                    </a:lnTo>
                    <a:lnTo>
                      <a:pt x="60" y="18"/>
                    </a:lnTo>
                    <a:lnTo>
                      <a:pt x="56" y="22"/>
                    </a:lnTo>
                    <a:lnTo>
                      <a:pt x="52" y="28"/>
                    </a:lnTo>
                    <a:lnTo>
                      <a:pt x="47" y="31"/>
                    </a:lnTo>
                    <a:lnTo>
                      <a:pt x="42" y="36"/>
                    </a:lnTo>
                    <a:lnTo>
                      <a:pt x="37" y="3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" name="Freeform 73"/>
              <p:cNvSpPr>
                <a:spLocks/>
              </p:cNvSpPr>
              <p:nvPr/>
            </p:nvSpPr>
            <p:spPr bwMode="auto">
              <a:xfrm>
                <a:off x="3350" y="2700"/>
                <a:ext cx="144" cy="30"/>
              </a:xfrm>
              <a:custGeom>
                <a:avLst/>
                <a:gdLst>
                  <a:gd name="T0" fmla="*/ 277 w 289"/>
                  <a:gd name="T1" fmla="*/ 43 h 60"/>
                  <a:gd name="T2" fmla="*/ 276 w 289"/>
                  <a:gd name="T3" fmla="*/ 37 h 60"/>
                  <a:gd name="T4" fmla="*/ 274 w 289"/>
                  <a:gd name="T5" fmla="*/ 30 h 60"/>
                  <a:gd name="T6" fmla="*/ 265 w 289"/>
                  <a:gd name="T7" fmla="*/ 24 h 60"/>
                  <a:gd name="T8" fmla="*/ 255 w 289"/>
                  <a:gd name="T9" fmla="*/ 19 h 60"/>
                  <a:gd name="T10" fmla="*/ 245 w 289"/>
                  <a:gd name="T11" fmla="*/ 19 h 60"/>
                  <a:gd name="T12" fmla="*/ 232 w 289"/>
                  <a:gd name="T13" fmla="*/ 26 h 60"/>
                  <a:gd name="T14" fmla="*/ 220 w 289"/>
                  <a:gd name="T15" fmla="*/ 36 h 60"/>
                  <a:gd name="T16" fmla="*/ 206 w 289"/>
                  <a:gd name="T17" fmla="*/ 46 h 60"/>
                  <a:gd name="T18" fmla="*/ 191 w 289"/>
                  <a:gd name="T19" fmla="*/ 49 h 60"/>
                  <a:gd name="T20" fmla="*/ 177 w 289"/>
                  <a:gd name="T21" fmla="*/ 42 h 60"/>
                  <a:gd name="T22" fmla="*/ 164 w 289"/>
                  <a:gd name="T23" fmla="*/ 30 h 60"/>
                  <a:gd name="T24" fmla="*/ 152 w 289"/>
                  <a:gd name="T25" fmla="*/ 20 h 60"/>
                  <a:gd name="T26" fmla="*/ 136 w 289"/>
                  <a:gd name="T27" fmla="*/ 17 h 60"/>
                  <a:gd name="T28" fmla="*/ 118 w 289"/>
                  <a:gd name="T29" fmla="*/ 27 h 60"/>
                  <a:gd name="T30" fmla="*/ 102 w 289"/>
                  <a:gd name="T31" fmla="*/ 39 h 60"/>
                  <a:gd name="T32" fmla="*/ 87 w 289"/>
                  <a:gd name="T33" fmla="*/ 51 h 60"/>
                  <a:gd name="T34" fmla="*/ 69 w 289"/>
                  <a:gd name="T35" fmla="*/ 54 h 60"/>
                  <a:gd name="T36" fmla="*/ 54 w 289"/>
                  <a:gd name="T37" fmla="*/ 49 h 60"/>
                  <a:gd name="T38" fmla="*/ 45 w 289"/>
                  <a:gd name="T39" fmla="*/ 44 h 60"/>
                  <a:gd name="T40" fmla="*/ 34 w 289"/>
                  <a:gd name="T41" fmla="*/ 42 h 60"/>
                  <a:gd name="T42" fmla="*/ 25 w 289"/>
                  <a:gd name="T43" fmla="*/ 45 h 60"/>
                  <a:gd name="T44" fmla="*/ 16 w 289"/>
                  <a:gd name="T45" fmla="*/ 52 h 60"/>
                  <a:gd name="T46" fmla="*/ 7 w 289"/>
                  <a:gd name="T47" fmla="*/ 60 h 60"/>
                  <a:gd name="T48" fmla="*/ 2 w 289"/>
                  <a:gd name="T49" fmla="*/ 47 h 60"/>
                  <a:gd name="T50" fmla="*/ 19 w 289"/>
                  <a:gd name="T51" fmla="*/ 30 h 60"/>
                  <a:gd name="T52" fmla="*/ 37 w 289"/>
                  <a:gd name="T53" fmla="*/ 24 h 60"/>
                  <a:gd name="T54" fmla="*/ 50 w 289"/>
                  <a:gd name="T55" fmla="*/ 29 h 60"/>
                  <a:gd name="T56" fmla="*/ 65 w 289"/>
                  <a:gd name="T57" fmla="*/ 34 h 60"/>
                  <a:gd name="T58" fmla="*/ 80 w 289"/>
                  <a:gd name="T59" fmla="*/ 36 h 60"/>
                  <a:gd name="T60" fmla="*/ 92 w 289"/>
                  <a:gd name="T61" fmla="*/ 30 h 60"/>
                  <a:gd name="T62" fmla="*/ 100 w 289"/>
                  <a:gd name="T63" fmla="*/ 22 h 60"/>
                  <a:gd name="T64" fmla="*/ 108 w 289"/>
                  <a:gd name="T65" fmla="*/ 15 h 60"/>
                  <a:gd name="T66" fmla="*/ 117 w 289"/>
                  <a:gd name="T67" fmla="*/ 8 h 60"/>
                  <a:gd name="T68" fmla="*/ 128 w 289"/>
                  <a:gd name="T69" fmla="*/ 4 h 60"/>
                  <a:gd name="T70" fmla="*/ 139 w 289"/>
                  <a:gd name="T71" fmla="*/ 3 h 60"/>
                  <a:gd name="T72" fmla="*/ 151 w 289"/>
                  <a:gd name="T73" fmla="*/ 3 h 60"/>
                  <a:gd name="T74" fmla="*/ 162 w 289"/>
                  <a:gd name="T75" fmla="*/ 5 h 60"/>
                  <a:gd name="T76" fmla="*/ 190 w 289"/>
                  <a:gd name="T77" fmla="*/ 32 h 60"/>
                  <a:gd name="T78" fmla="*/ 209 w 289"/>
                  <a:gd name="T79" fmla="*/ 26 h 60"/>
                  <a:gd name="T80" fmla="*/ 226 w 289"/>
                  <a:gd name="T81" fmla="*/ 16 h 60"/>
                  <a:gd name="T82" fmla="*/ 242 w 289"/>
                  <a:gd name="T83" fmla="*/ 6 h 60"/>
                  <a:gd name="T84" fmla="*/ 261 w 289"/>
                  <a:gd name="T85" fmla="*/ 0 h 60"/>
                  <a:gd name="T86" fmla="*/ 273 w 289"/>
                  <a:gd name="T87" fmla="*/ 9 h 60"/>
                  <a:gd name="T88" fmla="*/ 284 w 289"/>
                  <a:gd name="T89" fmla="*/ 22 h 60"/>
                  <a:gd name="T90" fmla="*/ 289 w 289"/>
                  <a:gd name="T91" fmla="*/ 35 h 60"/>
                  <a:gd name="T92" fmla="*/ 280 w 289"/>
                  <a:gd name="T93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9" h="60">
                    <a:moveTo>
                      <a:pt x="280" y="45"/>
                    </a:moveTo>
                    <a:lnTo>
                      <a:pt x="277" y="43"/>
                    </a:lnTo>
                    <a:lnTo>
                      <a:pt x="276" y="41"/>
                    </a:lnTo>
                    <a:lnTo>
                      <a:pt x="276" y="37"/>
                    </a:lnTo>
                    <a:lnTo>
                      <a:pt x="277" y="34"/>
                    </a:lnTo>
                    <a:lnTo>
                      <a:pt x="274" y="30"/>
                    </a:lnTo>
                    <a:lnTo>
                      <a:pt x="269" y="28"/>
                    </a:lnTo>
                    <a:lnTo>
                      <a:pt x="265" y="24"/>
                    </a:lnTo>
                    <a:lnTo>
                      <a:pt x="260" y="21"/>
                    </a:lnTo>
                    <a:lnTo>
                      <a:pt x="255" y="19"/>
                    </a:lnTo>
                    <a:lnTo>
                      <a:pt x="251" y="17"/>
                    </a:lnTo>
                    <a:lnTo>
                      <a:pt x="245" y="19"/>
                    </a:lnTo>
                    <a:lnTo>
                      <a:pt x="239" y="21"/>
                    </a:lnTo>
                    <a:lnTo>
                      <a:pt x="232" y="26"/>
                    </a:lnTo>
                    <a:lnTo>
                      <a:pt x="226" y="30"/>
                    </a:lnTo>
                    <a:lnTo>
                      <a:pt x="220" y="36"/>
                    </a:lnTo>
                    <a:lnTo>
                      <a:pt x="213" y="42"/>
                    </a:lnTo>
                    <a:lnTo>
                      <a:pt x="206" y="46"/>
                    </a:lnTo>
                    <a:lnTo>
                      <a:pt x="199" y="49"/>
                    </a:lnTo>
                    <a:lnTo>
                      <a:pt x="191" y="49"/>
                    </a:lnTo>
                    <a:lnTo>
                      <a:pt x="183" y="45"/>
                    </a:lnTo>
                    <a:lnTo>
                      <a:pt x="177" y="42"/>
                    </a:lnTo>
                    <a:lnTo>
                      <a:pt x="171" y="36"/>
                    </a:lnTo>
                    <a:lnTo>
                      <a:pt x="164" y="30"/>
                    </a:lnTo>
                    <a:lnTo>
                      <a:pt x="159" y="24"/>
                    </a:lnTo>
                    <a:lnTo>
                      <a:pt x="152" y="20"/>
                    </a:lnTo>
                    <a:lnTo>
                      <a:pt x="144" y="17"/>
                    </a:lnTo>
                    <a:lnTo>
                      <a:pt x="136" y="17"/>
                    </a:lnTo>
                    <a:lnTo>
                      <a:pt x="126" y="21"/>
                    </a:lnTo>
                    <a:lnTo>
                      <a:pt x="118" y="27"/>
                    </a:lnTo>
                    <a:lnTo>
                      <a:pt x="110" y="32"/>
                    </a:lnTo>
                    <a:lnTo>
                      <a:pt x="102" y="39"/>
                    </a:lnTo>
                    <a:lnTo>
                      <a:pt x="95" y="45"/>
                    </a:lnTo>
                    <a:lnTo>
                      <a:pt x="87" y="51"/>
                    </a:lnTo>
                    <a:lnTo>
                      <a:pt x="79" y="54"/>
                    </a:lnTo>
                    <a:lnTo>
                      <a:pt x="69" y="54"/>
                    </a:lnTo>
                    <a:lnTo>
                      <a:pt x="58" y="52"/>
                    </a:lnTo>
                    <a:lnTo>
                      <a:pt x="54" y="49"/>
                    </a:lnTo>
                    <a:lnTo>
                      <a:pt x="49" y="46"/>
                    </a:lnTo>
                    <a:lnTo>
                      <a:pt x="45" y="44"/>
                    </a:lnTo>
                    <a:lnTo>
                      <a:pt x="40" y="43"/>
                    </a:lnTo>
                    <a:lnTo>
                      <a:pt x="34" y="42"/>
                    </a:lnTo>
                    <a:lnTo>
                      <a:pt x="30" y="43"/>
                    </a:lnTo>
                    <a:lnTo>
                      <a:pt x="25" y="45"/>
                    </a:lnTo>
                    <a:lnTo>
                      <a:pt x="20" y="49"/>
                    </a:lnTo>
                    <a:lnTo>
                      <a:pt x="16" y="52"/>
                    </a:lnTo>
                    <a:lnTo>
                      <a:pt x="11" y="57"/>
                    </a:lnTo>
                    <a:lnTo>
                      <a:pt x="7" y="60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10" y="37"/>
                    </a:lnTo>
                    <a:lnTo>
                      <a:pt x="19" y="30"/>
                    </a:lnTo>
                    <a:lnTo>
                      <a:pt x="30" y="23"/>
                    </a:lnTo>
                    <a:lnTo>
                      <a:pt x="37" y="24"/>
                    </a:lnTo>
                    <a:lnTo>
                      <a:pt x="42" y="27"/>
                    </a:lnTo>
                    <a:lnTo>
                      <a:pt x="50" y="29"/>
                    </a:lnTo>
                    <a:lnTo>
                      <a:pt x="57" y="31"/>
                    </a:lnTo>
                    <a:lnTo>
                      <a:pt x="65" y="34"/>
                    </a:lnTo>
                    <a:lnTo>
                      <a:pt x="72" y="36"/>
                    </a:lnTo>
                    <a:lnTo>
                      <a:pt x="80" y="36"/>
                    </a:lnTo>
                    <a:lnTo>
                      <a:pt x="87" y="34"/>
                    </a:lnTo>
                    <a:lnTo>
                      <a:pt x="92" y="30"/>
                    </a:lnTo>
                    <a:lnTo>
                      <a:pt x="95" y="26"/>
                    </a:lnTo>
                    <a:lnTo>
                      <a:pt x="100" y="22"/>
                    </a:lnTo>
                    <a:lnTo>
                      <a:pt x="103" y="19"/>
                    </a:lnTo>
                    <a:lnTo>
                      <a:pt x="108" y="15"/>
                    </a:lnTo>
                    <a:lnTo>
                      <a:pt x="111" y="12"/>
                    </a:lnTo>
                    <a:lnTo>
                      <a:pt x="117" y="8"/>
                    </a:lnTo>
                    <a:lnTo>
                      <a:pt x="123" y="5"/>
                    </a:lnTo>
                    <a:lnTo>
                      <a:pt x="128" y="4"/>
                    </a:lnTo>
                    <a:lnTo>
                      <a:pt x="133" y="4"/>
                    </a:lnTo>
                    <a:lnTo>
                      <a:pt x="139" y="3"/>
                    </a:lnTo>
                    <a:lnTo>
                      <a:pt x="145" y="3"/>
                    </a:lnTo>
                    <a:lnTo>
                      <a:pt x="151" y="3"/>
                    </a:lnTo>
                    <a:lnTo>
                      <a:pt x="156" y="3"/>
                    </a:lnTo>
                    <a:lnTo>
                      <a:pt x="162" y="5"/>
                    </a:lnTo>
                    <a:lnTo>
                      <a:pt x="167" y="7"/>
                    </a:lnTo>
                    <a:lnTo>
                      <a:pt x="190" y="32"/>
                    </a:lnTo>
                    <a:lnTo>
                      <a:pt x="200" y="30"/>
                    </a:lnTo>
                    <a:lnTo>
                      <a:pt x="209" y="26"/>
                    </a:lnTo>
                    <a:lnTo>
                      <a:pt x="217" y="21"/>
                    </a:lnTo>
                    <a:lnTo>
                      <a:pt x="226" y="16"/>
                    </a:lnTo>
                    <a:lnTo>
                      <a:pt x="234" y="11"/>
                    </a:lnTo>
                    <a:lnTo>
                      <a:pt x="242" y="6"/>
                    </a:lnTo>
                    <a:lnTo>
                      <a:pt x="251" y="3"/>
                    </a:lnTo>
                    <a:lnTo>
                      <a:pt x="261" y="0"/>
                    </a:lnTo>
                    <a:lnTo>
                      <a:pt x="267" y="5"/>
                    </a:lnTo>
                    <a:lnTo>
                      <a:pt x="273" y="9"/>
                    </a:lnTo>
                    <a:lnTo>
                      <a:pt x="279" y="16"/>
                    </a:lnTo>
                    <a:lnTo>
                      <a:pt x="284" y="22"/>
                    </a:lnTo>
                    <a:lnTo>
                      <a:pt x="288" y="29"/>
                    </a:lnTo>
                    <a:lnTo>
                      <a:pt x="289" y="35"/>
                    </a:lnTo>
                    <a:lnTo>
                      <a:pt x="287" y="41"/>
                    </a:lnTo>
                    <a:lnTo>
                      <a:pt x="280" y="4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2" name="Freeform 74"/>
              <p:cNvSpPr>
                <a:spLocks/>
              </p:cNvSpPr>
              <p:nvPr/>
            </p:nvSpPr>
            <p:spPr bwMode="auto">
              <a:xfrm>
                <a:off x="3348" y="2792"/>
                <a:ext cx="143" cy="35"/>
              </a:xfrm>
              <a:custGeom>
                <a:avLst/>
                <a:gdLst>
                  <a:gd name="T0" fmla="*/ 251 w 287"/>
                  <a:gd name="T1" fmla="*/ 49 h 71"/>
                  <a:gd name="T2" fmla="*/ 237 w 287"/>
                  <a:gd name="T3" fmla="*/ 54 h 71"/>
                  <a:gd name="T4" fmla="*/ 224 w 287"/>
                  <a:gd name="T5" fmla="*/ 57 h 71"/>
                  <a:gd name="T6" fmla="*/ 210 w 287"/>
                  <a:gd name="T7" fmla="*/ 54 h 71"/>
                  <a:gd name="T8" fmla="*/ 196 w 287"/>
                  <a:gd name="T9" fmla="*/ 46 h 71"/>
                  <a:gd name="T10" fmla="*/ 180 w 287"/>
                  <a:gd name="T11" fmla="*/ 34 h 71"/>
                  <a:gd name="T12" fmla="*/ 163 w 287"/>
                  <a:gd name="T13" fmla="*/ 22 h 71"/>
                  <a:gd name="T14" fmla="*/ 143 w 287"/>
                  <a:gd name="T15" fmla="*/ 18 h 71"/>
                  <a:gd name="T16" fmla="*/ 119 w 287"/>
                  <a:gd name="T17" fmla="*/ 24 h 71"/>
                  <a:gd name="T18" fmla="*/ 96 w 287"/>
                  <a:gd name="T19" fmla="*/ 42 h 71"/>
                  <a:gd name="T20" fmla="*/ 73 w 287"/>
                  <a:gd name="T21" fmla="*/ 60 h 71"/>
                  <a:gd name="T22" fmla="*/ 47 w 287"/>
                  <a:gd name="T23" fmla="*/ 71 h 71"/>
                  <a:gd name="T24" fmla="*/ 21 w 287"/>
                  <a:gd name="T25" fmla="*/ 65 h 71"/>
                  <a:gd name="T26" fmla="*/ 6 w 287"/>
                  <a:gd name="T27" fmla="*/ 54 h 71"/>
                  <a:gd name="T28" fmla="*/ 1 w 287"/>
                  <a:gd name="T29" fmla="*/ 45 h 71"/>
                  <a:gd name="T30" fmla="*/ 6 w 287"/>
                  <a:gd name="T31" fmla="*/ 41 h 71"/>
                  <a:gd name="T32" fmla="*/ 15 w 287"/>
                  <a:gd name="T33" fmla="*/ 38 h 71"/>
                  <a:gd name="T34" fmla="*/ 24 w 287"/>
                  <a:gd name="T35" fmla="*/ 46 h 71"/>
                  <a:gd name="T36" fmla="*/ 49 w 287"/>
                  <a:gd name="T37" fmla="*/ 52 h 71"/>
                  <a:gd name="T38" fmla="*/ 77 w 287"/>
                  <a:gd name="T39" fmla="*/ 41 h 71"/>
                  <a:gd name="T40" fmla="*/ 102 w 287"/>
                  <a:gd name="T41" fmla="*/ 20 h 71"/>
                  <a:gd name="T42" fmla="*/ 130 w 287"/>
                  <a:gd name="T43" fmla="*/ 3 h 71"/>
                  <a:gd name="T44" fmla="*/ 161 w 287"/>
                  <a:gd name="T45" fmla="*/ 1 h 71"/>
                  <a:gd name="T46" fmla="*/ 186 w 287"/>
                  <a:gd name="T47" fmla="*/ 15 h 71"/>
                  <a:gd name="T48" fmla="*/ 208 w 287"/>
                  <a:gd name="T49" fmla="*/ 34 h 71"/>
                  <a:gd name="T50" fmla="*/ 231 w 287"/>
                  <a:gd name="T51" fmla="*/ 42 h 71"/>
                  <a:gd name="T52" fmla="*/ 251 w 287"/>
                  <a:gd name="T53" fmla="*/ 33 h 71"/>
                  <a:gd name="T54" fmla="*/ 260 w 287"/>
                  <a:gd name="T55" fmla="*/ 23 h 71"/>
                  <a:gd name="T56" fmla="*/ 270 w 287"/>
                  <a:gd name="T57" fmla="*/ 13 h 71"/>
                  <a:gd name="T58" fmla="*/ 280 w 287"/>
                  <a:gd name="T59" fmla="*/ 11 h 71"/>
                  <a:gd name="T60" fmla="*/ 281 w 287"/>
                  <a:gd name="T61" fmla="*/ 22 h 71"/>
                  <a:gd name="T62" fmla="*/ 266 w 287"/>
                  <a:gd name="T63" fmla="*/ 3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7" h="71">
                    <a:moveTo>
                      <a:pt x="257" y="45"/>
                    </a:moveTo>
                    <a:lnTo>
                      <a:pt x="251" y="49"/>
                    </a:lnTo>
                    <a:lnTo>
                      <a:pt x="244" y="51"/>
                    </a:lnTo>
                    <a:lnTo>
                      <a:pt x="237" y="54"/>
                    </a:lnTo>
                    <a:lnTo>
                      <a:pt x="231" y="56"/>
                    </a:lnTo>
                    <a:lnTo>
                      <a:pt x="224" y="57"/>
                    </a:lnTo>
                    <a:lnTo>
                      <a:pt x="217" y="57"/>
                    </a:lnTo>
                    <a:lnTo>
                      <a:pt x="210" y="54"/>
                    </a:lnTo>
                    <a:lnTo>
                      <a:pt x="204" y="52"/>
                    </a:lnTo>
                    <a:lnTo>
                      <a:pt x="196" y="46"/>
                    </a:lnTo>
                    <a:lnTo>
                      <a:pt x="188" y="41"/>
                    </a:lnTo>
                    <a:lnTo>
                      <a:pt x="180" y="34"/>
                    </a:lnTo>
                    <a:lnTo>
                      <a:pt x="172" y="27"/>
                    </a:lnTo>
                    <a:lnTo>
                      <a:pt x="163" y="22"/>
                    </a:lnTo>
                    <a:lnTo>
                      <a:pt x="153" y="19"/>
                    </a:lnTo>
                    <a:lnTo>
                      <a:pt x="143" y="18"/>
                    </a:lnTo>
                    <a:lnTo>
                      <a:pt x="133" y="20"/>
                    </a:lnTo>
                    <a:lnTo>
                      <a:pt x="119" y="24"/>
                    </a:lnTo>
                    <a:lnTo>
                      <a:pt x="107" y="31"/>
                    </a:lnTo>
                    <a:lnTo>
                      <a:pt x="96" y="42"/>
                    </a:lnTo>
                    <a:lnTo>
                      <a:pt x="84" y="51"/>
                    </a:lnTo>
                    <a:lnTo>
                      <a:pt x="73" y="60"/>
                    </a:lnTo>
                    <a:lnTo>
                      <a:pt x="61" y="67"/>
                    </a:lnTo>
                    <a:lnTo>
                      <a:pt x="47" y="71"/>
                    </a:lnTo>
                    <a:lnTo>
                      <a:pt x="31" y="68"/>
                    </a:lnTo>
                    <a:lnTo>
                      <a:pt x="21" y="65"/>
                    </a:lnTo>
                    <a:lnTo>
                      <a:pt x="13" y="60"/>
                    </a:lnTo>
                    <a:lnTo>
                      <a:pt x="6" y="54"/>
                    </a:lnTo>
                    <a:lnTo>
                      <a:pt x="0" y="48"/>
                    </a:lnTo>
                    <a:lnTo>
                      <a:pt x="1" y="45"/>
                    </a:lnTo>
                    <a:lnTo>
                      <a:pt x="2" y="43"/>
                    </a:lnTo>
                    <a:lnTo>
                      <a:pt x="6" y="41"/>
                    </a:lnTo>
                    <a:lnTo>
                      <a:pt x="8" y="38"/>
                    </a:lnTo>
                    <a:lnTo>
                      <a:pt x="15" y="38"/>
                    </a:lnTo>
                    <a:lnTo>
                      <a:pt x="20" y="42"/>
                    </a:lnTo>
                    <a:lnTo>
                      <a:pt x="24" y="46"/>
                    </a:lnTo>
                    <a:lnTo>
                      <a:pt x="31" y="50"/>
                    </a:lnTo>
                    <a:lnTo>
                      <a:pt x="49" y="52"/>
                    </a:lnTo>
                    <a:lnTo>
                      <a:pt x="63" y="49"/>
                    </a:lnTo>
                    <a:lnTo>
                      <a:pt x="77" y="41"/>
                    </a:lnTo>
                    <a:lnTo>
                      <a:pt x="90" y="30"/>
                    </a:lnTo>
                    <a:lnTo>
                      <a:pt x="102" y="20"/>
                    </a:lnTo>
                    <a:lnTo>
                      <a:pt x="115" y="10"/>
                    </a:lnTo>
                    <a:lnTo>
                      <a:pt x="130" y="3"/>
                    </a:lnTo>
                    <a:lnTo>
                      <a:pt x="148" y="0"/>
                    </a:lnTo>
                    <a:lnTo>
                      <a:pt x="161" y="1"/>
                    </a:lnTo>
                    <a:lnTo>
                      <a:pt x="174" y="6"/>
                    </a:lnTo>
                    <a:lnTo>
                      <a:pt x="186" y="15"/>
                    </a:lnTo>
                    <a:lnTo>
                      <a:pt x="196" y="24"/>
                    </a:lnTo>
                    <a:lnTo>
                      <a:pt x="208" y="34"/>
                    </a:lnTo>
                    <a:lnTo>
                      <a:pt x="218" y="41"/>
                    </a:lnTo>
                    <a:lnTo>
                      <a:pt x="231" y="42"/>
                    </a:lnTo>
                    <a:lnTo>
                      <a:pt x="246" y="36"/>
                    </a:lnTo>
                    <a:lnTo>
                      <a:pt x="251" y="33"/>
                    </a:lnTo>
                    <a:lnTo>
                      <a:pt x="256" y="28"/>
                    </a:lnTo>
                    <a:lnTo>
                      <a:pt x="260" y="23"/>
                    </a:lnTo>
                    <a:lnTo>
                      <a:pt x="265" y="18"/>
                    </a:lnTo>
                    <a:lnTo>
                      <a:pt x="270" y="13"/>
                    </a:lnTo>
                    <a:lnTo>
                      <a:pt x="274" y="10"/>
                    </a:lnTo>
                    <a:lnTo>
                      <a:pt x="280" y="11"/>
                    </a:lnTo>
                    <a:lnTo>
                      <a:pt x="287" y="14"/>
                    </a:lnTo>
                    <a:lnTo>
                      <a:pt x="281" y="22"/>
                    </a:lnTo>
                    <a:lnTo>
                      <a:pt x="274" y="30"/>
                    </a:lnTo>
                    <a:lnTo>
                      <a:pt x="266" y="38"/>
                    </a:lnTo>
                    <a:lnTo>
                      <a:pt x="257" y="45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3" name="Freeform 75"/>
              <p:cNvSpPr>
                <a:spLocks/>
              </p:cNvSpPr>
              <p:nvPr/>
            </p:nvSpPr>
            <p:spPr bwMode="auto">
              <a:xfrm>
                <a:off x="3363" y="2834"/>
                <a:ext cx="126" cy="24"/>
              </a:xfrm>
              <a:custGeom>
                <a:avLst/>
                <a:gdLst>
                  <a:gd name="T0" fmla="*/ 249 w 251"/>
                  <a:gd name="T1" fmla="*/ 13 h 47"/>
                  <a:gd name="T2" fmla="*/ 236 w 251"/>
                  <a:gd name="T3" fmla="*/ 14 h 47"/>
                  <a:gd name="T4" fmla="*/ 223 w 251"/>
                  <a:gd name="T5" fmla="*/ 17 h 47"/>
                  <a:gd name="T6" fmla="*/ 210 w 251"/>
                  <a:gd name="T7" fmla="*/ 19 h 47"/>
                  <a:gd name="T8" fmla="*/ 197 w 251"/>
                  <a:gd name="T9" fmla="*/ 21 h 47"/>
                  <a:gd name="T10" fmla="*/ 185 w 251"/>
                  <a:gd name="T11" fmla="*/ 24 h 47"/>
                  <a:gd name="T12" fmla="*/ 173 w 251"/>
                  <a:gd name="T13" fmla="*/ 27 h 47"/>
                  <a:gd name="T14" fmla="*/ 160 w 251"/>
                  <a:gd name="T15" fmla="*/ 29 h 47"/>
                  <a:gd name="T16" fmla="*/ 148 w 251"/>
                  <a:gd name="T17" fmla="*/ 32 h 47"/>
                  <a:gd name="T18" fmla="*/ 135 w 251"/>
                  <a:gd name="T19" fmla="*/ 35 h 47"/>
                  <a:gd name="T20" fmla="*/ 122 w 251"/>
                  <a:gd name="T21" fmla="*/ 38 h 47"/>
                  <a:gd name="T22" fmla="*/ 109 w 251"/>
                  <a:gd name="T23" fmla="*/ 40 h 47"/>
                  <a:gd name="T24" fmla="*/ 96 w 251"/>
                  <a:gd name="T25" fmla="*/ 41 h 47"/>
                  <a:gd name="T26" fmla="*/ 82 w 251"/>
                  <a:gd name="T27" fmla="*/ 42 h 47"/>
                  <a:gd name="T28" fmla="*/ 69 w 251"/>
                  <a:gd name="T29" fmla="*/ 42 h 47"/>
                  <a:gd name="T30" fmla="*/ 54 w 251"/>
                  <a:gd name="T31" fmla="*/ 42 h 47"/>
                  <a:gd name="T32" fmla="*/ 41 w 251"/>
                  <a:gd name="T33" fmla="*/ 41 h 47"/>
                  <a:gd name="T34" fmla="*/ 35 w 251"/>
                  <a:gd name="T35" fmla="*/ 41 h 47"/>
                  <a:gd name="T36" fmla="*/ 29 w 251"/>
                  <a:gd name="T37" fmla="*/ 42 h 47"/>
                  <a:gd name="T38" fmla="*/ 23 w 251"/>
                  <a:gd name="T39" fmla="*/ 43 h 47"/>
                  <a:gd name="T40" fmla="*/ 19 w 251"/>
                  <a:gd name="T41" fmla="*/ 46 h 47"/>
                  <a:gd name="T42" fmla="*/ 13 w 251"/>
                  <a:gd name="T43" fmla="*/ 47 h 47"/>
                  <a:gd name="T44" fmla="*/ 8 w 251"/>
                  <a:gd name="T45" fmla="*/ 47 h 47"/>
                  <a:gd name="T46" fmla="*/ 4 w 251"/>
                  <a:gd name="T47" fmla="*/ 46 h 47"/>
                  <a:gd name="T48" fmla="*/ 0 w 251"/>
                  <a:gd name="T49" fmla="*/ 42 h 47"/>
                  <a:gd name="T50" fmla="*/ 1 w 251"/>
                  <a:gd name="T51" fmla="*/ 35 h 47"/>
                  <a:gd name="T52" fmla="*/ 5 w 251"/>
                  <a:gd name="T53" fmla="*/ 31 h 47"/>
                  <a:gd name="T54" fmla="*/ 8 w 251"/>
                  <a:gd name="T55" fmla="*/ 28 h 47"/>
                  <a:gd name="T56" fmla="*/ 14 w 251"/>
                  <a:gd name="T57" fmla="*/ 27 h 47"/>
                  <a:gd name="T58" fmla="*/ 20 w 251"/>
                  <a:gd name="T59" fmla="*/ 27 h 47"/>
                  <a:gd name="T60" fmla="*/ 27 w 251"/>
                  <a:gd name="T61" fmla="*/ 27 h 47"/>
                  <a:gd name="T62" fmla="*/ 32 w 251"/>
                  <a:gd name="T63" fmla="*/ 26 h 47"/>
                  <a:gd name="T64" fmla="*/ 37 w 251"/>
                  <a:gd name="T65" fmla="*/ 25 h 47"/>
                  <a:gd name="T66" fmla="*/ 49 w 251"/>
                  <a:gd name="T67" fmla="*/ 25 h 47"/>
                  <a:gd name="T68" fmla="*/ 61 w 251"/>
                  <a:gd name="T69" fmla="*/ 24 h 47"/>
                  <a:gd name="T70" fmla="*/ 73 w 251"/>
                  <a:gd name="T71" fmla="*/ 23 h 47"/>
                  <a:gd name="T72" fmla="*/ 84 w 251"/>
                  <a:gd name="T73" fmla="*/ 21 h 47"/>
                  <a:gd name="T74" fmla="*/ 96 w 251"/>
                  <a:gd name="T75" fmla="*/ 20 h 47"/>
                  <a:gd name="T76" fmla="*/ 107 w 251"/>
                  <a:gd name="T77" fmla="*/ 19 h 47"/>
                  <a:gd name="T78" fmla="*/ 119 w 251"/>
                  <a:gd name="T79" fmla="*/ 17 h 47"/>
                  <a:gd name="T80" fmla="*/ 129 w 251"/>
                  <a:gd name="T81" fmla="*/ 16 h 47"/>
                  <a:gd name="T82" fmla="*/ 141 w 251"/>
                  <a:gd name="T83" fmla="*/ 13 h 47"/>
                  <a:gd name="T84" fmla="*/ 152 w 251"/>
                  <a:gd name="T85" fmla="*/ 12 h 47"/>
                  <a:gd name="T86" fmla="*/ 164 w 251"/>
                  <a:gd name="T87" fmla="*/ 10 h 47"/>
                  <a:gd name="T88" fmla="*/ 175 w 251"/>
                  <a:gd name="T89" fmla="*/ 8 h 47"/>
                  <a:gd name="T90" fmla="*/ 187 w 251"/>
                  <a:gd name="T91" fmla="*/ 6 h 47"/>
                  <a:gd name="T92" fmla="*/ 198 w 251"/>
                  <a:gd name="T93" fmla="*/ 4 h 47"/>
                  <a:gd name="T94" fmla="*/ 210 w 251"/>
                  <a:gd name="T95" fmla="*/ 2 h 47"/>
                  <a:gd name="T96" fmla="*/ 221 w 251"/>
                  <a:gd name="T97" fmla="*/ 0 h 47"/>
                  <a:gd name="T98" fmla="*/ 229 w 251"/>
                  <a:gd name="T99" fmla="*/ 2 h 47"/>
                  <a:gd name="T100" fmla="*/ 238 w 251"/>
                  <a:gd name="T101" fmla="*/ 2 h 47"/>
                  <a:gd name="T102" fmla="*/ 246 w 251"/>
                  <a:gd name="T103" fmla="*/ 2 h 47"/>
                  <a:gd name="T104" fmla="*/ 251 w 251"/>
                  <a:gd name="T105" fmla="*/ 6 h 47"/>
                  <a:gd name="T106" fmla="*/ 250 w 251"/>
                  <a:gd name="T107" fmla="*/ 8 h 47"/>
                  <a:gd name="T108" fmla="*/ 249 w 251"/>
                  <a:gd name="T109" fmla="*/ 10 h 47"/>
                  <a:gd name="T110" fmla="*/ 249 w 251"/>
                  <a:gd name="T111" fmla="*/ 11 h 47"/>
                  <a:gd name="T112" fmla="*/ 249 w 251"/>
                  <a:gd name="T113" fmla="*/ 1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1" h="47">
                    <a:moveTo>
                      <a:pt x="249" y="13"/>
                    </a:moveTo>
                    <a:lnTo>
                      <a:pt x="236" y="14"/>
                    </a:lnTo>
                    <a:lnTo>
                      <a:pt x="223" y="17"/>
                    </a:lnTo>
                    <a:lnTo>
                      <a:pt x="210" y="19"/>
                    </a:lnTo>
                    <a:lnTo>
                      <a:pt x="197" y="21"/>
                    </a:lnTo>
                    <a:lnTo>
                      <a:pt x="185" y="24"/>
                    </a:lnTo>
                    <a:lnTo>
                      <a:pt x="173" y="27"/>
                    </a:lnTo>
                    <a:lnTo>
                      <a:pt x="160" y="29"/>
                    </a:lnTo>
                    <a:lnTo>
                      <a:pt x="148" y="32"/>
                    </a:lnTo>
                    <a:lnTo>
                      <a:pt x="135" y="35"/>
                    </a:lnTo>
                    <a:lnTo>
                      <a:pt x="122" y="38"/>
                    </a:lnTo>
                    <a:lnTo>
                      <a:pt x="109" y="40"/>
                    </a:lnTo>
                    <a:lnTo>
                      <a:pt x="96" y="41"/>
                    </a:lnTo>
                    <a:lnTo>
                      <a:pt x="82" y="42"/>
                    </a:lnTo>
                    <a:lnTo>
                      <a:pt x="69" y="42"/>
                    </a:lnTo>
                    <a:lnTo>
                      <a:pt x="54" y="42"/>
                    </a:lnTo>
                    <a:lnTo>
                      <a:pt x="41" y="41"/>
                    </a:lnTo>
                    <a:lnTo>
                      <a:pt x="35" y="41"/>
                    </a:lnTo>
                    <a:lnTo>
                      <a:pt x="29" y="42"/>
                    </a:lnTo>
                    <a:lnTo>
                      <a:pt x="23" y="43"/>
                    </a:lnTo>
                    <a:lnTo>
                      <a:pt x="19" y="46"/>
                    </a:lnTo>
                    <a:lnTo>
                      <a:pt x="13" y="47"/>
                    </a:lnTo>
                    <a:lnTo>
                      <a:pt x="8" y="47"/>
                    </a:lnTo>
                    <a:lnTo>
                      <a:pt x="4" y="46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5" y="31"/>
                    </a:lnTo>
                    <a:lnTo>
                      <a:pt x="8" y="28"/>
                    </a:lnTo>
                    <a:lnTo>
                      <a:pt x="14" y="27"/>
                    </a:lnTo>
                    <a:lnTo>
                      <a:pt x="20" y="27"/>
                    </a:lnTo>
                    <a:lnTo>
                      <a:pt x="27" y="27"/>
                    </a:lnTo>
                    <a:lnTo>
                      <a:pt x="32" y="26"/>
                    </a:lnTo>
                    <a:lnTo>
                      <a:pt x="37" y="25"/>
                    </a:lnTo>
                    <a:lnTo>
                      <a:pt x="49" y="25"/>
                    </a:lnTo>
                    <a:lnTo>
                      <a:pt x="61" y="24"/>
                    </a:lnTo>
                    <a:lnTo>
                      <a:pt x="73" y="23"/>
                    </a:lnTo>
                    <a:lnTo>
                      <a:pt x="84" y="21"/>
                    </a:lnTo>
                    <a:lnTo>
                      <a:pt x="96" y="20"/>
                    </a:lnTo>
                    <a:lnTo>
                      <a:pt x="107" y="19"/>
                    </a:lnTo>
                    <a:lnTo>
                      <a:pt x="119" y="17"/>
                    </a:lnTo>
                    <a:lnTo>
                      <a:pt x="129" y="16"/>
                    </a:lnTo>
                    <a:lnTo>
                      <a:pt x="141" y="13"/>
                    </a:lnTo>
                    <a:lnTo>
                      <a:pt x="152" y="12"/>
                    </a:lnTo>
                    <a:lnTo>
                      <a:pt x="164" y="10"/>
                    </a:lnTo>
                    <a:lnTo>
                      <a:pt x="175" y="8"/>
                    </a:lnTo>
                    <a:lnTo>
                      <a:pt x="187" y="6"/>
                    </a:lnTo>
                    <a:lnTo>
                      <a:pt x="198" y="4"/>
                    </a:lnTo>
                    <a:lnTo>
                      <a:pt x="210" y="2"/>
                    </a:lnTo>
                    <a:lnTo>
                      <a:pt x="221" y="0"/>
                    </a:lnTo>
                    <a:lnTo>
                      <a:pt x="229" y="2"/>
                    </a:lnTo>
                    <a:lnTo>
                      <a:pt x="238" y="2"/>
                    </a:lnTo>
                    <a:lnTo>
                      <a:pt x="246" y="2"/>
                    </a:lnTo>
                    <a:lnTo>
                      <a:pt x="251" y="6"/>
                    </a:lnTo>
                    <a:lnTo>
                      <a:pt x="250" y="8"/>
                    </a:lnTo>
                    <a:lnTo>
                      <a:pt x="249" y="10"/>
                    </a:lnTo>
                    <a:lnTo>
                      <a:pt x="249" y="11"/>
                    </a:lnTo>
                    <a:lnTo>
                      <a:pt x="249" y="13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4" name="Freeform 76"/>
              <p:cNvSpPr>
                <a:spLocks/>
              </p:cNvSpPr>
              <p:nvPr/>
            </p:nvSpPr>
            <p:spPr bwMode="auto">
              <a:xfrm>
                <a:off x="3440" y="2978"/>
                <a:ext cx="36" cy="15"/>
              </a:xfrm>
              <a:custGeom>
                <a:avLst/>
                <a:gdLst>
                  <a:gd name="T0" fmla="*/ 0 w 73"/>
                  <a:gd name="T1" fmla="*/ 31 h 31"/>
                  <a:gd name="T2" fmla="*/ 7 w 73"/>
                  <a:gd name="T3" fmla="*/ 23 h 31"/>
                  <a:gd name="T4" fmla="*/ 15 w 73"/>
                  <a:gd name="T5" fmla="*/ 14 h 31"/>
                  <a:gd name="T6" fmla="*/ 22 w 73"/>
                  <a:gd name="T7" fmla="*/ 6 h 31"/>
                  <a:gd name="T8" fmla="*/ 33 w 73"/>
                  <a:gd name="T9" fmla="*/ 0 h 31"/>
                  <a:gd name="T10" fmla="*/ 73 w 73"/>
                  <a:gd name="T11" fmla="*/ 0 h 31"/>
                  <a:gd name="T12" fmla="*/ 49 w 73"/>
                  <a:gd name="T13" fmla="*/ 30 h 31"/>
                  <a:gd name="T14" fmla="*/ 0 w 73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31">
                    <a:moveTo>
                      <a:pt x="0" y="31"/>
                    </a:moveTo>
                    <a:lnTo>
                      <a:pt x="7" y="23"/>
                    </a:lnTo>
                    <a:lnTo>
                      <a:pt x="15" y="14"/>
                    </a:lnTo>
                    <a:lnTo>
                      <a:pt x="22" y="6"/>
                    </a:lnTo>
                    <a:lnTo>
                      <a:pt x="33" y="0"/>
                    </a:lnTo>
                    <a:lnTo>
                      <a:pt x="73" y="0"/>
                    </a:lnTo>
                    <a:lnTo>
                      <a:pt x="49" y="3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5" name="Freeform 77"/>
              <p:cNvSpPr>
                <a:spLocks/>
              </p:cNvSpPr>
              <p:nvPr/>
            </p:nvSpPr>
            <p:spPr bwMode="auto">
              <a:xfrm>
                <a:off x="3444" y="3173"/>
                <a:ext cx="20" cy="138"/>
              </a:xfrm>
              <a:custGeom>
                <a:avLst/>
                <a:gdLst>
                  <a:gd name="T0" fmla="*/ 31 w 39"/>
                  <a:gd name="T1" fmla="*/ 275 h 275"/>
                  <a:gd name="T2" fmla="*/ 20 w 39"/>
                  <a:gd name="T3" fmla="*/ 269 h 275"/>
                  <a:gd name="T4" fmla="*/ 22 w 39"/>
                  <a:gd name="T5" fmla="*/ 260 h 275"/>
                  <a:gd name="T6" fmla="*/ 25 w 39"/>
                  <a:gd name="T7" fmla="*/ 248 h 275"/>
                  <a:gd name="T8" fmla="*/ 25 w 39"/>
                  <a:gd name="T9" fmla="*/ 236 h 275"/>
                  <a:gd name="T10" fmla="*/ 20 w 39"/>
                  <a:gd name="T11" fmla="*/ 181 h 275"/>
                  <a:gd name="T12" fmla="*/ 15 w 39"/>
                  <a:gd name="T13" fmla="*/ 126 h 275"/>
                  <a:gd name="T14" fmla="*/ 9 w 39"/>
                  <a:gd name="T15" fmla="*/ 71 h 275"/>
                  <a:gd name="T16" fmla="*/ 7 w 39"/>
                  <a:gd name="T17" fmla="*/ 17 h 275"/>
                  <a:gd name="T18" fmla="*/ 4 w 39"/>
                  <a:gd name="T19" fmla="*/ 14 h 275"/>
                  <a:gd name="T20" fmla="*/ 1 w 39"/>
                  <a:gd name="T21" fmla="*/ 9 h 275"/>
                  <a:gd name="T22" fmla="*/ 0 w 39"/>
                  <a:gd name="T23" fmla="*/ 6 h 275"/>
                  <a:gd name="T24" fmla="*/ 2 w 39"/>
                  <a:gd name="T25" fmla="*/ 0 h 275"/>
                  <a:gd name="T26" fmla="*/ 16 w 39"/>
                  <a:gd name="T27" fmla="*/ 0 h 275"/>
                  <a:gd name="T28" fmla="*/ 19 w 39"/>
                  <a:gd name="T29" fmla="*/ 50 h 275"/>
                  <a:gd name="T30" fmla="*/ 24 w 39"/>
                  <a:gd name="T31" fmla="*/ 102 h 275"/>
                  <a:gd name="T32" fmla="*/ 28 w 39"/>
                  <a:gd name="T33" fmla="*/ 155 h 275"/>
                  <a:gd name="T34" fmla="*/ 34 w 39"/>
                  <a:gd name="T35" fmla="*/ 209 h 275"/>
                  <a:gd name="T36" fmla="*/ 33 w 39"/>
                  <a:gd name="T37" fmla="*/ 228 h 275"/>
                  <a:gd name="T38" fmla="*/ 38 w 39"/>
                  <a:gd name="T39" fmla="*/ 245 h 275"/>
                  <a:gd name="T40" fmla="*/ 39 w 39"/>
                  <a:gd name="T41" fmla="*/ 261 h 275"/>
                  <a:gd name="T42" fmla="*/ 31 w 39"/>
                  <a:gd name="T43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275">
                    <a:moveTo>
                      <a:pt x="31" y="275"/>
                    </a:moveTo>
                    <a:lnTo>
                      <a:pt x="20" y="269"/>
                    </a:lnTo>
                    <a:lnTo>
                      <a:pt x="22" y="260"/>
                    </a:lnTo>
                    <a:lnTo>
                      <a:pt x="25" y="248"/>
                    </a:lnTo>
                    <a:lnTo>
                      <a:pt x="25" y="236"/>
                    </a:lnTo>
                    <a:lnTo>
                      <a:pt x="20" y="181"/>
                    </a:lnTo>
                    <a:lnTo>
                      <a:pt x="15" y="126"/>
                    </a:lnTo>
                    <a:lnTo>
                      <a:pt x="9" y="71"/>
                    </a:lnTo>
                    <a:lnTo>
                      <a:pt x="7" y="17"/>
                    </a:lnTo>
                    <a:lnTo>
                      <a:pt x="4" y="14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16" y="0"/>
                    </a:lnTo>
                    <a:lnTo>
                      <a:pt x="19" y="50"/>
                    </a:lnTo>
                    <a:lnTo>
                      <a:pt x="24" y="102"/>
                    </a:lnTo>
                    <a:lnTo>
                      <a:pt x="28" y="155"/>
                    </a:lnTo>
                    <a:lnTo>
                      <a:pt x="34" y="209"/>
                    </a:lnTo>
                    <a:lnTo>
                      <a:pt x="33" y="228"/>
                    </a:lnTo>
                    <a:lnTo>
                      <a:pt x="38" y="245"/>
                    </a:lnTo>
                    <a:lnTo>
                      <a:pt x="39" y="261"/>
                    </a:lnTo>
                    <a:lnTo>
                      <a:pt x="31" y="2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" name="Freeform 78"/>
              <p:cNvSpPr>
                <a:spLocks/>
              </p:cNvSpPr>
              <p:nvPr/>
            </p:nvSpPr>
            <p:spPr bwMode="auto">
              <a:xfrm>
                <a:off x="3424" y="2956"/>
                <a:ext cx="38" cy="18"/>
              </a:xfrm>
              <a:custGeom>
                <a:avLst/>
                <a:gdLst>
                  <a:gd name="T0" fmla="*/ 0 w 75"/>
                  <a:gd name="T1" fmla="*/ 35 h 35"/>
                  <a:gd name="T2" fmla="*/ 8 w 75"/>
                  <a:gd name="T3" fmla="*/ 27 h 35"/>
                  <a:gd name="T4" fmla="*/ 16 w 75"/>
                  <a:gd name="T5" fmla="*/ 19 h 35"/>
                  <a:gd name="T6" fmla="*/ 25 w 75"/>
                  <a:gd name="T7" fmla="*/ 12 h 35"/>
                  <a:gd name="T8" fmla="*/ 34 w 75"/>
                  <a:gd name="T9" fmla="*/ 7 h 35"/>
                  <a:gd name="T10" fmla="*/ 43 w 75"/>
                  <a:gd name="T11" fmla="*/ 3 h 35"/>
                  <a:gd name="T12" fmla="*/ 52 w 75"/>
                  <a:gd name="T13" fmla="*/ 1 h 35"/>
                  <a:gd name="T14" fmla="*/ 64 w 75"/>
                  <a:gd name="T15" fmla="*/ 0 h 35"/>
                  <a:gd name="T16" fmla="*/ 75 w 75"/>
                  <a:gd name="T17" fmla="*/ 0 h 35"/>
                  <a:gd name="T18" fmla="*/ 68 w 75"/>
                  <a:gd name="T19" fmla="*/ 9 h 35"/>
                  <a:gd name="T20" fmla="*/ 60 w 75"/>
                  <a:gd name="T21" fmla="*/ 17 h 35"/>
                  <a:gd name="T22" fmla="*/ 52 w 75"/>
                  <a:gd name="T23" fmla="*/ 23 h 35"/>
                  <a:gd name="T24" fmla="*/ 44 w 75"/>
                  <a:gd name="T25" fmla="*/ 28 h 35"/>
                  <a:gd name="T26" fmla="*/ 35 w 75"/>
                  <a:gd name="T27" fmla="*/ 32 h 35"/>
                  <a:gd name="T28" fmla="*/ 25 w 75"/>
                  <a:gd name="T29" fmla="*/ 34 h 35"/>
                  <a:gd name="T30" fmla="*/ 13 w 75"/>
                  <a:gd name="T31" fmla="*/ 35 h 35"/>
                  <a:gd name="T32" fmla="*/ 0 w 75"/>
                  <a:gd name="T3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35">
                    <a:moveTo>
                      <a:pt x="0" y="35"/>
                    </a:moveTo>
                    <a:lnTo>
                      <a:pt x="8" y="27"/>
                    </a:lnTo>
                    <a:lnTo>
                      <a:pt x="16" y="19"/>
                    </a:lnTo>
                    <a:lnTo>
                      <a:pt x="25" y="12"/>
                    </a:lnTo>
                    <a:lnTo>
                      <a:pt x="34" y="7"/>
                    </a:lnTo>
                    <a:lnTo>
                      <a:pt x="43" y="3"/>
                    </a:lnTo>
                    <a:lnTo>
                      <a:pt x="52" y="1"/>
                    </a:lnTo>
                    <a:lnTo>
                      <a:pt x="64" y="0"/>
                    </a:lnTo>
                    <a:lnTo>
                      <a:pt x="75" y="0"/>
                    </a:lnTo>
                    <a:lnTo>
                      <a:pt x="68" y="9"/>
                    </a:lnTo>
                    <a:lnTo>
                      <a:pt x="60" y="17"/>
                    </a:lnTo>
                    <a:lnTo>
                      <a:pt x="52" y="23"/>
                    </a:lnTo>
                    <a:lnTo>
                      <a:pt x="44" y="28"/>
                    </a:lnTo>
                    <a:lnTo>
                      <a:pt x="35" y="32"/>
                    </a:lnTo>
                    <a:lnTo>
                      <a:pt x="25" y="34"/>
                    </a:lnTo>
                    <a:lnTo>
                      <a:pt x="13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" name="Freeform 79"/>
              <p:cNvSpPr>
                <a:spLocks/>
              </p:cNvSpPr>
              <p:nvPr/>
            </p:nvSpPr>
            <p:spPr bwMode="auto">
              <a:xfrm>
                <a:off x="3425" y="3001"/>
                <a:ext cx="33" cy="14"/>
              </a:xfrm>
              <a:custGeom>
                <a:avLst/>
                <a:gdLst>
                  <a:gd name="T0" fmla="*/ 43 w 65"/>
                  <a:gd name="T1" fmla="*/ 28 h 28"/>
                  <a:gd name="T2" fmla="*/ 0 w 65"/>
                  <a:gd name="T3" fmla="*/ 28 h 28"/>
                  <a:gd name="T4" fmla="*/ 1 w 65"/>
                  <a:gd name="T5" fmla="*/ 20 h 28"/>
                  <a:gd name="T6" fmla="*/ 5 w 65"/>
                  <a:gd name="T7" fmla="*/ 14 h 28"/>
                  <a:gd name="T8" fmla="*/ 11 w 65"/>
                  <a:gd name="T9" fmla="*/ 10 h 28"/>
                  <a:gd name="T10" fmla="*/ 16 w 65"/>
                  <a:gd name="T11" fmla="*/ 5 h 28"/>
                  <a:gd name="T12" fmla="*/ 22 w 65"/>
                  <a:gd name="T13" fmla="*/ 2 h 28"/>
                  <a:gd name="T14" fmla="*/ 28 w 65"/>
                  <a:gd name="T15" fmla="*/ 0 h 28"/>
                  <a:gd name="T16" fmla="*/ 34 w 65"/>
                  <a:gd name="T17" fmla="*/ 0 h 28"/>
                  <a:gd name="T18" fmla="*/ 40 w 65"/>
                  <a:gd name="T19" fmla="*/ 0 h 28"/>
                  <a:gd name="T20" fmla="*/ 46 w 65"/>
                  <a:gd name="T21" fmla="*/ 2 h 28"/>
                  <a:gd name="T22" fmla="*/ 53 w 65"/>
                  <a:gd name="T23" fmla="*/ 2 h 28"/>
                  <a:gd name="T24" fmla="*/ 58 w 65"/>
                  <a:gd name="T25" fmla="*/ 2 h 28"/>
                  <a:gd name="T26" fmla="*/ 65 w 65"/>
                  <a:gd name="T27" fmla="*/ 0 h 28"/>
                  <a:gd name="T28" fmla="*/ 61 w 65"/>
                  <a:gd name="T29" fmla="*/ 9 h 28"/>
                  <a:gd name="T30" fmla="*/ 57 w 65"/>
                  <a:gd name="T31" fmla="*/ 17 h 28"/>
                  <a:gd name="T32" fmla="*/ 52 w 65"/>
                  <a:gd name="T33" fmla="*/ 23 h 28"/>
                  <a:gd name="T34" fmla="*/ 43 w 65"/>
                  <a:gd name="T3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28">
                    <a:moveTo>
                      <a:pt x="43" y="28"/>
                    </a:moveTo>
                    <a:lnTo>
                      <a:pt x="0" y="28"/>
                    </a:lnTo>
                    <a:lnTo>
                      <a:pt x="1" y="20"/>
                    </a:lnTo>
                    <a:lnTo>
                      <a:pt x="5" y="14"/>
                    </a:lnTo>
                    <a:lnTo>
                      <a:pt x="11" y="10"/>
                    </a:lnTo>
                    <a:lnTo>
                      <a:pt x="16" y="5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3" y="2"/>
                    </a:lnTo>
                    <a:lnTo>
                      <a:pt x="58" y="2"/>
                    </a:lnTo>
                    <a:lnTo>
                      <a:pt x="65" y="0"/>
                    </a:lnTo>
                    <a:lnTo>
                      <a:pt x="61" y="9"/>
                    </a:lnTo>
                    <a:lnTo>
                      <a:pt x="57" y="17"/>
                    </a:lnTo>
                    <a:lnTo>
                      <a:pt x="52" y="23"/>
                    </a:lnTo>
                    <a:lnTo>
                      <a:pt x="43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8" name="Freeform 80"/>
              <p:cNvSpPr>
                <a:spLocks/>
              </p:cNvSpPr>
              <p:nvPr/>
            </p:nvSpPr>
            <p:spPr bwMode="auto">
              <a:xfrm>
                <a:off x="3439" y="3040"/>
                <a:ext cx="18" cy="17"/>
              </a:xfrm>
              <a:custGeom>
                <a:avLst/>
                <a:gdLst>
                  <a:gd name="T0" fmla="*/ 16 w 36"/>
                  <a:gd name="T1" fmla="*/ 34 h 34"/>
                  <a:gd name="T2" fmla="*/ 11 w 36"/>
                  <a:gd name="T3" fmla="*/ 33 h 34"/>
                  <a:gd name="T4" fmla="*/ 5 w 36"/>
                  <a:gd name="T5" fmla="*/ 32 h 34"/>
                  <a:gd name="T6" fmla="*/ 1 w 36"/>
                  <a:gd name="T7" fmla="*/ 30 h 34"/>
                  <a:gd name="T8" fmla="*/ 0 w 36"/>
                  <a:gd name="T9" fmla="*/ 24 h 34"/>
                  <a:gd name="T10" fmla="*/ 3 w 36"/>
                  <a:gd name="T11" fmla="*/ 15 h 34"/>
                  <a:gd name="T12" fmla="*/ 10 w 36"/>
                  <a:gd name="T13" fmla="*/ 9 h 34"/>
                  <a:gd name="T14" fmla="*/ 19 w 36"/>
                  <a:gd name="T15" fmla="*/ 4 h 34"/>
                  <a:gd name="T16" fmla="*/ 27 w 36"/>
                  <a:gd name="T17" fmla="*/ 0 h 34"/>
                  <a:gd name="T18" fmla="*/ 36 w 36"/>
                  <a:gd name="T19" fmla="*/ 7 h 34"/>
                  <a:gd name="T20" fmla="*/ 36 w 36"/>
                  <a:gd name="T21" fmla="*/ 18 h 34"/>
                  <a:gd name="T22" fmla="*/ 28 w 36"/>
                  <a:gd name="T23" fmla="*/ 28 h 34"/>
                  <a:gd name="T24" fmla="*/ 16 w 3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4">
                    <a:moveTo>
                      <a:pt x="16" y="34"/>
                    </a:moveTo>
                    <a:lnTo>
                      <a:pt x="11" y="33"/>
                    </a:lnTo>
                    <a:lnTo>
                      <a:pt x="5" y="32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3" y="15"/>
                    </a:lnTo>
                    <a:lnTo>
                      <a:pt x="10" y="9"/>
                    </a:lnTo>
                    <a:lnTo>
                      <a:pt x="19" y="4"/>
                    </a:lnTo>
                    <a:lnTo>
                      <a:pt x="27" y="0"/>
                    </a:lnTo>
                    <a:lnTo>
                      <a:pt x="36" y="7"/>
                    </a:lnTo>
                    <a:lnTo>
                      <a:pt x="36" y="18"/>
                    </a:lnTo>
                    <a:lnTo>
                      <a:pt x="28" y="28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9" name="Freeform 81"/>
              <p:cNvSpPr>
                <a:spLocks/>
              </p:cNvSpPr>
              <p:nvPr/>
            </p:nvSpPr>
            <p:spPr bwMode="auto">
              <a:xfrm>
                <a:off x="3406" y="2981"/>
                <a:ext cx="33" cy="16"/>
              </a:xfrm>
              <a:custGeom>
                <a:avLst/>
                <a:gdLst>
                  <a:gd name="T0" fmla="*/ 34 w 65"/>
                  <a:gd name="T1" fmla="*/ 31 h 31"/>
                  <a:gd name="T2" fmla="*/ 0 w 65"/>
                  <a:gd name="T3" fmla="*/ 29 h 31"/>
                  <a:gd name="T4" fmla="*/ 5 w 65"/>
                  <a:gd name="T5" fmla="*/ 20 h 31"/>
                  <a:gd name="T6" fmla="*/ 11 w 65"/>
                  <a:gd name="T7" fmla="*/ 14 h 31"/>
                  <a:gd name="T8" fmla="*/ 19 w 65"/>
                  <a:gd name="T9" fmla="*/ 9 h 31"/>
                  <a:gd name="T10" fmla="*/ 27 w 65"/>
                  <a:gd name="T11" fmla="*/ 6 h 31"/>
                  <a:gd name="T12" fmla="*/ 37 w 65"/>
                  <a:gd name="T13" fmla="*/ 4 h 31"/>
                  <a:gd name="T14" fmla="*/ 46 w 65"/>
                  <a:gd name="T15" fmla="*/ 2 h 31"/>
                  <a:gd name="T16" fmla="*/ 56 w 65"/>
                  <a:gd name="T17" fmla="*/ 1 h 31"/>
                  <a:gd name="T18" fmla="*/ 65 w 65"/>
                  <a:gd name="T19" fmla="*/ 0 h 31"/>
                  <a:gd name="T20" fmla="*/ 60 w 65"/>
                  <a:gd name="T21" fmla="*/ 9 h 31"/>
                  <a:gd name="T22" fmla="*/ 53 w 65"/>
                  <a:gd name="T23" fmla="*/ 19 h 31"/>
                  <a:gd name="T24" fmla="*/ 45 w 65"/>
                  <a:gd name="T25" fmla="*/ 27 h 31"/>
                  <a:gd name="T26" fmla="*/ 34 w 65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" h="31">
                    <a:moveTo>
                      <a:pt x="34" y="31"/>
                    </a:moveTo>
                    <a:lnTo>
                      <a:pt x="0" y="29"/>
                    </a:lnTo>
                    <a:lnTo>
                      <a:pt x="5" y="20"/>
                    </a:lnTo>
                    <a:lnTo>
                      <a:pt x="11" y="14"/>
                    </a:lnTo>
                    <a:lnTo>
                      <a:pt x="19" y="9"/>
                    </a:lnTo>
                    <a:lnTo>
                      <a:pt x="27" y="6"/>
                    </a:lnTo>
                    <a:lnTo>
                      <a:pt x="37" y="4"/>
                    </a:lnTo>
                    <a:lnTo>
                      <a:pt x="46" y="2"/>
                    </a:lnTo>
                    <a:lnTo>
                      <a:pt x="56" y="1"/>
                    </a:lnTo>
                    <a:lnTo>
                      <a:pt x="65" y="0"/>
                    </a:lnTo>
                    <a:lnTo>
                      <a:pt x="60" y="9"/>
                    </a:lnTo>
                    <a:lnTo>
                      <a:pt x="53" y="19"/>
                    </a:lnTo>
                    <a:lnTo>
                      <a:pt x="45" y="27"/>
                    </a:lnTo>
                    <a:lnTo>
                      <a:pt x="34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Freeform 82"/>
              <p:cNvSpPr>
                <a:spLocks/>
              </p:cNvSpPr>
              <p:nvPr/>
            </p:nvSpPr>
            <p:spPr bwMode="auto">
              <a:xfrm>
                <a:off x="3394" y="2959"/>
                <a:ext cx="31" cy="17"/>
              </a:xfrm>
              <a:custGeom>
                <a:avLst/>
                <a:gdLst>
                  <a:gd name="T0" fmla="*/ 0 w 64"/>
                  <a:gd name="T1" fmla="*/ 34 h 36"/>
                  <a:gd name="T2" fmla="*/ 7 w 64"/>
                  <a:gd name="T3" fmla="*/ 26 h 36"/>
                  <a:gd name="T4" fmla="*/ 14 w 64"/>
                  <a:gd name="T5" fmla="*/ 19 h 36"/>
                  <a:gd name="T6" fmla="*/ 21 w 64"/>
                  <a:gd name="T7" fmla="*/ 12 h 36"/>
                  <a:gd name="T8" fmla="*/ 28 w 64"/>
                  <a:gd name="T9" fmla="*/ 7 h 36"/>
                  <a:gd name="T10" fmla="*/ 36 w 64"/>
                  <a:gd name="T11" fmla="*/ 3 h 36"/>
                  <a:gd name="T12" fmla="*/ 44 w 64"/>
                  <a:gd name="T13" fmla="*/ 1 h 36"/>
                  <a:gd name="T14" fmla="*/ 53 w 64"/>
                  <a:gd name="T15" fmla="*/ 0 h 36"/>
                  <a:gd name="T16" fmla="*/ 64 w 64"/>
                  <a:gd name="T17" fmla="*/ 3 h 36"/>
                  <a:gd name="T18" fmla="*/ 58 w 64"/>
                  <a:gd name="T19" fmla="*/ 9 h 36"/>
                  <a:gd name="T20" fmla="*/ 51 w 64"/>
                  <a:gd name="T21" fmla="*/ 18 h 36"/>
                  <a:gd name="T22" fmla="*/ 45 w 64"/>
                  <a:gd name="T23" fmla="*/ 23 h 36"/>
                  <a:gd name="T24" fmla="*/ 38 w 64"/>
                  <a:gd name="T25" fmla="*/ 29 h 36"/>
                  <a:gd name="T26" fmla="*/ 30 w 64"/>
                  <a:gd name="T27" fmla="*/ 32 h 36"/>
                  <a:gd name="T28" fmla="*/ 22 w 64"/>
                  <a:gd name="T29" fmla="*/ 36 h 36"/>
                  <a:gd name="T30" fmla="*/ 12 w 64"/>
                  <a:gd name="T31" fmla="*/ 36 h 36"/>
                  <a:gd name="T32" fmla="*/ 0 w 64"/>
                  <a:gd name="T33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36">
                    <a:moveTo>
                      <a:pt x="0" y="34"/>
                    </a:moveTo>
                    <a:lnTo>
                      <a:pt x="7" y="26"/>
                    </a:lnTo>
                    <a:lnTo>
                      <a:pt x="14" y="19"/>
                    </a:lnTo>
                    <a:lnTo>
                      <a:pt x="21" y="12"/>
                    </a:lnTo>
                    <a:lnTo>
                      <a:pt x="28" y="7"/>
                    </a:lnTo>
                    <a:lnTo>
                      <a:pt x="36" y="3"/>
                    </a:lnTo>
                    <a:lnTo>
                      <a:pt x="44" y="1"/>
                    </a:lnTo>
                    <a:lnTo>
                      <a:pt x="53" y="0"/>
                    </a:lnTo>
                    <a:lnTo>
                      <a:pt x="64" y="3"/>
                    </a:lnTo>
                    <a:lnTo>
                      <a:pt x="58" y="9"/>
                    </a:lnTo>
                    <a:lnTo>
                      <a:pt x="51" y="18"/>
                    </a:lnTo>
                    <a:lnTo>
                      <a:pt x="45" y="23"/>
                    </a:lnTo>
                    <a:lnTo>
                      <a:pt x="38" y="29"/>
                    </a:lnTo>
                    <a:lnTo>
                      <a:pt x="30" y="32"/>
                    </a:lnTo>
                    <a:lnTo>
                      <a:pt x="22" y="36"/>
                    </a:lnTo>
                    <a:lnTo>
                      <a:pt x="12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Freeform 83"/>
              <p:cNvSpPr>
                <a:spLocks/>
              </p:cNvSpPr>
              <p:nvPr/>
            </p:nvSpPr>
            <p:spPr bwMode="auto">
              <a:xfrm>
                <a:off x="3394" y="3005"/>
                <a:ext cx="27" cy="12"/>
              </a:xfrm>
              <a:custGeom>
                <a:avLst/>
                <a:gdLst>
                  <a:gd name="T0" fmla="*/ 0 w 56"/>
                  <a:gd name="T1" fmla="*/ 26 h 26"/>
                  <a:gd name="T2" fmla="*/ 3 w 56"/>
                  <a:gd name="T3" fmla="*/ 16 h 26"/>
                  <a:gd name="T4" fmla="*/ 7 w 56"/>
                  <a:gd name="T5" fmla="*/ 10 h 26"/>
                  <a:gd name="T6" fmla="*/ 13 w 56"/>
                  <a:gd name="T7" fmla="*/ 5 h 26"/>
                  <a:gd name="T8" fmla="*/ 21 w 56"/>
                  <a:gd name="T9" fmla="*/ 2 h 26"/>
                  <a:gd name="T10" fmla="*/ 29 w 56"/>
                  <a:gd name="T11" fmla="*/ 0 h 26"/>
                  <a:gd name="T12" fmla="*/ 37 w 56"/>
                  <a:gd name="T13" fmla="*/ 0 h 26"/>
                  <a:gd name="T14" fmla="*/ 46 w 56"/>
                  <a:gd name="T15" fmla="*/ 0 h 26"/>
                  <a:gd name="T16" fmla="*/ 56 w 56"/>
                  <a:gd name="T17" fmla="*/ 0 h 26"/>
                  <a:gd name="T18" fmla="*/ 54 w 56"/>
                  <a:gd name="T19" fmla="*/ 12 h 26"/>
                  <a:gd name="T20" fmla="*/ 51 w 56"/>
                  <a:gd name="T21" fmla="*/ 19 h 26"/>
                  <a:gd name="T22" fmla="*/ 44 w 56"/>
                  <a:gd name="T23" fmla="*/ 22 h 26"/>
                  <a:gd name="T24" fmla="*/ 35 w 56"/>
                  <a:gd name="T25" fmla="*/ 23 h 26"/>
                  <a:gd name="T26" fmla="*/ 26 w 56"/>
                  <a:gd name="T27" fmla="*/ 23 h 26"/>
                  <a:gd name="T28" fmla="*/ 15 w 56"/>
                  <a:gd name="T29" fmla="*/ 23 h 26"/>
                  <a:gd name="T30" fmla="*/ 7 w 56"/>
                  <a:gd name="T31" fmla="*/ 23 h 26"/>
                  <a:gd name="T32" fmla="*/ 0 w 56"/>
                  <a:gd name="T3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26">
                    <a:moveTo>
                      <a:pt x="0" y="26"/>
                    </a:moveTo>
                    <a:lnTo>
                      <a:pt x="3" y="16"/>
                    </a:lnTo>
                    <a:lnTo>
                      <a:pt x="7" y="10"/>
                    </a:lnTo>
                    <a:lnTo>
                      <a:pt x="13" y="5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54" y="12"/>
                    </a:lnTo>
                    <a:lnTo>
                      <a:pt x="51" y="19"/>
                    </a:lnTo>
                    <a:lnTo>
                      <a:pt x="44" y="22"/>
                    </a:lnTo>
                    <a:lnTo>
                      <a:pt x="35" y="23"/>
                    </a:lnTo>
                    <a:lnTo>
                      <a:pt x="26" y="23"/>
                    </a:lnTo>
                    <a:lnTo>
                      <a:pt x="15" y="23"/>
                    </a:lnTo>
                    <a:lnTo>
                      <a:pt x="7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Freeform 84"/>
              <p:cNvSpPr>
                <a:spLocks/>
              </p:cNvSpPr>
              <p:nvPr/>
            </p:nvSpPr>
            <p:spPr bwMode="auto">
              <a:xfrm>
                <a:off x="3397" y="3039"/>
                <a:ext cx="21" cy="19"/>
              </a:xfrm>
              <a:custGeom>
                <a:avLst/>
                <a:gdLst>
                  <a:gd name="T0" fmla="*/ 14 w 43"/>
                  <a:gd name="T1" fmla="*/ 38 h 39"/>
                  <a:gd name="T2" fmla="*/ 9 w 43"/>
                  <a:gd name="T3" fmla="*/ 39 h 39"/>
                  <a:gd name="T4" fmla="*/ 5 w 43"/>
                  <a:gd name="T5" fmla="*/ 37 h 39"/>
                  <a:gd name="T6" fmla="*/ 1 w 43"/>
                  <a:gd name="T7" fmla="*/ 34 h 39"/>
                  <a:gd name="T8" fmla="*/ 0 w 43"/>
                  <a:gd name="T9" fmla="*/ 29 h 39"/>
                  <a:gd name="T10" fmla="*/ 5 w 43"/>
                  <a:gd name="T11" fmla="*/ 18 h 39"/>
                  <a:gd name="T12" fmla="*/ 13 w 43"/>
                  <a:gd name="T13" fmla="*/ 11 h 39"/>
                  <a:gd name="T14" fmla="*/ 23 w 43"/>
                  <a:gd name="T15" fmla="*/ 6 h 39"/>
                  <a:gd name="T16" fmla="*/ 34 w 43"/>
                  <a:gd name="T17" fmla="*/ 0 h 39"/>
                  <a:gd name="T18" fmla="*/ 39 w 43"/>
                  <a:gd name="T19" fmla="*/ 5 h 39"/>
                  <a:gd name="T20" fmla="*/ 43 w 43"/>
                  <a:gd name="T21" fmla="*/ 11 h 39"/>
                  <a:gd name="T22" fmla="*/ 43 w 43"/>
                  <a:gd name="T23" fmla="*/ 18 h 39"/>
                  <a:gd name="T24" fmla="*/ 39 w 43"/>
                  <a:gd name="T25" fmla="*/ 24 h 39"/>
                  <a:gd name="T26" fmla="*/ 35 w 43"/>
                  <a:gd name="T27" fmla="*/ 30 h 39"/>
                  <a:gd name="T28" fmla="*/ 29 w 43"/>
                  <a:gd name="T29" fmla="*/ 35 h 39"/>
                  <a:gd name="T30" fmla="*/ 22 w 43"/>
                  <a:gd name="T31" fmla="*/ 38 h 39"/>
                  <a:gd name="T32" fmla="*/ 14 w 43"/>
                  <a:gd name="T3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39">
                    <a:moveTo>
                      <a:pt x="14" y="38"/>
                    </a:moveTo>
                    <a:lnTo>
                      <a:pt x="9" y="39"/>
                    </a:lnTo>
                    <a:lnTo>
                      <a:pt x="5" y="37"/>
                    </a:lnTo>
                    <a:lnTo>
                      <a:pt x="1" y="34"/>
                    </a:lnTo>
                    <a:lnTo>
                      <a:pt x="0" y="29"/>
                    </a:lnTo>
                    <a:lnTo>
                      <a:pt x="5" y="18"/>
                    </a:lnTo>
                    <a:lnTo>
                      <a:pt x="13" y="11"/>
                    </a:lnTo>
                    <a:lnTo>
                      <a:pt x="23" y="6"/>
                    </a:lnTo>
                    <a:lnTo>
                      <a:pt x="34" y="0"/>
                    </a:lnTo>
                    <a:lnTo>
                      <a:pt x="39" y="5"/>
                    </a:lnTo>
                    <a:lnTo>
                      <a:pt x="43" y="11"/>
                    </a:lnTo>
                    <a:lnTo>
                      <a:pt x="43" y="18"/>
                    </a:lnTo>
                    <a:lnTo>
                      <a:pt x="39" y="24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2" y="38"/>
                    </a:lnTo>
                    <a:lnTo>
                      <a:pt x="14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" name="Freeform 85"/>
              <p:cNvSpPr>
                <a:spLocks/>
              </p:cNvSpPr>
              <p:nvPr/>
            </p:nvSpPr>
            <p:spPr bwMode="auto">
              <a:xfrm>
                <a:off x="3377" y="2983"/>
                <a:ext cx="28" cy="16"/>
              </a:xfrm>
              <a:custGeom>
                <a:avLst/>
                <a:gdLst>
                  <a:gd name="T0" fmla="*/ 33 w 56"/>
                  <a:gd name="T1" fmla="*/ 30 h 33"/>
                  <a:gd name="T2" fmla="*/ 25 w 56"/>
                  <a:gd name="T3" fmla="*/ 30 h 33"/>
                  <a:gd name="T4" fmla="*/ 17 w 56"/>
                  <a:gd name="T5" fmla="*/ 31 h 33"/>
                  <a:gd name="T6" fmla="*/ 9 w 56"/>
                  <a:gd name="T7" fmla="*/ 33 h 33"/>
                  <a:gd name="T8" fmla="*/ 0 w 56"/>
                  <a:gd name="T9" fmla="*/ 32 h 33"/>
                  <a:gd name="T10" fmla="*/ 3 w 56"/>
                  <a:gd name="T11" fmla="*/ 24 h 33"/>
                  <a:gd name="T12" fmla="*/ 8 w 56"/>
                  <a:gd name="T13" fmla="*/ 16 h 33"/>
                  <a:gd name="T14" fmla="*/ 14 w 56"/>
                  <a:gd name="T15" fmla="*/ 10 h 33"/>
                  <a:gd name="T16" fmla="*/ 21 w 56"/>
                  <a:gd name="T17" fmla="*/ 4 h 33"/>
                  <a:gd name="T18" fmla="*/ 29 w 56"/>
                  <a:gd name="T19" fmla="*/ 1 h 33"/>
                  <a:gd name="T20" fmla="*/ 37 w 56"/>
                  <a:gd name="T21" fmla="*/ 0 h 33"/>
                  <a:gd name="T22" fmla="*/ 46 w 56"/>
                  <a:gd name="T23" fmla="*/ 0 h 33"/>
                  <a:gd name="T24" fmla="*/ 56 w 56"/>
                  <a:gd name="T25" fmla="*/ 1 h 33"/>
                  <a:gd name="T26" fmla="*/ 52 w 56"/>
                  <a:gd name="T27" fmla="*/ 9 h 33"/>
                  <a:gd name="T28" fmla="*/ 47 w 56"/>
                  <a:gd name="T29" fmla="*/ 17 h 33"/>
                  <a:gd name="T30" fmla="*/ 40 w 56"/>
                  <a:gd name="T31" fmla="*/ 24 h 33"/>
                  <a:gd name="T32" fmla="*/ 33 w 56"/>
                  <a:gd name="T33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3">
                    <a:moveTo>
                      <a:pt x="33" y="30"/>
                    </a:moveTo>
                    <a:lnTo>
                      <a:pt x="25" y="30"/>
                    </a:lnTo>
                    <a:lnTo>
                      <a:pt x="17" y="31"/>
                    </a:lnTo>
                    <a:lnTo>
                      <a:pt x="9" y="33"/>
                    </a:lnTo>
                    <a:lnTo>
                      <a:pt x="0" y="32"/>
                    </a:lnTo>
                    <a:lnTo>
                      <a:pt x="3" y="24"/>
                    </a:lnTo>
                    <a:lnTo>
                      <a:pt x="8" y="16"/>
                    </a:lnTo>
                    <a:lnTo>
                      <a:pt x="14" y="10"/>
                    </a:lnTo>
                    <a:lnTo>
                      <a:pt x="21" y="4"/>
                    </a:lnTo>
                    <a:lnTo>
                      <a:pt x="29" y="1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1"/>
                    </a:lnTo>
                    <a:lnTo>
                      <a:pt x="52" y="9"/>
                    </a:lnTo>
                    <a:lnTo>
                      <a:pt x="47" y="17"/>
                    </a:lnTo>
                    <a:lnTo>
                      <a:pt x="40" y="24"/>
                    </a:lnTo>
                    <a:lnTo>
                      <a:pt x="33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4" name="Freeform 86"/>
              <p:cNvSpPr>
                <a:spLocks/>
              </p:cNvSpPr>
              <p:nvPr/>
            </p:nvSpPr>
            <p:spPr bwMode="auto">
              <a:xfrm>
                <a:off x="3335" y="3360"/>
                <a:ext cx="60" cy="64"/>
              </a:xfrm>
              <a:custGeom>
                <a:avLst/>
                <a:gdLst>
                  <a:gd name="T0" fmla="*/ 68 w 120"/>
                  <a:gd name="T1" fmla="*/ 128 h 128"/>
                  <a:gd name="T2" fmla="*/ 61 w 120"/>
                  <a:gd name="T3" fmla="*/ 128 h 128"/>
                  <a:gd name="T4" fmla="*/ 68 w 120"/>
                  <a:gd name="T5" fmla="*/ 124 h 128"/>
                  <a:gd name="T6" fmla="*/ 68 w 120"/>
                  <a:gd name="T7" fmla="*/ 117 h 128"/>
                  <a:gd name="T8" fmla="*/ 64 w 120"/>
                  <a:gd name="T9" fmla="*/ 111 h 128"/>
                  <a:gd name="T10" fmla="*/ 60 w 120"/>
                  <a:gd name="T11" fmla="*/ 106 h 128"/>
                  <a:gd name="T12" fmla="*/ 46 w 120"/>
                  <a:gd name="T13" fmla="*/ 100 h 128"/>
                  <a:gd name="T14" fmla="*/ 36 w 120"/>
                  <a:gd name="T15" fmla="*/ 92 h 128"/>
                  <a:gd name="T16" fmla="*/ 25 w 120"/>
                  <a:gd name="T17" fmla="*/ 83 h 128"/>
                  <a:gd name="T18" fmla="*/ 17 w 120"/>
                  <a:gd name="T19" fmla="*/ 74 h 128"/>
                  <a:gd name="T20" fmla="*/ 11 w 120"/>
                  <a:gd name="T21" fmla="*/ 62 h 128"/>
                  <a:gd name="T22" fmla="*/ 6 w 120"/>
                  <a:gd name="T23" fmla="*/ 51 h 128"/>
                  <a:gd name="T24" fmla="*/ 2 w 120"/>
                  <a:gd name="T25" fmla="*/ 37 h 128"/>
                  <a:gd name="T26" fmla="*/ 0 w 120"/>
                  <a:gd name="T27" fmla="*/ 23 h 128"/>
                  <a:gd name="T28" fmla="*/ 0 w 120"/>
                  <a:gd name="T29" fmla="*/ 0 h 128"/>
                  <a:gd name="T30" fmla="*/ 34 w 120"/>
                  <a:gd name="T31" fmla="*/ 0 h 128"/>
                  <a:gd name="T32" fmla="*/ 37 w 120"/>
                  <a:gd name="T33" fmla="*/ 13 h 128"/>
                  <a:gd name="T34" fmla="*/ 38 w 120"/>
                  <a:gd name="T35" fmla="*/ 25 h 128"/>
                  <a:gd name="T36" fmla="*/ 40 w 120"/>
                  <a:gd name="T37" fmla="*/ 38 h 128"/>
                  <a:gd name="T38" fmla="*/ 42 w 120"/>
                  <a:gd name="T39" fmla="*/ 51 h 128"/>
                  <a:gd name="T40" fmla="*/ 47 w 120"/>
                  <a:gd name="T41" fmla="*/ 63 h 128"/>
                  <a:gd name="T42" fmla="*/ 53 w 120"/>
                  <a:gd name="T43" fmla="*/ 73 h 128"/>
                  <a:gd name="T44" fmla="*/ 62 w 120"/>
                  <a:gd name="T45" fmla="*/ 82 h 128"/>
                  <a:gd name="T46" fmla="*/ 75 w 120"/>
                  <a:gd name="T47" fmla="*/ 87 h 128"/>
                  <a:gd name="T48" fmla="*/ 79 w 120"/>
                  <a:gd name="T49" fmla="*/ 86 h 128"/>
                  <a:gd name="T50" fmla="*/ 84 w 120"/>
                  <a:gd name="T51" fmla="*/ 86 h 128"/>
                  <a:gd name="T52" fmla="*/ 87 w 120"/>
                  <a:gd name="T53" fmla="*/ 85 h 128"/>
                  <a:gd name="T54" fmla="*/ 91 w 120"/>
                  <a:gd name="T55" fmla="*/ 82 h 128"/>
                  <a:gd name="T56" fmla="*/ 88 w 120"/>
                  <a:gd name="T57" fmla="*/ 74 h 128"/>
                  <a:gd name="T58" fmla="*/ 83 w 120"/>
                  <a:gd name="T59" fmla="*/ 68 h 128"/>
                  <a:gd name="T60" fmla="*/ 76 w 120"/>
                  <a:gd name="T61" fmla="*/ 64 h 128"/>
                  <a:gd name="T62" fmla="*/ 71 w 120"/>
                  <a:gd name="T63" fmla="*/ 59 h 128"/>
                  <a:gd name="T64" fmla="*/ 76 w 120"/>
                  <a:gd name="T65" fmla="*/ 53 h 128"/>
                  <a:gd name="T66" fmla="*/ 80 w 120"/>
                  <a:gd name="T67" fmla="*/ 47 h 128"/>
                  <a:gd name="T68" fmla="*/ 86 w 120"/>
                  <a:gd name="T69" fmla="*/ 41 h 128"/>
                  <a:gd name="T70" fmla="*/ 92 w 120"/>
                  <a:gd name="T71" fmla="*/ 35 h 128"/>
                  <a:gd name="T72" fmla="*/ 97 w 120"/>
                  <a:gd name="T73" fmla="*/ 28 h 128"/>
                  <a:gd name="T74" fmla="*/ 100 w 120"/>
                  <a:gd name="T75" fmla="*/ 21 h 128"/>
                  <a:gd name="T76" fmla="*/ 102 w 120"/>
                  <a:gd name="T77" fmla="*/ 13 h 128"/>
                  <a:gd name="T78" fmla="*/ 102 w 120"/>
                  <a:gd name="T79" fmla="*/ 5 h 128"/>
                  <a:gd name="T80" fmla="*/ 108 w 120"/>
                  <a:gd name="T81" fmla="*/ 5 h 128"/>
                  <a:gd name="T82" fmla="*/ 107 w 120"/>
                  <a:gd name="T83" fmla="*/ 8 h 128"/>
                  <a:gd name="T84" fmla="*/ 106 w 120"/>
                  <a:gd name="T85" fmla="*/ 11 h 128"/>
                  <a:gd name="T86" fmla="*/ 105 w 120"/>
                  <a:gd name="T87" fmla="*/ 15 h 128"/>
                  <a:gd name="T88" fmla="*/ 102 w 120"/>
                  <a:gd name="T89" fmla="*/ 18 h 128"/>
                  <a:gd name="T90" fmla="*/ 107 w 120"/>
                  <a:gd name="T91" fmla="*/ 22 h 128"/>
                  <a:gd name="T92" fmla="*/ 114 w 120"/>
                  <a:gd name="T93" fmla="*/ 24 h 128"/>
                  <a:gd name="T94" fmla="*/ 118 w 120"/>
                  <a:gd name="T95" fmla="*/ 28 h 128"/>
                  <a:gd name="T96" fmla="*/ 120 w 120"/>
                  <a:gd name="T97" fmla="*/ 35 h 128"/>
                  <a:gd name="T98" fmla="*/ 118 w 120"/>
                  <a:gd name="T99" fmla="*/ 47 h 128"/>
                  <a:gd name="T100" fmla="*/ 115 w 120"/>
                  <a:gd name="T101" fmla="*/ 62 h 128"/>
                  <a:gd name="T102" fmla="*/ 112 w 120"/>
                  <a:gd name="T103" fmla="*/ 76 h 128"/>
                  <a:gd name="T104" fmla="*/ 107 w 120"/>
                  <a:gd name="T105" fmla="*/ 90 h 128"/>
                  <a:gd name="T106" fmla="*/ 100 w 120"/>
                  <a:gd name="T107" fmla="*/ 102 h 128"/>
                  <a:gd name="T108" fmla="*/ 92 w 120"/>
                  <a:gd name="T109" fmla="*/ 114 h 128"/>
                  <a:gd name="T110" fmla="*/ 80 w 120"/>
                  <a:gd name="T111" fmla="*/ 122 h 128"/>
                  <a:gd name="T112" fmla="*/ 68 w 120"/>
                  <a:gd name="T11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28">
                    <a:moveTo>
                      <a:pt x="68" y="128"/>
                    </a:moveTo>
                    <a:lnTo>
                      <a:pt x="61" y="128"/>
                    </a:lnTo>
                    <a:lnTo>
                      <a:pt x="68" y="124"/>
                    </a:lnTo>
                    <a:lnTo>
                      <a:pt x="68" y="117"/>
                    </a:lnTo>
                    <a:lnTo>
                      <a:pt x="64" y="111"/>
                    </a:lnTo>
                    <a:lnTo>
                      <a:pt x="60" y="106"/>
                    </a:lnTo>
                    <a:lnTo>
                      <a:pt x="46" y="100"/>
                    </a:lnTo>
                    <a:lnTo>
                      <a:pt x="36" y="92"/>
                    </a:lnTo>
                    <a:lnTo>
                      <a:pt x="25" y="83"/>
                    </a:lnTo>
                    <a:lnTo>
                      <a:pt x="17" y="74"/>
                    </a:lnTo>
                    <a:lnTo>
                      <a:pt x="11" y="62"/>
                    </a:lnTo>
                    <a:lnTo>
                      <a:pt x="6" y="51"/>
                    </a:lnTo>
                    <a:lnTo>
                      <a:pt x="2" y="37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34" y="0"/>
                    </a:lnTo>
                    <a:lnTo>
                      <a:pt x="37" y="13"/>
                    </a:lnTo>
                    <a:lnTo>
                      <a:pt x="38" y="25"/>
                    </a:lnTo>
                    <a:lnTo>
                      <a:pt x="40" y="38"/>
                    </a:lnTo>
                    <a:lnTo>
                      <a:pt x="42" y="51"/>
                    </a:lnTo>
                    <a:lnTo>
                      <a:pt x="47" y="63"/>
                    </a:lnTo>
                    <a:lnTo>
                      <a:pt x="53" y="73"/>
                    </a:lnTo>
                    <a:lnTo>
                      <a:pt x="62" y="82"/>
                    </a:lnTo>
                    <a:lnTo>
                      <a:pt x="75" y="87"/>
                    </a:lnTo>
                    <a:lnTo>
                      <a:pt x="79" y="86"/>
                    </a:lnTo>
                    <a:lnTo>
                      <a:pt x="84" y="86"/>
                    </a:lnTo>
                    <a:lnTo>
                      <a:pt x="87" y="85"/>
                    </a:lnTo>
                    <a:lnTo>
                      <a:pt x="91" y="82"/>
                    </a:lnTo>
                    <a:lnTo>
                      <a:pt x="88" y="74"/>
                    </a:lnTo>
                    <a:lnTo>
                      <a:pt x="83" y="68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76" y="53"/>
                    </a:lnTo>
                    <a:lnTo>
                      <a:pt x="80" y="47"/>
                    </a:lnTo>
                    <a:lnTo>
                      <a:pt x="86" y="41"/>
                    </a:lnTo>
                    <a:lnTo>
                      <a:pt x="92" y="35"/>
                    </a:lnTo>
                    <a:lnTo>
                      <a:pt x="97" y="28"/>
                    </a:lnTo>
                    <a:lnTo>
                      <a:pt x="100" y="21"/>
                    </a:lnTo>
                    <a:lnTo>
                      <a:pt x="102" y="13"/>
                    </a:lnTo>
                    <a:lnTo>
                      <a:pt x="102" y="5"/>
                    </a:lnTo>
                    <a:lnTo>
                      <a:pt x="108" y="5"/>
                    </a:lnTo>
                    <a:lnTo>
                      <a:pt x="107" y="8"/>
                    </a:lnTo>
                    <a:lnTo>
                      <a:pt x="106" y="11"/>
                    </a:lnTo>
                    <a:lnTo>
                      <a:pt x="105" y="15"/>
                    </a:lnTo>
                    <a:lnTo>
                      <a:pt x="102" y="18"/>
                    </a:lnTo>
                    <a:lnTo>
                      <a:pt x="107" y="22"/>
                    </a:lnTo>
                    <a:lnTo>
                      <a:pt x="114" y="24"/>
                    </a:lnTo>
                    <a:lnTo>
                      <a:pt x="118" y="28"/>
                    </a:lnTo>
                    <a:lnTo>
                      <a:pt x="120" y="35"/>
                    </a:lnTo>
                    <a:lnTo>
                      <a:pt x="118" y="47"/>
                    </a:lnTo>
                    <a:lnTo>
                      <a:pt x="115" y="62"/>
                    </a:lnTo>
                    <a:lnTo>
                      <a:pt x="112" y="76"/>
                    </a:lnTo>
                    <a:lnTo>
                      <a:pt x="107" y="90"/>
                    </a:lnTo>
                    <a:lnTo>
                      <a:pt x="100" y="102"/>
                    </a:lnTo>
                    <a:lnTo>
                      <a:pt x="92" y="114"/>
                    </a:lnTo>
                    <a:lnTo>
                      <a:pt x="80" y="122"/>
                    </a:lnTo>
                    <a:lnTo>
                      <a:pt x="68" y="12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5" name="Freeform 87"/>
              <p:cNvSpPr>
                <a:spLocks/>
              </p:cNvSpPr>
              <p:nvPr/>
            </p:nvSpPr>
            <p:spPr bwMode="auto">
              <a:xfrm>
                <a:off x="3365" y="2963"/>
                <a:ext cx="28" cy="15"/>
              </a:xfrm>
              <a:custGeom>
                <a:avLst/>
                <a:gdLst>
                  <a:gd name="T0" fmla="*/ 0 w 55"/>
                  <a:gd name="T1" fmla="*/ 30 h 31"/>
                  <a:gd name="T2" fmla="*/ 4 w 55"/>
                  <a:gd name="T3" fmla="*/ 23 h 31"/>
                  <a:gd name="T4" fmla="*/ 10 w 55"/>
                  <a:gd name="T5" fmla="*/ 16 h 31"/>
                  <a:gd name="T6" fmla="*/ 17 w 55"/>
                  <a:gd name="T7" fmla="*/ 12 h 31"/>
                  <a:gd name="T8" fmla="*/ 24 w 55"/>
                  <a:gd name="T9" fmla="*/ 8 h 31"/>
                  <a:gd name="T10" fmla="*/ 32 w 55"/>
                  <a:gd name="T11" fmla="*/ 6 h 31"/>
                  <a:gd name="T12" fmla="*/ 40 w 55"/>
                  <a:gd name="T13" fmla="*/ 4 h 31"/>
                  <a:gd name="T14" fmla="*/ 48 w 55"/>
                  <a:gd name="T15" fmla="*/ 1 h 31"/>
                  <a:gd name="T16" fmla="*/ 55 w 55"/>
                  <a:gd name="T17" fmla="*/ 0 h 31"/>
                  <a:gd name="T18" fmla="*/ 49 w 55"/>
                  <a:gd name="T19" fmla="*/ 6 h 31"/>
                  <a:gd name="T20" fmla="*/ 44 w 55"/>
                  <a:gd name="T21" fmla="*/ 12 h 31"/>
                  <a:gd name="T22" fmla="*/ 38 w 55"/>
                  <a:gd name="T23" fmla="*/ 18 h 31"/>
                  <a:gd name="T24" fmla="*/ 32 w 55"/>
                  <a:gd name="T25" fmla="*/ 22 h 31"/>
                  <a:gd name="T26" fmla="*/ 25 w 55"/>
                  <a:gd name="T27" fmla="*/ 27 h 31"/>
                  <a:gd name="T28" fmla="*/ 18 w 55"/>
                  <a:gd name="T29" fmla="*/ 29 h 31"/>
                  <a:gd name="T30" fmla="*/ 10 w 55"/>
                  <a:gd name="T31" fmla="*/ 31 h 31"/>
                  <a:gd name="T32" fmla="*/ 0 w 55"/>
                  <a:gd name="T33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31">
                    <a:moveTo>
                      <a:pt x="0" y="30"/>
                    </a:moveTo>
                    <a:lnTo>
                      <a:pt x="4" y="23"/>
                    </a:lnTo>
                    <a:lnTo>
                      <a:pt x="10" y="16"/>
                    </a:lnTo>
                    <a:lnTo>
                      <a:pt x="17" y="12"/>
                    </a:lnTo>
                    <a:lnTo>
                      <a:pt x="24" y="8"/>
                    </a:lnTo>
                    <a:lnTo>
                      <a:pt x="32" y="6"/>
                    </a:lnTo>
                    <a:lnTo>
                      <a:pt x="40" y="4"/>
                    </a:lnTo>
                    <a:lnTo>
                      <a:pt x="48" y="1"/>
                    </a:lnTo>
                    <a:lnTo>
                      <a:pt x="55" y="0"/>
                    </a:lnTo>
                    <a:lnTo>
                      <a:pt x="49" y="6"/>
                    </a:lnTo>
                    <a:lnTo>
                      <a:pt x="44" y="12"/>
                    </a:lnTo>
                    <a:lnTo>
                      <a:pt x="38" y="18"/>
                    </a:lnTo>
                    <a:lnTo>
                      <a:pt x="32" y="22"/>
                    </a:lnTo>
                    <a:lnTo>
                      <a:pt x="25" y="27"/>
                    </a:lnTo>
                    <a:lnTo>
                      <a:pt x="18" y="29"/>
                    </a:lnTo>
                    <a:lnTo>
                      <a:pt x="10" y="3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6" name="Freeform 88"/>
              <p:cNvSpPr>
                <a:spLocks/>
              </p:cNvSpPr>
              <p:nvPr/>
            </p:nvSpPr>
            <p:spPr bwMode="auto">
              <a:xfrm>
                <a:off x="3363" y="3006"/>
                <a:ext cx="26" cy="14"/>
              </a:xfrm>
              <a:custGeom>
                <a:avLst/>
                <a:gdLst>
                  <a:gd name="T0" fmla="*/ 37 w 52"/>
                  <a:gd name="T1" fmla="*/ 23 h 27"/>
                  <a:gd name="T2" fmla="*/ 32 w 52"/>
                  <a:gd name="T3" fmla="*/ 23 h 27"/>
                  <a:gd name="T4" fmla="*/ 28 w 52"/>
                  <a:gd name="T5" fmla="*/ 23 h 27"/>
                  <a:gd name="T6" fmla="*/ 23 w 52"/>
                  <a:gd name="T7" fmla="*/ 24 h 27"/>
                  <a:gd name="T8" fmla="*/ 19 w 52"/>
                  <a:gd name="T9" fmla="*/ 25 h 27"/>
                  <a:gd name="T10" fmla="*/ 14 w 52"/>
                  <a:gd name="T11" fmla="*/ 26 h 27"/>
                  <a:gd name="T12" fmla="*/ 9 w 52"/>
                  <a:gd name="T13" fmla="*/ 27 h 27"/>
                  <a:gd name="T14" fmla="*/ 5 w 52"/>
                  <a:gd name="T15" fmla="*/ 27 h 27"/>
                  <a:gd name="T16" fmla="*/ 0 w 52"/>
                  <a:gd name="T17" fmla="*/ 25 h 27"/>
                  <a:gd name="T18" fmla="*/ 16 w 52"/>
                  <a:gd name="T19" fmla="*/ 2 h 27"/>
                  <a:gd name="T20" fmla="*/ 52 w 52"/>
                  <a:gd name="T21" fmla="*/ 0 h 27"/>
                  <a:gd name="T22" fmla="*/ 49 w 52"/>
                  <a:gd name="T23" fmla="*/ 5 h 27"/>
                  <a:gd name="T24" fmla="*/ 46 w 52"/>
                  <a:gd name="T25" fmla="*/ 11 h 27"/>
                  <a:gd name="T26" fmla="*/ 43 w 52"/>
                  <a:gd name="T27" fmla="*/ 17 h 27"/>
                  <a:gd name="T28" fmla="*/ 37 w 52"/>
                  <a:gd name="T2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27">
                    <a:moveTo>
                      <a:pt x="37" y="23"/>
                    </a:moveTo>
                    <a:lnTo>
                      <a:pt x="32" y="23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5"/>
                    </a:lnTo>
                    <a:lnTo>
                      <a:pt x="14" y="26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0" y="25"/>
                    </a:lnTo>
                    <a:lnTo>
                      <a:pt x="16" y="2"/>
                    </a:lnTo>
                    <a:lnTo>
                      <a:pt x="52" y="0"/>
                    </a:lnTo>
                    <a:lnTo>
                      <a:pt x="49" y="5"/>
                    </a:lnTo>
                    <a:lnTo>
                      <a:pt x="46" y="11"/>
                    </a:lnTo>
                    <a:lnTo>
                      <a:pt x="43" y="17"/>
                    </a:lnTo>
                    <a:lnTo>
                      <a:pt x="37" y="2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7" name="Freeform 89"/>
              <p:cNvSpPr>
                <a:spLocks/>
              </p:cNvSpPr>
              <p:nvPr/>
            </p:nvSpPr>
            <p:spPr bwMode="auto">
              <a:xfrm>
                <a:off x="3377" y="3047"/>
                <a:ext cx="9" cy="12"/>
              </a:xfrm>
              <a:custGeom>
                <a:avLst/>
                <a:gdLst>
                  <a:gd name="T0" fmla="*/ 2 w 18"/>
                  <a:gd name="T1" fmla="*/ 23 h 24"/>
                  <a:gd name="T2" fmla="*/ 0 w 18"/>
                  <a:gd name="T3" fmla="*/ 19 h 24"/>
                  <a:gd name="T4" fmla="*/ 0 w 18"/>
                  <a:gd name="T5" fmla="*/ 15 h 24"/>
                  <a:gd name="T6" fmla="*/ 0 w 18"/>
                  <a:gd name="T7" fmla="*/ 10 h 24"/>
                  <a:gd name="T8" fmla="*/ 0 w 18"/>
                  <a:gd name="T9" fmla="*/ 4 h 24"/>
                  <a:gd name="T10" fmla="*/ 3 w 18"/>
                  <a:gd name="T11" fmla="*/ 1 h 24"/>
                  <a:gd name="T12" fmla="*/ 9 w 18"/>
                  <a:gd name="T13" fmla="*/ 0 h 24"/>
                  <a:gd name="T14" fmla="*/ 15 w 18"/>
                  <a:gd name="T15" fmla="*/ 1 h 24"/>
                  <a:gd name="T16" fmla="*/ 18 w 18"/>
                  <a:gd name="T17" fmla="*/ 4 h 24"/>
                  <a:gd name="T18" fmla="*/ 17 w 18"/>
                  <a:gd name="T19" fmla="*/ 12 h 24"/>
                  <a:gd name="T20" fmla="*/ 14 w 18"/>
                  <a:gd name="T21" fmla="*/ 19 h 24"/>
                  <a:gd name="T22" fmla="*/ 9 w 18"/>
                  <a:gd name="T23" fmla="*/ 24 h 24"/>
                  <a:gd name="T24" fmla="*/ 2 w 18"/>
                  <a:gd name="T25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4">
                    <a:moveTo>
                      <a:pt x="2" y="23"/>
                    </a:moveTo>
                    <a:lnTo>
                      <a:pt x="0" y="19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3" y="1"/>
                    </a:lnTo>
                    <a:lnTo>
                      <a:pt x="9" y="0"/>
                    </a:lnTo>
                    <a:lnTo>
                      <a:pt x="15" y="1"/>
                    </a:lnTo>
                    <a:lnTo>
                      <a:pt x="18" y="4"/>
                    </a:lnTo>
                    <a:lnTo>
                      <a:pt x="17" y="12"/>
                    </a:lnTo>
                    <a:lnTo>
                      <a:pt x="14" y="19"/>
                    </a:lnTo>
                    <a:lnTo>
                      <a:pt x="9" y="24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8" name="Freeform 90"/>
              <p:cNvSpPr>
                <a:spLocks/>
              </p:cNvSpPr>
              <p:nvPr/>
            </p:nvSpPr>
            <p:spPr bwMode="auto">
              <a:xfrm>
                <a:off x="3346" y="2985"/>
                <a:ext cx="30" cy="16"/>
              </a:xfrm>
              <a:custGeom>
                <a:avLst/>
                <a:gdLst>
                  <a:gd name="T0" fmla="*/ 0 w 59"/>
                  <a:gd name="T1" fmla="*/ 31 h 32"/>
                  <a:gd name="T2" fmla="*/ 4 w 59"/>
                  <a:gd name="T3" fmla="*/ 23 h 32"/>
                  <a:gd name="T4" fmla="*/ 10 w 59"/>
                  <a:gd name="T5" fmla="*/ 15 h 32"/>
                  <a:gd name="T6" fmla="*/ 16 w 59"/>
                  <a:gd name="T7" fmla="*/ 11 h 32"/>
                  <a:gd name="T8" fmla="*/ 24 w 59"/>
                  <a:gd name="T9" fmla="*/ 6 h 32"/>
                  <a:gd name="T10" fmla="*/ 32 w 59"/>
                  <a:gd name="T11" fmla="*/ 4 h 32"/>
                  <a:gd name="T12" fmla="*/ 40 w 59"/>
                  <a:gd name="T13" fmla="*/ 1 h 32"/>
                  <a:gd name="T14" fmla="*/ 49 w 59"/>
                  <a:gd name="T15" fmla="*/ 0 h 32"/>
                  <a:gd name="T16" fmla="*/ 59 w 59"/>
                  <a:gd name="T17" fmla="*/ 0 h 32"/>
                  <a:gd name="T18" fmla="*/ 53 w 59"/>
                  <a:gd name="T19" fmla="*/ 7 h 32"/>
                  <a:gd name="T20" fmla="*/ 48 w 59"/>
                  <a:gd name="T21" fmla="*/ 14 h 32"/>
                  <a:gd name="T22" fmla="*/ 42 w 59"/>
                  <a:gd name="T23" fmla="*/ 20 h 32"/>
                  <a:gd name="T24" fmla="*/ 36 w 59"/>
                  <a:gd name="T25" fmla="*/ 26 h 32"/>
                  <a:gd name="T26" fmla="*/ 29 w 59"/>
                  <a:gd name="T27" fmla="*/ 29 h 32"/>
                  <a:gd name="T28" fmla="*/ 21 w 59"/>
                  <a:gd name="T29" fmla="*/ 31 h 32"/>
                  <a:gd name="T30" fmla="*/ 10 w 59"/>
                  <a:gd name="T31" fmla="*/ 32 h 32"/>
                  <a:gd name="T32" fmla="*/ 0 w 59"/>
                  <a:gd name="T3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32">
                    <a:moveTo>
                      <a:pt x="0" y="31"/>
                    </a:moveTo>
                    <a:lnTo>
                      <a:pt x="4" y="23"/>
                    </a:lnTo>
                    <a:lnTo>
                      <a:pt x="10" y="15"/>
                    </a:lnTo>
                    <a:lnTo>
                      <a:pt x="16" y="11"/>
                    </a:lnTo>
                    <a:lnTo>
                      <a:pt x="24" y="6"/>
                    </a:lnTo>
                    <a:lnTo>
                      <a:pt x="32" y="4"/>
                    </a:lnTo>
                    <a:lnTo>
                      <a:pt x="40" y="1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53" y="7"/>
                    </a:lnTo>
                    <a:lnTo>
                      <a:pt x="48" y="14"/>
                    </a:lnTo>
                    <a:lnTo>
                      <a:pt x="42" y="20"/>
                    </a:lnTo>
                    <a:lnTo>
                      <a:pt x="36" y="26"/>
                    </a:lnTo>
                    <a:lnTo>
                      <a:pt x="29" y="29"/>
                    </a:lnTo>
                    <a:lnTo>
                      <a:pt x="21" y="31"/>
                    </a:lnTo>
                    <a:lnTo>
                      <a:pt x="10" y="3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9" name="Freeform 91"/>
              <p:cNvSpPr>
                <a:spLocks/>
              </p:cNvSpPr>
              <p:nvPr/>
            </p:nvSpPr>
            <p:spPr bwMode="auto">
              <a:xfrm>
                <a:off x="3363" y="3361"/>
                <a:ext cx="13" cy="17"/>
              </a:xfrm>
              <a:custGeom>
                <a:avLst/>
                <a:gdLst>
                  <a:gd name="T0" fmla="*/ 5 w 26"/>
                  <a:gd name="T1" fmla="*/ 35 h 35"/>
                  <a:gd name="T2" fmla="*/ 0 w 26"/>
                  <a:gd name="T3" fmla="*/ 1 h 35"/>
                  <a:gd name="T4" fmla="*/ 7 w 26"/>
                  <a:gd name="T5" fmla="*/ 0 h 35"/>
                  <a:gd name="T6" fmla="*/ 16 w 26"/>
                  <a:gd name="T7" fmla="*/ 0 h 35"/>
                  <a:gd name="T8" fmla="*/ 24 w 26"/>
                  <a:gd name="T9" fmla="*/ 2 h 35"/>
                  <a:gd name="T10" fmla="*/ 26 w 26"/>
                  <a:gd name="T11" fmla="*/ 10 h 35"/>
                  <a:gd name="T12" fmla="*/ 22 w 26"/>
                  <a:gd name="T13" fmla="*/ 17 h 35"/>
                  <a:gd name="T14" fmla="*/ 18 w 26"/>
                  <a:gd name="T15" fmla="*/ 24 h 35"/>
                  <a:gd name="T16" fmla="*/ 12 w 26"/>
                  <a:gd name="T17" fmla="*/ 30 h 35"/>
                  <a:gd name="T18" fmla="*/ 5 w 26"/>
                  <a:gd name="T1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5">
                    <a:moveTo>
                      <a:pt x="5" y="35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24" y="2"/>
                    </a:lnTo>
                    <a:lnTo>
                      <a:pt x="26" y="10"/>
                    </a:lnTo>
                    <a:lnTo>
                      <a:pt x="22" y="17"/>
                    </a:lnTo>
                    <a:lnTo>
                      <a:pt x="18" y="24"/>
                    </a:lnTo>
                    <a:lnTo>
                      <a:pt x="12" y="30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0" name="Freeform 92"/>
              <p:cNvSpPr>
                <a:spLocks/>
              </p:cNvSpPr>
              <p:nvPr/>
            </p:nvSpPr>
            <p:spPr bwMode="auto">
              <a:xfrm>
                <a:off x="3332" y="2970"/>
                <a:ext cx="29" cy="11"/>
              </a:xfrm>
              <a:custGeom>
                <a:avLst/>
                <a:gdLst>
                  <a:gd name="T0" fmla="*/ 0 w 58"/>
                  <a:gd name="T1" fmla="*/ 22 h 22"/>
                  <a:gd name="T2" fmla="*/ 6 w 58"/>
                  <a:gd name="T3" fmla="*/ 11 h 22"/>
                  <a:gd name="T4" fmla="*/ 13 w 58"/>
                  <a:gd name="T5" fmla="*/ 5 h 22"/>
                  <a:gd name="T6" fmla="*/ 20 w 58"/>
                  <a:gd name="T7" fmla="*/ 3 h 22"/>
                  <a:gd name="T8" fmla="*/ 27 w 58"/>
                  <a:gd name="T9" fmla="*/ 3 h 22"/>
                  <a:gd name="T10" fmla="*/ 33 w 58"/>
                  <a:gd name="T11" fmla="*/ 4 h 22"/>
                  <a:gd name="T12" fmla="*/ 42 w 58"/>
                  <a:gd name="T13" fmla="*/ 5 h 22"/>
                  <a:gd name="T14" fmla="*/ 50 w 58"/>
                  <a:gd name="T15" fmla="*/ 4 h 22"/>
                  <a:gd name="T16" fmla="*/ 58 w 58"/>
                  <a:gd name="T17" fmla="*/ 0 h 22"/>
                  <a:gd name="T18" fmla="*/ 53 w 58"/>
                  <a:gd name="T19" fmla="*/ 8 h 22"/>
                  <a:gd name="T20" fmla="*/ 47 w 58"/>
                  <a:gd name="T21" fmla="*/ 13 h 22"/>
                  <a:gd name="T22" fmla="*/ 40 w 58"/>
                  <a:gd name="T23" fmla="*/ 16 h 22"/>
                  <a:gd name="T24" fmla="*/ 32 w 58"/>
                  <a:gd name="T25" fmla="*/ 19 h 22"/>
                  <a:gd name="T26" fmla="*/ 24 w 58"/>
                  <a:gd name="T27" fmla="*/ 20 h 22"/>
                  <a:gd name="T28" fmla="*/ 16 w 58"/>
                  <a:gd name="T29" fmla="*/ 21 h 22"/>
                  <a:gd name="T30" fmla="*/ 8 w 58"/>
                  <a:gd name="T31" fmla="*/ 21 h 22"/>
                  <a:gd name="T32" fmla="*/ 0 w 58"/>
                  <a:gd name="T3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22">
                    <a:moveTo>
                      <a:pt x="0" y="22"/>
                    </a:moveTo>
                    <a:lnTo>
                      <a:pt x="6" y="11"/>
                    </a:lnTo>
                    <a:lnTo>
                      <a:pt x="13" y="5"/>
                    </a:lnTo>
                    <a:lnTo>
                      <a:pt x="20" y="3"/>
                    </a:lnTo>
                    <a:lnTo>
                      <a:pt x="27" y="3"/>
                    </a:lnTo>
                    <a:lnTo>
                      <a:pt x="33" y="4"/>
                    </a:lnTo>
                    <a:lnTo>
                      <a:pt x="42" y="5"/>
                    </a:lnTo>
                    <a:lnTo>
                      <a:pt x="50" y="4"/>
                    </a:lnTo>
                    <a:lnTo>
                      <a:pt x="58" y="0"/>
                    </a:lnTo>
                    <a:lnTo>
                      <a:pt x="53" y="8"/>
                    </a:lnTo>
                    <a:lnTo>
                      <a:pt x="47" y="13"/>
                    </a:lnTo>
                    <a:lnTo>
                      <a:pt x="40" y="16"/>
                    </a:lnTo>
                    <a:lnTo>
                      <a:pt x="32" y="19"/>
                    </a:lnTo>
                    <a:lnTo>
                      <a:pt x="24" y="20"/>
                    </a:lnTo>
                    <a:lnTo>
                      <a:pt x="16" y="21"/>
                    </a:lnTo>
                    <a:lnTo>
                      <a:pt x="8" y="21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1" name="Freeform 93"/>
              <p:cNvSpPr>
                <a:spLocks/>
              </p:cNvSpPr>
              <p:nvPr/>
            </p:nvSpPr>
            <p:spPr bwMode="auto">
              <a:xfrm>
                <a:off x="3330" y="3008"/>
                <a:ext cx="30" cy="15"/>
              </a:xfrm>
              <a:custGeom>
                <a:avLst/>
                <a:gdLst>
                  <a:gd name="T0" fmla="*/ 36 w 61"/>
                  <a:gd name="T1" fmla="*/ 28 h 31"/>
                  <a:gd name="T2" fmla="*/ 32 w 61"/>
                  <a:gd name="T3" fmla="*/ 29 h 31"/>
                  <a:gd name="T4" fmla="*/ 27 w 61"/>
                  <a:gd name="T5" fmla="*/ 30 h 31"/>
                  <a:gd name="T6" fmla="*/ 22 w 61"/>
                  <a:gd name="T7" fmla="*/ 30 h 31"/>
                  <a:gd name="T8" fmla="*/ 18 w 61"/>
                  <a:gd name="T9" fmla="*/ 31 h 31"/>
                  <a:gd name="T10" fmla="*/ 13 w 61"/>
                  <a:gd name="T11" fmla="*/ 31 h 31"/>
                  <a:gd name="T12" fmla="*/ 8 w 61"/>
                  <a:gd name="T13" fmla="*/ 31 h 31"/>
                  <a:gd name="T14" fmla="*/ 5 w 61"/>
                  <a:gd name="T15" fmla="*/ 31 h 31"/>
                  <a:gd name="T16" fmla="*/ 0 w 61"/>
                  <a:gd name="T17" fmla="*/ 31 h 31"/>
                  <a:gd name="T18" fmla="*/ 4 w 61"/>
                  <a:gd name="T19" fmla="*/ 22 h 31"/>
                  <a:gd name="T20" fmla="*/ 8 w 61"/>
                  <a:gd name="T21" fmla="*/ 14 h 31"/>
                  <a:gd name="T22" fmla="*/ 15 w 61"/>
                  <a:gd name="T23" fmla="*/ 8 h 31"/>
                  <a:gd name="T24" fmla="*/ 23 w 61"/>
                  <a:gd name="T25" fmla="*/ 4 h 31"/>
                  <a:gd name="T26" fmla="*/ 32 w 61"/>
                  <a:gd name="T27" fmla="*/ 1 h 31"/>
                  <a:gd name="T28" fmla="*/ 41 w 61"/>
                  <a:gd name="T29" fmla="*/ 0 h 31"/>
                  <a:gd name="T30" fmla="*/ 51 w 61"/>
                  <a:gd name="T31" fmla="*/ 0 h 31"/>
                  <a:gd name="T32" fmla="*/ 61 w 61"/>
                  <a:gd name="T33" fmla="*/ 1 h 31"/>
                  <a:gd name="T34" fmla="*/ 57 w 61"/>
                  <a:gd name="T35" fmla="*/ 9 h 31"/>
                  <a:gd name="T36" fmla="*/ 51 w 61"/>
                  <a:gd name="T37" fmla="*/ 17 h 31"/>
                  <a:gd name="T38" fmla="*/ 44 w 61"/>
                  <a:gd name="T39" fmla="*/ 24 h 31"/>
                  <a:gd name="T40" fmla="*/ 36 w 61"/>
                  <a:gd name="T41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" h="31">
                    <a:moveTo>
                      <a:pt x="36" y="28"/>
                    </a:moveTo>
                    <a:lnTo>
                      <a:pt x="32" y="29"/>
                    </a:lnTo>
                    <a:lnTo>
                      <a:pt x="27" y="30"/>
                    </a:lnTo>
                    <a:lnTo>
                      <a:pt x="22" y="30"/>
                    </a:lnTo>
                    <a:lnTo>
                      <a:pt x="18" y="31"/>
                    </a:lnTo>
                    <a:lnTo>
                      <a:pt x="13" y="31"/>
                    </a:lnTo>
                    <a:lnTo>
                      <a:pt x="8" y="31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4" y="22"/>
                    </a:lnTo>
                    <a:lnTo>
                      <a:pt x="8" y="14"/>
                    </a:lnTo>
                    <a:lnTo>
                      <a:pt x="15" y="8"/>
                    </a:lnTo>
                    <a:lnTo>
                      <a:pt x="23" y="4"/>
                    </a:lnTo>
                    <a:lnTo>
                      <a:pt x="32" y="1"/>
                    </a:lnTo>
                    <a:lnTo>
                      <a:pt x="41" y="0"/>
                    </a:lnTo>
                    <a:lnTo>
                      <a:pt x="51" y="0"/>
                    </a:lnTo>
                    <a:lnTo>
                      <a:pt x="61" y="1"/>
                    </a:lnTo>
                    <a:lnTo>
                      <a:pt x="57" y="9"/>
                    </a:lnTo>
                    <a:lnTo>
                      <a:pt x="51" y="17"/>
                    </a:lnTo>
                    <a:lnTo>
                      <a:pt x="44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" name="Freeform 94"/>
              <p:cNvSpPr>
                <a:spLocks/>
              </p:cNvSpPr>
              <p:nvPr/>
            </p:nvSpPr>
            <p:spPr bwMode="auto">
              <a:xfrm>
                <a:off x="3315" y="2988"/>
                <a:ext cx="30" cy="15"/>
              </a:xfrm>
              <a:custGeom>
                <a:avLst/>
                <a:gdLst>
                  <a:gd name="T0" fmla="*/ 21 w 62"/>
                  <a:gd name="T1" fmla="*/ 29 h 30"/>
                  <a:gd name="T2" fmla="*/ 0 w 62"/>
                  <a:gd name="T3" fmla="*/ 26 h 30"/>
                  <a:gd name="T4" fmla="*/ 5 w 62"/>
                  <a:gd name="T5" fmla="*/ 17 h 30"/>
                  <a:gd name="T6" fmla="*/ 11 w 62"/>
                  <a:gd name="T7" fmla="*/ 10 h 30"/>
                  <a:gd name="T8" fmla="*/ 18 w 62"/>
                  <a:gd name="T9" fmla="*/ 7 h 30"/>
                  <a:gd name="T10" fmla="*/ 26 w 62"/>
                  <a:gd name="T11" fmla="*/ 5 h 30"/>
                  <a:gd name="T12" fmla="*/ 35 w 62"/>
                  <a:gd name="T13" fmla="*/ 3 h 30"/>
                  <a:gd name="T14" fmla="*/ 44 w 62"/>
                  <a:gd name="T15" fmla="*/ 2 h 30"/>
                  <a:gd name="T16" fmla="*/ 53 w 62"/>
                  <a:gd name="T17" fmla="*/ 1 h 30"/>
                  <a:gd name="T18" fmla="*/ 62 w 62"/>
                  <a:gd name="T19" fmla="*/ 0 h 30"/>
                  <a:gd name="T20" fmla="*/ 58 w 62"/>
                  <a:gd name="T21" fmla="*/ 5 h 30"/>
                  <a:gd name="T22" fmla="*/ 53 w 62"/>
                  <a:gd name="T23" fmla="*/ 10 h 30"/>
                  <a:gd name="T24" fmla="*/ 50 w 62"/>
                  <a:gd name="T25" fmla="*/ 16 h 30"/>
                  <a:gd name="T26" fmla="*/ 45 w 62"/>
                  <a:gd name="T27" fmla="*/ 21 h 30"/>
                  <a:gd name="T28" fmla="*/ 41 w 62"/>
                  <a:gd name="T29" fmla="*/ 25 h 30"/>
                  <a:gd name="T30" fmla="*/ 35 w 62"/>
                  <a:gd name="T31" fmla="*/ 29 h 30"/>
                  <a:gd name="T32" fmla="*/ 29 w 62"/>
                  <a:gd name="T33" fmla="*/ 30 h 30"/>
                  <a:gd name="T34" fmla="*/ 21 w 62"/>
                  <a:gd name="T35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30">
                    <a:moveTo>
                      <a:pt x="21" y="29"/>
                    </a:moveTo>
                    <a:lnTo>
                      <a:pt x="0" y="26"/>
                    </a:lnTo>
                    <a:lnTo>
                      <a:pt x="5" y="17"/>
                    </a:lnTo>
                    <a:lnTo>
                      <a:pt x="11" y="10"/>
                    </a:lnTo>
                    <a:lnTo>
                      <a:pt x="18" y="7"/>
                    </a:lnTo>
                    <a:lnTo>
                      <a:pt x="26" y="5"/>
                    </a:lnTo>
                    <a:lnTo>
                      <a:pt x="35" y="3"/>
                    </a:lnTo>
                    <a:lnTo>
                      <a:pt x="44" y="2"/>
                    </a:lnTo>
                    <a:lnTo>
                      <a:pt x="53" y="1"/>
                    </a:lnTo>
                    <a:lnTo>
                      <a:pt x="62" y="0"/>
                    </a:lnTo>
                    <a:lnTo>
                      <a:pt x="58" y="5"/>
                    </a:lnTo>
                    <a:lnTo>
                      <a:pt x="53" y="10"/>
                    </a:lnTo>
                    <a:lnTo>
                      <a:pt x="50" y="16"/>
                    </a:lnTo>
                    <a:lnTo>
                      <a:pt x="45" y="21"/>
                    </a:lnTo>
                    <a:lnTo>
                      <a:pt x="41" y="25"/>
                    </a:lnTo>
                    <a:lnTo>
                      <a:pt x="35" y="29"/>
                    </a:lnTo>
                    <a:lnTo>
                      <a:pt x="29" y="30"/>
                    </a:lnTo>
                    <a:lnTo>
                      <a:pt x="21" y="29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3" name="Freeform 95"/>
              <p:cNvSpPr>
                <a:spLocks/>
              </p:cNvSpPr>
              <p:nvPr/>
            </p:nvSpPr>
            <p:spPr bwMode="auto">
              <a:xfrm>
                <a:off x="3297" y="3010"/>
                <a:ext cx="30" cy="19"/>
              </a:xfrm>
              <a:custGeom>
                <a:avLst/>
                <a:gdLst>
                  <a:gd name="T0" fmla="*/ 0 w 61"/>
                  <a:gd name="T1" fmla="*/ 37 h 37"/>
                  <a:gd name="T2" fmla="*/ 4 w 61"/>
                  <a:gd name="T3" fmla="*/ 26 h 37"/>
                  <a:gd name="T4" fmla="*/ 10 w 61"/>
                  <a:gd name="T5" fmla="*/ 17 h 37"/>
                  <a:gd name="T6" fmla="*/ 17 w 61"/>
                  <a:gd name="T7" fmla="*/ 9 h 37"/>
                  <a:gd name="T8" fmla="*/ 24 w 61"/>
                  <a:gd name="T9" fmla="*/ 0 h 37"/>
                  <a:gd name="T10" fmla="*/ 61 w 61"/>
                  <a:gd name="T11" fmla="*/ 0 h 37"/>
                  <a:gd name="T12" fmla="*/ 40 w 61"/>
                  <a:gd name="T13" fmla="*/ 31 h 37"/>
                  <a:gd name="T14" fmla="*/ 0 w 61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7">
                    <a:moveTo>
                      <a:pt x="0" y="37"/>
                    </a:moveTo>
                    <a:lnTo>
                      <a:pt x="4" y="26"/>
                    </a:lnTo>
                    <a:lnTo>
                      <a:pt x="10" y="17"/>
                    </a:lnTo>
                    <a:lnTo>
                      <a:pt x="17" y="9"/>
                    </a:lnTo>
                    <a:lnTo>
                      <a:pt x="24" y="0"/>
                    </a:lnTo>
                    <a:lnTo>
                      <a:pt x="61" y="0"/>
                    </a:lnTo>
                    <a:lnTo>
                      <a:pt x="40" y="31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pic>
          <p:nvPicPr>
            <p:cNvPr id="7" name="Picture 96" descr="E:\PFiles\MSOffice\Clipart\smbusbas\BD07060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" y="2526"/>
              <a:ext cx="1483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21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Amostra de custo das peças de 50 consertos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2698"/>
              </p:ext>
            </p:extLst>
          </p:nvPr>
        </p:nvGraphicFramePr>
        <p:xfrm>
          <a:off x="395536" y="2996952"/>
          <a:ext cx="7416820" cy="280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561662"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57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52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1662"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1662"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104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109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1662"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1662"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82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98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101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8" name="Picture 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3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Resumo Tabular: Frequência e Percentual de Frequência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23</a:t>
            </a:fld>
            <a:endParaRPr lang="pt-BR"/>
          </a:p>
        </p:txBody>
      </p:sp>
      <p:grpSp>
        <p:nvGrpSpPr>
          <p:cNvPr id="3" name="Grupo 2"/>
          <p:cNvGrpSpPr/>
          <p:nvPr/>
        </p:nvGrpSpPr>
        <p:grpSpPr>
          <a:xfrm>
            <a:off x="1403648" y="1484784"/>
            <a:ext cx="7206952" cy="4680520"/>
            <a:chOff x="1403648" y="1484784"/>
            <a:chExt cx="7206952" cy="4680520"/>
          </a:xfrm>
        </p:grpSpPr>
        <p:sp>
          <p:nvSpPr>
            <p:cNvPr id="14" name="Retângulo 13"/>
            <p:cNvSpPr/>
            <p:nvPr/>
          </p:nvSpPr>
          <p:spPr>
            <a:xfrm>
              <a:off x="1403648" y="1484784"/>
              <a:ext cx="6480720" cy="46805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025650" y="2195513"/>
              <a:ext cx="1509713" cy="3165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6699">
                          <a:gamma/>
                          <a:shade val="46275"/>
                          <a:invGamma/>
                        </a:srgbClr>
                      </a:gs>
                      <a:gs pos="50000">
                        <a:srgbClr val="006699"/>
                      </a:gs>
                      <a:gs pos="100000">
                        <a:srgbClr val="006699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  50-59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  60-69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  70-79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  80-89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  90-99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/>
                <a:t>  100-109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619500" y="1790700"/>
              <a:ext cx="1885950" cy="396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</a:t>
              </a:r>
              <a:endParaRPr lang="en-US" sz="2400" b="1" u="sng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2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13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16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7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7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</a:t>
              </a:r>
              <a:r>
                <a:rPr lang="en-US" sz="2400" b="1" u="sng" dirty="0"/>
                <a:t> 5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50</a:t>
              </a:r>
              <a:endParaRPr lang="en-US" b="1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524500" y="2019300"/>
              <a:ext cx="1714500" cy="3943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4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26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32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14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14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</a:t>
              </a:r>
              <a:r>
                <a:rPr lang="en-US" sz="2400" b="1" u="sng" dirty="0"/>
                <a:t>  10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100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6953250" y="3009900"/>
              <a:ext cx="1657350" cy="476250"/>
            </a:xfrm>
            <a:prstGeom prst="wedgeRoundRectCallout">
              <a:avLst>
                <a:gd name="adj1" fmla="val -70213"/>
                <a:gd name="adj2" fmla="val -119667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/>
            <a:lstStyle/>
            <a:p>
              <a:r>
                <a:rPr lang="en-US" sz="2400" b="1" dirty="0"/>
                <a:t>(2/50)100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114550" y="1657350"/>
              <a:ext cx="1238250" cy="819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Custos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Peças </a:t>
              </a:r>
              <a:r>
                <a:rPr lang="en-US" sz="2400" b="1" u="sng" dirty="0" smtClean="0"/>
                <a:t>($)</a:t>
              </a:r>
              <a:endParaRPr lang="en-US" sz="2400" b="1" u="sng" dirty="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714750" y="1695450"/>
              <a:ext cx="16002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Peças</a:t>
              </a:r>
              <a:endParaRPr lang="pt-BR" sz="2400" b="1" u="sng" dirty="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5543550" y="1657350"/>
              <a:ext cx="1562100" cy="819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Percentual</a:t>
              </a:r>
            </a:p>
            <a:p>
              <a:pPr algn="ctr">
                <a:lnSpc>
                  <a:spcPct val="7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Frequência</a:t>
              </a:r>
              <a:endParaRPr lang="pt-BR" sz="2400" b="1" u="sng" dirty="0"/>
            </a:p>
          </p:txBody>
        </p:sp>
      </p:grpSp>
      <p:pic>
        <p:nvPicPr>
          <p:cNvPr id="15" name="Picture 40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Resumo Gráfico: Histograma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24</a:t>
            </a:fld>
            <a:endParaRPr lang="pt-BR"/>
          </a:p>
        </p:txBody>
      </p:sp>
      <p:pic>
        <p:nvPicPr>
          <p:cNvPr id="36" name="Picture 40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539552" y="1628800"/>
            <a:ext cx="7140575" cy="5024438"/>
            <a:chOff x="539552" y="1628800"/>
            <a:chExt cx="7140575" cy="5024438"/>
          </a:xfrm>
        </p:grpSpPr>
        <p:sp>
          <p:nvSpPr>
            <p:cNvPr id="70" name="Rectangle 38"/>
            <p:cNvSpPr>
              <a:spLocks noChangeArrowheads="1"/>
            </p:cNvSpPr>
            <p:nvPr/>
          </p:nvSpPr>
          <p:spPr bwMode="auto">
            <a:xfrm>
              <a:off x="747515" y="1970113"/>
              <a:ext cx="6932612" cy="46831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71" name="Group 88"/>
            <p:cNvGrpSpPr>
              <a:grpSpLocks/>
            </p:cNvGrpSpPr>
            <p:nvPr/>
          </p:nvGrpSpPr>
          <p:grpSpPr bwMode="auto">
            <a:xfrm>
              <a:off x="2235002" y="2265388"/>
              <a:ext cx="4203700" cy="3862387"/>
              <a:chOff x="1606" y="1049"/>
              <a:chExt cx="2648" cy="2433"/>
            </a:xfrm>
          </p:grpSpPr>
          <p:sp>
            <p:nvSpPr>
              <p:cNvPr id="72" name="Line 55"/>
              <p:cNvSpPr>
                <a:spLocks noChangeShapeType="1"/>
              </p:cNvSpPr>
              <p:nvPr/>
            </p:nvSpPr>
            <p:spPr bwMode="auto">
              <a:xfrm>
                <a:off x="3814" y="1052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Line 56"/>
              <p:cNvSpPr>
                <a:spLocks noChangeShapeType="1"/>
              </p:cNvSpPr>
              <p:nvPr/>
            </p:nvSpPr>
            <p:spPr bwMode="auto">
              <a:xfrm>
                <a:off x="3376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Line 57"/>
              <p:cNvSpPr>
                <a:spLocks noChangeShapeType="1"/>
              </p:cNvSpPr>
              <p:nvPr/>
            </p:nvSpPr>
            <p:spPr bwMode="auto">
              <a:xfrm>
                <a:off x="2932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Line 58"/>
              <p:cNvSpPr>
                <a:spLocks noChangeShapeType="1"/>
              </p:cNvSpPr>
              <p:nvPr/>
            </p:nvSpPr>
            <p:spPr bwMode="auto">
              <a:xfrm>
                <a:off x="2492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Line 59"/>
              <p:cNvSpPr>
                <a:spLocks noChangeShapeType="1"/>
              </p:cNvSpPr>
              <p:nvPr/>
            </p:nvSpPr>
            <p:spPr bwMode="auto">
              <a:xfrm>
                <a:off x="2050" y="1052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Line 60"/>
              <p:cNvSpPr>
                <a:spLocks noChangeShapeType="1"/>
              </p:cNvSpPr>
              <p:nvPr/>
            </p:nvSpPr>
            <p:spPr bwMode="auto">
              <a:xfrm>
                <a:off x="1606" y="1049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61"/>
              <p:cNvSpPr>
                <a:spLocks noChangeShapeType="1"/>
              </p:cNvSpPr>
              <p:nvPr/>
            </p:nvSpPr>
            <p:spPr bwMode="auto">
              <a:xfrm>
                <a:off x="4254" y="1058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9" name="Group 66"/>
            <p:cNvGrpSpPr>
              <a:grpSpLocks/>
            </p:cNvGrpSpPr>
            <p:nvPr/>
          </p:nvGrpSpPr>
          <p:grpSpPr bwMode="auto">
            <a:xfrm>
              <a:off x="1738115" y="2268563"/>
              <a:ext cx="4705350" cy="3444875"/>
              <a:chOff x="1305" y="1183"/>
              <a:chExt cx="3242" cy="2170"/>
            </a:xfrm>
          </p:grpSpPr>
          <p:sp>
            <p:nvSpPr>
              <p:cNvPr id="80" name="Line 49"/>
              <p:cNvSpPr>
                <a:spLocks noChangeShapeType="1"/>
              </p:cNvSpPr>
              <p:nvPr/>
            </p:nvSpPr>
            <p:spPr bwMode="auto">
              <a:xfrm rot="5400000">
                <a:off x="2925" y="173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Line 50"/>
              <p:cNvSpPr>
                <a:spLocks noChangeShapeType="1"/>
              </p:cNvSpPr>
              <p:nvPr/>
            </p:nvSpPr>
            <p:spPr bwMode="auto">
              <a:xfrm rot="5400000">
                <a:off x="2926" y="1205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Line 51"/>
              <p:cNvSpPr>
                <a:spLocks noChangeShapeType="1"/>
              </p:cNvSpPr>
              <p:nvPr/>
            </p:nvSpPr>
            <p:spPr bwMode="auto">
              <a:xfrm rot="5400000">
                <a:off x="2925" y="-437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Line 52"/>
              <p:cNvSpPr>
                <a:spLocks noChangeShapeType="1"/>
              </p:cNvSpPr>
              <p:nvPr/>
            </p:nvSpPr>
            <p:spPr bwMode="auto">
              <a:xfrm rot="5400000">
                <a:off x="2927" y="381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Line 53"/>
              <p:cNvSpPr>
                <a:spLocks noChangeShapeType="1"/>
              </p:cNvSpPr>
              <p:nvPr/>
            </p:nvSpPr>
            <p:spPr bwMode="auto">
              <a:xfrm rot="5400000">
                <a:off x="2927" y="657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 rot="5400000">
                <a:off x="2925" y="-17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Line 63"/>
              <p:cNvSpPr>
                <a:spLocks noChangeShapeType="1"/>
              </p:cNvSpPr>
              <p:nvPr/>
            </p:nvSpPr>
            <p:spPr bwMode="auto">
              <a:xfrm rot="5400000">
                <a:off x="2925" y="10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Line 64"/>
              <p:cNvSpPr>
                <a:spLocks noChangeShapeType="1"/>
              </p:cNvSpPr>
              <p:nvPr/>
            </p:nvSpPr>
            <p:spPr bwMode="auto">
              <a:xfrm rot="5400000">
                <a:off x="2927" y="945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Line 65"/>
              <p:cNvSpPr>
                <a:spLocks noChangeShapeType="1"/>
              </p:cNvSpPr>
              <p:nvPr/>
            </p:nvSpPr>
            <p:spPr bwMode="auto">
              <a:xfrm rot="5400000">
                <a:off x="2926" y="1481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9" name="Group 85"/>
            <p:cNvGrpSpPr>
              <a:grpSpLocks/>
            </p:cNvGrpSpPr>
            <p:nvPr/>
          </p:nvGrpSpPr>
          <p:grpSpPr bwMode="auto">
            <a:xfrm>
              <a:off x="1639690" y="2268563"/>
              <a:ext cx="207962" cy="3444875"/>
              <a:chOff x="1063" y="1207"/>
              <a:chExt cx="131" cy="2170"/>
            </a:xfrm>
          </p:grpSpPr>
          <p:sp>
            <p:nvSpPr>
              <p:cNvPr id="90" name="Line 8"/>
              <p:cNvSpPr>
                <a:spLocks noChangeShapeType="1"/>
              </p:cNvSpPr>
              <p:nvPr/>
            </p:nvSpPr>
            <p:spPr bwMode="auto">
              <a:xfrm>
                <a:off x="1066" y="337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Line 9"/>
              <p:cNvSpPr>
                <a:spLocks noChangeShapeType="1"/>
              </p:cNvSpPr>
              <p:nvPr/>
            </p:nvSpPr>
            <p:spPr bwMode="auto">
              <a:xfrm>
                <a:off x="1066" y="3125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Line 10"/>
              <p:cNvSpPr>
                <a:spLocks noChangeShapeType="1"/>
              </p:cNvSpPr>
              <p:nvPr/>
            </p:nvSpPr>
            <p:spPr bwMode="auto">
              <a:xfrm>
                <a:off x="1066" y="2849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Line 11"/>
              <p:cNvSpPr>
                <a:spLocks noChangeShapeType="1"/>
              </p:cNvSpPr>
              <p:nvPr/>
            </p:nvSpPr>
            <p:spPr bwMode="auto">
              <a:xfrm>
                <a:off x="1066" y="2585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Line 12"/>
              <p:cNvSpPr>
                <a:spLocks noChangeShapeType="1"/>
              </p:cNvSpPr>
              <p:nvPr/>
            </p:nvSpPr>
            <p:spPr bwMode="auto">
              <a:xfrm>
                <a:off x="1066" y="2302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Line 13"/>
              <p:cNvSpPr>
                <a:spLocks noChangeShapeType="1"/>
              </p:cNvSpPr>
              <p:nvPr/>
            </p:nvSpPr>
            <p:spPr bwMode="auto">
              <a:xfrm>
                <a:off x="1066" y="2023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6" name="Line 14"/>
              <p:cNvSpPr>
                <a:spLocks noChangeShapeType="1"/>
              </p:cNvSpPr>
              <p:nvPr/>
            </p:nvSpPr>
            <p:spPr bwMode="auto">
              <a:xfrm>
                <a:off x="1066" y="174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Line 15"/>
              <p:cNvSpPr>
                <a:spLocks noChangeShapeType="1"/>
              </p:cNvSpPr>
              <p:nvPr/>
            </p:nvSpPr>
            <p:spPr bwMode="auto">
              <a:xfrm>
                <a:off x="1063" y="1471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Line 16"/>
              <p:cNvSpPr>
                <a:spLocks noChangeShapeType="1"/>
              </p:cNvSpPr>
              <p:nvPr/>
            </p:nvSpPr>
            <p:spPr bwMode="auto">
              <a:xfrm>
                <a:off x="1066" y="120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9" name="Group 45"/>
            <p:cNvGrpSpPr>
              <a:grpSpLocks/>
            </p:cNvGrpSpPr>
            <p:nvPr/>
          </p:nvGrpSpPr>
          <p:grpSpPr bwMode="auto">
            <a:xfrm>
              <a:off x="1225352" y="2062188"/>
              <a:ext cx="446088" cy="3848100"/>
              <a:chOff x="982" y="1053"/>
              <a:chExt cx="281" cy="2424"/>
            </a:xfrm>
          </p:grpSpPr>
          <p:sp>
            <p:nvSpPr>
              <p:cNvPr id="100" name="Rectangle 17"/>
              <p:cNvSpPr>
                <a:spLocks noChangeArrowheads="1"/>
              </p:cNvSpPr>
              <p:nvPr/>
            </p:nvSpPr>
            <p:spPr bwMode="auto">
              <a:xfrm>
                <a:off x="1075" y="324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101" name="Rectangle 18"/>
              <p:cNvSpPr>
                <a:spLocks noChangeArrowheads="1"/>
              </p:cNvSpPr>
              <p:nvPr/>
            </p:nvSpPr>
            <p:spPr bwMode="auto">
              <a:xfrm>
                <a:off x="1075" y="2993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102" name="Rectangle 19"/>
              <p:cNvSpPr>
                <a:spLocks noChangeArrowheads="1"/>
              </p:cNvSpPr>
              <p:nvPr/>
            </p:nvSpPr>
            <p:spPr bwMode="auto">
              <a:xfrm>
                <a:off x="1075" y="2717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6</a:t>
                </a:r>
              </a:p>
            </p:txBody>
          </p:sp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075" y="244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8</a:t>
                </a: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982" y="2166"/>
                <a:ext cx="261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982" y="1880"/>
                <a:ext cx="261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12</a:t>
                </a:r>
              </a:p>
            </p:txBody>
          </p:sp>
          <p:sp>
            <p:nvSpPr>
              <p:cNvPr id="106" name="Rectangle 23"/>
              <p:cNvSpPr>
                <a:spLocks noChangeArrowheads="1"/>
              </p:cNvSpPr>
              <p:nvPr/>
            </p:nvSpPr>
            <p:spPr bwMode="auto">
              <a:xfrm>
                <a:off x="982" y="1604"/>
                <a:ext cx="261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107" name="Rectangle 24"/>
              <p:cNvSpPr>
                <a:spLocks noChangeArrowheads="1"/>
              </p:cNvSpPr>
              <p:nvPr/>
            </p:nvSpPr>
            <p:spPr bwMode="auto">
              <a:xfrm>
                <a:off x="982" y="1329"/>
                <a:ext cx="261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16</a:t>
                </a:r>
              </a:p>
            </p:txBody>
          </p:sp>
          <p:sp>
            <p:nvSpPr>
              <p:cNvPr id="108" name="Rectangle 25"/>
              <p:cNvSpPr>
                <a:spLocks noChangeArrowheads="1"/>
              </p:cNvSpPr>
              <p:nvPr/>
            </p:nvSpPr>
            <p:spPr bwMode="auto">
              <a:xfrm>
                <a:off x="993" y="1053"/>
                <a:ext cx="261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1800">
                    <a:solidFill>
                      <a:schemeClr val="bg1"/>
                    </a:solidFill>
                    <a:effectLst/>
                  </a:rPr>
                  <a:t>18</a:t>
                </a:r>
              </a:p>
            </p:txBody>
          </p:sp>
        </p:grpSp>
        <p:sp>
          <p:nvSpPr>
            <p:cNvPr id="109" name="Rectangle 5"/>
            <p:cNvSpPr>
              <a:spLocks noChangeArrowheads="1"/>
            </p:cNvSpPr>
            <p:nvPr/>
          </p:nvSpPr>
          <p:spPr bwMode="auto">
            <a:xfrm>
              <a:off x="6523519" y="5802338"/>
              <a:ext cx="1127747" cy="70532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effectLst/>
                </a:rPr>
                <a:t>  </a:t>
              </a:r>
              <a:r>
                <a:rPr lang="en-US" sz="2000" b="1" dirty="0" err="1">
                  <a:solidFill>
                    <a:schemeClr val="bg1"/>
                  </a:solidFill>
                </a:rPr>
                <a:t>Custo</a:t>
              </a:r>
              <a:r>
                <a:rPr lang="en-US" sz="2000" b="1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2000" b="1" dirty="0" err="1">
                  <a:solidFill>
                    <a:schemeClr val="bg1"/>
                  </a:solidFill>
                </a:rPr>
                <a:t>Peças</a:t>
              </a:r>
              <a:r>
                <a:rPr lang="en-US" sz="2000" b="1" dirty="0">
                  <a:solidFill>
                    <a:schemeClr val="bg1"/>
                  </a:solidFill>
                </a:rPr>
                <a:t> ($)</a:t>
              </a: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 flipV="1">
              <a:off x="1744465" y="2265388"/>
              <a:ext cx="0" cy="38830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1" name="Rectangle 26"/>
            <p:cNvSpPr>
              <a:spLocks noChangeArrowheads="1"/>
            </p:cNvSpPr>
            <p:nvPr/>
          </p:nvSpPr>
          <p:spPr bwMode="auto">
            <a:xfrm>
              <a:off x="2239765" y="5724550"/>
              <a:ext cx="701675" cy="4254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2" name="Rectangle 27"/>
            <p:cNvSpPr>
              <a:spLocks noChangeArrowheads="1"/>
            </p:cNvSpPr>
            <p:nvPr/>
          </p:nvSpPr>
          <p:spPr bwMode="auto">
            <a:xfrm>
              <a:off x="2939852" y="3354413"/>
              <a:ext cx="703263" cy="279558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3" name="Rectangle 28"/>
            <p:cNvSpPr>
              <a:spLocks noChangeArrowheads="1"/>
            </p:cNvSpPr>
            <p:nvPr/>
          </p:nvSpPr>
          <p:spPr bwMode="auto">
            <a:xfrm>
              <a:off x="3643115" y="2686075"/>
              <a:ext cx="701675" cy="34718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4" name="Rectangle 29"/>
            <p:cNvSpPr>
              <a:spLocks noChangeArrowheads="1"/>
            </p:cNvSpPr>
            <p:nvPr/>
          </p:nvSpPr>
          <p:spPr bwMode="auto">
            <a:xfrm>
              <a:off x="4344790" y="4694263"/>
              <a:ext cx="703262" cy="14636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5" name="Rectangle 30"/>
            <p:cNvSpPr>
              <a:spLocks noChangeArrowheads="1"/>
            </p:cNvSpPr>
            <p:nvPr/>
          </p:nvSpPr>
          <p:spPr bwMode="auto">
            <a:xfrm>
              <a:off x="5041702" y="4694263"/>
              <a:ext cx="703263" cy="14636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6" name="Rectangle 31"/>
            <p:cNvSpPr>
              <a:spLocks noChangeArrowheads="1"/>
            </p:cNvSpPr>
            <p:nvPr/>
          </p:nvSpPr>
          <p:spPr bwMode="auto">
            <a:xfrm rot="16200000">
              <a:off x="327246" y="3839060"/>
              <a:ext cx="1358065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chemeClr val="bg1"/>
                  </a:solidFill>
                  <a:effectLst/>
                </a:rPr>
                <a:t>Frequência</a:t>
              </a:r>
              <a:endParaRPr lang="pt-BR" sz="20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7" name="Rectangle 32"/>
            <p:cNvSpPr>
              <a:spLocks noChangeArrowheads="1"/>
            </p:cNvSpPr>
            <p:nvPr/>
          </p:nvSpPr>
          <p:spPr bwMode="auto">
            <a:xfrm>
              <a:off x="5744965" y="5111775"/>
              <a:ext cx="693737" cy="10461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8" name="Rectangle 33"/>
            <p:cNvSpPr>
              <a:spLocks noChangeArrowheads="1"/>
            </p:cNvSpPr>
            <p:nvPr/>
          </p:nvSpPr>
          <p:spPr bwMode="auto">
            <a:xfrm>
              <a:off x="2201665" y="6189688"/>
              <a:ext cx="4129337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  <a:effectLst/>
                </a:rPr>
                <a:t>50-59  60-69  70-79 </a:t>
              </a:r>
              <a:r>
                <a:rPr lang="en-US" sz="1200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800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1800">
                  <a:solidFill>
                    <a:schemeClr val="bg1"/>
                  </a:solidFill>
                  <a:effectLst/>
                </a:rPr>
                <a:t>80-89  90-99 100-110</a:t>
              </a:r>
            </a:p>
          </p:txBody>
        </p:sp>
        <p:sp>
          <p:nvSpPr>
            <p:cNvPr id="119" name="AutoShape 44"/>
            <p:cNvSpPr>
              <a:spLocks noChangeArrowheads="1"/>
            </p:cNvSpPr>
            <p:nvPr/>
          </p:nvSpPr>
          <p:spPr bwMode="auto">
            <a:xfrm rot="5400000">
              <a:off x="495102" y="419420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120" name="Group 69"/>
            <p:cNvGrpSpPr>
              <a:grpSpLocks/>
            </p:cNvGrpSpPr>
            <p:nvPr/>
          </p:nvGrpSpPr>
          <p:grpSpPr bwMode="auto">
            <a:xfrm>
              <a:off x="1733352" y="6023000"/>
              <a:ext cx="4830763" cy="285750"/>
              <a:chOff x="1122" y="3548"/>
              <a:chExt cx="3435" cy="180"/>
            </a:xfrm>
          </p:grpSpPr>
          <p:sp>
            <p:nvSpPr>
              <p:cNvPr id="121" name="Line 6"/>
              <p:cNvSpPr>
                <a:spLocks noChangeShapeType="1"/>
              </p:cNvSpPr>
              <p:nvPr/>
            </p:nvSpPr>
            <p:spPr bwMode="auto">
              <a:xfrm>
                <a:off x="1273" y="3629"/>
                <a:ext cx="328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Line 34"/>
              <p:cNvSpPr>
                <a:spLocks noChangeShapeType="1"/>
              </p:cNvSpPr>
              <p:nvPr/>
            </p:nvSpPr>
            <p:spPr bwMode="auto">
              <a:xfrm flipV="1">
                <a:off x="1179" y="3548"/>
                <a:ext cx="49" cy="8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Line 36"/>
              <p:cNvSpPr>
                <a:spLocks noChangeShapeType="1"/>
              </p:cNvSpPr>
              <p:nvPr/>
            </p:nvSpPr>
            <p:spPr bwMode="auto">
              <a:xfrm>
                <a:off x="1228" y="3553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Line 35"/>
              <p:cNvSpPr>
                <a:spLocks noChangeShapeType="1"/>
              </p:cNvSpPr>
              <p:nvPr/>
            </p:nvSpPr>
            <p:spPr bwMode="auto">
              <a:xfrm flipV="1">
                <a:off x="1226" y="3625"/>
                <a:ext cx="51" cy="9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Line 42"/>
              <p:cNvSpPr>
                <a:spLocks noChangeShapeType="1"/>
              </p:cNvSpPr>
              <p:nvPr/>
            </p:nvSpPr>
            <p:spPr bwMode="auto">
              <a:xfrm>
                <a:off x="1122" y="3636"/>
                <a:ext cx="6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6" name="Rectangle 87"/>
            <p:cNvSpPr>
              <a:spLocks noChangeArrowheads="1"/>
            </p:cNvSpPr>
            <p:nvPr/>
          </p:nvSpPr>
          <p:spPr bwMode="auto">
            <a:xfrm>
              <a:off x="2239765" y="1628800"/>
              <a:ext cx="4134807" cy="4762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Custo das Peças de Conserto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13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Numérico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mais comum estatística descritiva numérica é a </a:t>
            </a:r>
            <a:r>
              <a:rPr lang="pt-BR" dirty="0" smtClean="0"/>
              <a:t>média</a:t>
            </a:r>
          </a:p>
          <a:p>
            <a:r>
              <a:rPr lang="pt-BR" dirty="0"/>
              <a:t>Custo médio </a:t>
            </a:r>
            <a:r>
              <a:rPr lang="pt-BR" dirty="0" smtClean="0"/>
              <a:t>da Mecânica </a:t>
            </a:r>
            <a:r>
              <a:rPr lang="pt-BR" dirty="0"/>
              <a:t>Hudson </a:t>
            </a:r>
            <a:r>
              <a:rPr lang="pt-BR" dirty="0" smtClean="0"/>
              <a:t>em </a:t>
            </a:r>
            <a:r>
              <a:rPr lang="pt-BR" dirty="0"/>
              <a:t>peças, com base nos 50 </a:t>
            </a:r>
            <a:r>
              <a:rPr lang="pt-BR" dirty="0" smtClean="0"/>
              <a:t>consertos estudados</a:t>
            </a:r>
            <a:r>
              <a:rPr lang="pt-BR" dirty="0"/>
              <a:t>, é de $ 79 (encontrado pela soma dos 50 valores de custo e depois dividindo por 50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25</a:t>
            </a:fld>
            <a:endParaRPr lang="pt-BR"/>
          </a:p>
        </p:txBody>
      </p:sp>
      <p:pic>
        <p:nvPicPr>
          <p:cNvPr id="5" name="Picture 40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7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Inferência Estatística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População</a:t>
            </a:r>
            <a:r>
              <a:rPr lang="pt-BR" dirty="0" smtClean="0"/>
              <a:t>: conjunto de </a:t>
            </a:r>
            <a:r>
              <a:rPr lang="pt-BR" b="1" dirty="0" smtClean="0"/>
              <a:t>todos</a:t>
            </a:r>
            <a:r>
              <a:rPr lang="pt-BR" dirty="0" smtClean="0"/>
              <a:t> os elementos de interesse em um estudo</a:t>
            </a:r>
          </a:p>
          <a:p>
            <a:r>
              <a:rPr lang="pt-BR" b="1" dirty="0" smtClean="0"/>
              <a:t>Amostra</a:t>
            </a:r>
            <a:r>
              <a:rPr lang="pt-BR" dirty="0" smtClean="0"/>
              <a:t>: um subconjunto da população</a:t>
            </a:r>
          </a:p>
          <a:p>
            <a:r>
              <a:rPr lang="pt-BR" b="1" dirty="0"/>
              <a:t>Inferência Estatística</a:t>
            </a:r>
            <a:r>
              <a:rPr lang="pt-BR" dirty="0"/>
              <a:t>: o processo de utilização de dados obtidos a partir de uma amostra para fazer estimativas e testar hipóteses sobre as características de uma </a:t>
            </a:r>
            <a:r>
              <a:rPr lang="pt-BR" dirty="0" smtClean="0"/>
              <a:t>população</a:t>
            </a:r>
          </a:p>
          <a:p>
            <a:r>
              <a:rPr lang="pt-BR" b="1" dirty="0" smtClean="0"/>
              <a:t>Censo</a:t>
            </a:r>
            <a:r>
              <a:rPr lang="pt-BR" dirty="0" smtClean="0"/>
              <a:t>: coleta de dados de toda a população</a:t>
            </a:r>
          </a:p>
          <a:p>
            <a:r>
              <a:rPr lang="pt-BR" b="1" dirty="0" smtClean="0"/>
              <a:t>Pesquisa amostra</a:t>
            </a:r>
            <a:r>
              <a:rPr lang="pt-BR" dirty="0" smtClean="0"/>
              <a:t>: coleta de dados para uma amostra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9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 de Inferência </a:t>
            </a:r>
            <a:br>
              <a:rPr lang="pt-BR" dirty="0" smtClean="0"/>
            </a:br>
            <a:r>
              <a:rPr lang="pt-BR" dirty="0" smtClean="0"/>
              <a:t>Estatística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27</a:t>
            </a:fld>
            <a:endParaRPr lang="pt-BR"/>
          </a:p>
        </p:txBody>
      </p:sp>
      <p:pic>
        <p:nvPicPr>
          <p:cNvPr id="5" name="Picture 14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1115616" y="1775743"/>
            <a:ext cx="6680040" cy="4176723"/>
            <a:chOff x="1115616" y="1775743"/>
            <a:chExt cx="6680040" cy="4176723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218644" y="1775743"/>
              <a:ext cx="3017837" cy="213360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  <a:lumMod val="80000"/>
                    <a:lumOff val="20000"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  <a:lumMod val="80000"/>
                    <a:lumOff val="20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>
                <a:lnSpc>
                  <a:spcPct val="9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1</a:t>
              </a:r>
              <a:r>
                <a:rPr lang="pt-BR" b="1" dirty="0" smtClean="0">
                  <a:solidFill>
                    <a:schemeClr val="bg1"/>
                  </a:solidFill>
                </a:rPr>
                <a:t>.  A População 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consiste em todos os 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consertos.  O custo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médio das peças é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desconhecido.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111194" y="2140868"/>
              <a:ext cx="2613025" cy="1403350"/>
            </a:xfrm>
            <a:prstGeom prst="rect">
              <a:avLst/>
            </a:prstGeom>
            <a:gradFill rotWithShape="0">
              <a:gsLst>
                <a:gs pos="0">
                  <a:srgbClr val="009999">
                    <a:gamma/>
                    <a:shade val="46275"/>
                    <a:invGamma/>
                    <a:lumMod val="80000"/>
                    <a:lumOff val="20000"/>
                  </a:srgbClr>
                </a:gs>
                <a:gs pos="50000">
                  <a:srgbClr val="009999"/>
                </a:gs>
                <a:gs pos="100000">
                  <a:srgbClr val="009999">
                    <a:gamma/>
                    <a:shade val="46275"/>
                    <a:invGamma/>
                    <a:lumMod val="80000"/>
                    <a:lumOff val="2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/>
              <a:r>
                <a:rPr lang="pt-BR" sz="2400" b="1" dirty="0" smtClean="0">
                  <a:solidFill>
                    <a:schemeClr val="bg1"/>
                  </a:solidFill>
                </a:rPr>
                <a:t>2</a:t>
              </a:r>
              <a:r>
                <a:rPr lang="pt-BR" b="1" dirty="0" smtClean="0">
                  <a:solidFill>
                    <a:schemeClr val="bg1"/>
                  </a:solidFill>
                </a:rPr>
                <a:t>.  Uma amostra de 50</a:t>
              </a:r>
            </a:p>
            <a:p>
              <a:pPr marL="457200" indent="-457200"/>
              <a:r>
                <a:rPr lang="pt-BR" b="1" dirty="0" smtClean="0">
                  <a:solidFill>
                    <a:schemeClr val="bg1"/>
                  </a:solidFill>
                </a:rPr>
                <a:t>consertos de motor é </a:t>
              </a:r>
            </a:p>
            <a:p>
              <a:pPr marL="457200" indent="-457200"/>
              <a:r>
                <a:rPr lang="pt-BR" b="1" dirty="0" smtClean="0">
                  <a:solidFill>
                    <a:schemeClr val="bg1"/>
                  </a:solidFill>
                </a:rPr>
                <a:t>examinada.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031819" y="4279241"/>
              <a:ext cx="2763837" cy="1673225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  <a:lumMod val="80000"/>
                    <a:lumOff val="20000"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  <a:lumMod val="80000"/>
                    <a:lumOff val="2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>
                <a:lnSpc>
                  <a:spcPct val="9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3</a:t>
              </a:r>
              <a:r>
                <a:rPr lang="pt-BR" b="1" dirty="0" smtClean="0">
                  <a:solidFill>
                    <a:schemeClr val="bg1"/>
                  </a:solidFill>
                </a:rPr>
                <a:t>.  Os dados amostrais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proporcionam um custo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médio </a:t>
              </a:r>
              <a:r>
                <a:rPr lang="pt-BR" b="1" smtClean="0">
                  <a:solidFill>
                    <a:schemeClr val="bg1"/>
                  </a:solidFill>
                </a:rPr>
                <a:t>das peças de </a:t>
              </a:r>
              <a:r>
                <a:rPr lang="pt-BR" b="1" dirty="0" smtClean="0">
                  <a:solidFill>
                    <a:schemeClr val="bg1"/>
                  </a:solidFill>
                </a:rPr>
                <a:t>$79</a:t>
              </a:r>
            </a:p>
            <a:p>
              <a:pPr marL="457200" indent="-457200">
                <a:lnSpc>
                  <a:spcPct val="90000"/>
                </a:lnSpc>
              </a:pPr>
              <a:r>
                <a:rPr lang="pt-BR" b="1" dirty="0" smtClean="0">
                  <a:solidFill>
                    <a:schemeClr val="bg1"/>
                  </a:solidFill>
                </a:rPr>
                <a:t>por conserto.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15616" y="4380830"/>
              <a:ext cx="3225800" cy="1466850"/>
            </a:xfrm>
            <a:prstGeom prst="rect">
              <a:avLst/>
            </a:prstGeom>
            <a:gradFill rotWithShape="0">
              <a:gsLst>
                <a:gs pos="0">
                  <a:srgbClr val="0099CC">
                    <a:gamma/>
                    <a:shade val="46275"/>
                    <a:invGamma/>
                    <a:lumMod val="80000"/>
                    <a:lumOff val="20000"/>
                  </a:srgbClr>
                </a:gs>
                <a:gs pos="50000">
                  <a:srgbClr val="0099CC"/>
                </a:gs>
                <a:gs pos="100000">
                  <a:srgbClr val="0099CC">
                    <a:gamma/>
                    <a:shade val="46275"/>
                    <a:invGamma/>
                    <a:lumMod val="80000"/>
                    <a:lumOff val="2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457200" indent="-457200"/>
              <a:r>
                <a:rPr lang="pt-BR" sz="2400" b="1" dirty="0" smtClean="0">
                  <a:solidFill>
                    <a:schemeClr val="bg1"/>
                  </a:solidFill>
                </a:rPr>
                <a:t>4</a:t>
              </a:r>
              <a:r>
                <a:rPr lang="pt-BR" b="1" dirty="0" smtClean="0">
                  <a:solidFill>
                    <a:schemeClr val="bg1"/>
                  </a:solidFill>
                </a:rPr>
                <a:t>.  A média amostral é</a:t>
              </a:r>
            </a:p>
            <a:p>
              <a:pPr marL="457200" indent="-457200"/>
              <a:r>
                <a:rPr lang="pt-BR" b="1" dirty="0" smtClean="0">
                  <a:solidFill>
                    <a:schemeClr val="bg1"/>
                  </a:solidFill>
                </a:rPr>
                <a:t>utilizada para estimar a</a:t>
              </a:r>
            </a:p>
            <a:p>
              <a:pPr marL="457200" indent="-457200"/>
              <a:r>
                <a:rPr lang="pt-BR" b="1" dirty="0" smtClean="0">
                  <a:solidFill>
                    <a:schemeClr val="bg1"/>
                  </a:solidFill>
                </a:rPr>
                <a:t>média populacional.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AutoShape 19"/>
            <p:cNvCxnSpPr>
              <a:cxnSpLocks noChangeShapeType="1"/>
              <a:stCxn id="6" idx="6"/>
              <a:endCxn id="7" idx="1"/>
            </p:cNvCxnSpPr>
            <p:nvPr/>
          </p:nvCxnSpPr>
          <p:spPr bwMode="auto">
            <a:xfrm>
              <a:off x="4236481" y="2842543"/>
              <a:ext cx="87471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0"/>
            <p:cNvCxnSpPr>
              <a:cxnSpLocks noChangeShapeType="1"/>
              <a:stCxn id="9" idx="0"/>
              <a:endCxn id="6" idx="4"/>
            </p:cNvCxnSpPr>
            <p:nvPr/>
          </p:nvCxnSpPr>
          <p:spPr bwMode="auto">
            <a:xfrm rot="16200000" flipV="1">
              <a:off x="2492297" y="4144610"/>
              <a:ext cx="471487" cy="953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1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6048212" y="3909745"/>
              <a:ext cx="735023" cy="3969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2"/>
            <p:cNvCxnSpPr>
              <a:cxnSpLocks noChangeShapeType="1"/>
              <a:stCxn id="8" idx="1"/>
              <a:endCxn id="9" idx="3"/>
            </p:cNvCxnSpPr>
            <p:nvPr/>
          </p:nvCxnSpPr>
          <p:spPr bwMode="auto">
            <a:xfrm rot="10800000">
              <a:off x="4341417" y="5114256"/>
              <a:ext cx="690403" cy="1599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047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Computação e Análise Estatística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 análise estatística muitas vezes envolve o trabalho com </a:t>
            </a:r>
            <a:r>
              <a:rPr lang="pt-BR" b="1" dirty="0"/>
              <a:t>grandes quantidades de </a:t>
            </a:r>
            <a:r>
              <a:rPr lang="pt-BR" b="1" dirty="0" smtClean="0"/>
              <a:t>dados</a:t>
            </a:r>
          </a:p>
          <a:p>
            <a:r>
              <a:rPr lang="pt-BR" dirty="0"/>
              <a:t>O </a:t>
            </a:r>
            <a:r>
              <a:rPr lang="pt-BR" b="1" i="1" dirty="0"/>
              <a:t>software</a:t>
            </a:r>
            <a:r>
              <a:rPr lang="pt-BR" b="1" dirty="0"/>
              <a:t> de computador </a:t>
            </a:r>
            <a:r>
              <a:rPr lang="pt-BR" dirty="0"/>
              <a:t>é geralmente usado para realizar a </a:t>
            </a:r>
            <a:r>
              <a:rPr lang="pt-BR" dirty="0" smtClean="0"/>
              <a:t>análise</a:t>
            </a:r>
          </a:p>
          <a:p>
            <a:r>
              <a:rPr lang="pt-BR" dirty="0"/>
              <a:t>Pacotes de </a:t>
            </a:r>
            <a:r>
              <a:rPr lang="pt-BR" b="1" dirty="0"/>
              <a:t>software estatísticos </a:t>
            </a:r>
            <a:r>
              <a:rPr lang="pt-BR" dirty="0"/>
              <a:t>tais como Microsoft </a:t>
            </a:r>
            <a:r>
              <a:rPr lang="pt-BR" dirty="0" smtClean="0"/>
              <a:t>Excel, </a:t>
            </a:r>
            <a:r>
              <a:rPr lang="pt-BR" dirty="0" err="1" smtClean="0"/>
              <a:t>Gretl</a:t>
            </a:r>
            <a:r>
              <a:rPr lang="pt-BR" dirty="0" smtClean="0"/>
              <a:t> e </a:t>
            </a:r>
            <a:r>
              <a:rPr lang="pt-BR" dirty="0" err="1" smtClean="0"/>
              <a:t>Stata</a:t>
            </a:r>
            <a:r>
              <a:rPr lang="pt-BR" dirty="0" smtClean="0"/>
              <a:t> são </a:t>
            </a:r>
            <a:r>
              <a:rPr lang="pt-BR" dirty="0"/>
              <a:t>capazes de </a:t>
            </a:r>
            <a:r>
              <a:rPr lang="pt-BR" dirty="0" smtClean="0"/>
              <a:t>realizar o gerenciamento </a:t>
            </a:r>
            <a:r>
              <a:rPr lang="pt-BR" dirty="0"/>
              <a:t>de dados, análise e </a:t>
            </a:r>
            <a:r>
              <a:rPr lang="pt-BR" dirty="0" smtClean="0"/>
              <a:t>apresentação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 smtClean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smtClean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 quê servem os Dados?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5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Dados e Estatística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Dados</a:t>
            </a:r>
          </a:p>
          <a:p>
            <a:r>
              <a:rPr lang="pt-BR" dirty="0"/>
              <a:t>Aplicações em Negócios</a:t>
            </a:r>
          </a:p>
          <a:p>
            <a:r>
              <a:rPr lang="pt-BR" dirty="0" smtClean="0"/>
              <a:t>Fontes de Dados</a:t>
            </a:r>
          </a:p>
          <a:p>
            <a:r>
              <a:rPr lang="pt-BR" dirty="0" smtClean="0"/>
              <a:t>Estatística Descritiva</a:t>
            </a:r>
          </a:p>
          <a:p>
            <a:r>
              <a:rPr lang="pt-BR" dirty="0" smtClean="0"/>
              <a:t>Inferência Estatística</a:t>
            </a:r>
          </a:p>
          <a:p>
            <a:r>
              <a:rPr lang="pt-BR" dirty="0" smtClean="0"/>
              <a:t>Computação e </a:t>
            </a:r>
            <a:br>
              <a:rPr lang="pt-BR" dirty="0" smtClean="0"/>
            </a:br>
            <a:r>
              <a:rPr lang="pt-BR" dirty="0" smtClean="0"/>
              <a:t>Análise Estatística</a:t>
            </a:r>
            <a:endParaRPr lang="pt-BR" dirty="0"/>
          </a:p>
        </p:txBody>
      </p:sp>
      <p:sp>
        <p:nvSpPr>
          <p:cNvPr id="12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5546725" y="6125864"/>
            <a:ext cx="1924050" cy="457200"/>
          </a:xfrm>
          <a:custGeom>
            <a:avLst/>
            <a:gdLst>
              <a:gd name="T0" fmla="*/ 0 w 1212"/>
              <a:gd name="T1" fmla="*/ 0 h 288"/>
              <a:gd name="T2" fmla="*/ 13 w 1212"/>
              <a:gd name="T3" fmla="*/ 285 h 288"/>
              <a:gd name="T4" fmla="*/ 1198 w 1212"/>
              <a:gd name="T5" fmla="*/ 288 h 288"/>
              <a:gd name="T6" fmla="*/ 1212 w 1212"/>
              <a:gd name="T7" fmla="*/ 0 h 288"/>
              <a:gd name="T8" fmla="*/ 0 w 1212"/>
              <a:gd name="T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2" h="288">
                <a:moveTo>
                  <a:pt x="0" y="0"/>
                </a:moveTo>
                <a:lnTo>
                  <a:pt x="13" y="285"/>
                </a:lnTo>
                <a:lnTo>
                  <a:pt x="1198" y="288"/>
                </a:lnTo>
                <a:lnTo>
                  <a:pt x="1212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777777">
                  <a:gamma/>
                  <a:shade val="46275"/>
                  <a:invGamma/>
                </a:srgbClr>
              </a:gs>
              <a:gs pos="100000">
                <a:srgbClr val="777777"/>
              </a:gs>
            </a:gsLst>
            <a:lin ang="5400000" scaled="1"/>
          </a:gra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5500688" y="6113164"/>
            <a:ext cx="66675" cy="484188"/>
          </a:xfrm>
          <a:custGeom>
            <a:avLst/>
            <a:gdLst>
              <a:gd name="T0" fmla="*/ 42 w 42"/>
              <a:gd name="T1" fmla="*/ 305 h 305"/>
              <a:gd name="T2" fmla="*/ 15 w 42"/>
              <a:gd name="T3" fmla="*/ 305 h 305"/>
              <a:gd name="T4" fmla="*/ 0 w 42"/>
              <a:gd name="T5" fmla="*/ 0 h 305"/>
              <a:gd name="T6" fmla="*/ 29 w 42"/>
              <a:gd name="T7" fmla="*/ 20 h 305"/>
              <a:gd name="T8" fmla="*/ 42 w 42"/>
              <a:gd name="T9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05">
                <a:moveTo>
                  <a:pt x="42" y="305"/>
                </a:moveTo>
                <a:lnTo>
                  <a:pt x="15" y="305"/>
                </a:lnTo>
                <a:lnTo>
                  <a:pt x="0" y="0"/>
                </a:lnTo>
                <a:lnTo>
                  <a:pt x="29" y="20"/>
                </a:lnTo>
                <a:lnTo>
                  <a:pt x="42" y="30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5500688" y="6094114"/>
            <a:ext cx="2014537" cy="31750"/>
          </a:xfrm>
          <a:custGeom>
            <a:avLst/>
            <a:gdLst>
              <a:gd name="T0" fmla="*/ 0 w 1269"/>
              <a:gd name="T1" fmla="*/ 0 h 20"/>
              <a:gd name="T2" fmla="*/ 1269 w 1269"/>
              <a:gd name="T3" fmla="*/ 0 h 20"/>
              <a:gd name="T4" fmla="*/ 1241 w 1269"/>
              <a:gd name="T5" fmla="*/ 20 h 20"/>
              <a:gd name="T6" fmla="*/ 29 w 1269"/>
              <a:gd name="T7" fmla="*/ 20 h 20"/>
              <a:gd name="T8" fmla="*/ 0 w 1269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9" h="20">
                <a:moveTo>
                  <a:pt x="0" y="0"/>
                </a:moveTo>
                <a:lnTo>
                  <a:pt x="1269" y="0"/>
                </a:lnTo>
                <a:lnTo>
                  <a:pt x="1241" y="20"/>
                </a:lnTo>
                <a:lnTo>
                  <a:pt x="29" y="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7448550" y="6094114"/>
            <a:ext cx="66675" cy="484188"/>
          </a:xfrm>
          <a:custGeom>
            <a:avLst/>
            <a:gdLst>
              <a:gd name="T0" fmla="*/ 0 w 42"/>
              <a:gd name="T1" fmla="*/ 305 h 305"/>
              <a:gd name="T2" fmla="*/ 14 w 42"/>
              <a:gd name="T3" fmla="*/ 20 h 305"/>
              <a:gd name="T4" fmla="*/ 42 w 42"/>
              <a:gd name="T5" fmla="*/ 0 h 305"/>
              <a:gd name="T6" fmla="*/ 29 w 42"/>
              <a:gd name="T7" fmla="*/ 305 h 305"/>
              <a:gd name="T8" fmla="*/ 0 w 42"/>
              <a:gd name="T9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305">
                <a:moveTo>
                  <a:pt x="0" y="305"/>
                </a:moveTo>
                <a:lnTo>
                  <a:pt x="14" y="20"/>
                </a:lnTo>
                <a:lnTo>
                  <a:pt x="42" y="0"/>
                </a:lnTo>
                <a:lnTo>
                  <a:pt x="29" y="305"/>
                </a:lnTo>
                <a:lnTo>
                  <a:pt x="0" y="30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5221288" y="5876627"/>
            <a:ext cx="2559050" cy="701675"/>
          </a:xfrm>
          <a:custGeom>
            <a:avLst/>
            <a:gdLst>
              <a:gd name="T0" fmla="*/ 1579 w 1612"/>
              <a:gd name="T1" fmla="*/ 442 h 442"/>
              <a:gd name="T2" fmla="*/ 1432 w 1612"/>
              <a:gd name="T3" fmla="*/ 442 h 442"/>
              <a:gd name="T4" fmla="*/ 1445 w 1612"/>
              <a:gd name="T5" fmla="*/ 137 h 442"/>
              <a:gd name="T6" fmla="*/ 176 w 1612"/>
              <a:gd name="T7" fmla="*/ 137 h 442"/>
              <a:gd name="T8" fmla="*/ 191 w 1612"/>
              <a:gd name="T9" fmla="*/ 442 h 442"/>
              <a:gd name="T10" fmla="*/ 27 w 1612"/>
              <a:gd name="T11" fmla="*/ 442 h 442"/>
              <a:gd name="T12" fmla="*/ 0 w 1612"/>
              <a:gd name="T13" fmla="*/ 0 h 442"/>
              <a:gd name="T14" fmla="*/ 526 w 1612"/>
              <a:gd name="T15" fmla="*/ 0 h 442"/>
              <a:gd name="T16" fmla="*/ 536 w 1612"/>
              <a:gd name="T17" fmla="*/ 9 h 442"/>
              <a:gd name="T18" fmla="*/ 547 w 1612"/>
              <a:gd name="T19" fmla="*/ 0 h 442"/>
              <a:gd name="T20" fmla="*/ 1612 w 1612"/>
              <a:gd name="T21" fmla="*/ 0 h 442"/>
              <a:gd name="T22" fmla="*/ 1587 w 1612"/>
              <a:gd name="T23" fmla="*/ 442 h 442"/>
              <a:gd name="T24" fmla="*/ 1579 w 1612"/>
              <a:gd name="T2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2" h="442">
                <a:moveTo>
                  <a:pt x="1579" y="442"/>
                </a:moveTo>
                <a:lnTo>
                  <a:pt x="1432" y="442"/>
                </a:lnTo>
                <a:lnTo>
                  <a:pt x="1445" y="137"/>
                </a:lnTo>
                <a:lnTo>
                  <a:pt x="176" y="137"/>
                </a:lnTo>
                <a:lnTo>
                  <a:pt x="191" y="442"/>
                </a:lnTo>
                <a:lnTo>
                  <a:pt x="27" y="442"/>
                </a:lnTo>
                <a:lnTo>
                  <a:pt x="0" y="0"/>
                </a:lnTo>
                <a:lnTo>
                  <a:pt x="526" y="0"/>
                </a:lnTo>
                <a:lnTo>
                  <a:pt x="536" y="9"/>
                </a:lnTo>
                <a:lnTo>
                  <a:pt x="547" y="0"/>
                </a:lnTo>
                <a:lnTo>
                  <a:pt x="1612" y="0"/>
                </a:lnTo>
                <a:lnTo>
                  <a:pt x="1587" y="442"/>
                </a:lnTo>
                <a:lnTo>
                  <a:pt x="1579" y="442"/>
                </a:lnTo>
                <a:close/>
              </a:path>
            </a:pathLst>
          </a:custGeom>
          <a:gradFill rotWithShape="0">
            <a:gsLst>
              <a:gs pos="0">
                <a:srgbClr val="B2B2B2">
                  <a:gamma/>
                  <a:shade val="46275"/>
                  <a:invGamma/>
                </a:srgbClr>
              </a:gs>
              <a:gs pos="100000">
                <a:srgbClr val="B2B2B2"/>
              </a:gs>
            </a:gsLst>
            <a:lin ang="5400000" scaled="1"/>
          </a:gra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6089650" y="5740102"/>
            <a:ext cx="1873250" cy="136525"/>
          </a:xfrm>
          <a:custGeom>
            <a:avLst/>
            <a:gdLst>
              <a:gd name="T0" fmla="*/ 1061 w 1180"/>
              <a:gd name="T1" fmla="*/ 86 h 86"/>
              <a:gd name="T2" fmla="*/ 0 w 1180"/>
              <a:gd name="T3" fmla="*/ 86 h 86"/>
              <a:gd name="T4" fmla="*/ 67 w 1180"/>
              <a:gd name="T5" fmla="*/ 21 h 86"/>
              <a:gd name="T6" fmla="*/ 92 w 1180"/>
              <a:gd name="T7" fmla="*/ 5 h 86"/>
              <a:gd name="T8" fmla="*/ 201 w 1180"/>
              <a:gd name="T9" fmla="*/ 5 h 86"/>
              <a:gd name="T10" fmla="*/ 178 w 1180"/>
              <a:gd name="T11" fmla="*/ 45 h 86"/>
              <a:gd name="T12" fmla="*/ 416 w 1180"/>
              <a:gd name="T13" fmla="*/ 32 h 86"/>
              <a:gd name="T14" fmla="*/ 468 w 1180"/>
              <a:gd name="T15" fmla="*/ 74 h 86"/>
              <a:gd name="T16" fmla="*/ 611 w 1180"/>
              <a:gd name="T17" fmla="*/ 0 h 86"/>
              <a:gd name="T18" fmla="*/ 761 w 1180"/>
              <a:gd name="T19" fmla="*/ 19 h 86"/>
              <a:gd name="T20" fmla="*/ 778 w 1180"/>
              <a:gd name="T21" fmla="*/ 5 h 86"/>
              <a:gd name="T22" fmla="*/ 885 w 1180"/>
              <a:gd name="T23" fmla="*/ 5 h 86"/>
              <a:gd name="T24" fmla="*/ 941 w 1180"/>
              <a:gd name="T25" fmla="*/ 38 h 86"/>
              <a:gd name="T26" fmla="*/ 979 w 1180"/>
              <a:gd name="T27" fmla="*/ 5 h 86"/>
              <a:gd name="T28" fmla="*/ 1180 w 1180"/>
              <a:gd name="T29" fmla="*/ 5 h 86"/>
              <a:gd name="T30" fmla="*/ 1166 w 1180"/>
              <a:gd name="T31" fmla="*/ 86 h 86"/>
              <a:gd name="T32" fmla="*/ 1061 w 1180"/>
              <a:gd name="T3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80" h="86">
                <a:moveTo>
                  <a:pt x="1061" y="86"/>
                </a:moveTo>
                <a:lnTo>
                  <a:pt x="0" y="86"/>
                </a:lnTo>
                <a:lnTo>
                  <a:pt x="67" y="21"/>
                </a:lnTo>
                <a:lnTo>
                  <a:pt x="92" y="5"/>
                </a:lnTo>
                <a:lnTo>
                  <a:pt x="201" y="5"/>
                </a:lnTo>
                <a:lnTo>
                  <a:pt x="178" y="45"/>
                </a:lnTo>
                <a:lnTo>
                  <a:pt x="416" y="32"/>
                </a:lnTo>
                <a:lnTo>
                  <a:pt x="468" y="74"/>
                </a:lnTo>
                <a:lnTo>
                  <a:pt x="611" y="0"/>
                </a:lnTo>
                <a:lnTo>
                  <a:pt x="761" y="19"/>
                </a:lnTo>
                <a:lnTo>
                  <a:pt x="778" y="5"/>
                </a:lnTo>
                <a:lnTo>
                  <a:pt x="885" y="5"/>
                </a:lnTo>
                <a:lnTo>
                  <a:pt x="941" y="38"/>
                </a:lnTo>
                <a:lnTo>
                  <a:pt x="979" y="5"/>
                </a:lnTo>
                <a:lnTo>
                  <a:pt x="1180" y="5"/>
                </a:lnTo>
                <a:lnTo>
                  <a:pt x="1166" y="86"/>
                </a:lnTo>
                <a:lnTo>
                  <a:pt x="1061" y="8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5035550" y="5744864"/>
            <a:ext cx="1020763" cy="131763"/>
          </a:xfrm>
          <a:custGeom>
            <a:avLst/>
            <a:gdLst>
              <a:gd name="T0" fmla="*/ 567 w 643"/>
              <a:gd name="T1" fmla="*/ 0 h 83"/>
              <a:gd name="T2" fmla="*/ 643 w 643"/>
              <a:gd name="T3" fmla="*/ 83 h 83"/>
              <a:gd name="T4" fmla="*/ 12 w 643"/>
              <a:gd name="T5" fmla="*/ 83 h 83"/>
              <a:gd name="T6" fmla="*/ 0 w 643"/>
              <a:gd name="T7" fmla="*/ 0 h 83"/>
              <a:gd name="T8" fmla="*/ 567 w 643"/>
              <a:gd name="T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" h="83">
                <a:moveTo>
                  <a:pt x="567" y="0"/>
                </a:moveTo>
                <a:lnTo>
                  <a:pt x="643" y="83"/>
                </a:lnTo>
                <a:lnTo>
                  <a:pt x="12" y="83"/>
                </a:lnTo>
                <a:lnTo>
                  <a:pt x="0" y="0"/>
                </a:lnTo>
                <a:lnTo>
                  <a:pt x="567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5032375" y="5741689"/>
            <a:ext cx="298450" cy="60325"/>
          </a:xfrm>
          <a:custGeom>
            <a:avLst/>
            <a:gdLst>
              <a:gd name="T0" fmla="*/ 188 w 188"/>
              <a:gd name="T1" fmla="*/ 38 h 38"/>
              <a:gd name="T2" fmla="*/ 0 w 188"/>
              <a:gd name="T3" fmla="*/ 38 h 38"/>
              <a:gd name="T4" fmla="*/ 35 w 188"/>
              <a:gd name="T5" fmla="*/ 0 h 38"/>
              <a:gd name="T6" fmla="*/ 188 w 188"/>
              <a:gd name="T7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" h="38">
                <a:moveTo>
                  <a:pt x="188" y="38"/>
                </a:moveTo>
                <a:lnTo>
                  <a:pt x="0" y="38"/>
                </a:lnTo>
                <a:lnTo>
                  <a:pt x="35" y="0"/>
                </a:lnTo>
                <a:lnTo>
                  <a:pt x="188" y="38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330825" y="5663902"/>
            <a:ext cx="476250" cy="80962"/>
          </a:xfrm>
          <a:custGeom>
            <a:avLst/>
            <a:gdLst>
              <a:gd name="T0" fmla="*/ 300 w 300"/>
              <a:gd name="T1" fmla="*/ 51 h 51"/>
              <a:gd name="T2" fmla="*/ 0 w 300"/>
              <a:gd name="T3" fmla="*/ 51 h 51"/>
              <a:gd name="T4" fmla="*/ 128 w 300"/>
              <a:gd name="T5" fmla="*/ 0 h 51"/>
              <a:gd name="T6" fmla="*/ 253 w 300"/>
              <a:gd name="T7" fmla="*/ 13 h 51"/>
              <a:gd name="T8" fmla="*/ 266 w 300"/>
              <a:gd name="T9" fmla="*/ 15 h 51"/>
              <a:gd name="T10" fmla="*/ 281 w 300"/>
              <a:gd name="T11" fmla="*/ 25 h 51"/>
              <a:gd name="T12" fmla="*/ 295 w 300"/>
              <a:gd name="T13" fmla="*/ 34 h 51"/>
              <a:gd name="T14" fmla="*/ 300 w 300"/>
              <a:gd name="T15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0" h="51">
                <a:moveTo>
                  <a:pt x="300" y="51"/>
                </a:moveTo>
                <a:lnTo>
                  <a:pt x="0" y="51"/>
                </a:lnTo>
                <a:lnTo>
                  <a:pt x="128" y="0"/>
                </a:lnTo>
                <a:lnTo>
                  <a:pt x="253" y="13"/>
                </a:lnTo>
                <a:lnTo>
                  <a:pt x="266" y="15"/>
                </a:lnTo>
                <a:lnTo>
                  <a:pt x="281" y="25"/>
                </a:lnTo>
                <a:lnTo>
                  <a:pt x="295" y="34"/>
                </a:lnTo>
                <a:lnTo>
                  <a:pt x="300" y="51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5807075" y="5717877"/>
            <a:ext cx="128588" cy="26987"/>
          </a:xfrm>
          <a:custGeom>
            <a:avLst/>
            <a:gdLst>
              <a:gd name="T0" fmla="*/ 81 w 81"/>
              <a:gd name="T1" fmla="*/ 17 h 17"/>
              <a:gd name="T2" fmla="*/ 0 w 81"/>
              <a:gd name="T3" fmla="*/ 17 h 17"/>
              <a:gd name="T4" fmla="*/ 52 w 81"/>
              <a:gd name="T5" fmla="*/ 0 h 17"/>
              <a:gd name="T6" fmla="*/ 81 w 81"/>
              <a:gd name="T7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17">
                <a:moveTo>
                  <a:pt x="81" y="17"/>
                </a:moveTo>
                <a:lnTo>
                  <a:pt x="0" y="17"/>
                </a:lnTo>
                <a:lnTo>
                  <a:pt x="52" y="0"/>
                </a:lnTo>
                <a:lnTo>
                  <a:pt x="81" y="17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6235700" y="5703589"/>
            <a:ext cx="201613" cy="44450"/>
          </a:xfrm>
          <a:custGeom>
            <a:avLst/>
            <a:gdLst>
              <a:gd name="T0" fmla="*/ 109 w 127"/>
              <a:gd name="T1" fmla="*/ 28 h 28"/>
              <a:gd name="T2" fmla="*/ 127 w 127"/>
              <a:gd name="T3" fmla="*/ 0 h 28"/>
              <a:gd name="T4" fmla="*/ 39 w 127"/>
              <a:gd name="T5" fmla="*/ 7 h 28"/>
              <a:gd name="T6" fmla="*/ 0 w 127"/>
              <a:gd name="T7" fmla="*/ 28 h 28"/>
              <a:gd name="T8" fmla="*/ 109 w 127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28">
                <a:moveTo>
                  <a:pt x="109" y="28"/>
                </a:moveTo>
                <a:lnTo>
                  <a:pt x="127" y="0"/>
                </a:lnTo>
                <a:lnTo>
                  <a:pt x="39" y="7"/>
                </a:lnTo>
                <a:lnTo>
                  <a:pt x="0" y="28"/>
                </a:lnTo>
                <a:lnTo>
                  <a:pt x="109" y="28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324725" y="5690889"/>
            <a:ext cx="169863" cy="57150"/>
          </a:xfrm>
          <a:custGeom>
            <a:avLst/>
            <a:gdLst>
              <a:gd name="T0" fmla="*/ 0 w 107"/>
              <a:gd name="T1" fmla="*/ 36 h 36"/>
              <a:gd name="T2" fmla="*/ 107 w 107"/>
              <a:gd name="T3" fmla="*/ 36 h 36"/>
              <a:gd name="T4" fmla="*/ 44 w 107"/>
              <a:gd name="T5" fmla="*/ 0 h 36"/>
              <a:gd name="T6" fmla="*/ 0 w 107"/>
              <a:gd name="T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" h="36">
                <a:moveTo>
                  <a:pt x="0" y="36"/>
                </a:moveTo>
                <a:lnTo>
                  <a:pt x="107" y="36"/>
                </a:lnTo>
                <a:lnTo>
                  <a:pt x="44" y="0"/>
                </a:lnTo>
                <a:lnTo>
                  <a:pt x="0" y="36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643813" y="5703589"/>
            <a:ext cx="319087" cy="44450"/>
          </a:xfrm>
          <a:custGeom>
            <a:avLst/>
            <a:gdLst>
              <a:gd name="T0" fmla="*/ 166 w 201"/>
              <a:gd name="T1" fmla="*/ 0 h 28"/>
              <a:gd name="T2" fmla="*/ 96 w 201"/>
              <a:gd name="T3" fmla="*/ 0 h 28"/>
              <a:gd name="T4" fmla="*/ 0 w 201"/>
              <a:gd name="T5" fmla="*/ 28 h 28"/>
              <a:gd name="T6" fmla="*/ 201 w 201"/>
              <a:gd name="T7" fmla="*/ 28 h 28"/>
              <a:gd name="T8" fmla="*/ 168 w 201"/>
              <a:gd name="T9" fmla="*/ 2 h 28"/>
              <a:gd name="T10" fmla="*/ 166 w 201"/>
              <a:gd name="T11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1" h="28">
                <a:moveTo>
                  <a:pt x="166" y="0"/>
                </a:moveTo>
                <a:lnTo>
                  <a:pt x="96" y="0"/>
                </a:lnTo>
                <a:lnTo>
                  <a:pt x="0" y="28"/>
                </a:lnTo>
                <a:lnTo>
                  <a:pt x="201" y="28"/>
                </a:lnTo>
                <a:lnTo>
                  <a:pt x="168" y="2"/>
                </a:lnTo>
                <a:lnTo>
                  <a:pt x="166" y="0"/>
                </a:lnTo>
                <a:close/>
              </a:path>
            </a:pathLst>
          </a:custGeom>
          <a:solidFill>
            <a:srgbClr val="B2B2B2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4968875" y="4589164"/>
            <a:ext cx="3048000" cy="1301750"/>
          </a:xfrm>
          <a:custGeom>
            <a:avLst/>
            <a:gdLst>
              <a:gd name="T0" fmla="*/ 1920 w 1920"/>
              <a:gd name="T1" fmla="*/ 696 h 820"/>
              <a:gd name="T2" fmla="*/ 1844 w 1920"/>
              <a:gd name="T3" fmla="*/ 648 h 820"/>
              <a:gd name="T4" fmla="*/ 1796 w 1920"/>
              <a:gd name="T5" fmla="*/ 547 h 820"/>
              <a:gd name="T6" fmla="*/ 1777 w 1920"/>
              <a:gd name="T7" fmla="*/ 480 h 820"/>
              <a:gd name="T8" fmla="*/ 1828 w 1920"/>
              <a:gd name="T9" fmla="*/ 411 h 820"/>
              <a:gd name="T10" fmla="*/ 1825 w 1920"/>
              <a:gd name="T11" fmla="*/ 304 h 820"/>
              <a:gd name="T12" fmla="*/ 1660 w 1920"/>
              <a:gd name="T13" fmla="*/ 304 h 820"/>
              <a:gd name="T14" fmla="*/ 1738 w 1920"/>
              <a:gd name="T15" fmla="*/ 246 h 820"/>
              <a:gd name="T16" fmla="*/ 1666 w 1920"/>
              <a:gd name="T17" fmla="*/ 181 h 820"/>
              <a:gd name="T18" fmla="*/ 1714 w 1920"/>
              <a:gd name="T19" fmla="*/ 134 h 820"/>
              <a:gd name="T20" fmla="*/ 1691 w 1920"/>
              <a:gd name="T21" fmla="*/ 109 h 820"/>
              <a:gd name="T22" fmla="*/ 1633 w 1920"/>
              <a:gd name="T23" fmla="*/ 101 h 820"/>
              <a:gd name="T24" fmla="*/ 1522 w 1920"/>
              <a:gd name="T25" fmla="*/ 53 h 820"/>
              <a:gd name="T26" fmla="*/ 1323 w 1920"/>
              <a:gd name="T27" fmla="*/ 128 h 820"/>
              <a:gd name="T28" fmla="*/ 1329 w 1920"/>
              <a:gd name="T29" fmla="*/ 67 h 820"/>
              <a:gd name="T30" fmla="*/ 1221 w 1920"/>
              <a:gd name="T31" fmla="*/ 111 h 820"/>
              <a:gd name="T32" fmla="*/ 1151 w 1920"/>
              <a:gd name="T33" fmla="*/ 114 h 820"/>
              <a:gd name="T34" fmla="*/ 1225 w 1920"/>
              <a:gd name="T35" fmla="*/ 84 h 820"/>
              <a:gd name="T36" fmla="*/ 1199 w 1920"/>
              <a:gd name="T37" fmla="*/ 47 h 820"/>
              <a:gd name="T38" fmla="*/ 1199 w 1920"/>
              <a:gd name="T39" fmla="*/ 5 h 820"/>
              <a:gd name="T40" fmla="*/ 1070 w 1920"/>
              <a:gd name="T41" fmla="*/ 30 h 820"/>
              <a:gd name="T42" fmla="*/ 1001 w 1920"/>
              <a:gd name="T43" fmla="*/ 44 h 820"/>
              <a:gd name="T44" fmla="*/ 936 w 1920"/>
              <a:gd name="T45" fmla="*/ 36 h 820"/>
              <a:gd name="T46" fmla="*/ 871 w 1920"/>
              <a:gd name="T47" fmla="*/ 0 h 820"/>
              <a:gd name="T48" fmla="*/ 930 w 1920"/>
              <a:gd name="T49" fmla="*/ 84 h 820"/>
              <a:gd name="T50" fmla="*/ 823 w 1920"/>
              <a:gd name="T51" fmla="*/ 70 h 820"/>
              <a:gd name="T52" fmla="*/ 766 w 1920"/>
              <a:gd name="T53" fmla="*/ 109 h 820"/>
              <a:gd name="T54" fmla="*/ 703 w 1920"/>
              <a:gd name="T55" fmla="*/ 114 h 820"/>
              <a:gd name="T56" fmla="*/ 526 w 1920"/>
              <a:gd name="T57" fmla="*/ 93 h 820"/>
              <a:gd name="T58" fmla="*/ 377 w 1920"/>
              <a:gd name="T59" fmla="*/ 24 h 820"/>
              <a:gd name="T60" fmla="*/ 427 w 1920"/>
              <a:gd name="T61" fmla="*/ 111 h 820"/>
              <a:gd name="T62" fmla="*/ 356 w 1920"/>
              <a:gd name="T63" fmla="*/ 126 h 820"/>
              <a:gd name="T64" fmla="*/ 212 w 1920"/>
              <a:gd name="T65" fmla="*/ 128 h 820"/>
              <a:gd name="T66" fmla="*/ 144 w 1920"/>
              <a:gd name="T67" fmla="*/ 200 h 820"/>
              <a:gd name="T68" fmla="*/ 69 w 1920"/>
              <a:gd name="T69" fmla="*/ 243 h 820"/>
              <a:gd name="T70" fmla="*/ 322 w 1920"/>
              <a:gd name="T71" fmla="*/ 283 h 820"/>
              <a:gd name="T72" fmla="*/ 191 w 1920"/>
              <a:gd name="T73" fmla="*/ 405 h 820"/>
              <a:gd name="T74" fmla="*/ 155 w 1920"/>
              <a:gd name="T75" fmla="*/ 501 h 820"/>
              <a:gd name="T76" fmla="*/ 178 w 1920"/>
              <a:gd name="T77" fmla="*/ 568 h 820"/>
              <a:gd name="T78" fmla="*/ 0 w 1920"/>
              <a:gd name="T79" fmla="*/ 608 h 820"/>
              <a:gd name="T80" fmla="*/ 75 w 1920"/>
              <a:gd name="T81" fmla="*/ 690 h 820"/>
              <a:gd name="T82" fmla="*/ 356 w 1920"/>
              <a:gd name="T83" fmla="*/ 677 h 820"/>
              <a:gd name="T84" fmla="*/ 494 w 1920"/>
              <a:gd name="T85" fmla="*/ 692 h 820"/>
              <a:gd name="T86" fmla="*/ 580 w 1920"/>
              <a:gd name="T87" fmla="*/ 711 h 820"/>
              <a:gd name="T88" fmla="*/ 685 w 1920"/>
              <a:gd name="T89" fmla="*/ 811 h 820"/>
              <a:gd name="T90" fmla="*/ 706 w 1920"/>
              <a:gd name="T91" fmla="*/ 811 h 820"/>
              <a:gd name="T92" fmla="*/ 798 w 1920"/>
              <a:gd name="T93" fmla="*/ 730 h 820"/>
              <a:gd name="T94" fmla="*/ 925 w 1920"/>
              <a:gd name="T95" fmla="*/ 702 h 820"/>
              <a:gd name="T96" fmla="*/ 884 w 1920"/>
              <a:gd name="T97" fmla="*/ 770 h 820"/>
              <a:gd name="T98" fmla="*/ 1174 w 1920"/>
              <a:gd name="T99" fmla="*/ 799 h 820"/>
              <a:gd name="T100" fmla="*/ 1467 w 1920"/>
              <a:gd name="T101" fmla="*/ 744 h 820"/>
              <a:gd name="T102" fmla="*/ 1528 w 1920"/>
              <a:gd name="T103" fmla="*/ 694 h 820"/>
              <a:gd name="T104" fmla="*/ 1647 w 1920"/>
              <a:gd name="T105" fmla="*/ 763 h 820"/>
              <a:gd name="T106" fmla="*/ 1781 w 1920"/>
              <a:gd name="T107" fmla="*/ 702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20" h="820">
                <a:moveTo>
                  <a:pt x="1851" y="702"/>
                </a:moveTo>
                <a:lnTo>
                  <a:pt x="1920" y="696"/>
                </a:lnTo>
                <a:lnTo>
                  <a:pt x="1761" y="656"/>
                </a:lnTo>
                <a:lnTo>
                  <a:pt x="1844" y="648"/>
                </a:lnTo>
                <a:lnTo>
                  <a:pt x="1872" y="575"/>
                </a:lnTo>
                <a:lnTo>
                  <a:pt x="1796" y="547"/>
                </a:lnTo>
                <a:lnTo>
                  <a:pt x="1872" y="501"/>
                </a:lnTo>
                <a:lnTo>
                  <a:pt x="1777" y="480"/>
                </a:lnTo>
                <a:lnTo>
                  <a:pt x="1851" y="466"/>
                </a:lnTo>
                <a:lnTo>
                  <a:pt x="1828" y="411"/>
                </a:lnTo>
                <a:lnTo>
                  <a:pt x="1867" y="378"/>
                </a:lnTo>
                <a:lnTo>
                  <a:pt x="1825" y="304"/>
                </a:lnTo>
                <a:lnTo>
                  <a:pt x="1691" y="338"/>
                </a:lnTo>
                <a:lnTo>
                  <a:pt x="1660" y="304"/>
                </a:lnTo>
                <a:lnTo>
                  <a:pt x="1786" y="277"/>
                </a:lnTo>
                <a:lnTo>
                  <a:pt x="1738" y="246"/>
                </a:lnTo>
                <a:lnTo>
                  <a:pt x="1733" y="210"/>
                </a:lnTo>
                <a:lnTo>
                  <a:pt x="1666" y="181"/>
                </a:lnTo>
                <a:lnTo>
                  <a:pt x="1733" y="181"/>
                </a:lnTo>
                <a:lnTo>
                  <a:pt x="1714" y="134"/>
                </a:lnTo>
                <a:lnTo>
                  <a:pt x="1666" y="128"/>
                </a:lnTo>
                <a:lnTo>
                  <a:pt x="1691" y="109"/>
                </a:lnTo>
                <a:lnTo>
                  <a:pt x="1714" y="67"/>
                </a:lnTo>
                <a:lnTo>
                  <a:pt x="1633" y="101"/>
                </a:lnTo>
                <a:lnTo>
                  <a:pt x="1570" y="90"/>
                </a:lnTo>
                <a:lnTo>
                  <a:pt x="1522" y="53"/>
                </a:lnTo>
                <a:lnTo>
                  <a:pt x="1432" y="101"/>
                </a:lnTo>
                <a:lnTo>
                  <a:pt x="1323" y="128"/>
                </a:lnTo>
                <a:lnTo>
                  <a:pt x="1377" y="86"/>
                </a:lnTo>
                <a:lnTo>
                  <a:pt x="1329" y="67"/>
                </a:lnTo>
                <a:lnTo>
                  <a:pt x="1254" y="101"/>
                </a:lnTo>
                <a:lnTo>
                  <a:pt x="1221" y="111"/>
                </a:lnTo>
                <a:lnTo>
                  <a:pt x="1185" y="116"/>
                </a:lnTo>
                <a:lnTo>
                  <a:pt x="1151" y="114"/>
                </a:lnTo>
                <a:lnTo>
                  <a:pt x="1193" y="99"/>
                </a:lnTo>
                <a:lnTo>
                  <a:pt x="1225" y="84"/>
                </a:lnTo>
                <a:lnTo>
                  <a:pt x="1269" y="53"/>
                </a:lnTo>
                <a:lnTo>
                  <a:pt x="1199" y="47"/>
                </a:lnTo>
                <a:lnTo>
                  <a:pt x="1166" y="61"/>
                </a:lnTo>
                <a:lnTo>
                  <a:pt x="1199" y="5"/>
                </a:lnTo>
                <a:lnTo>
                  <a:pt x="1095" y="21"/>
                </a:lnTo>
                <a:lnTo>
                  <a:pt x="1070" y="30"/>
                </a:lnTo>
                <a:lnTo>
                  <a:pt x="1038" y="40"/>
                </a:lnTo>
                <a:lnTo>
                  <a:pt x="1001" y="44"/>
                </a:lnTo>
                <a:lnTo>
                  <a:pt x="961" y="44"/>
                </a:lnTo>
                <a:lnTo>
                  <a:pt x="936" y="36"/>
                </a:lnTo>
                <a:lnTo>
                  <a:pt x="923" y="34"/>
                </a:lnTo>
                <a:lnTo>
                  <a:pt x="871" y="0"/>
                </a:lnTo>
                <a:lnTo>
                  <a:pt x="907" y="68"/>
                </a:lnTo>
                <a:lnTo>
                  <a:pt x="930" y="84"/>
                </a:lnTo>
                <a:lnTo>
                  <a:pt x="890" y="84"/>
                </a:lnTo>
                <a:lnTo>
                  <a:pt x="823" y="70"/>
                </a:lnTo>
                <a:lnTo>
                  <a:pt x="712" y="11"/>
                </a:lnTo>
                <a:lnTo>
                  <a:pt x="766" y="109"/>
                </a:lnTo>
                <a:lnTo>
                  <a:pt x="693" y="86"/>
                </a:lnTo>
                <a:lnTo>
                  <a:pt x="703" y="114"/>
                </a:lnTo>
                <a:lnTo>
                  <a:pt x="670" y="124"/>
                </a:lnTo>
                <a:lnTo>
                  <a:pt x="526" y="93"/>
                </a:lnTo>
                <a:lnTo>
                  <a:pt x="423" y="72"/>
                </a:lnTo>
                <a:lnTo>
                  <a:pt x="377" y="24"/>
                </a:lnTo>
                <a:lnTo>
                  <a:pt x="391" y="74"/>
                </a:lnTo>
                <a:lnTo>
                  <a:pt x="427" y="111"/>
                </a:lnTo>
                <a:lnTo>
                  <a:pt x="350" y="80"/>
                </a:lnTo>
                <a:lnTo>
                  <a:pt x="356" y="126"/>
                </a:lnTo>
                <a:lnTo>
                  <a:pt x="170" y="80"/>
                </a:lnTo>
                <a:lnTo>
                  <a:pt x="212" y="128"/>
                </a:lnTo>
                <a:lnTo>
                  <a:pt x="207" y="187"/>
                </a:lnTo>
                <a:lnTo>
                  <a:pt x="144" y="200"/>
                </a:lnTo>
                <a:lnTo>
                  <a:pt x="274" y="235"/>
                </a:lnTo>
                <a:lnTo>
                  <a:pt x="69" y="243"/>
                </a:lnTo>
                <a:lnTo>
                  <a:pt x="144" y="304"/>
                </a:lnTo>
                <a:lnTo>
                  <a:pt x="322" y="283"/>
                </a:lnTo>
                <a:lnTo>
                  <a:pt x="178" y="365"/>
                </a:lnTo>
                <a:lnTo>
                  <a:pt x="191" y="405"/>
                </a:lnTo>
                <a:lnTo>
                  <a:pt x="82" y="514"/>
                </a:lnTo>
                <a:lnTo>
                  <a:pt x="155" y="501"/>
                </a:lnTo>
                <a:lnTo>
                  <a:pt x="247" y="507"/>
                </a:lnTo>
                <a:lnTo>
                  <a:pt x="178" y="568"/>
                </a:lnTo>
                <a:lnTo>
                  <a:pt x="75" y="587"/>
                </a:lnTo>
                <a:lnTo>
                  <a:pt x="0" y="608"/>
                </a:lnTo>
                <a:lnTo>
                  <a:pt x="63" y="648"/>
                </a:lnTo>
                <a:lnTo>
                  <a:pt x="75" y="690"/>
                </a:lnTo>
                <a:lnTo>
                  <a:pt x="228" y="728"/>
                </a:lnTo>
                <a:lnTo>
                  <a:pt x="356" y="677"/>
                </a:lnTo>
                <a:lnTo>
                  <a:pt x="481" y="690"/>
                </a:lnTo>
                <a:lnTo>
                  <a:pt x="494" y="692"/>
                </a:lnTo>
                <a:lnTo>
                  <a:pt x="528" y="728"/>
                </a:lnTo>
                <a:lnTo>
                  <a:pt x="580" y="711"/>
                </a:lnTo>
                <a:lnTo>
                  <a:pt x="609" y="728"/>
                </a:lnTo>
                <a:lnTo>
                  <a:pt x="685" y="811"/>
                </a:lnTo>
                <a:lnTo>
                  <a:pt x="695" y="820"/>
                </a:lnTo>
                <a:lnTo>
                  <a:pt x="706" y="811"/>
                </a:lnTo>
                <a:lnTo>
                  <a:pt x="773" y="744"/>
                </a:lnTo>
                <a:lnTo>
                  <a:pt x="798" y="730"/>
                </a:lnTo>
                <a:lnTo>
                  <a:pt x="837" y="709"/>
                </a:lnTo>
                <a:lnTo>
                  <a:pt x="925" y="702"/>
                </a:lnTo>
                <a:lnTo>
                  <a:pt x="907" y="730"/>
                </a:lnTo>
                <a:lnTo>
                  <a:pt x="884" y="770"/>
                </a:lnTo>
                <a:lnTo>
                  <a:pt x="1122" y="757"/>
                </a:lnTo>
                <a:lnTo>
                  <a:pt x="1174" y="799"/>
                </a:lnTo>
                <a:lnTo>
                  <a:pt x="1317" y="725"/>
                </a:lnTo>
                <a:lnTo>
                  <a:pt x="1467" y="744"/>
                </a:lnTo>
                <a:lnTo>
                  <a:pt x="1484" y="730"/>
                </a:lnTo>
                <a:lnTo>
                  <a:pt x="1528" y="694"/>
                </a:lnTo>
                <a:lnTo>
                  <a:pt x="1591" y="730"/>
                </a:lnTo>
                <a:lnTo>
                  <a:pt x="1647" y="763"/>
                </a:lnTo>
                <a:lnTo>
                  <a:pt x="1685" y="730"/>
                </a:lnTo>
                <a:lnTo>
                  <a:pt x="1781" y="702"/>
                </a:lnTo>
                <a:lnTo>
                  <a:pt x="1851" y="702"/>
                </a:lnTo>
                <a:close/>
              </a:path>
            </a:pathLst>
          </a:custGeom>
          <a:solidFill>
            <a:srgbClr val="FFFF99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6796088" y="4722514"/>
            <a:ext cx="163512" cy="50800"/>
          </a:xfrm>
          <a:custGeom>
            <a:avLst/>
            <a:gdLst>
              <a:gd name="T0" fmla="*/ 42 w 103"/>
              <a:gd name="T1" fmla="*/ 15 h 32"/>
              <a:gd name="T2" fmla="*/ 0 w 103"/>
              <a:gd name="T3" fmla="*/ 30 h 32"/>
              <a:gd name="T4" fmla="*/ 34 w 103"/>
              <a:gd name="T5" fmla="*/ 32 h 32"/>
              <a:gd name="T6" fmla="*/ 70 w 103"/>
              <a:gd name="T7" fmla="*/ 27 h 32"/>
              <a:gd name="T8" fmla="*/ 103 w 103"/>
              <a:gd name="T9" fmla="*/ 17 h 32"/>
              <a:gd name="T10" fmla="*/ 74 w 103"/>
              <a:gd name="T11" fmla="*/ 0 h 32"/>
              <a:gd name="T12" fmla="*/ 42 w 103"/>
              <a:gd name="T13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3" h="32">
                <a:moveTo>
                  <a:pt x="42" y="15"/>
                </a:moveTo>
                <a:lnTo>
                  <a:pt x="0" y="30"/>
                </a:lnTo>
                <a:lnTo>
                  <a:pt x="34" y="32"/>
                </a:lnTo>
                <a:lnTo>
                  <a:pt x="70" y="27"/>
                </a:lnTo>
                <a:lnTo>
                  <a:pt x="103" y="17"/>
                </a:lnTo>
                <a:lnTo>
                  <a:pt x="74" y="0"/>
                </a:lnTo>
                <a:lnTo>
                  <a:pt x="42" y="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6819900" y="4639964"/>
            <a:ext cx="52388" cy="46038"/>
          </a:xfrm>
          <a:custGeom>
            <a:avLst/>
            <a:gdLst>
              <a:gd name="T0" fmla="*/ 33 w 33"/>
              <a:gd name="T1" fmla="*/ 15 h 29"/>
              <a:gd name="T2" fmla="*/ 29 w 33"/>
              <a:gd name="T3" fmla="*/ 17 h 29"/>
              <a:gd name="T4" fmla="*/ 27 w 33"/>
              <a:gd name="T5" fmla="*/ 21 h 29"/>
              <a:gd name="T6" fmla="*/ 23 w 33"/>
              <a:gd name="T7" fmla="*/ 25 h 29"/>
              <a:gd name="T8" fmla="*/ 17 w 33"/>
              <a:gd name="T9" fmla="*/ 27 h 29"/>
              <a:gd name="T10" fmla="*/ 11 w 33"/>
              <a:gd name="T11" fmla="*/ 27 h 29"/>
              <a:gd name="T12" fmla="*/ 8 w 33"/>
              <a:gd name="T13" fmla="*/ 29 h 29"/>
              <a:gd name="T14" fmla="*/ 0 w 33"/>
              <a:gd name="T15" fmla="*/ 29 h 29"/>
              <a:gd name="T16" fmla="*/ 8 w 33"/>
              <a:gd name="T17" fmla="*/ 21 h 29"/>
              <a:gd name="T18" fmla="*/ 13 w 33"/>
              <a:gd name="T19" fmla="*/ 12 h 29"/>
              <a:gd name="T20" fmla="*/ 19 w 33"/>
              <a:gd name="T21" fmla="*/ 0 h 29"/>
              <a:gd name="T22" fmla="*/ 33 w 33"/>
              <a:gd name="T23" fmla="*/ 15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29">
                <a:moveTo>
                  <a:pt x="33" y="15"/>
                </a:moveTo>
                <a:lnTo>
                  <a:pt x="29" y="17"/>
                </a:lnTo>
                <a:lnTo>
                  <a:pt x="27" y="21"/>
                </a:lnTo>
                <a:lnTo>
                  <a:pt x="23" y="25"/>
                </a:lnTo>
                <a:lnTo>
                  <a:pt x="17" y="27"/>
                </a:lnTo>
                <a:lnTo>
                  <a:pt x="11" y="27"/>
                </a:lnTo>
                <a:lnTo>
                  <a:pt x="8" y="29"/>
                </a:lnTo>
                <a:lnTo>
                  <a:pt x="0" y="29"/>
                </a:lnTo>
                <a:lnTo>
                  <a:pt x="8" y="21"/>
                </a:lnTo>
                <a:lnTo>
                  <a:pt x="13" y="12"/>
                </a:lnTo>
                <a:lnTo>
                  <a:pt x="19" y="0"/>
                </a:lnTo>
                <a:lnTo>
                  <a:pt x="33" y="1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5889625" y="5641677"/>
            <a:ext cx="255588" cy="76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5272088" y="5211464"/>
            <a:ext cx="79375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5803900" y="4739977"/>
            <a:ext cx="58738" cy="66675"/>
          </a:xfrm>
          <a:custGeom>
            <a:avLst/>
            <a:gdLst>
              <a:gd name="T0" fmla="*/ 0 w 37"/>
              <a:gd name="T1" fmla="*/ 0 h 42"/>
              <a:gd name="T2" fmla="*/ 4 w 37"/>
              <a:gd name="T3" fmla="*/ 8 h 42"/>
              <a:gd name="T4" fmla="*/ 6 w 37"/>
              <a:gd name="T5" fmla="*/ 16 h 42"/>
              <a:gd name="T6" fmla="*/ 12 w 37"/>
              <a:gd name="T7" fmla="*/ 23 h 42"/>
              <a:gd name="T8" fmla="*/ 23 w 37"/>
              <a:gd name="T9" fmla="*/ 35 h 42"/>
              <a:gd name="T10" fmla="*/ 31 w 37"/>
              <a:gd name="T11" fmla="*/ 39 h 42"/>
              <a:gd name="T12" fmla="*/ 37 w 37"/>
              <a:gd name="T13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" h="42">
                <a:moveTo>
                  <a:pt x="0" y="0"/>
                </a:moveTo>
                <a:lnTo>
                  <a:pt x="4" y="8"/>
                </a:lnTo>
                <a:lnTo>
                  <a:pt x="6" y="16"/>
                </a:lnTo>
                <a:lnTo>
                  <a:pt x="12" y="23"/>
                </a:lnTo>
                <a:lnTo>
                  <a:pt x="23" y="35"/>
                </a:lnTo>
                <a:lnTo>
                  <a:pt x="31" y="39"/>
                </a:lnTo>
                <a:lnTo>
                  <a:pt x="37" y="4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6251575" y="3950989"/>
            <a:ext cx="625475" cy="461963"/>
          </a:xfrm>
          <a:custGeom>
            <a:avLst/>
            <a:gdLst>
              <a:gd name="T0" fmla="*/ 76 w 394"/>
              <a:gd name="T1" fmla="*/ 174 h 291"/>
              <a:gd name="T2" fmla="*/ 67 w 394"/>
              <a:gd name="T3" fmla="*/ 239 h 291"/>
              <a:gd name="T4" fmla="*/ 50 w 394"/>
              <a:gd name="T5" fmla="*/ 272 h 291"/>
              <a:gd name="T6" fmla="*/ 23 w 394"/>
              <a:gd name="T7" fmla="*/ 268 h 291"/>
              <a:gd name="T8" fmla="*/ 4 w 394"/>
              <a:gd name="T9" fmla="*/ 279 h 291"/>
              <a:gd name="T10" fmla="*/ 0 w 394"/>
              <a:gd name="T11" fmla="*/ 268 h 291"/>
              <a:gd name="T12" fmla="*/ 8 w 394"/>
              <a:gd name="T13" fmla="*/ 256 h 291"/>
              <a:gd name="T14" fmla="*/ 25 w 394"/>
              <a:gd name="T15" fmla="*/ 249 h 291"/>
              <a:gd name="T16" fmla="*/ 32 w 394"/>
              <a:gd name="T17" fmla="*/ 229 h 291"/>
              <a:gd name="T18" fmla="*/ 23 w 394"/>
              <a:gd name="T19" fmla="*/ 216 h 291"/>
              <a:gd name="T20" fmla="*/ 25 w 394"/>
              <a:gd name="T21" fmla="*/ 197 h 291"/>
              <a:gd name="T22" fmla="*/ 29 w 394"/>
              <a:gd name="T23" fmla="*/ 182 h 291"/>
              <a:gd name="T24" fmla="*/ 32 w 394"/>
              <a:gd name="T25" fmla="*/ 159 h 291"/>
              <a:gd name="T26" fmla="*/ 55 w 394"/>
              <a:gd name="T27" fmla="*/ 149 h 291"/>
              <a:gd name="T28" fmla="*/ 50 w 394"/>
              <a:gd name="T29" fmla="*/ 117 h 291"/>
              <a:gd name="T30" fmla="*/ 69 w 394"/>
              <a:gd name="T31" fmla="*/ 88 h 291"/>
              <a:gd name="T32" fmla="*/ 61 w 394"/>
              <a:gd name="T33" fmla="*/ 75 h 291"/>
              <a:gd name="T34" fmla="*/ 71 w 394"/>
              <a:gd name="T35" fmla="*/ 50 h 291"/>
              <a:gd name="T36" fmla="*/ 101 w 394"/>
              <a:gd name="T37" fmla="*/ 36 h 291"/>
              <a:gd name="T38" fmla="*/ 145 w 394"/>
              <a:gd name="T39" fmla="*/ 0 h 291"/>
              <a:gd name="T40" fmla="*/ 212 w 394"/>
              <a:gd name="T41" fmla="*/ 8 h 291"/>
              <a:gd name="T42" fmla="*/ 247 w 394"/>
              <a:gd name="T43" fmla="*/ 9 h 291"/>
              <a:gd name="T44" fmla="*/ 281 w 394"/>
              <a:gd name="T45" fmla="*/ 34 h 291"/>
              <a:gd name="T46" fmla="*/ 287 w 394"/>
              <a:gd name="T47" fmla="*/ 75 h 291"/>
              <a:gd name="T48" fmla="*/ 325 w 394"/>
              <a:gd name="T49" fmla="*/ 82 h 291"/>
              <a:gd name="T50" fmla="*/ 358 w 394"/>
              <a:gd name="T51" fmla="*/ 113 h 291"/>
              <a:gd name="T52" fmla="*/ 366 w 394"/>
              <a:gd name="T53" fmla="*/ 157 h 291"/>
              <a:gd name="T54" fmla="*/ 366 w 394"/>
              <a:gd name="T55" fmla="*/ 184 h 291"/>
              <a:gd name="T56" fmla="*/ 366 w 394"/>
              <a:gd name="T57" fmla="*/ 203 h 291"/>
              <a:gd name="T58" fmla="*/ 377 w 394"/>
              <a:gd name="T59" fmla="*/ 210 h 291"/>
              <a:gd name="T60" fmla="*/ 377 w 394"/>
              <a:gd name="T61" fmla="*/ 231 h 291"/>
              <a:gd name="T62" fmla="*/ 394 w 394"/>
              <a:gd name="T63" fmla="*/ 250 h 291"/>
              <a:gd name="T64" fmla="*/ 391 w 394"/>
              <a:gd name="T65" fmla="*/ 270 h 291"/>
              <a:gd name="T66" fmla="*/ 371 w 394"/>
              <a:gd name="T67" fmla="*/ 250 h 291"/>
              <a:gd name="T68" fmla="*/ 343 w 394"/>
              <a:gd name="T69" fmla="*/ 254 h 291"/>
              <a:gd name="T70" fmla="*/ 314 w 394"/>
              <a:gd name="T71" fmla="*/ 178 h 291"/>
              <a:gd name="T72" fmla="*/ 287 w 394"/>
              <a:gd name="T73" fmla="*/ 122 h 291"/>
              <a:gd name="T74" fmla="*/ 239 w 394"/>
              <a:gd name="T75" fmla="*/ 86 h 291"/>
              <a:gd name="T76" fmla="*/ 191 w 394"/>
              <a:gd name="T77" fmla="*/ 75 h 291"/>
              <a:gd name="T78" fmla="*/ 189 w 394"/>
              <a:gd name="T79" fmla="*/ 69 h 291"/>
              <a:gd name="T80" fmla="*/ 124 w 394"/>
              <a:gd name="T81" fmla="*/ 92 h 291"/>
              <a:gd name="T82" fmla="*/ 117 w 394"/>
              <a:gd name="T83" fmla="*/ 103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94" h="291">
                <a:moveTo>
                  <a:pt x="90" y="138"/>
                </a:moveTo>
                <a:lnTo>
                  <a:pt x="76" y="174"/>
                </a:lnTo>
                <a:lnTo>
                  <a:pt x="71" y="207"/>
                </a:lnTo>
                <a:lnTo>
                  <a:pt x="67" y="239"/>
                </a:lnTo>
                <a:lnTo>
                  <a:pt x="67" y="291"/>
                </a:lnTo>
                <a:lnTo>
                  <a:pt x="50" y="272"/>
                </a:lnTo>
                <a:lnTo>
                  <a:pt x="36" y="266"/>
                </a:lnTo>
                <a:lnTo>
                  <a:pt x="23" y="268"/>
                </a:lnTo>
                <a:lnTo>
                  <a:pt x="8" y="273"/>
                </a:lnTo>
                <a:lnTo>
                  <a:pt x="4" y="279"/>
                </a:lnTo>
                <a:lnTo>
                  <a:pt x="0" y="273"/>
                </a:lnTo>
                <a:lnTo>
                  <a:pt x="0" y="268"/>
                </a:lnTo>
                <a:lnTo>
                  <a:pt x="2" y="264"/>
                </a:lnTo>
                <a:lnTo>
                  <a:pt x="8" y="256"/>
                </a:lnTo>
                <a:lnTo>
                  <a:pt x="15" y="254"/>
                </a:lnTo>
                <a:lnTo>
                  <a:pt x="25" y="249"/>
                </a:lnTo>
                <a:lnTo>
                  <a:pt x="25" y="237"/>
                </a:lnTo>
                <a:lnTo>
                  <a:pt x="32" y="229"/>
                </a:lnTo>
                <a:lnTo>
                  <a:pt x="27" y="228"/>
                </a:lnTo>
                <a:lnTo>
                  <a:pt x="23" y="216"/>
                </a:lnTo>
                <a:lnTo>
                  <a:pt x="19" y="207"/>
                </a:lnTo>
                <a:lnTo>
                  <a:pt x="25" y="197"/>
                </a:lnTo>
                <a:lnTo>
                  <a:pt x="34" y="189"/>
                </a:lnTo>
                <a:lnTo>
                  <a:pt x="29" y="182"/>
                </a:lnTo>
                <a:lnTo>
                  <a:pt x="29" y="170"/>
                </a:lnTo>
                <a:lnTo>
                  <a:pt x="32" y="159"/>
                </a:lnTo>
                <a:lnTo>
                  <a:pt x="44" y="151"/>
                </a:lnTo>
                <a:lnTo>
                  <a:pt x="55" y="149"/>
                </a:lnTo>
                <a:lnTo>
                  <a:pt x="48" y="134"/>
                </a:lnTo>
                <a:lnTo>
                  <a:pt x="50" y="117"/>
                </a:lnTo>
                <a:lnTo>
                  <a:pt x="57" y="101"/>
                </a:lnTo>
                <a:lnTo>
                  <a:pt x="69" y="88"/>
                </a:lnTo>
                <a:lnTo>
                  <a:pt x="67" y="86"/>
                </a:lnTo>
                <a:lnTo>
                  <a:pt x="61" y="75"/>
                </a:lnTo>
                <a:lnTo>
                  <a:pt x="63" y="61"/>
                </a:lnTo>
                <a:lnTo>
                  <a:pt x="71" y="50"/>
                </a:lnTo>
                <a:lnTo>
                  <a:pt x="82" y="42"/>
                </a:lnTo>
                <a:lnTo>
                  <a:pt x="101" y="36"/>
                </a:lnTo>
                <a:lnTo>
                  <a:pt x="151" y="27"/>
                </a:lnTo>
                <a:lnTo>
                  <a:pt x="145" y="0"/>
                </a:lnTo>
                <a:lnTo>
                  <a:pt x="180" y="8"/>
                </a:lnTo>
                <a:lnTo>
                  <a:pt x="212" y="8"/>
                </a:lnTo>
                <a:lnTo>
                  <a:pt x="228" y="6"/>
                </a:lnTo>
                <a:lnTo>
                  <a:pt x="247" y="9"/>
                </a:lnTo>
                <a:lnTo>
                  <a:pt x="266" y="19"/>
                </a:lnTo>
                <a:lnTo>
                  <a:pt x="281" y="34"/>
                </a:lnTo>
                <a:lnTo>
                  <a:pt x="287" y="53"/>
                </a:lnTo>
                <a:lnTo>
                  <a:pt x="287" y="75"/>
                </a:lnTo>
                <a:lnTo>
                  <a:pt x="304" y="75"/>
                </a:lnTo>
                <a:lnTo>
                  <a:pt x="325" y="82"/>
                </a:lnTo>
                <a:lnTo>
                  <a:pt x="343" y="94"/>
                </a:lnTo>
                <a:lnTo>
                  <a:pt x="358" y="113"/>
                </a:lnTo>
                <a:lnTo>
                  <a:pt x="366" y="134"/>
                </a:lnTo>
                <a:lnTo>
                  <a:pt x="366" y="157"/>
                </a:lnTo>
                <a:lnTo>
                  <a:pt x="377" y="178"/>
                </a:lnTo>
                <a:lnTo>
                  <a:pt x="366" y="184"/>
                </a:lnTo>
                <a:lnTo>
                  <a:pt x="362" y="191"/>
                </a:lnTo>
                <a:lnTo>
                  <a:pt x="366" y="203"/>
                </a:lnTo>
                <a:lnTo>
                  <a:pt x="371" y="208"/>
                </a:lnTo>
                <a:lnTo>
                  <a:pt x="377" y="210"/>
                </a:lnTo>
                <a:lnTo>
                  <a:pt x="387" y="210"/>
                </a:lnTo>
                <a:lnTo>
                  <a:pt x="377" y="231"/>
                </a:lnTo>
                <a:lnTo>
                  <a:pt x="391" y="241"/>
                </a:lnTo>
                <a:lnTo>
                  <a:pt x="394" y="250"/>
                </a:lnTo>
                <a:lnTo>
                  <a:pt x="394" y="262"/>
                </a:lnTo>
                <a:lnTo>
                  <a:pt x="391" y="270"/>
                </a:lnTo>
                <a:lnTo>
                  <a:pt x="385" y="258"/>
                </a:lnTo>
                <a:lnTo>
                  <a:pt x="371" y="250"/>
                </a:lnTo>
                <a:lnTo>
                  <a:pt x="356" y="250"/>
                </a:lnTo>
                <a:lnTo>
                  <a:pt x="343" y="254"/>
                </a:lnTo>
                <a:lnTo>
                  <a:pt x="329" y="270"/>
                </a:lnTo>
                <a:lnTo>
                  <a:pt x="314" y="178"/>
                </a:lnTo>
                <a:lnTo>
                  <a:pt x="306" y="149"/>
                </a:lnTo>
                <a:lnTo>
                  <a:pt x="287" y="122"/>
                </a:lnTo>
                <a:lnTo>
                  <a:pt x="266" y="101"/>
                </a:lnTo>
                <a:lnTo>
                  <a:pt x="239" y="86"/>
                </a:lnTo>
                <a:lnTo>
                  <a:pt x="211" y="76"/>
                </a:lnTo>
                <a:lnTo>
                  <a:pt x="191" y="75"/>
                </a:lnTo>
                <a:lnTo>
                  <a:pt x="199" y="61"/>
                </a:lnTo>
                <a:lnTo>
                  <a:pt x="189" y="69"/>
                </a:lnTo>
                <a:lnTo>
                  <a:pt x="159" y="84"/>
                </a:lnTo>
                <a:lnTo>
                  <a:pt x="124" y="92"/>
                </a:lnTo>
                <a:lnTo>
                  <a:pt x="90" y="94"/>
                </a:lnTo>
                <a:lnTo>
                  <a:pt x="117" y="103"/>
                </a:lnTo>
                <a:lnTo>
                  <a:pt x="90" y="138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6357938" y="4047827"/>
            <a:ext cx="415925" cy="611187"/>
          </a:xfrm>
          <a:custGeom>
            <a:avLst/>
            <a:gdLst>
              <a:gd name="T0" fmla="*/ 42 w 262"/>
              <a:gd name="T1" fmla="*/ 360 h 385"/>
              <a:gd name="T2" fmla="*/ 29 w 262"/>
              <a:gd name="T3" fmla="*/ 344 h 385"/>
              <a:gd name="T4" fmla="*/ 15 w 262"/>
              <a:gd name="T5" fmla="*/ 325 h 385"/>
              <a:gd name="T6" fmla="*/ 9 w 262"/>
              <a:gd name="T7" fmla="*/ 304 h 385"/>
              <a:gd name="T8" fmla="*/ 4 w 262"/>
              <a:gd name="T9" fmla="*/ 277 h 385"/>
              <a:gd name="T10" fmla="*/ 0 w 262"/>
              <a:gd name="T11" fmla="*/ 253 h 385"/>
              <a:gd name="T12" fmla="*/ 0 w 262"/>
              <a:gd name="T13" fmla="*/ 178 h 385"/>
              <a:gd name="T14" fmla="*/ 4 w 262"/>
              <a:gd name="T15" fmla="*/ 146 h 385"/>
              <a:gd name="T16" fmla="*/ 9 w 262"/>
              <a:gd name="T17" fmla="*/ 113 h 385"/>
              <a:gd name="T18" fmla="*/ 23 w 262"/>
              <a:gd name="T19" fmla="*/ 77 h 385"/>
              <a:gd name="T20" fmla="*/ 50 w 262"/>
              <a:gd name="T21" fmla="*/ 42 h 385"/>
              <a:gd name="T22" fmla="*/ 23 w 262"/>
              <a:gd name="T23" fmla="*/ 33 h 385"/>
              <a:gd name="T24" fmla="*/ 57 w 262"/>
              <a:gd name="T25" fmla="*/ 31 h 385"/>
              <a:gd name="T26" fmla="*/ 92 w 262"/>
              <a:gd name="T27" fmla="*/ 23 h 385"/>
              <a:gd name="T28" fmla="*/ 122 w 262"/>
              <a:gd name="T29" fmla="*/ 8 h 385"/>
              <a:gd name="T30" fmla="*/ 132 w 262"/>
              <a:gd name="T31" fmla="*/ 0 h 385"/>
              <a:gd name="T32" fmla="*/ 124 w 262"/>
              <a:gd name="T33" fmla="*/ 14 h 385"/>
              <a:gd name="T34" fmla="*/ 144 w 262"/>
              <a:gd name="T35" fmla="*/ 15 h 385"/>
              <a:gd name="T36" fmla="*/ 172 w 262"/>
              <a:gd name="T37" fmla="*/ 25 h 385"/>
              <a:gd name="T38" fmla="*/ 199 w 262"/>
              <a:gd name="T39" fmla="*/ 40 h 385"/>
              <a:gd name="T40" fmla="*/ 220 w 262"/>
              <a:gd name="T41" fmla="*/ 61 h 385"/>
              <a:gd name="T42" fmla="*/ 239 w 262"/>
              <a:gd name="T43" fmla="*/ 88 h 385"/>
              <a:gd name="T44" fmla="*/ 247 w 262"/>
              <a:gd name="T45" fmla="*/ 115 h 385"/>
              <a:gd name="T46" fmla="*/ 262 w 262"/>
              <a:gd name="T47" fmla="*/ 209 h 385"/>
              <a:gd name="T48" fmla="*/ 262 w 262"/>
              <a:gd name="T49" fmla="*/ 247 h 385"/>
              <a:gd name="T50" fmla="*/ 258 w 262"/>
              <a:gd name="T51" fmla="*/ 289 h 385"/>
              <a:gd name="T52" fmla="*/ 255 w 262"/>
              <a:gd name="T53" fmla="*/ 308 h 385"/>
              <a:gd name="T54" fmla="*/ 239 w 262"/>
              <a:gd name="T55" fmla="*/ 341 h 385"/>
              <a:gd name="T56" fmla="*/ 230 w 262"/>
              <a:gd name="T57" fmla="*/ 354 h 385"/>
              <a:gd name="T58" fmla="*/ 220 w 262"/>
              <a:gd name="T59" fmla="*/ 362 h 385"/>
              <a:gd name="T60" fmla="*/ 195 w 262"/>
              <a:gd name="T61" fmla="*/ 371 h 385"/>
              <a:gd name="T62" fmla="*/ 163 w 262"/>
              <a:gd name="T63" fmla="*/ 381 h 385"/>
              <a:gd name="T64" fmla="*/ 126 w 262"/>
              <a:gd name="T65" fmla="*/ 385 h 385"/>
              <a:gd name="T66" fmla="*/ 86 w 262"/>
              <a:gd name="T67" fmla="*/ 385 h 385"/>
              <a:gd name="T68" fmla="*/ 61 w 262"/>
              <a:gd name="T69" fmla="*/ 377 h 385"/>
              <a:gd name="T70" fmla="*/ 42 w 262"/>
              <a:gd name="T71" fmla="*/ 36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2" h="385">
                <a:moveTo>
                  <a:pt x="42" y="360"/>
                </a:moveTo>
                <a:lnTo>
                  <a:pt x="29" y="344"/>
                </a:lnTo>
                <a:lnTo>
                  <a:pt x="15" y="325"/>
                </a:lnTo>
                <a:lnTo>
                  <a:pt x="9" y="304"/>
                </a:lnTo>
                <a:lnTo>
                  <a:pt x="4" y="277"/>
                </a:lnTo>
                <a:lnTo>
                  <a:pt x="0" y="253"/>
                </a:lnTo>
                <a:lnTo>
                  <a:pt x="0" y="178"/>
                </a:lnTo>
                <a:lnTo>
                  <a:pt x="4" y="146"/>
                </a:lnTo>
                <a:lnTo>
                  <a:pt x="9" y="113"/>
                </a:lnTo>
                <a:lnTo>
                  <a:pt x="23" y="77"/>
                </a:lnTo>
                <a:lnTo>
                  <a:pt x="50" y="42"/>
                </a:lnTo>
                <a:lnTo>
                  <a:pt x="23" y="33"/>
                </a:lnTo>
                <a:lnTo>
                  <a:pt x="57" y="31"/>
                </a:lnTo>
                <a:lnTo>
                  <a:pt x="92" y="23"/>
                </a:lnTo>
                <a:lnTo>
                  <a:pt x="122" y="8"/>
                </a:lnTo>
                <a:lnTo>
                  <a:pt x="132" y="0"/>
                </a:lnTo>
                <a:lnTo>
                  <a:pt x="124" y="14"/>
                </a:lnTo>
                <a:lnTo>
                  <a:pt x="144" y="15"/>
                </a:lnTo>
                <a:lnTo>
                  <a:pt x="172" y="25"/>
                </a:lnTo>
                <a:lnTo>
                  <a:pt x="199" y="40"/>
                </a:lnTo>
                <a:lnTo>
                  <a:pt x="220" y="61"/>
                </a:lnTo>
                <a:lnTo>
                  <a:pt x="239" y="88"/>
                </a:lnTo>
                <a:lnTo>
                  <a:pt x="247" y="115"/>
                </a:lnTo>
                <a:lnTo>
                  <a:pt x="262" y="209"/>
                </a:lnTo>
                <a:lnTo>
                  <a:pt x="262" y="247"/>
                </a:lnTo>
                <a:lnTo>
                  <a:pt x="258" y="289"/>
                </a:lnTo>
                <a:lnTo>
                  <a:pt x="255" y="308"/>
                </a:lnTo>
                <a:lnTo>
                  <a:pt x="239" y="341"/>
                </a:lnTo>
                <a:lnTo>
                  <a:pt x="230" y="354"/>
                </a:lnTo>
                <a:lnTo>
                  <a:pt x="220" y="362"/>
                </a:lnTo>
                <a:lnTo>
                  <a:pt x="195" y="371"/>
                </a:lnTo>
                <a:lnTo>
                  <a:pt x="163" y="381"/>
                </a:lnTo>
                <a:lnTo>
                  <a:pt x="126" y="385"/>
                </a:lnTo>
                <a:lnTo>
                  <a:pt x="86" y="385"/>
                </a:lnTo>
                <a:lnTo>
                  <a:pt x="61" y="377"/>
                </a:lnTo>
                <a:lnTo>
                  <a:pt x="42" y="360"/>
                </a:lnTo>
                <a:close/>
              </a:path>
            </a:pathLst>
          </a:custGeom>
          <a:solidFill>
            <a:srgbClr val="FCE6C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6251575" y="4373264"/>
            <a:ext cx="120650" cy="157163"/>
          </a:xfrm>
          <a:custGeom>
            <a:avLst/>
            <a:gdLst>
              <a:gd name="T0" fmla="*/ 67 w 76"/>
              <a:gd name="T1" fmla="*/ 25 h 99"/>
              <a:gd name="T2" fmla="*/ 67 w 76"/>
              <a:gd name="T3" fmla="*/ 48 h 99"/>
              <a:gd name="T4" fmla="*/ 71 w 76"/>
              <a:gd name="T5" fmla="*/ 72 h 99"/>
              <a:gd name="T6" fmla="*/ 76 w 76"/>
              <a:gd name="T7" fmla="*/ 99 h 99"/>
              <a:gd name="T8" fmla="*/ 57 w 76"/>
              <a:gd name="T9" fmla="*/ 99 h 99"/>
              <a:gd name="T10" fmla="*/ 38 w 76"/>
              <a:gd name="T11" fmla="*/ 97 h 99"/>
              <a:gd name="T12" fmla="*/ 19 w 76"/>
              <a:gd name="T13" fmla="*/ 88 h 99"/>
              <a:gd name="T14" fmla="*/ 6 w 76"/>
              <a:gd name="T15" fmla="*/ 65 h 99"/>
              <a:gd name="T16" fmla="*/ 0 w 76"/>
              <a:gd name="T17" fmla="*/ 44 h 99"/>
              <a:gd name="T18" fmla="*/ 4 w 76"/>
              <a:gd name="T19" fmla="*/ 13 h 99"/>
              <a:gd name="T20" fmla="*/ 8 w 76"/>
              <a:gd name="T21" fmla="*/ 7 h 99"/>
              <a:gd name="T22" fmla="*/ 23 w 76"/>
              <a:gd name="T23" fmla="*/ 2 h 99"/>
              <a:gd name="T24" fmla="*/ 36 w 76"/>
              <a:gd name="T25" fmla="*/ 0 h 99"/>
              <a:gd name="T26" fmla="*/ 50 w 76"/>
              <a:gd name="T27" fmla="*/ 6 h 99"/>
              <a:gd name="T28" fmla="*/ 67 w 76"/>
              <a:gd name="T29" fmla="*/ 25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6" h="99">
                <a:moveTo>
                  <a:pt x="67" y="25"/>
                </a:moveTo>
                <a:lnTo>
                  <a:pt x="67" y="48"/>
                </a:lnTo>
                <a:lnTo>
                  <a:pt x="71" y="72"/>
                </a:lnTo>
                <a:lnTo>
                  <a:pt x="76" y="99"/>
                </a:lnTo>
                <a:lnTo>
                  <a:pt x="57" y="99"/>
                </a:lnTo>
                <a:lnTo>
                  <a:pt x="38" y="97"/>
                </a:lnTo>
                <a:lnTo>
                  <a:pt x="19" y="88"/>
                </a:lnTo>
                <a:lnTo>
                  <a:pt x="6" y="65"/>
                </a:lnTo>
                <a:lnTo>
                  <a:pt x="0" y="44"/>
                </a:lnTo>
                <a:lnTo>
                  <a:pt x="4" y="13"/>
                </a:lnTo>
                <a:lnTo>
                  <a:pt x="8" y="7"/>
                </a:lnTo>
                <a:lnTo>
                  <a:pt x="23" y="2"/>
                </a:lnTo>
                <a:lnTo>
                  <a:pt x="36" y="0"/>
                </a:lnTo>
                <a:lnTo>
                  <a:pt x="50" y="6"/>
                </a:lnTo>
                <a:lnTo>
                  <a:pt x="67" y="25"/>
                </a:lnTo>
                <a:close/>
              </a:path>
            </a:pathLst>
          </a:custGeom>
          <a:solidFill>
            <a:srgbClr val="FCE6C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6767513" y="4347864"/>
            <a:ext cx="109537" cy="158750"/>
          </a:xfrm>
          <a:custGeom>
            <a:avLst/>
            <a:gdLst>
              <a:gd name="T0" fmla="*/ 66 w 69"/>
              <a:gd name="T1" fmla="*/ 20 h 100"/>
              <a:gd name="T2" fmla="*/ 60 w 69"/>
              <a:gd name="T3" fmla="*/ 8 h 100"/>
              <a:gd name="T4" fmla="*/ 46 w 69"/>
              <a:gd name="T5" fmla="*/ 0 h 100"/>
              <a:gd name="T6" fmla="*/ 31 w 69"/>
              <a:gd name="T7" fmla="*/ 0 h 100"/>
              <a:gd name="T8" fmla="*/ 18 w 69"/>
              <a:gd name="T9" fmla="*/ 4 h 100"/>
              <a:gd name="T10" fmla="*/ 4 w 69"/>
              <a:gd name="T11" fmla="*/ 20 h 100"/>
              <a:gd name="T12" fmla="*/ 4 w 69"/>
              <a:gd name="T13" fmla="*/ 58 h 100"/>
              <a:gd name="T14" fmla="*/ 0 w 69"/>
              <a:gd name="T15" fmla="*/ 100 h 100"/>
              <a:gd name="T16" fmla="*/ 12 w 69"/>
              <a:gd name="T17" fmla="*/ 100 h 100"/>
              <a:gd name="T18" fmla="*/ 31 w 69"/>
              <a:gd name="T19" fmla="*/ 96 h 100"/>
              <a:gd name="T20" fmla="*/ 50 w 69"/>
              <a:gd name="T21" fmla="*/ 87 h 100"/>
              <a:gd name="T22" fmla="*/ 62 w 69"/>
              <a:gd name="T23" fmla="*/ 66 h 100"/>
              <a:gd name="T24" fmla="*/ 69 w 69"/>
              <a:gd name="T25" fmla="*/ 43 h 100"/>
              <a:gd name="T26" fmla="*/ 66 w 69"/>
              <a:gd name="T27" fmla="*/ 2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9" h="100">
                <a:moveTo>
                  <a:pt x="66" y="20"/>
                </a:moveTo>
                <a:lnTo>
                  <a:pt x="60" y="8"/>
                </a:lnTo>
                <a:lnTo>
                  <a:pt x="46" y="0"/>
                </a:lnTo>
                <a:lnTo>
                  <a:pt x="31" y="0"/>
                </a:lnTo>
                <a:lnTo>
                  <a:pt x="18" y="4"/>
                </a:lnTo>
                <a:lnTo>
                  <a:pt x="4" y="20"/>
                </a:lnTo>
                <a:lnTo>
                  <a:pt x="4" y="58"/>
                </a:lnTo>
                <a:lnTo>
                  <a:pt x="0" y="100"/>
                </a:lnTo>
                <a:lnTo>
                  <a:pt x="12" y="100"/>
                </a:lnTo>
                <a:lnTo>
                  <a:pt x="31" y="96"/>
                </a:lnTo>
                <a:lnTo>
                  <a:pt x="50" y="87"/>
                </a:lnTo>
                <a:lnTo>
                  <a:pt x="62" y="66"/>
                </a:lnTo>
                <a:lnTo>
                  <a:pt x="69" y="43"/>
                </a:lnTo>
                <a:lnTo>
                  <a:pt x="66" y="20"/>
                </a:lnTo>
                <a:close/>
              </a:path>
            </a:pathLst>
          </a:custGeom>
          <a:solidFill>
            <a:srgbClr val="FCE6C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H="1">
            <a:off x="6461125" y="4157364"/>
            <a:ext cx="39688" cy="174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6610350" y="4144664"/>
            <a:ext cx="33338" cy="301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87" name="Freeform 43"/>
          <p:cNvSpPr>
            <a:spLocks/>
          </p:cNvSpPr>
          <p:nvPr/>
        </p:nvSpPr>
        <p:spPr bwMode="auto">
          <a:xfrm>
            <a:off x="6491288" y="4233564"/>
            <a:ext cx="23812" cy="46038"/>
          </a:xfrm>
          <a:custGeom>
            <a:avLst/>
            <a:gdLst>
              <a:gd name="T0" fmla="*/ 15 w 15"/>
              <a:gd name="T1" fmla="*/ 13 h 29"/>
              <a:gd name="T2" fmla="*/ 15 w 15"/>
              <a:gd name="T3" fmla="*/ 6 h 29"/>
              <a:gd name="T4" fmla="*/ 12 w 15"/>
              <a:gd name="T5" fmla="*/ 2 h 29"/>
              <a:gd name="T6" fmla="*/ 8 w 15"/>
              <a:gd name="T7" fmla="*/ 0 h 29"/>
              <a:gd name="T8" fmla="*/ 4 w 15"/>
              <a:gd name="T9" fmla="*/ 2 h 29"/>
              <a:gd name="T10" fmla="*/ 2 w 15"/>
              <a:gd name="T11" fmla="*/ 6 h 29"/>
              <a:gd name="T12" fmla="*/ 0 w 15"/>
              <a:gd name="T13" fmla="*/ 13 h 29"/>
              <a:gd name="T14" fmla="*/ 2 w 15"/>
              <a:gd name="T15" fmla="*/ 21 h 29"/>
              <a:gd name="T16" fmla="*/ 4 w 15"/>
              <a:gd name="T17" fmla="*/ 27 h 29"/>
              <a:gd name="T18" fmla="*/ 8 w 15"/>
              <a:gd name="T19" fmla="*/ 29 h 29"/>
              <a:gd name="T20" fmla="*/ 12 w 15"/>
              <a:gd name="T21" fmla="*/ 27 h 29"/>
              <a:gd name="T22" fmla="*/ 15 w 15"/>
              <a:gd name="T23" fmla="*/ 21 h 29"/>
              <a:gd name="T24" fmla="*/ 15 w 15"/>
              <a:gd name="T25" fmla="*/ 1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29">
                <a:moveTo>
                  <a:pt x="15" y="13"/>
                </a:moveTo>
                <a:lnTo>
                  <a:pt x="15" y="6"/>
                </a:lnTo>
                <a:lnTo>
                  <a:pt x="12" y="2"/>
                </a:lnTo>
                <a:lnTo>
                  <a:pt x="8" y="0"/>
                </a:lnTo>
                <a:lnTo>
                  <a:pt x="4" y="2"/>
                </a:lnTo>
                <a:lnTo>
                  <a:pt x="2" y="6"/>
                </a:lnTo>
                <a:lnTo>
                  <a:pt x="0" y="13"/>
                </a:lnTo>
                <a:lnTo>
                  <a:pt x="2" y="21"/>
                </a:lnTo>
                <a:lnTo>
                  <a:pt x="4" y="27"/>
                </a:lnTo>
                <a:lnTo>
                  <a:pt x="8" y="29"/>
                </a:lnTo>
                <a:lnTo>
                  <a:pt x="12" y="27"/>
                </a:lnTo>
                <a:lnTo>
                  <a:pt x="15" y="21"/>
                </a:lnTo>
                <a:lnTo>
                  <a:pt x="15" y="13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8" name="Freeform 44"/>
          <p:cNvSpPr>
            <a:spLocks/>
          </p:cNvSpPr>
          <p:nvPr/>
        </p:nvSpPr>
        <p:spPr bwMode="auto">
          <a:xfrm>
            <a:off x="6600825" y="4233564"/>
            <a:ext cx="26988" cy="46038"/>
          </a:xfrm>
          <a:custGeom>
            <a:avLst/>
            <a:gdLst>
              <a:gd name="T0" fmla="*/ 17 w 17"/>
              <a:gd name="T1" fmla="*/ 13 h 29"/>
              <a:gd name="T2" fmla="*/ 15 w 17"/>
              <a:gd name="T3" fmla="*/ 6 h 29"/>
              <a:gd name="T4" fmla="*/ 12 w 17"/>
              <a:gd name="T5" fmla="*/ 2 h 29"/>
              <a:gd name="T6" fmla="*/ 8 w 17"/>
              <a:gd name="T7" fmla="*/ 0 h 29"/>
              <a:gd name="T8" fmla="*/ 4 w 17"/>
              <a:gd name="T9" fmla="*/ 2 h 29"/>
              <a:gd name="T10" fmla="*/ 0 w 17"/>
              <a:gd name="T11" fmla="*/ 6 h 29"/>
              <a:gd name="T12" fmla="*/ 0 w 17"/>
              <a:gd name="T13" fmla="*/ 21 h 29"/>
              <a:gd name="T14" fmla="*/ 4 w 17"/>
              <a:gd name="T15" fmla="*/ 27 h 29"/>
              <a:gd name="T16" fmla="*/ 8 w 17"/>
              <a:gd name="T17" fmla="*/ 29 h 29"/>
              <a:gd name="T18" fmla="*/ 12 w 17"/>
              <a:gd name="T19" fmla="*/ 27 h 29"/>
              <a:gd name="T20" fmla="*/ 15 w 17"/>
              <a:gd name="T21" fmla="*/ 21 h 29"/>
              <a:gd name="T22" fmla="*/ 17 w 17"/>
              <a:gd name="T23" fmla="*/ 13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" h="29">
                <a:moveTo>
                  <a:pt x="17" y="13"/>
                </a:moveTo>
                <a:lnTo>
                  <a:pt x="15" y="6"/>
                </a:lnTo>
                <a:lnTo>
                  <a:pt x="12" y="2"/>
                </a:lnTo>
                <a:lnTo>
                  <a:pt x="8" y="0"/>
                </a:lnTo>
                <a:lnTo>
                  <a:pt x="4" y="2"/>
                </a:lnTo>
                <a:lnTo>
                  <a:pt x="0" y="6"/>
                </a:lnTo>
                <a:lnTo>
                  <a:pt x="0" y="21"/>
                </a:lnTo>
                <a:lnTo>
                  <a:pt x="4" y="27"/>
                </a:lnTo>
                <a:lnTo>
                  <a:pt x="8" y="29"/>
                </a:lnTo>
                <a:lnTo>
                  <a:pt x="12" y="27"/>
                </a:lnTo>
                <a:lnTo>
                  <a:pt x="15" y="21"/>
                </a:lnTo>
                <a:lnTo>
                  <a:pt x="17" y="13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89" name="Freeform 45"/>
          <p:cNvSpPr>
            <a:spLocks/>
          </p:cNvSpPr>
          <p:nvPr/>
        </p:nvSpPr>
        <p:spPr bwMode="auto">
          <a:xfrm>
            <a:off x="6521450" y="4330402"/>
            <a:ext cx="85725" cy="79375"/>
          </a:xfrm>
          <a:custGeom>
            <a:avLst/>
            <a:gdLst>
              <a:gd name="T0" fmla="*/ 0 w 54"/>
              <a:gd name="T1" fmla="*/ 0 h 50"/>
              <a:gd name="T2" fmla="*/ 0 w 54"/>
              <a:gd name="T3" fmla="*/ 25 h 50"/>
              <a:gd name="T4" fmla="*/ 2 w 54"/>
              <a:gd name="T5" fmla="*/ 34 h 50"/>
              <a:gd name="T6" fmla="*/ 10 w 54"/>
              <a:gd name="T7" fmla="*/ 40 h 50"/>
              <a:gd name="T8" fmla="*/ 16 w 54"/>
              <a:gd name="T9" fmla="*/ 48 h 50"/>
              <a:gd name="T10" fmla="*/ 25 w 54"/>
              <a:gd name="T11" fmla="*/ 50 h 50"/>
              <a:gd name="T12" fmla="*/ 33 w 54"/>
              <a:gd name="T13" fmla="*/ 48 h 50"/>
              <a:gd name="T14" fmla="*/ 39 w 54"/>
              <a:gd name="T15" fmla="*/ 46 h 50"/>
              <a:gd name="T16" fmla="*/ 44 w 54"/>
              <a:gd name="T17" fmla="*/ 40 h 50"/>
              <a:gd name="T18" fmla="*/ 48 w 54"/>
              <a:gd name="T19" fmla="*/ 34 h 50"/>
              <a:gd name="T20" fmla="*/ 52 w 54"/>
              <a:gd name="T21" fmla="*/ 23 h 50"/>
              <a:gd name="T22" fmla="*/ 54 w 54"/>
              <a:gd name="T2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" h="50">
                <a:moveTo>
                  <a:pt x="0" y="0"/>
                </a:moveTo>
                <a:lnTo>
                  <a:pt x="0" y="25"/>
                </a:lnTo>
                <a:lnTo>
                  <a:pt x="2" y="34"/>
                </a:lnTo>
                <a:lnTo>
                  <a:pt x="10" y="40"/>
                </a:lnTo>
                <a:lnTo>
                  <a:pt x="16" y="48"/>
                </a:lnTo>
                <a:lnTo>
                  <a:pt x="25" y="50"/>
                </a:lnTo>
                <a:lnTo>
                  <a:pt x="33" y="48"/>
                </a:lnTo>
                <a:lnTo>
                  <a:pt x="39" y="46"/>
                </a:lnTo>
                <a:lnTo>
                  <a:pt x="44" y="40"/>
                </a:lnTo>
                <a:lnTo>
                  <a:pt x="48" y="34"/>
                </a:lnTo>
                <a:lnTo>
                  <a:pt x="52" y="23"/>
                </a:lnTo>
                <a:lnTo>
                  <a:pt x="54" y="8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90" name="Freeform 46"/>
          <p:cNvSpPr>
            <a:spLocks/>
          </p:cNvSpPr>
          <p:nvPr/>
        </p:nvSpPr>
        <p:spPr bwMode="auto">
          <a:xfrm>
            <a:off x="6500813" y="4470102"/>
            <a:ext cx="109537" cy="30162"/>
          </a:xfrm>
          <a:custGeom>
            <a:avLst/>
            <a:gdLst>
              <a:gd name="T0" fmla="*/ 69 w 69"/>
              <a:gd name="T1" fmla="*/ 19 h 19"/>
              <a:gd name="T2" fmla="*/ 57 w 69"/>
              <a:gd name="T3" fmla="*/ 8 h 19"/>
              <a:gd name="T4" fmla="*/ 42 w 69"/>
              <a:gd name="T5" fmla="*/ 0 h 19"/>
              <a:gd name="T6" fmla="*/ 23 w 69"/>
              <a:gd name="T7" fmla="*/ 0 h 19"/>
              <a:gd name="T8" fmla="*/ 8 w 69"/>
              <a:gd name="T9" fmla="*/ 8 h 19"/>
              <a:gd name="T10" fmla="*/ 0 w 69"/>
              <a:gd name="T11" fmla="*/ 13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" h="19">
                <a:moveTo>
                  <a:pt x="69" y="19"/>
                </a:moveTo>
                <a:lnTo>
                  <a:pt x="57" y="8"/>
                </a:lnTo>
                <a:lnTo>
                  <a:pt x="42" y="0"/>
                </a:lnTo>
                <a:lnTo>
                  <a:pt x="23" y="0"/>
                </a:lnTo>
                <a:lnTo>
                  <a:pt x="8" y="8"/>
                </a:lnTo>
                <a:lnTo>
                  <a:pt x="0" y="13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205" name="Freeform 61"/>
          <p:cNvSpPr>
            <a:spLocks/>
          </p:cNvSpPr>
          <p:nvPr/>
        </p:nvSpPr>
        <p:spPr bwMode="auto">
          <a:xfrm rot="-1358055">
            <a:off x="6978650" y="22539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7" name="Freeform 63"/>
          <p:cNvSpPr>
            <a:spLocks/>
          </p:cNvSpPr>
          <p:nvPr/>
        </p:nvSpPr>
        <p:spPr bwMode="auto">
          <a:xfrm>
            <a:off x="5610225" y="53591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8" name="Freeform 64"/>
          <p:cNvSpPr>
            <a:spLocks/>
          </p:cNvSpPr>
          <p:nvPr/>
        </p:nvSpPr>
        <p:spPr bwMode="auto">
          <a:xfrm>
            <a:off x="6016625" y="530512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09" name="Freeform 65"/>
          <p:cNvSpPr>
            <a:spLocks/>
          </p:cNvSpPr>
          <p:nvPr/>
        </p:nvSpPr>
        <p:spPr bwMode="auto">
          <a:xfrm>
            <a:off x="6145213" y="5427364"/>
            <a:ext cx="401637" cy="84138"/>
          </a:xfrm>
          <a:custGeom>
            <a:avLst/>
            <a:gdLst>
              <a:gd name="T0" fmla="*/ 54 w 253"/>
              <a:gd name="T1" fmla="*/ 0 h 53"/>
              <a:gd name="T2" fmla="*/ 0 w 253"/>
              <a:gd name="T3" fmla="*/ 53 h 53"/>
              <a:gd name="T4" fmla="*/ 224 w 253"/>
              <a:gd name="T5" fmla="*/ 53 h 53"/>
              <a:gd name="T6" fmla="*/ 253 w 253"/>
              <a:gd name="T7" fmla="*/ 13 h 53"/>
              <a:gd name="T8" fmla="*/ 243 w 253"/>
              <a:gd name="T9" fmla="*/ 15 h 53"/>
              <a:gd name="T10" fmla="*/ 199 w 253"/>
              <a:gd name="T11" fmla="*/ 21 h 53"/>
              <a:gd name="T12" fmla="*/ 149 w 253"/>
              <a:gd name="T13" fmla="*/ 21 h 53"/>
              <a:gd name="T14" fmla="*/ 105 w 253"/>
              <a:gd name="T15" fmla="*/ 13 h 53"/>
              <a:gd name="T16" fmla="*/ 80 w 253"/>
              <a:gd name="T17" fmla="*/ 7 h 53"/>
              <a:gd name="T18" fmla="*/ 54 w 253"/>
              <a:gd name="T1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" h="53">
                <a:moveTo>
                  <a:pt x="54" y="0"/>
                </a:moveTo>
                <a:lnTo>
                  <a:pt x="0" y="53"/>
                </a:lnTo>
                <a:lnTo>
                  <a:pt x="224" y="53"/>
                </a:lnTo>
                <a:lnTo>
                  <a:pt x="253" y="13"/>
                </a:lnTo>
                <a:lnTo>
                  <a:pt x="243" y="15"/>
                </a:lnTo>
                <a:lnTo>
                  <a:pt x="199" y="21"/>
                </a:lnTo>
                <a:lnTo>
                  <a:pt x="149" y="21"/>
                </a:lnTo>
                <a:lnTo>
                  <a:pt x="105" y="13"/>
                </a:lnTo>
                <a:lnTo>
                  <a:pt x="80" y="7"/>
                </a:lnTo>
                <a:lnTo>
                  <a:pt x="5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0" name="Freeform 66"/>
          <p:cNvSpPr>
            <a:spLocks/>
          </p:cNvSpPr>
          <p:nvPr/>
        </p:nvSpPr>
        <p:spPr bwMode="auto">
          <a:xfrm>
            <a:off x="6796088" y="5617864"/>
            <a:ext cx="369887" cy="117475"/>
          </a:xfrm>
          <a:custGeom>
            <a:avLst/>
            <a:gdLst>
              <a:gd name="T0" fmla="*/ 0 w 233"/>
              <a:gd name="T1" fmla="*/ 13 h 74"/>
              <a:gd name="T2" fmla="*/ 23 w 233"/>
              <a:gd name="T3" fmla="*/ 74 h 74"/>
              <a:gd name="T4" fmla="*/ 233 w 233"/>
              <a:gd name="T5" fmla="*/ 19 h 74"/>
              <a:gd name="T6" fmla="*/ 199 w 233"/>
              <a:gd name="T7" fmla="*/ 0 h 74"/>
              <a:gd name="T8" fmla="*/ 0 w 233"/>
              <a:gd name="T9" fmla="*/ 1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" h="74">
                <a:moveTo>
                  <a:pt x="0" y="13"/>
                </a:moveTo>
                <a:lnTo>
                  <a:pt x="23" y="74"/>
                </a:lnTo>
                <a:lnTo>
                  <a:pt x="233" y="19"/>
                </a:lnTo>
                <a:lnTo>
                  <a:pt x="199" y="0"/>
                </a:lnTo>
                <a:lnTo>
                  <a:pt x="0" y="13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1" name="Freeform 67"/>
          <p:cNvSpPr>
            <a:spLocks/>
          </p:cNvSpPr>
          <p:nvPr/>
        </p:nvSpPr>
        <p:spPr bwMode="auto">
          <a:xfrm>
            <a:off x="7319963" y="5595639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2" name="Freeform 68"/>
          <p:cNvSpPr>
            <a:spLocks/>
          </p:cNvSpPr>
          <p:nvPr/>
        </p:nvSpPr>
        <p:spPr bwMode="auto">
          <a:xfrm>
            <a:off x="7513638" y="5368627"/>
            <a:ext cx="342900" cy="112712"/>
          </a:xfrm>
          <a:custGeom>
            <a:avLst/>
            <a:gdLst>
              <a:gd name="T0" fmla="*/ 19 w 216"/>
              <a:gd name="T1" fmla="*/ 0 h 71"/>
              <a:gd name="T2" fmla="*/ 67 w 216"/>
              <a:gd name="T3" fmla="*/ 0 h 71"/>
              <a:gd name="T4" fmla="*/ 139 w 216"/>
              <a:gd name="T5" fmla="*/ 4 h 71"/>
              <a:gd name="T6" fmla="*/ 216 w 216"/>
              <a:gd name="T7" fmla="*/ 16 h 71"/>
              <a:gd name="T8" fmla="*/ 143 w 216"/>
              <a:gd name="T9" fmla="*/ 29 h 71"/>
              <a:gd name="T10" fmla="*/ 78 w 216"/>
              <a:gd name="T11" fmla="*/ 52 h 71"/>
              <a:gd name="T12" fmla="*/ 38 w 216"/>
              <a:gd name="T13" fmla="*/ 71 h 71"/>
              <a:gd name="T14" fmla="*/ 24 w 216"/>
              <a:gd name="T15" fmla="*/ 67 h 71"/>
              <a:gd name="T16" fmla="*/ 11 w 216"/>
              <a:gd name="T17" fmla="*/ 60 h 71"/>
              <a:gd name="T18" fmla="*/ 1 w 216"/>
              <a:gd name="T19" fmla="*/ 46 h 71"/>
              <a:gd name="T20" fmla="*/ 0 w 216"/>
              <a:gd name="T21" fmla="*/ 29 h 71"/>
              <a:gd name="T22" fmla="*/ 5 w 216"/>
              <a:gd name="T23" fmla="*/ 14 h 71"/>
              <a:gd name="T24" fmla="*/ 15 w 216"/>
              <a:gd name="T25" fmla="*/ 2 h 71"/>
              <a:gd name="T26" fmla="*/ 19 w 216"/>
              <a:gd name="T27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" h="71">
                <a:moveTo>
                  <a:pt x="19" y="0"/>
                </a:moveTo>
                <a:lnTo>
                  <a:pt x="67" y="0"/>
                </a:lnTo>
                <a:lnTo>
                  <a:pt x="139" y="4"/>
                </a:lnTo>
                <a:lnTo>
                  <a:pt x="216" y="16"/>
                </a:lnTo>
                <a:lnTo>
                  <a:pt x="143" y="29"/>
                </a:lnTo>
                <a:lnTo>
                  <a:pt x="78" y="52"/>
                </a:lnTo>
                <a:lnTo>
                  <a:pt x="38" y="71"/>
                </a:lnTo>
                <a:lnTo>
                  <a:pt x="24" y="67"/>
                </a:lnTo>
                <a:lnTo>
                  <a:pt x="11" y="60"/>
                </a:lnTo>
                <a:lnTo>
                  <a:pt x="1" y="46"/>
                </a:lnTo>
                <a:lnTo>
                  <a:pt x="0" y="29"/>
                </a:lnTo>
                <a:lnTo>
                  <a:pt x="5" y="14"/>
                </a:lnTo>
                <a:lnTo>
                  <a:pt x="15" y="2"/>
                </a:lnTo>
                <a:lnTo>
                  <a:pt x="19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3" name="Freeform 69"/>
          <p:cNvSpPr>
            <a:spLocks/>
          </p:cNvSpPr>
          <p:nvPr/>
        </p:nvSpPr>
        <p:spPr bwMode="auto">
          <a:xfrm>
            <a:off x="6491288" y="5008264"/>
            <a:ext cx="492125" cy="93663"/>
          </a:xfrm>
          <a:custGeom>
            <a:avLst/>
            <a:gdLst>
              <a:gd name="T0" fmla="*/ 310 w 310"/>
              <a:gd name="T1" fmla="*/ 0 h 59"/>
              <a:gd name="T2" fmla="*/ 144 w 310"/>
              <a:gd name="T3" fmla="*/ 59 h 59"/>
              <a:gd name="T4" fmla="*/ 0 w 310"/>
              <a:gd name="T5" fmla="*/ 0 h 59"/>
              <a:gd name="T6" fmla="*/ 310 w 310"/>
              <a:gd name="T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59">
                <a:moveTo>
                  <a:pt x="310" y="0"/>
                </a:moveTo>
                <a:lnTo>
                  <a:pt x="144" y="59"/>
                </a:lnTo>
                <a:lnTo>
                  <a:pt x="0" y="0"/>
                </a:lnTo>
                <a:lnTo>
                  <a:pt x="310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4" name="Freeform 70"/>
          <p:cNvSpPr>
            <a:spLocks/>
          </p:cNvSpPr>
          <p:nvPr/>
        </p:nvSpPr>
        <p:spPr bwMode="auto">
          <a:xfrm>
            <a:off x="6381750" y="5211464"/>
            <a:ext cx="325438" cy="139700"/>
          </a:xfrm>
          <a:custGeom>
            <a:avLst/>
            <a:gdLst>
              <a:gd name="T0" fmla="*/ 0 w 205"/>
              <a:gd name="T1" fmla="*/ 0 h 88"/>
              <a:gd name="T2" fmla="*/ 205 w 205"/>
              <a:gd name="T3" fmla="*/ 13 h 88"/>
              <a:gd name="T4" fmla="*/ 27 w 205"/>
              <a:gd name="T5" fmla="*/ 88 h 88"/>
              <a:gd name="T6" fmla="*/ 27 w 205"/>
              <a:gd name="T7" fmla="*/ 55 h 88"/>
              <a:gd name="T8" fmla="*/ 16 w 205"/>
              <a:gd name="T9" fmla="*/ 27 h 88"/>
              <a:gd name="T10" fmla="*/ 0 w 205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5" h="88">
                <a:moveTo>
                  <a:pt x="0" y="0"/>
                </a:moveTo>
                <a:lnTo>
                  <a:pt x="205" y="13"/>
                </a:lnTo>
                <a:lnTo>
                  <a:pt x="27" y="88"/>
                </a:lnTo>
                <a:lnTo>
                  <a:pt x="27" y="55"/>
                </a:lnTo>
                <a:lnTo>
                  <a:pt x="16" y="2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5" name="Freeform 71"/>
          <p:cNvSpPr>
            <a:spLocks/>
          </p:cNvSpPr>
          <p:nvPr/>
        </p:nvSpPr>
        <p:spPr bwMode="auto">
          <a:xfrm>
            <a:off x="5926138" y="4995564"/>
            <a:ext cx="477837" cy="139700"/>
          </a:xfrm>
          <a:custGeom>
            <a:avLst/>
            <a:gdLst>
              <a:gd name="T0" fmla="*/ 301 w 301"/>
              <a:gd name="T1" fmla="*/ 15 h 88"/>
              <a:gd name="T2" fmla="*/ 301 w 301"/>
              <a:gd name="T3" fmla="*/ 88 h 88"/>
              <a:gd name="T4" fmla="*/ 0 w 301"/>
              <a:gd name="T5" fmla="*/ 82 h 88"/>
              <a:gd name="T6" fmla="*/ 54 w 301"/>
              <a:gd name="T7" fmla="*/ 27 h 88"/>
              <a:gd name="T8" fmla="*/ 205 w 301"/>
              <a:gd name="T9" fmla="*/ 0 h 88"/>
              <a:gd name="T10" fmla="*/ 186 w 301"/>
              <a:gd name="T11" fmla="*/ 27 h 88"/>
              <a:gd name="T12" fmla="*/ 301 w 301"/>
              <a:gd name="T13" fmla="*/ 1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1" h="88">
                <a:moveTo>
                  <a:pt x="301" y="15"/>
                </a:moveTo>
                <a:lnTo>
                  <a:pt x="301" y="88"/>
                </a:lnTo>
                <a:lnTo>
                  <a:pt x="0" y="82"/>
                </a:lnTo>
                <a:lnTo>
                  <a:pt x="54" y="27"/>
                </a:lnTo>
                <a:lnTo>
                  <a:pt x="205" y="0"/>
                </a:lnTo>
                <a:lnTo>
                  <a:pt x="186" y="27"/>
                </a:lnTo>
                <a:lnTo>
                  <a:pt x="301" y="15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6" name="Freeform 72"/>
          <p:cNvSpPr>
            <a:spLocks/>
          </p:cNvSpPr>
          <p:nvPr/>
        </p:nvSpPr>
        <p:spPr bwMode="auto">
          <a:xfrm>
            <a:off x="5491163" y="5059064"/>
            <a:ext cx="325437" cy="109538"/>
          </a:xfrm>
          <a:custGeom>
            <a:avLst/>
            <a:gdLst>
              <a:gd name="T0" fmla="*/ 102 w 205"/>
              <a:gd name="T1" fmla="*/ 69 h 69"/>
              <a:gd name="T2" fmla="*/ 0 w 205"/>
              <a:gd name="T3" fmla="*/ 36 h 69"/>
              <a:gd name="T4" fmla="*/ 205 w 205"/>
              <a:gd name="T5" fmla="*/ 0 h 69"/>
              <a:gd name="T6" fmla="*/ 173 w 205"/>
              <a:gd name="T7" fmla="*/ 12 h 69"/>
              <a:gd name="T8" fmla="*/ 142 w 205"/>
              <a:gd name="T9" fmla="*/ 29 h 69"/>
              <a:gd name="T10" fmla="*/ 115 w 205"/>
              <a:gd name="T11" fmla="*/ 52 h 69"/>
              <a:gd name="T12" fmla="*/ 102 w 205"/>
              <a:gd name="T13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" h="69">
                <a:moveTo>
                  <a:pt x="102" y="69"/>
                </a:moveTo>
                <a:lnTo>
                  <a:pt x="0" y="36"/>
                </a:lnTo>
                <a:lnTo>
                  <a:pt x="205" y="0"/>
                </a:lnTo>
                <a:lnTo>
                  <a:pt x="173" y="12"/>
                </a:lnTo>
                <a:lnTo>
                  <a:pt x="142" y="29"/>
                </a:lnTo>
                <a:lnTo>
                  <a:pt x="115" y="52"/>
                </a:lnTo>
                <a:lnTo>
                  <a:pt x="102" y="6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7" name="Freeform 73"/>
          <p:cNvSpPr>
            <a:spLocks/>
          </p:cNvSpPr>
          <p:nvPr/>
        </p:nvSpPr>
        <p:spPr bwMode="auto">
          <a:xfrm>
            <a:off x="5783263" y="483205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8" name="Freeform 74"/>
          <p:cNvSpPr>
            <a:spLocks/>
          </p:cNvSpPr>
          <p:nvPr/>
        </p:nvSpPr>
        <p:spPr bwMode="auto">
          <a:xfrm>
            <a:off x="6689725" y="4846339"/>
            <a:ext cx="312738" cy="96838"/>
          </a:xfrm>
          <a:custGeom>
            <a:avLst/>
            <a:gdLst>
              <a:gd name="T0" fmla="*/ 93 w 197"/>
              <a:gd name="T1" fmla="*/ 60 h 61"/>
              <a:gd name="T2" fmla="*/ 0 w 197"/>
              <a:gd name="T3" fmla="*/ 14 h 61"/>
              <a:gd name="T4" fmla="*/ 197 w 197"/>
              <a:gd name="T5" fmla="*/ 0 h 61"/>
              <a:gd name="T6" fmla="*/ 95 w 197"/>
              <a:gd name="T7" fmla="*/ 61 h 61"/>
              <a:gd name="T8" fmla="*/ 93 w 197"/>
              <a:gd name="T9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" h="61">
                <a:moveTo>
                  <a:pt x="93" y="60"/>
                </a:moveTo>
                <a:lnTo>
                  <a:pt x="0" y="14"/>
                </a:lnTo>
                <a:lnTo>
                  <a:pt x="197" y="0"/>
                </a:lnTo>
                <a:lnTo>
                  <a:pt x="95" y="61"/>
                </a:lnTo>
                <a:lnTo>
                  <a:pt x="93" y="6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19" name="Freeform 75"/>
          <p:cNvSpPr>
            <a:spLocks/>
          </p:cNvSpPr>
          <p:nvPr/>
        </p:nvSpPr>
        <p:spPr bwMode="auto">
          <a:xfrm rot="1382303">
            <a:off x="7131050" y="265400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0" name="Freeform 76"/>
          <p:cNvSpPr>
            <a:spLocks/>
          </p:cNvSpPr>
          <p:nvPr/>
        </p:nvSpPr>
        <p:spPr bwMode="auto">
          <a:xfrm rot="3477085">
            <a:off x="7169150" y="30159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1" name="Freeform 77"/>
          <p:cNvSpPr>
            <a:spLocks/>
          </p:cNvSpPr>
          <p:nvPr/>
        </p:nvSpPr>
        <p:spPr bwMode="auto">
          <a:xfrm rot="5582597">
            <a:off x="7226300" y="34350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2" name="Freeform 78"/>
          <p:cNvSpPr>
            <a:spLocks/>
          </p:cNvSpPr>
          <p:nvPr/>
        </p:nvSpPr>
        <p:spPr bwMode="auto">
          <a:xfrm rot="6848724">
            <a:off x="7207250" y="38541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3" name="Freeform 79"/>
          <p:cNvSpPr>
            <a:spLocks/>
          </p:cNvSpPr>
          <p:nvPr/>
        </p:nvSpPr>
        <p:spPr bwMode="auto">
          <a:xfrm rot="9618192">
            <a:off x="7207250" y="43494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4" name="Freeform 80"/>
          <p:cNvSpPr>
            <a:spLocks/>
          </p:cNvSpPr>
          <p:nvPr/>
        </p:nvSpPr>
        <p:spPr bwMode="auto">
          <a:xfrm rot="10947006">
            <a:off x="7169150" y="463520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5" name="Freeform 81"/>
          <p:cNvSpPr>
            <a:spLocks/>
          </p:cNvSpPr>
          <p:nvPr/>
        </p:nvSpPr>
        <p:spPr bwMode="auto">
          <a:xfrm rot="13001594">
            <a:off x="7073900" y="49209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6" name="Freeform 82"/>
          <p:cNvSpPr>
            <a:spLocks/>
          </p:cNvSpPr>
          <p:nvPr/>
        </p:nvSpPr>
        <p:spPr bwMode="auto">
          <a:xfrm rot="11535331">
            <a:off x="7054850" y="51876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7" name="Freeform 83"/>
          <p:cNvSpPr>
            <a:spLocks/>
          </p:cNvSpPr>
          <p:nvPr/>
        </p:nvSpPr>
        <p:spPr bwMode="auto">
          <a:xfrm rot="-230234">
            <a:off x="7131050" y="24063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8" name="Freeform 84"/>
          <p:cNvSpPr>
            <a:spLocks/>
          </p:cNvSpPr>
          <p:nvPr/>
        </p:nvSpPr>
        <p:spPr bwMode="auto">
          <a:xfrm rot="2046805">
            <a:off x="7194550" y="28254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29" name="Freeform 85"/>
          <p:cNvSpPr>
            <a:spLocks/>
          </p:cNvSpPr>
          <p:nvPr/>
        </p:nvSpPr>
        <p:spPr bwMode="auto">
          <a:xfrm rot="5028750">
            <a:off x="7200900" y="32191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0" name="Freeform 86"/>
          <p:cNvSpPr>
            <a:spLocks/>
          </p:cNvSpPr>
          <p:nvPr/>
        </p:nvSpPr>
        <p:spPr bwMode="auto">
          <a:xfrm rot="5857264">
            <a:off x="7226300" y="36763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1" name="Freeform 87"/>
          <p:cNvSpPr>
            <a:spLocks/>
          </p:cNvSpPr>
          <p:nvPr/>
        </p:nvSpPr>
        <p:spPr bwMode="auto">
          <a:xfrm rot="765091">
            <a:off x="7156450" y="25587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2" name="Freeform 88"/>
          <p:cNvSpPr>
            <a:spLocks/>
          </p:cNvSpPr>
          <p:nvPr/>
        </p:nvSpPr>
        <p:spPr bwMode="auto">
          <a:xfrm rot="7976545">
            <a:off x="7219950" y="406370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3" name="Freeform 89"/>
          <p:cNvSpPr>
            <a:spLocks/>
          </p:cNvSpPr>
          <p:nvPr/>
        </p:nvSpPr>
        <p:spPr bwMode="auto">
          <a:xfrm rot="8799185">
            <a:off x="7188200" y="42478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4" name="Freeform 90"/>
          <p:cNvSpPr>
            <a:spLocks/>
          </p:cNvSpPr>
          <p:nvPr/>
        </p:nvSpPr>
        <p:spPr bwMode="auto">
          <a:xfrm rot="9803687">
            <a:off x="7162800" y="451455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5" name="Freeform 91"/>
          <p:cNvSpPr>
            <a:spLocks/>
          </p:cNvSpPr>
          <p:nvPr/>
        </p:nvSpPr>
        <p:spPr bwMode="auto">
          <a:xfrm rot="12296478">
            <a:off x="7112000" y="4787602"/>
            <a:ext cx="454025" cy="215900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6" name="Freeform 92"/>
          <p:cNvSpPr>
            <a:spLocks/>
          </p:cNvSpPr>
          <p:nvPr/>
        </p:nvSpPr>
        <p:spPr bwMode="auto">
          <a:xfrm>
            <a:off x="5762625" y="2031701"/>
            <a:ext cx="412750" cy="131763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7" name="Freeform 93"/>
          <p:cNvSpPr>
            <a:spLocks/>
          </p:cNvSpPr>
          <p:nvPr/>
        </p:nvSpPr>
        <p:spPr bwMode="auto">
          <a:xfrm rot="-2239924">
            <a:off x="6991350" y="2038051"/>
            <a:ext cx="454025" cy="215901"/>
          </a:xfrm>
          <a:custGeom>
            <a:avLst/>
            <a:gdLst>
              <a:gd name="T0" fmla="*/ 0 w 274"/>
              <a:gd name="T1" fmla="*/ 88 h 88"/>
              <a:gd name="T2" fmla="*/ 184 w 274"/>
              <a:gd name="T3" fmla="*/ 0 h 88"/>
              <a:gd name="T4" fmla="*/ 274 w 274"/>
              <a:gd name="T5" fmla="*/ 35 h 88"/>
              <a:gd name="T6" fmla="*/ 0 w 274"/>
              <a:gd name="T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4" h="88">
                <a:moveTo>
                  <a:pt x="0" y="88"/>
                </a:moveTo>
                <a:lnTo>
                  <a:pt x="184" y="0"/>
                </a:lnTo>
                <a:lnTo>
                  <a:pt x="274" y="35"/>
                </a:lnTo>
                <a:lnTo>
                  <a:pt x="0" y="88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8" name="Freeform 94"/>
          <p:cNvSpPr>
            <a:spLocks/>
          </p:cNvSpPr>
          <p:nvPr/>
        </p:nvSpPr>
        <p:spPr bwMode="auto">
          <a:xfrm rot="1182207">
            <a:off x="5864225" y="21841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39" name="Freeform 95"/>
          <p:cNvSpPr>
            <a:spLocks/>
          </p:cNvSpPr>
          <p:nvPr/>
        </p:nvSpPr>
        <p:spPr bwMode="auto">
          <a:xfrm rot="3815327">
            <a:off x="6003132" y="2413495"/>
            <a:ext cx="412750" cy="131763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0" name="Freeform 96"/>
          <p:cNvSpPr>
            <a:spLocks/>
          </p:cNvSpPr>
          <p:nvPr/>
        </p:nvSpPr>
        <p:spPr bwMode="auto">
          <a:xfrm rot="724998">
            <a:off x="6118225" y="25143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1" name="Freeform 97"/>
          <p:cNvSpPr>
            <a:spLocks/>
          </p:cNvSpPr>
          <p:nvPr/>
        </p:nvSpPr>
        <p:spPr bwMode="auto">
          <a:xfrm rot="-453779">
            <a:off x="6257925" y="26413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2" name="Freeform 98"/>
          <p:cNvSpPr>
            <a:spLocks/>
          </p:cNvSpPr>
          <p:nvPr/>
        </p:nvSpPr>
        <p:spPr bwMode="auto">
          <a:xfrm rot="-1435151">
            <a:off x="6372225" y="27302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3" name="Freeform 99"/>
          <p:cNvSpPr>
            <a:spLocks/>
          </p:cNvSpPr>
          <p:nvPr/>
        </p:nvSpPr>
        <p:spPr bwMode="auto">
          <a:xfrm rot="-1363913">
            <a:off x="6219825" y="28826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4" name="Freeform 100"/>
          <p:cNvSpPr>
            <a:spLocks/>
          </p:cNvSpPr>
          <p:nvPr/>
        </p:nvSpPr>
        <p:spPr bwMode="auto">
          <a:xfrm rot="-3172546">
            <a:off x="6092032" y="3099295"/>
            <a:ext cx="412750" cy="131763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5" name="Freeform 101"/>
          <p:cNvSpPr>
            <a:spLocks/>
          </p:cNvSpPr>
          <p:nvPr/>
        </p:nvSpPr>
        <p:spPr bwMode="auto">
          <a:xfrm rot="-2496230">
            <a:off x="6067425" y="34922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6" name="Freeform 102"/>
          <p:cNvSpPr>
            <a:spLocks/>
          </p:cNvSpPr>
          <p:nvPr/>
        </p:nvSpPr>
        <p:spPr bwMode="auto">
          <a:xfrm rot="-2041930">
            <a:off x="5965825" y="36954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7" name="Freeform 103"/>
          <p:cNvSpPr>
            <a:spLocks/>
          </p:cNvSpPr>
          <p:nvPr/>
        </p:nvSpPr>
        <p:spPr bwMode="auto">
          <a:xfrm rot="-487283">
            <a:off x="5749925" y="38224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8" name="Freeform 104"/>
          <p:cNvSpPr>
            <a:spLocks/>
          </p:cNvSpPr>
          <p:nvPr/>
        </p:nvSpPr>
        <p:spPr bwMode="auto">
          <a:xfrm rot="-20474465">
            <a:off x="5610225" y="39240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9" name="Freeform 105"/>
          <p:cNvSpPr>
            <a:spLocks/>
          </p:cNvSpPr>
          <p:nvPr/>
        </p:nvSpPr>
        <p:spPr bwMode="auto">
          <a:xfrm rot="-19544672">
            <a:off x="5724525" y="40637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0" name="Freeform 106"/>
          <p:cNvSpPr>
            <a:spLocks/>
          </p:cNvSpPr>
          <p:nvPr/>
        </p:nvSpPr>
        <p:spPr bwMode="auto">
          <a:xfrm rot="-4445817">
            <a:off x="6104732" y="3289795"/>
            <a:ext cx="412750" cy="131763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1" name="Freeform 107"/>
          <p:cNvSpPr>
            <a:spLocks/>
          </p:cNvSpPr>
          <p:nvPr/>
        </p:nvSpPr>
        <p:spPr bwMode="auto">
          <a:xfrm rot="577559">
            <a:off x="5889625" y="42669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2" name="Freeform 108"/>
          <p:cNvSpPr>
            <a:spLocks/>
          </p:cNvSpPr>
          <p:nvPr/>
        </p:nvSpPr>
        <p:spPr bwMode="auto">
          <a:xfrm rot="-2223650">
            <a:off x="6042025" y="48003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3" name="Freeform 109"/>
          <p:cNvSpPr>
            <a:spLocks/>
          </p:cNvSpPr>
          <p:nvPr/>
        </p:nvSpPr>
        <p:spPr bwMode="auto">
          <a:xfrm rot="-1474665">
            <a:off x="5851525" y="50797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4" name="Freeform 110"/>
          <p:cNvSpPr>
            <a:spLocks/>
          </p:cNvSpPr>
          <p:nvPr/>
        </p:nvSpPr>
        <p:spPr bwMode="auto">
          <a:xfrm rot="-777486">
            <a:off x="5737225" y="52321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5" name="Freeform 111"/>
          <p:cNvSpPr>
            <a:spLocks/>
          </p:cNvSpPr>
          <p:nvPr/>
        </p:nvSpPr>
        <p:spPr bwMode="auto">
          <a:xfrm rot="-786355">
            <a:off x="6042025" y="44193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6" name="Freeform 112"/>
          <p:cNvSpPr>
            <a:spLocks/>
          </p:cNvSpPr>
          <p:nvPr/>
        </p:nvSpPr>
        <p:spPr bwMode="auto">
          <a:xfrm rot="-2240364">
            <a:off x="6194425" y="45209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7" name="AutoShape 113"/>
          <p:cNvSpPr>
            <a:spLocks noChangeArrowheads="1"/>
          </p:cNvSpPr>
          <p:nvPr/>
        </p:nvSpPr>
        <p:spPr bwMode="auto">
          <a:xfrm>
            <a:off x="5875338" y="2747664"/>
            <a:ext cx="3089150" cy="685800"/>
          </a:xfrm>
          <a:prstGeom prst="cloudCallout">
            <a:avLst>
              <a:gd name="adj1" fmla="val -27324"/>
              <a:gd name="adj2" fmla="val 129398"/>
            </a:avLst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Preciso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de </a:t>
            </a:r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Ajuda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!</a:t>
            </a: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258" name="Freeform 114"/>
          <p:cNvSpPr>
            <a:spLocks/>
          </p:cNvSpPr>
          <p:nvPr/>
        </p:nvSpPr>
        <p:spPr bwMode="auto">
          <a:xfrm rot="-11893269">
            <a:off x="6597650" y="538132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59" name="Freeform 115"/>
          <p:cNvSpPr>
            <a:spLocks/>
          </p:cNvSpPr>
          <p:nvPr/>
        </p:nvSpPr>
        <p:spPr bwMode="auto">
          <a:xfrm rot="11311284" flipV="1">
            <a:off x="7502525" y="543847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0" name="Freeform 116"/>
          <p:cNvSpPr>
            <a:spLocks/>
          </p:cNvSpPr>
          <p:nvPr/>
        </p:nvSpPr>
        <p:spPr bwMode="auto">
          <a:xfrm flipV="1">
            <a:off x="7404100" y="5179714"/>
            <a:ext cx="312738" cy="96838"/>
          </a:xfrm>
          <a:custGeom>
            <a:avLst/>
            <a:gdLst>
              <a:gd name="T0" fmla="*/ 93 w 197"/>
              <a:gd name="T1" fmla="*/ 60 h 61"/>
              <a:gd name="T2" fmla="*/ 0 w 197"/>
              <a:gd name="T3" fmla="*/ 14 h 61"/>
              <a:gd name="T4" fmla="*/ 197 w 197"/>
              <a:gd name="T5" fmla="*/ 0 h 61"/>
              <a:gd name="T6" fmla="*/ 95 w 197"/>
              <a:gd name="T7" fmla="*/ 61 h 61"/>
              <a:gd name="T8" fmla="*/ 93 w 197"/>
              <a:gd name="T9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" h="61">
                <a:moveTo>
                  <a:pt x="93" y="60"/>
                </a:moveTo>
                <a:lnTo>
                  <a:pt x="0" y="14"/>
                </a:lnTo>
                <a:lnTo>
                  <a:pt x="197" y="0"/>
                </a:lnTo>
                <a:lnTo>
                  <a:pt x="95" y="61"/>
                </a:lnTo>
                <a:lnTo>
                  <a:pt x="93" y="6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1" name="Freeform 117"/>
          <p:cNvSpPr>
            <a:spLocks/>
          </p:cNvSpPr>
          <p:nvPr/>
        </p:nvSpPr>
        <p:spPr bwMode="auto">
          <a:xfrm>
            <a:off x="6716713" y="5055889"/>
            <a:ext cx="401637" cy="84138"/>
          </a:xfrm>
          <a:custGeom>
            <a:avLst/>
            <a:gdLst>
              <a:gd name="T0" fmla="*/ 54 w 253"/>
              <a:gd name="T1" fmla="*/ 0 h 53"/>
              <a:gd name="T2" fmla="*/ 0 w 253"/>
              <a:gd name="T3" fmla="*/ 53 h 53"/>
              <a:gd name="T4" fmla="*/ 224 w 253"/>
              <a:gd name="T5" fmla="*/ 53 h 53"/>
              <a:gd name="T6" fmla="*/ 253 w 253"/>
              <a:gd name="T7" fmla="*/ 13 h 53"/>
              <a:gd name="T8" fmla="*/ 243 w 253"/>
              <a:gd name="T9" fmla="*/ 15 h 53"/>
              <a:gd name="T10" fmla="*/ 199 w 253"/>
              <a:gd name="T11" fmla="*/ 21 h 53"/>
              <a:gd name="T12" fmla="*/ 149 w 253"/>
              <a:gd name="T13" fmla="*/ 21 h 53"/>
              <a:gd name="T14" fmla="*/ 105 w 253"/>
              <a:gd name="T15" fmla="*/ 13 h 53"/>
              <a:gd name="T16" fmla="*/ 80 w 253"/>
              <a:gd name="T17" fmla="*/ 7 h 53"/>
              <a:gd name="T18" fmla="*/ 54 w 253"/>
              <a:gd name="T1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3" h="53">
                <a:moveTo>
                  <a:pt x="54" y="0"/>
                </a:moveTo>
                <a:lnTo>
                  <a:pt x="0" y="53"/>
                </a:lnTo>
                <a:lnTo>
                  <a:pt x="224" y="53"/>
                </a:lnTo>
                <a:lnTo>
                  <a:pt x="253" y="13"/>
                </a:lnTo>
                <a:lnTo>
                  <a:pt x="243" y="15"/>
                </a:lnTo>
                <a:lnTo>
                  <a:pt x="199" y="21"/>
                </a:lnTo>
                <a:lnTo>
                  <a:pt x="149" y="21"/>
                </a:lnTo>
                <a:lnTo>
                  <a:pt x="105" y="13"/>
                </a:lnTo>
                <a:lnTo>
                  <a:pt x="80" y="7"/>
                </a:lnTo>
                <a:lnTo>
                  <a:pt x="54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2" name="Freeform 118"/>
          <p:cNvSpPr>
            <a:spLocks/>
          </p:cNvSpPr>
          <p:nvPr/>
        </p:nvSpPr>
        <p:spPr bwMode="auto">
          <a:xfrm>
            <a:off x="5440363" y="5432127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3" name="Freeform 119"/>
          <p:cNvSpPr>
            <a:spLocks/>
          </p:cNvSpPr>
          <p:nvPr/>
        </p:nvSpPr>
        <p:spPr bwMode="auto">
          <a:xfrm>
            <a:off x="6554788" y="513685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4" name="Freeform 120"/>
          <p:cNvSpPr>
            <a:spLocks/>
          </p:cNvSpPr>
          <p:nvPr/>
        </p:nvSpPr>
        <p:spPr bwMode="auto">
          <a:xfrm>
            <a:off x="6386513" y="49193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5" name="Freeform 121"/>
          <p:cNvSpPr>
            <a:spLocks/>
          </p:cNvSpPr>
          <p:nvPr/>
        </p:nvSpPr>
        <p:spPr bwMode="auto">
          <a:xfrm>
            <a:off x="6386513" y="54908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6" name="Freeform 122"/>
          <p:cNvSpPr>
            <a:spLocks/>
          </p:cNvSpPr>
          <p:nvPr/>
        </p:nvSpPr>
        <p:spPr bwMode="auto">
          <a:xfrm>
            <a:off x="5472113" y="5005089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7" name="Freeform 123"/>
          <p:cNvSpPr>
            <a:spLocks/>
          </p:cNvSpPr>
          <p:nvPr/>
        </p:nvSpPr>
        <p:spPr bwMode="auto">
          <a:xfrm>
            <a:off x="5487988" y="5336877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8" name="Freeform 124"/>
          <p:cNvSpPr>
            <a:spLocks/>
          </p:cNvSpPr>
          <p:nvPr/>
        </p:nvSpPr>
        <p:spPr bwMode="auto">
          <a:xfrm>
            <a:off x="6088063" y="513685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69" name="Freeform 125"/>
          <p:cNvSpPr>
            <a:spLocks/>
          </p:cNvSpPr>
          <p:nvPr/>
        </p:nvSpPr>
        <p:spPr bwMode="auto">
          <a:xfrm>
            <a:off x="7212013" y="515590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0" name="Freeform 126"/>
          <p:cNvSpPr>
            <a:spLocks/>
          </p:cNvSpPr>
          <p:nvPr/>
        </p:nvSpPr>
        <p:spPr bwMode="auto">
          <a:xfrm>
            <a:off x="5910263" y="55289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1" name="Freeform 127"/>
          <p:cNvSpPr>
            <a:spLocks/>
          </p:cNvSpPr>
          <p:nvPr/>
        </p:nvSpPr>
        <p:spPr bwMode="auto">
          <a:xfrm>
            <a:off x="6691313" y="52241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2" name="Freeform 128"/>
          <p:cNvSpPr>
            <a:spLocks/>
          </p:cNvSpPr>
          <p:nvPr/>
        </p:nvSpPr>
        <p:spPr bwMode="auto">
          <a:xfrm>
            <a:off x="6872288" y="50717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3" name="Freeform 129"/>
          <p:cNvSpPr>
            <a:spLocks/>
          </p:cNvSpPr>
          <p:nvPr/>
        </p:nvSpPr>
        <p:spPr bwMode="auto">
          <a:xfrm>
            <a:off x="5875338" y="5501977"/>
            <a:ext cx="342900" cy="112712"/>
          </a:xfrm>
          <a:custGeom>
            <a:avLst/>
            <a:gdLst>
              <a:gd name="T0" fmla="*/ 19 w 216"/>
              <a:gd name="T1" fmla="*/ 0 h 71"/>
              <a:gd name="T2" fmla="*/ 67 w 216"/>
              <a:gd name="T3" fmla="*/ 0 h 71"/>
              <a:gd name="T4" fmla="*/ 139 w 216"/>
              <a:gd name="T5" fmla="*/ 4 h 71"/>
              <a:gd name="T6" fmla="*/ 216 w 216"/>
              <a:gd name="T7" fmla="*/ 16 h 71"/>
              <a:gd name="T8" fmla="*/ 143 w 216"/>
              <a:gd name="T9" fmla="*/ 29 h 71"/>
              <a:gd name="T10" fmla="*/ 78 w 216"/>
              <a:gd name="T11" fmla="*/ 52 h 71"/>
              <a:gd name="T12" fmla="*/ 38 w 216"/>
              <a:gd name="T13" fmla="*/ 71 h 71"/>
              <a:gd name="T14" fmla="*/ 24 w 216"/>
              <a:gd name="T15" fmla="*/ 67 h 71"/>
              <a:gd name="T16" fmla="*/ 11 w 216"/>
              <a:gd name="T17" fmla="*/ 60 h 71"/>
              <a:gd name="T18" fmla="*/ 1 w 216"/>
              <a:gd name="T19" fmla="*/ 46 h 71"/>
              <a:gd name="T20" fmla="*/ 0 w 216"/>
              <a:gd name="T21" fmla="*/ 29 h 71"/>
              <a:gd name="T22" fmla="*/ 5 w 216"/>
              <a:gd name="T23" fmla="*/ 14 h 71"/>
              <a:gd name="T24" fmla="*/ 15 w 216"/>
              <a:gd name="T25" fmla="*/ 2 h 71"/>
              <a:gd name="T26" fmla="*/ 19 w 216"/>
              <a:gd name="T27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" h="71">
                <a:moveTo>
                  <a:pt x="19" y="0"/>
                </a:moveTo>
                <a:lnTo>
                  <a:pt x="67" y="0"/>
                </a:lnTo>
                <a:lnTo>
                  <a:pt x="139" y="4"/>
                </a:lnTo>
                <a:lnTo>
                  <a:pt x="216" y="16"/>
                </a:lnTo>
                <a:lnTo>
                  <a:pt x="143" y="29"/>
                </a:lnTo>
                <a:lnTo>
                  <a:pt x="78" y="52"/>
                </a:lnTo>
                <a:lnTo>
                  <a:pt x="38" y="71"/>
                </a:lnTo>
                <a:lnTo>
                  <a:pt x="24" y="67"/>
                </a:lnTo>
                <a:lnTo>
                  <a:pt x="11" y="60"/>
                </a:lnTo>
                <a:lnTo>
                  <a:pt x="1" y="46"/>
                </a:lnTo>
                <a:lnTo>
                  <a:pt x="0" y="29"/>
                </a:lnTo>
                <a:lnTo>
                  <a:pt x="5" y="14"/>
                </a:lnTo>
                <a:lnTo>
                  <a:pt x="15" y="2"/>
                </a:lnTo>
                <a:lnTo>
                  <a:pt x="19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5" name="Freeform 131"/>
          <p:cNvSpPr>
            <a:spLocks/>
          </p:cNvSpPr>
          <p:nvPr/>
        </p:nvSpPr>
        <p:spPr bwMode="auto">
          <a:xfrm rot="10224654" flipH="1">
            <a:off x="6483350" y="5581352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6" name="Freeform 132"/>
          <p:cNvSpPr>
            <a:spLocks/>
          </p:cNvSpPr>
          <p:nvPr/>
        </p:nvSpPr>
        <p:spPr bwMode="auto">
          <a:xfrm>
            <a:off x="7021513" y="546070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7" name="Freeform 133"/>
          <p:cNvSpPr>
            <a:spLocks/>
          </p:cNvSpPr>
          <p:nvPr/>
        </p:nvSpPr>
        <p:spPr bwMode="auto">
          <a:xfrm rot="-881947">
            <a:off x="5959475" y="562897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8" name="Freeform 134"/>
          <p:cNvSpPr>
            <a:spLocks/>
          </p:cNvSpPr>
          <p:nvPr/>
        </p:nvSpPr>
        <p:spPr bwMode="auto">
          <a:xfrm>
            <a:off x="5135563" y="5575002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79" name="Freeform 135"/>
          <p:cNvSpPr>
            <a:spLocks/>
          </p:cNvSpPr>
          <p:nvPr/>
        </p:nvSpPr>
        <p:spPr bwMode="auto">
          <a:xfrm>
            <a:off x="5624513" y="5157489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0" name="Freeform 136"/>
          <p:cNvSpPr>
            <a:spLocks/>
          </p:cNvSpPr>
          <p:nvPr/>
        </p:nvSpPr>
        <p:spPr bwMode="auto">
          <a:xfrm rot="-1178216">
            <a:off x="5205413" y="5252739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1" name="Freeform 137"/>
          <p:cNvSpPr>
            <a:spLocks/>
          </p:cNvSpPr>
          <p:nvPr/>
        </p:nvSpPr>
        <p:spPr bwMode="auto">
          <a:xfrm>
            <a:off x="7158038" y="5452764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2" name="Freeform 138"/>
          <p:cNvSpPr>
            <a:spLocks/>
          </p:cNvSpPr>
          <p:nvPr/>
        </p:nvSpPr>
        <p:spPr bwMode="auto">
          <a:xfrm>
            <a:off x="6348413" y="5347989"/>
            <a:ext cx="407987" cy="93663"/>
          </a:xfrm>
          <a:custGeom>
            <a:avLst/>
            <a:gdLst>
              <a:gd name="T0" fmla="*/ 138 w 257"/>
              <a:gd name="T1" fmla="*/ 59 h 59"/>
              <a:gd name="T2" fmla="*/ 257 w 257"/>
              <a:gd name="T3" fmla="*/ 38 h 59"/>
              <a:gd name="T4" fmla="*/ 211 w 257"/>
              <a:gd name="T5" fmla="*/ 19 h 59"/>
              <a:gd name="T6" fmla="*/ 163 w 257"/>
              <a:gd name="T7" fmla="*/ 6 h 59"/>
              <a:gd name="T8" fmla="*/ 109 w 257"/>
              <a:gd name="T9" fmla="*/ 0 h 59"/>
              <a:gd name="T10" fmla="*/ 62 w 257"/>
              <a:gd name="T11" fmla="*/ 2 h 59"/>
              <a:gd name="T12" fmla="*/ 10 w 257"/>
              <a:gd name="T13" fmla="*/ 9 h 59"/>
              <a:gd name="T14" fmla="*/ 0 w 257"/>
              <a:gd name="T15" fmla="*/ 13 h 59"/>
              <a:gd name="T16" fmla="*/ 39 w 257"/>
              <a:gd name="T17" fmla="*/ 13 h 59"/>
              <a:gd name="T18" fmla="*/ 77 w 257"/>
              <a:gd name="T19" fmla="*/ 23 h 59"/>
              <a:gd name="T20" fmla="*/ 109 w 257"/>
              <a:gd name="T21" fmla="*/ 38 h 59"/>
              <a:gd name="T22" fmla="*/ 125 w 257"/>
              <a:gd name="T23" fmla="*/ 48 h 59"/>
              <a:gd name="T24" fmla="*/ 138 w 257"/>
              <a:gd name="T25" fmla="*/ 59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57" h="59">
                <a:moveTo>
                  <a:pt x="138" y="59"/>
                </a:moveTo>
                <a:lnTo>
                  <a:pt x="257" y="38"/>
                </a:lnTo>
                <a:lnTo>
                  <a:pt x="211" y="19"/>
                </a:lnTo>
                <a:lnTo>
                  <a:pt x="163" y="6"/>
                </a:lnTo>
                <a:lnTo>
                  <a:pt x="109" y="0"/>
                </a:lnTo>
                <a:lnTo>
                  <a:pt x="62" y="2"/>
                </a:lnTo>
                <a:lnTo>
                  <a:pt x="10" y="9"/>
                </a:lnTo>
                <a:lnTo>
                  <a:pt x="0" y="13"/>
                </a:lnTo>
                <a:lnTo>
                  <a:pt x="39" y="13"/>
                </a:lnTo>
                <a:lnTo>
                  <a:pt x="77" y="23"/>
                </a:lnTo>
                <a:lnTo>
                  <a:pt x="109" y="38"/>
                </a:lnTo>
                <a:lnTo>
                  <a:pt x="125" y="48"/>
                </a:lnTo>
                <a:lnTo>
                  <a:pt x="138" y="59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3" name="Freeform 139"/>
          <p:cNvSpPr>
            <a:spLocks/>
          </p:cNvSpPr>
          <p:nvPr/>
        </p:nvSpPr>
        <p:spPr bwMode="auto">
          <a:xfrm rot="-10209319">
            <a:off x="5346700" y="4828877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4" name="Freeform 140"/>
          <p:cNvSpPr>
            <a:spLocks/>
          </p:cNvSpPr>
          <p:nvPr/>
        </p:nvSpPr>
        <p:spPr bwMode="auto">
          <a:xfrm rot="20896422" flipV="1">
            <a:off x="7470775" y="51432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5" name="Freeform 141"/>
          <p:cNvSpPr>
            <a:spLocks/>
          </p:cNvSpPr>
          <p:nvPr/>
        </p:nvSpPr>
        <p:spPr bwMode="auto">
          <a:xfrm rot="1192235">
            <a:off x="7413625" y="4960639"/>
            <a:ext cx="312738" cy="96838"/>
          </a:xfrm>
          <a:custGeom>
            <a:avLst/>
            <a:gdLst>
              <a:gd name="T0" fmla="*/ 93 w 197"/>
              <a:gd name="T1" fmla="*/ 60 h 61"/>
              <a:gd name="T2" fmla="*/ 0 w 197"/>
              <a:gd name="T3" fmla="*/ 14 h 61"/>
              <a:gd name="T4" fmla="*/ 197 w 197"/>
              <a:gd name="T5" fmla="*/ 0 h 61"/>
              <a:gd name="T6" fmla="*/ 95 w 197"/>
              <a:gd name="T7" fmla="*/ 61 h 61"/>
              <a:gd name="T8" fmla="*/ 93 w 197"/>
              <a:gd name="T9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" h="61">
                <a:moveTo>
                  <a:pt x="93" y="60"/>
                </a:moveTo>
                <a:lnTo>
                  <a:pt x="0" y="14"/>
                </a:lnTo>
                <a:lnTo>
                  <a:pt x="197" y="0"/>
                </a:lnTo>
                <a:lnTo>
                  <a:pt x="95" y="61"/>
                </a:lnTo>
                <a:lnTo>
                  <a:pt x="93" y="6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6" name="Freeform 142"/>
          <p:cNvSpPr>
            <a:spLocks/>
          </p:cNvSpPr>
          <p:nvPr/>
        </p:nvSpPr>
        <p:spPr bwMode="auto">
          <a:xfrm rot="-20430513" flipH="1" flipV="1">
            <a:off x="6502400" y="469552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7" name="Freeform 143"/>
          <p:cNvSpPr>
            <a:spLocks/>
          </p:cNvSpPr>
          <p:nvPr/>
        </p:nvSpPr>
        <p:spPr bwMode="auto">
          <a:xfrm rot="10209319" flipH="1">
            <a:off x="6985000" y="4914602"/>
            <a:ext cx="412750" cy="131762"/>
          </a:xfrm>
          <a:custGeom>
            <a:avLst/>
            <a:gdLst>
              <a:gd name="T0" fmla="*/ 0 w 260"/>
              <a:gd name="T1" fmla="*/ 77 h 83"/>
              <a:gd name="T2" fmla="*/ 61 w 260"/>
              <a:gd name="T3" fmla="*/ 0 h 83"/>
              <a:gd name="T4" fmla="*/ 260 w 260"/>
              <a:gd name="T5" fmla="*/ 22 h 83"/>
              <a:gd name="T6" fmla="*/ 234 w 260"/>
              <a:gd name="T7" fmla="*/ 83 h 83"/>
              <a:gd name="T8" fmla="*/ 174 w 260"/>
              <a:gd name="T9" fmla="*/ 73 h 83"/>
              <a:gd name="T10" fmla="*/ 115 w 260"/>
              <a:gd name="T11" fmla="*/ 69 h 83"/>
              <a:gd name="T12" fmla="*/ 55 w 260"/>
              <a:gd name="T13" fmla="*/ 73 h 83"/>
              <a:gd name="T14" fmla="*/ 27 w 260"/>
              <a:gd name="T15" fmla="*/ 77 h 83"/>
              <a:gd name="T16" fmla="*/ 0 w 260"/>
              <a:gd name="T17" fmla="*/ 79 h 83"/>
              <a:gd name="T18" fmla="*/ 0 w 260"/>
              <a:gd name="T19" fmla="*/ 7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0" h="83">
                <a:moveTo>
                  <a:pt x="0" y="77"/>
                </a:moveTo>
                <a:lnTo>
                  <a:pt x="61" y="0"/>
                </a:lnTo>
                <a:lnTo>
                  <a:pt x="260" y="22"/>
                </a:lnTo>
                <a:lnTo>
                  <a:pt x="234" y="83"/>
                </a:lnTo>
                <a:lnTo>
                  <a:pt x="174" y="73"/>
                </a:lnTo>
                <a:lnTo>
                  <a:pt x="115" y="69"/>
                </a:lnTo>
                <a:lnTo>
                  <a:pt x="55" y="73"/>
                </a:lnTo>
                <a:lnTo>
                  <a:pt x="27" y="77"/>
                </a:lnTo>
                <a:lnTo>
                  <a:pt x="0" y="79"/>
                </a:lnTo>
                <a:lnTo>
                  <a:pt x="0" y="77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8" name="Freeform 144"/>
          <p:cNvSpPr>
            <a:spLocks/>
          </p:cNvSpPr>
          <p:nvPr/>
        </p:nvSpPr>
        <p:spPr bwMode="auto">
          <a:xfrm>
            <a:off x="6411913" y="4803477"/>
            <a:ext cx="361950" cy="150812"/>
          </a:xfrm>
          <a:custGeom>
            <a:avLst/>
            <a:gdLst>
              <a:gd name="T0" fmla="*/ 77 w 228"/>
              <a:gd name="T1" fmla="*/ 0 h 95"/>
              <a:gd name="T2" fmla="*/ 0 w 228"/>
              <a:gd name="T3" fmla="*/ 23 h 95"/>
              <a:gd name="T4" fmla="*/ 8 w 228"/>
              <a:gd name="T5" fmla="*/ 23 h 95"/>
              <a:gd name="T6" fmla="*/ 27 w 228"/>
              <a:gd name="T7" fmla="*/ 28 h 95"/>
              <a:gd name="T8" fmla="*/ 57 w 228"/>
              <a:gd name="T9" fmla="*/ 46 h 95"/>
              <a:gd name="T10" fmla="*/ 84 w 228"/>
              <a:gd name="T11" fmla="*/ 69 h 95"/>
              <a:gd name="T12" fmla="*/ 103 w 228"/>
              <a:gd name="T13" fmla="*/ 95 h 95"/>
              <a:gd name="T14" fmla="*/ 228 w 228"/>
              <a:gd name="T15" fmla="*/ 28 h 95"/>
              <a:gd name="T16" fmla="*/ 211 w 228"/>
              <a:gd name="T17" fmla="*/ 32 h 95"/>
              <a:gd name="T18" fmla="*/ 167 w 228"/>
              <a:gd name="T19" fmla="*/ 32 h 95"/>
              <a:gd name="T20" fmla="*/ 119 w 228"/>
              <a:gd name="T21" fmla="*/ 28 h 95"/>
              <a:gd name="T22" fmla="*/ 88 w 228"/>
              <a:gd name="T23" fmla="*/ 15 h 95"/>
              <a:gd name="T24" fmla="*/ 75 w 228"/>
              <a:gd name="T25" fmla="*/ 3 h 95"/>
              <a:gd name="T26" fmla="*/ 77 w 228"/>
              <a:gd name="T27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8" h="95">
                <a:moveTo>
                  <a:pt x="77" y="0"/>
                </a:moveTo>
                <a:lnTo>
                  <a:pt x="0" y="23"/>
                </a:lnTo>
                <a:lnTo>
                  <a:pt x="8" y="23"/>
                </a:lnTo>
                <a:lnTo>
                  <a:pt x="27" y="28"/>
                </a:lnTo>
                <a:lnTo>
                  <a:pt x="57" y="46"/>
                </a:lnTo>
                <a:lnTo>
                  <a:pt x="84" y="69"/>
                </a:lnTo>
                <a:lnTo>
                  <a:pt x="103" y="95"/>
                </a:lnTo>
                <a:lnTo>
                  <a:pt x="228" y="28"/>
                </a:lnTo>
                <a:lnTo>
                  <a:pt x="211" y="32"/>
                </a:lnTo>
                <a:lnTo>
                  <a:pt x="167" y="32"/>
                </a:lnTo>
                <a:lnTo>
                  <a:pt x="119" y="28"/>
                </a:lnTo>
                <a:lnTo>
                  <a:pt x="88" y="15"/>
                </a:lnTo>
                <a:lnTo>
                  <a:pt x="75" y="3"/>
                </a:lnTo>
                <a:lnTo>
                  <a:pt x="77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89" name="Freeform 145"/>
          <p:cNvSpPr>
            <a:spLocks/>
          </p:cNvSpPr>
          <p:nvPr/>
        </p:nvSpPr>
        <p:spPr bwMode="auto">
          <a:xfrm rot="-881947">
            <a:off x="7254875" y="530512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90" name="Freeform 146"/>
          <p:cNvSpPr>
            <a:spLocks/>
          </p:cNvSpPr>
          <p:nvPr/>
        </p:nvSpPr>
        <p:spPr bwMode="auto">
          <a:xfrm rot="-881947">
            <a:off x="7216775" y="4809827"/>
            <a:ext cx="344488" cy="142875"/>
          </a:xfrm>
          <a:custGeom>
            <a:avLst/>
            <a:gdLst>
              <a:gd name="T0" fmla="*/ 0 w 217"/>
              <a:gd name="T1" fmla="*/ 12 h 90"/>
              <a:gd name="T2" fmla="*/ 22 w 217"/>
              <a:gd name="T3" fmla="*/ 6 h 90"/>
              <a:gd name="T4" fmla="*/ 71 w 217"/>
              <a:gd name="T5" fmla="*/ 0 h 90"/>
              <a:gd name="T6" fmla="*/ 121 w 217"/>
              <a:gd name="T7" fmla="*/ 2 h 90"/>
              <a:gd name="T8" fmla="*/ 171 w 217"/>
              <a:gd name="T9" fmla="*/ 12 h 90"/>
              <a:gd name="T10" fmla="*/ 217 w 217"/>
              <a:gd name="T11" fmla="*/ 29 h 90"/>
              <a:gd name="T12" fmla="*/ 150 w 217"/>
              <a:gd name="T13" fmla="*/ 48 h 90"/>
              <a:gd name="T14" fmla="*/ 85 w 217"/>
              <a:gd name="T15" fmla="*/ 73 h 90"/>
              <a:gd name="T16" fmla="*/ 52 w 217"/>
              <a:gd name="T17" fmla="*/ 90 h 90"/>
              <a:gd name="T18" fmla="*/ 10 w 217"/>
              <a:gd name="T19" fmla="*/ 21 h 90"/>
              <a:gd name="T20" fmla="*/ 0 w 217"/>
              <a:gd name="T21" fmla="*/ 1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90">
                <a:moveTo>
                  <a:pt x="0" y="12"/>
                </a:moveTo>
                <a:lnTo>
                  <a:pt x="22" y="6"/>
                </a:lnTo>
                <a:lnTo>
                  <a:pt x="71" y="0"/>
                </a:lnTo>
                <a:lnTo>
                  <a:pt x="121" y="2"/>
                </a:lnTo>
                <a:lnTo>
                  <a:pt x="171" y="12"/>
                </a:lnTo>
                <a:lnTo>
                  <a:pt x="217" y="29"/>
                </a:lnTo>
                <a:lnTo>
                  <a:pt x="150" y="48"/>
                </a:lnTo>
                <a:lnTo>
                  <a:pt x="85" y="73"/>
                </a:lnTo>
                <a:lnTo>
                  <a:pt x="52" y="90"/>
                </a:lnTo>
                <a:lnTo>
                  <a:pt x="10" y="21"/>
                </a:lnTo>
                <a:lnTo>
                  <a:pt x="0" y="12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6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e Conjunto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Dados</a:t>
            </a:r>
            <a:r>
              <a:rPr lang="pt-BR" dirty="0" smtClean="0"/>
              <a:t> são fatos e números coletados, analisados e sintetizados para apresentação e interpretação</a:t>
            </a:r>
          </a:p>
          <a:p>
            <a:r>
              <a:rPr lang="pt-BR" dirty="0" smtClean="0"/>
              <a:t>Todos os dados coletados em um estudo em particular denominam-se </a:t>
            </a:r>
            <a:r>
              <a:rPr lang="pt-BR" b="1" dirty="0" smtClean="0"/>
              <a:t>conjunto de dados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0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 em Negócios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Contabilidade</a:t>
            </a:r>
          </a:p>
          <a:p>
            <a:r>
              <a:rPr lang="pt-BR" dirty="0" smtClean="0"/>
              <a:t>Finanças</a:t>
            </a:r>
          </a:p>
          <a:p>
            <a:r>
              <a:rPr lang="pt-BR" dirty="0" smtClean="0"/>
              <a:t>Marketing</a:t>
            </a:r>
          </a:p>
          <a:p>
            <a:r>
              <a:rPr lang="pt-BR" dirty="0" smtClean="0"/>
              <a:t>Produção</a:t>
            </a:r>
          </a:p>
          <a:p>
            <a:r>
              <a:rPr lang="pt-BR" dirty="0" smtClean="0"/>
              <a:t>Economia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  <p:pic>
        <p:nvPicPr>
          <p:cNvPr id="5" name="Picture 4" descr="E:\PFiles\MSOffice\Clipart\smbusbas\BD0705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060" y="1377950"/>
            <a:ext cx="1682750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39"/>
          <p:cNvGrpSpPr>
            <a:grpSpLocks/>
          </p:cNvGrpSpPr>
          <p:nvPr/>
        </p:nvGrpSpPr>
        <p:grpSpPr bwMode="auto">
          <a:xfrm flipH="1">
            <a:off x="3995936" y="2151193"/>
            <a:ext cx="1770063" cy="1527175"/>
            <a:chOff x="4046" y="2306"/>
            <a:chExt cx="1115" cy="962"/>
          </a:xfrm>
        </p:grpSpPr>
        <p:grpSp>
          <p:nvGrpSpPr>
            <p:cNvPr id="7" name="Group 99"/>
            <p:cNvGrpSpPr>
              <a:grpSpLocks/>
            </p:cNvGrpSpPr>
            <p:nvPr/>
          </p:nvGrpSpPr>
          <p:grpSpPr bwMode="auto">
            <a:xfrm>
              <a:off x="4076" y="2325"/>
              <a:ext cx="1081" cy="920"/>
              <a:chOff x="4040" y="2337"/>
              <a:chExt cx="1081" cy="920"/>
            </a:xfrm>
          </p:grpSpPr>
          <p:sp>
            <p:nvSpPr>
              <p:cNvPr id="45" name="Freeform 100"/>
              <p:cNvSpPr>
                <a:spLocks/>
              </p:cNvSpPr>
              <p:nvPr/>
            </p:nvSpPr>
            <p:spPr bwMode="auto">
              <a:xfrm>
                <a:off x="4040" y="2337"/>
                <a:ext cx="1081" cy="920"/>
              </a:xfrm>
              <a:custGeom>
                <a:avLst/>
                <a:gdLst>
                  <a:gd name="T0" fmla="*/ 1034 w 3241"/>
                  <a:gd name="T1" fmla="*/ 362 h 2762"/>
                  <a:gd name="T2" fmla="*/ 1471 w 3241"/>
                  <a:gd name="T3" fmla="*/ 125 h 2762"/>
                  <a:gd name="T4" fmla="*/ 1881 w 3241"/>
                  <a:gd name="T5" fmla="*/ 0 h 2762"/>
                  <a:gd name="T6" fmla="*/ 2331 w 3241"/>
                  <a:gd name="T7" fmla="*/ 36 h 2762"/>
                  <a:gd name="T8" fmla="*/ 2740 w 3241"/>
                  <a:gd name="T9" fmla="*/ 157 h 2762"/>
                  <a:gd name="T10" fmla="*/ 2981 w 3241"/>
                  <a:gd name="T11" fmla="*/ 358 h 2762"/>
                  <a:gd name="T12" fmla="*/ 3182 w 3241"/>
                  <a:gd name="T13" fmla="*/ 652 h 2762"/>
                  <a:gd name="T14" fmla="*/ 3241 w 3241"/>
                  <a:gd name="T15" fmla="*/ 1133 h 2762"/>
                  <a:gd name="T16" fmla="*/ 3089 w 3241"/>
                  <a:gd name="T17" fmla="*/ 1557 h 2762"/>
                  <a:gd name="T18" fmla="*/ 2647 w 3241"/>
                  <a:gd name="T19" fmla="*/ 1906 h 2762"/>
                  <a:gd name="T20" fmla="*/ 2095 w 3241"/>
                  <a:gd name="T21" fmla="*/ 2334 h 2762"/>
                  <a:gd name="T22" fmla="*/ 1841 w 3241"/>
                  <a:gd name="T23" fmla="*/ 2454 h 2762"/>
                  <a:gd name="T24" fmla="*/ 1480 w 3241"/>
                  <a:gd name="T25" fmla="*/ 2687 h 2762"/>
                  <a:gd name="T26" fmla="*/ 1105 w 3241"/>
                  <a:gd name="T27" fmla="*/ 2762 h 2762"/>
                  <a:gd name="T28" fmla="*/ 597 w 3241"/>
                  <a:gd name="T29" fmla="*/ 2714 h 2762"/>
                  <a:gd name="T30" fmla="*/ 255 w 3241"/>
                  <a:gd name="T31" fmla="*/ 2459 h 2762"/>
                  <a:gd name="T32" fmla="*/ 32 w 3241"/>
                  <a:gd name="T33" fmla="*/ 2085 h 2762"/>
                  <a:gd name="T34" fmla="*/ 0 w 3241"/>
                  <a:gd name="T35" fmla="*/ 1798 h 2762"/>
                  <a:gd name="T36" fmla="*/ 148 w 3241"/>
                  <a:gd name="T37" fmla="*/ 1468 h 2762"/>
                  <a:gd name="T38" fmla="*/ 1034 w 3241"/>
                  <a:gd name="T39" fmla="*/ 362 h 2762"/>
                  <a:gd name="T40" fmla="*/ 1034 w 3241"/>
                  <a:gd name="T41" fmla="*/ 362 h 2762"/>
                  <a:gd name="T42" fmla="*/ 1034 w 3241"/>
                  <a:gd name="T43" fmla="*/ 362 h 2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41" h="2762">
                    <a:moveTo>
                      <a:pt x="1034" y="362"/>
                    </a:moveTo>
                    <a:lnTo>
                      <a:pt x="1471" y="125"/>
                    </a:lnTo>
                    <a:lnTo>
                      <a:pt x="1881" y="0"/>
                    </a:lnTo>
                    <a:lnTo>
                      <a:pt x="2331" y="36"/>
                    </a:lnTo>
                    <a:lnTo>
                      <a:pt x="2740" y="157"/>
                    </a:lnTo>
                    <a:lnTo>
                      <a:pt x="2981" y="358"/>
                    </a:lnTo>
                    <a:lnTo>
                      <a:pt x="3182" y="652"/>
                    </a:lnTo>
                    <a:lnTo>
                      <a:pt x="3241" y="1133"/>
                    </a:lnTo>
                    <a:lnTo>
                      <a:pt x="3089" y="1557"/>
                    </a:lnTo>
                    <a:lnTo>
                      <a:pt x="2647" y="1906"/>
                    </a:lnTo>
                    <a:lnTo>
                      <a:pt x="2095" y="2334"/>
                    </a:lnTo>
                    <a:lnTo>
                      <a:pt x="1841" y="2454"/>
                    </a:lnTo>
                    <a:lnTo>
                      <a:pt x="1480" y="2687"/>
                    </a:lnTo>
                    <a:lnTo>
                      <a:pt x="1105" y="2762"/>
                    </a:lnTo>
                    <a:lnTo>
                      <a:pt x="597" y="2714"/>
                    </a:lnTo>
                    <a:lnTo>
                      <a:pt x="255" y="2459"/>
                    </a:lnTo>
                    <a:lnTo>
                      <a:pt x="32" y="2085"/>
                    </a:lnTo>
                    <a:lnTo>
                      <a:pt x="0" y="1798"/>
                    </a:lnTo>
                    <a:lnTo>
                      <a:pt x="148" y="1468"/>
                    </a:lnTo>
                    <a:lnTo>
                      <a:pt x="1034" y="362"/>
                    </a:lnTo>
                    <a:lnTo>
                      <a:pt x="1034" y="362"/>
                    </a:lnTo>
                    <a:lnTo>
                      <a:pt x="1034" y="362"/>
                    </a:lnTo>
                    <a:close/>
                  </a:path>
                </a:pathLst>
              </a:custGeom>
              <a:solidFill>
                <a:srgbClr val="BCDA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Freeform 101"/>
              <p:cNvSpPr>
                <a:spLocks/>
              </p:cNvSpPr>
              <p:nvPr/>
            </p:nvSpPr>
            <p:spPr bwMode="auto">
              <a:xfrm>
                <a:off x="4107" y="2469"/>
                <a:ext cx="856" cy="628"/>
              </a:xfrm>
              <a:custGeom>
                <a:avLst/>
                <a:gdLst>
                  <a:gd name="T0" fmla="*/ 13 w 2567"/>
                  <a:gd name="T1" fmla="*/ 947 h 1884"/>
                  <a:gd name="T2" fmla="*/ 0 w 2567"/>
                  <a:gd name="T3" fmla="*/ 1772 h 1884"/>
                  <a:gd name="T4" fmla="*/ 541 w 2567"/>
                  <a:gd name="T5" fmla="*/ 1821 h 1884"/>
                  <a:gd name="T6" fmla="*/ 1676 w 2567"/>
                  <a:gd name="T7" fmla="*/ 1884 h 1884"/>
                  <a:gd name="T8" fmla="*/ 2393 w 2567"/>
                  <a:gd name="T9" fmla="*/ 1821 h 1884"/>
                  <a:gd name="T10" fmla="*/ 2416 w 2567"/>
                  <a:gd name="T11" fmla="*/ 1688 h 1884"/>
                  <a:gd name="T12" fmla="*/ 2567 w 2567"/>
                  <a:gd name="T13" fmla="*/ 526 h 1884"/>
                  <a:gd name="T14" fmla="*/ 2565 w 2567"/>
                  <a:gd name="T15" fmla="*/ 41 h 1884"/>
                  <a:gd name="T16" fmla="*/ 2206 w 2567"/>
                  <a:gd name="T17" fmla="*/ 23 h 1884"/>
                  <a:gd name="T18" fmla="*/ 1323 w 2567"/>
                  <a:gd name="T19" fmla="*/ 18 h 1884"/>
                  <a:gd name="T20" fmla="*/ 669 w 2567"/>
                  <a:gd name="T21" fmla="*/ 19 h 1884"/>
                  <a:gd name="T22" fmla="*/ 12 w 2567"/>
                  <a:gd name="T23" fmla="*/ 0 h 1884"/>
                  <a:gd name="T24" fmla="*/ 13 w 2567"/>
                  <a:gd name="T25" fmla="*/ 947 h 1884"/>
                  <a:gd name="T26" fmla="*/ 13 w 2567"/>
                  <a:gd name="T27" fmla="*/ 947 h 1884"/>
                  <a:gd name="T28" fmla="*/ 13 w 2567"/>
                  <a:gd name="T29" fmla="*/ 947 h 1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67" h="1884">
                    <a:moveTo>
                      <a:pt x="13" y="947"/>
                    </a:moveTo>
                    <a:lnTo>
                      <a:pt x="0" y="1772"/>
                    </a:lnTo>
                    <a:lnTo>
                      <a:pt x="541" y="1821"/>
                    </a:lnTo>
                    <a:lnTo>
                      <a:pt x="1676" y="1884"/>
                    </a:lnTo>
                    <a:lnTo>
                      <a:pt x="2393" y="1821"/>
                    </a:lnTo>
                    <a:lnTo>
                      <a:pt x="2416" y="1688"/>
                    </a:lnTo>
                    <a:lnTo>
                      <a:pt x="2567" y="526"/>
                    </a:lnTo>
                    <a:lnTo>
                      <a:pt x="2565" y="41"/>
                    </a:lnTo>
                    <a:lnTo>
                      <a:pt x="2206" y="23"/>
                    </a:lnTo>
                    <a:lnTo>
                      <a:pt x="1323" y="18"/>
                    </a:lnTo>
                    <a:lnTo>
                      <a:pt x="669" y="19"/>
                    </a:lnTo>
                    <a:lnTo>
                      <a:pt x="12" y="0"/>
                    </a:lnTo>
                    <a:lnTo>
                      <a:pt x="13" y="947"/>
                    </a:lnTo>
                    <a:lnTo>
                      <a:pt x="13" y="947"/>
                    </a:lnTo>
                    <a:lnTo>
                      <a:pt x="13" y="947"/>
                    </a:lnTo>
                    <a:close/>
                  </a:path>
                </a:pathLst>
              </a:custGeom>
              <a:solidFill>
                <a:srgbClr val="FF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" name="Freeform 102"/>
            <p:cNvSpPr>
              <a:spLocks/>
            </p:cNvSpPr>
            <p:nvPr/>
          </p:nvSpPr>
          <p:spPr bwMode="auto">
            <a:xfrm>
              <a:off x="4299" y="2460"/>
              <a:ext cx="623" cy="602"/>
            </a:xfrm>
            <a:custGeom>
              <a:avLst/>
              <a:gdLst>
                <a:gd name="T0" fmla="*/ 1868 w 1868"/>
                <a:gd name="T1" fmla="*/ 31 h 1807"/>
                <a:gd name="T2" fmla="*/ 757 w 1868"/>
                <a:gd name="T3" fmla="*/ 1250 h 1807"/>
                <a:gd name="T4" fmla="*/ 673 w 1868"/>
                <a:gd name="T5" fmla="*/ 1290 h 1807"/>
                <a:gd name="T6" fmla="*/ 579 w 1868"/>
                <a:gd name="T7" fmla="*/ 1174 h 1807"/>
                <a:gd name="T8" fmla="*/ 433 w 1868"/>
                <a:gd name="T9" fmla="*/ 1009 h 1807"/>
                <a:gd name="T10" fmla="*/ 228 w 1868"/>
                <a:gd name="T11" fmla="*/ 1455 h 1807"/>
                <a:gd name="T12" fmla="*/ 375 w 1868"/>
                <a:gd name="T13" fmla="*/ 1651 h 1807"/>
                <a:gd name="T14" fmla="*/ 503 w 1868"/>
                <a:gd name="T15" fmla="*/ 1709 h 1807"/>
                <a:gd name="T16" fmla="*/ 419 w 1868"/>
                <a:gd name="T17" fmla="*/ 1807 h 1807"/>
                <a:gd name="T18" fmla="*/ 39 w 1868"/>
                <a:gd name="T19" fmla="*/ 1807 h 1807"/>
                <a:gd name="T20" fmla="*/ 0 w 1868"/>
                <a:gd name="T21" fmla="*/ 1554 h 1807"/>
                <a:gd name="T22" fmla="*/ 228 w 1868"/>
                <a:gd name="T23" fmla="*/ 902 h 1807"/>
                <a:gd name="T24" fmla="*/ 312 w 1868"/>
                <a:gd name="T25" fmla="*/ 777 h 1807"/>
                <a:gd name="T26" fmla="*/ 749 w 1868"/>
                <a:gd name="T27" fmla="*/ 870 h 1807"/>
                <a:gd name="T28" fmla="*/ 1618 w 1868"/>
                <a:gd name="T29" fmla="*/ 0 h 1807"/>
                <a:gd name="T30" fmla="*/ 1868 w 1868"/>
                <a:gd name="T31" fmla="*/ 31 h 1807"/>
                <a:gd name="T32" fmla="*/ 1868 w 1868"/>
                <a:gd name="T33" fmla="*/ 31 h 1807"/>
                <a:gd name="T34" fmla="*/ 1868 w 1868"/>
                <a:gd name="T35" fmla="*/ 31 h 1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68" h="1807">
                  <a:moveTo>
                    <a:pt x="1868" y="31"/>
                  </a:moveTo>
                  <a:lnTo>
                    <a:pt x="757" y="1250"/>
                  </a:lnTo>
                  <a:lnTo>
                    <a:pt x="673" y="1290"/>
                  </a:lnTo>
                  <a:lnTo>
                    <a:pt x="579" y="1174"/>
                  </a:lnTo>
                  <a:lnTo>
                    <a:pt x="433" y="1009"/>
                  </a:lnTo>
                  <a:lnTo>
                    <a:pt x="228" y="1455"/>
                  </a:lnTo>
                  <a:lnTo>
                    <a:pt x="375" y="1651"/>
                  </a:lnTo>
                  <a:lnTo>
                    <a:pt x="503" y="1709"/>
                  </a:lnTo>
                  <a:lnTo>
                    <a:pt x="419" y="1807"/>
                  </a:lnTo>
                  <a:lnTo>
                    <a:pt x="39" y="1807"/>
                  </a:lnTo>
                  <a:lnTo>
                    <a:pt x="0" y="1554"/>
                  </a:lnTo>
                  <a:lnTo>
                    <a:pt x="228" y="902"/>
                  </a:lnTo>
                  <a:lnTo>
                    <a:pt x="312" y="777"/>
                  </a:lnTo>
                  <a:lnTo>
                    <a:pt x="749" y="870"/>
                  </a:lnTo>
                  <a:lnTo>
                    <a:pt x="1618" y="0"/>
                  </a:lnTo>
                  <a:lnTo>
                    <a:pt x="1868" y="31"/>
                  </a:lnTo>
                  <a:lnTo>
                    <a:pt x="1868" y="31"/>
                  </a:lnTo>
                  <a:lnTo>
                    <a:pt x="1868" y="31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103"/>
            <p:cNvSpPr>
              <a:spLocks/>
            </p:cNvSpPr>
            <p:nvPr/>
          </p:nvSpPr>
          <p:spPr bwMode="auto">
            <a:xfrm>
              <a:off x="4241" y="2575"/>
              <a:ext cx="619" cy="429"/>
            </a:xfrm>
            <a:custGeom>
              <a:avLst/>
              <a:gdLst>
                <a:gd name="T0" fmla="*/ 15 w 1856"/>
                <a:gd name="T1" fmla="*/ 0 h 1289"/>
                <a:gd name="T2" fmla="*/ 291 w 1856"/>
                <a:gd name="T3" fmla="*/ 283 h 1289"/>
                <a:gd name="T4" fmla="*/ 444 w 1856"/>
                <a:gd name="T5" fmla="*/ 143 h 1289"/>
                <a:gd name="T6" fmla="*/ 508 w 1856"/>
                <a:gd name="T7" fmla="*/ 210 h 1289"/>
                <a:gd name="T8" fmla="*/ 734 w 1856"/>
                <a:gd name="T9" fmla="*/ 473 h 1289"/>
                <a:gd name="T10" fmla="*/ 957 w 1856"/>
                <a:gd name="T11" fmla="*/ 585 h 1289"/>
                <a:gd name="T12" fmla="*/ 1091 w 1856"/>
                <a:gd name="T13" fmla="*/ 683 h 1289"/>
                <a:gd name="T14" fmla="*/ 1191 w 1856"/>
                <a:gd name="T15" fmla="*/ 608 h 1289"/>
                <a:gd name="T16" fmla="*/ 1405 w 1856"/>
                <a:gd name="T17" fmla="*/ 795 h 1289"/>
                <a:gd name="T18" fmla="*/ 1563 w 1856"/>
                <a:gd name="T19" fmla="*/ 713 h 1289"/>
                <a:gd name="T20" fmla="*/ 1856 w 1856"/>
                <a:gd name="T21" fmla="*/ 1276 h 1289"/>
                <a:gd name="T22" fmla="*/ 1747 w 1856"/>
                <a:gd name="T23" fmla="*/ 1289 h 1289"/>
                <a:gd name="T24" fmla="*/ 1506 w 1856"/>
                <a:gd name="T25" fmla="*/ 857 h 1289"/>
                <a:gd name="T26" fmla="*/ 1382 w 1856"/>
                <a:gd name="T27" fmla="*/ 916 h 1289"/>
                <a:gd name="T28" fmla="*/ 1166 w 1856"/>
                <a:gd name="T29" fmla="*/ 731 h 1289"/>
                <a:gd name="T30" fmla="*/ 1078 w 1856"/>
                <a:gd name="T31" fmla="*/ 816 h 1289"/>
                <a:gd name="T32" fmla="*/ 927 w 1856"/>
                <a:gd name="T33" fmla="*/ 656 h 1289"/>
                <a:gd name="T34" fmla="*/ 517 w 1856"/>
                <a:gd name="T35" fmla="*/ 415 h 1289"/>
                <a:gd name="T36" fmla="*/ 422 w 1856"/>
                <a:gd name="T37" fmla="*/ 280 h 1289"/>
                <a:gd name="T38" fmla="*/ 267 w 1856"/>
                <a:gd name="T39" fmla="*/ 410 h 1289"/>
                <a:gd name="T40" fmla="*/ 0 w 1856"/>
                <a:gd name="T41" fmla="*/ 125 h 1289"/>
                <a:gd name="T42" fmla="*/ 15 w 1856"/>
                <a:gd name="T43" fmla="*/ 0 h 1289"/>
                <a:gd name="T44" fmla="*/ 15 w 1856"/>
                <a:gd name="T45" fmla="*/ 0 h 1289"/>
                <a:gd name="T46" fmla="*/ 15 w 1856"/>
                <a:gd name="T47" fmla="*/ 0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56" h="1289">
                  <a:moveTo>
                    <a:pt x="15" y="0"/>
                  </a:moveTo>
                  <a:lnTo>
                    <a:pt x="291" y="283"/>
                  </a:lnTo>
                  <a:lnTo>
                    <a:pt x="444" y="143"/>
                  </a:lnTo>
                  <a:lnTo>
                    <a:pt x="508" y="210"/>
                  </a:lnTo>
                  <a:lnTo>
                    <a:pt x="734" y="473"/>
                  </a:lnTo>
                  <a:lnTo>
                    <a:pt x="957" y="585"/>
                  </a:lnTo>
                  <a:lnTo>
                    <a:pt x="1091" y="683"/>
                  </a:lnTo>
                  <a:lnTo>
                    <a:pt x="1191" y="608"/>
                  </a:lnTo>
                  <a:lnTo>
                    <a:pt x="1405" y="795"/>
                  </a:lnTo>
                  <a:lnTo>
                    <a:pt x="1563" y="713"/>
                  </a:lnTo>
                  <a:lnTo>
                    <a:pt x="1856" y="1276"/>
                  </a:lnTo>
                  <a:lnTo>
                    <a:pt x="1747" y="1289"/>
                  </a:lnTo>
                  <a:lnTo>
                    <a:pt x="1506" y="857"/>
                  </a:lnTo>
                  <a:lnTo>
                    <a:pt x="1382" y="916"/>
                  </a:lnTo>
                  <a:lnTo>
                    <a:pt x="1166" y="731"/>
                  </a:lnTo>
                  <a:lnTo>
                    <a:pt x="1078" y="816"/>
                  </a:lnTo>
                  <a:lnTo>
                    <a:pt x="927" y="656"/>
                  </a:lnTo>
                  <a:lnTo>
                    <a:pt x="517" y="415"/>
                  </a:lnTo>
                  <a:lnTo>
                    <a:pt x="422" y="280"/>
                  </a:lnTo>
                  <a:lnTo>
                    <a:pt x="267" y="410"/>
                  </a:lnTo>
                  <a:lnTo>
                    <a:pt x="0" y="12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4DC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04"/>
            <p:cNvSpPr>
              <a:spLocks/>
            </p:cNvSpPr>
            <p:nvPr/>
          </p:nvSpPr>
          <p:spPr bwMode="auto">
            <a:xfrm>
              <a:off x="4172" y="2348"/>
              <a:ext cx="770" cy="749"/>
            </a:xfrm>
            <a:custGeom>
              <a:avLst/>
              <a:gdLst>
                <a:gd name="T0" fmla="*/ 740 w 2308"/>
                <a:gd name="T1" fmla="*/ 773 h 2246"/>
                <a:gd name="T2" fmla="*/ 320 w 2308"/>
                <a:gd name="T3" fmla="*/ 1616 h 2246"/>
                <a:gd name="T4" fmla="*/ 0 w 2308"/>
                <a:gd name="T5" fmla="*/ 1543 h 2246"/>
                <a:gd name="T6" fmla="*/ 41 w 2308"/>
                <a:gd name="T7" fmla="*/ 1799 h 2246"/>
                <a:gd name="T8" fmla="*/ 162 w 2308"/>
                <a:gd name="T9" fmla="*/ 2246 h 2246"/>
                <a:gd name="T10" fmla="*/ 755 w 2308"/>
                <a:gd name="T11" fmla="*/ 1986 h 2246"/>
                <a:gd name="T12" fmla="*/ 852 w 2308"/>
                <a:gd name="T13" fmla="*/ 1883 h 2246"/>
                <a:gd name="T14" fmla="*/ 540 w 2308"/>
                <a:gd name="T15" fmla="*/ 1727 h 2246"/>
                <a:gd name="T16" fmla="*/ 517 w 2308"/>
                <a:gd name="T17" fmla="*/ 1667 h 2246"/>
                <a:gd name="T18" fmla="*/ 701 w 2308"/>
                <a:gd name="T19" fmla="*/ 1219 h 2246"/>
                <a:gd name="T20" fmla="*/ 870 w 2308"/>
                <a:gd name="T21" fmla="*/ 1531 h 2246"/>
                <a:gd name="T22" fmla="*/ 941 w 2308"/>
                <a:gd name="T23" fmla="*/ 1509 h 2246"/>
                <a:gd name="T24" fmla="*/ 1476 w 2308"/>
                <a:gd name="T25" fmla="*/ 982 h 2246"/>
                <a:gd name="T26" fmla="*/ 2141 w 2308"/>
                <a:gd name="T27" fmla="*/ 232 h 2246"/>
                <a:gd name="T28" fmla="*/ 2308 w 2308"/>
                <a:gd name="T29" fmla="*/ 41 h 2246"/>
                <a:gd name="T30" fmla="*/ 2061 w 2308"/>
                <a:gd name="T31" fmla="*/ 0 h 2246"/>
                <a:gd name="T32" fmla="*/ 1979 w 2308"/>
                <a:gd name="T33" fmla="*/ 112 h 2246"/>
                <a:gd name="T34" fmla="*/ 1066 w 2308"/>
                <a:gd name="T35" fmla="*/ 1004 h 2246"/>
                <a:gd name="T36" fmla="*/ 950 w 2308"/>
                <a:gd name="T37" fmla="*/ 1098 h 2246"/>
                <a:gd name="T38" fmla="*/ 897 w 2308"/>
                <a:gd name="T39" fmla="*/ 1042 h 2246"/>
                <a:gd name="T40" fmla="*/ 769 w 2308"/>
                <a:gd name="T41" fmla="*/ 780 h 2246"/>
                <a:gd name="T42" fmla="*/ 740 w 2308"/>
                <a:gd name="T43" fmla="*/ 773 h 2246"/>
                <a:gd name="T44" fmla="*/ 740 w 2308"/>
                <a:gd name="T45" fmla="*/ 773 h 2246"/>
                <a:gd name="T46" fmla="*/ 740 w 2308"/>
                <a:gd name="T47" fmla="*/ 773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8" h="2246">
                  <a:moveTo>
                    <a:pt x="740" y="773"/>
                  </a:moveTo>
                  <a:lnTo>
                    <a:pt x="320" y="1616"/>
                  </a:lnTo>
                  <a:lnTo>
                    <a:pt x="0" y="1543"/>
                  </a:lnTo>
                  <a:lnTo>
                    <a:pt x="41" y="1799"/>
                  </a:lnTo>
                  <a:lnTo>
                    <a:pt x="162" y="2246"/>
                  </a:lnTo>
                  <a:lnTo>
                    <a:pt x="755" y="1986"/>
                  </a:lnTo>
                  <a:lnTo>
                    <a:pt x="852" y="1883"/>
                  </a:lnTo>
                  <a:lnTo>
                    <a:pt x="540" y="1727"/>
                  </a:lnTo>
                  <a:lnTo>
                    <a:pt x="517" y="1667"/>
                  </a:lnTo>
                  <a:lnTo>
                    <a:pt x="701" y="1219"/>
                  </a:lnTo>
                  <a:lnTo>
                    <a:pt x="870" y="1531"/>
                  </a:lnTo>
                  <a:lnTo>
                    <a:pt x="941" y="1509"/>
                  </a:lnTo>
                  <a:lnTo>
                    <a:pt x="1476" y="982"/>
                  </a:lnTo>
                  <a:lnTo>
                    <a:pt x="2141" y="232"/>
                  </a:lnTo>
                  <a:lnTo>
                    <a:pt x="2308" y="41"/>
                  </a:lnTo>
                  <a:lnTo>
                    <a:pt x="2061" y="0"/>
                  </a:lnTo>
                  <a:lnTo>
                    <a:pt x="1979" y="112"/>
                  </a:lnTo>
                  <a:lnTo>
                    <a:pt x="1066" y="1004"/>
                  </a:lnTo>
                  <a:lnTo>
                    <a:pt x="950" y="1098"/>
                  </a:lnTo>
                  <a:lnTo>
                    <a:pt x="897" y="1042"/>
                  </a:lnTo>
                  <a:lnTo>
                    <a:pt x="769" y="780"/>
                  </a:lnTo>
                  <a:lnTo>
                    <a:pt x="740" y="773"/>
                  </a:lnTo>
                  <a:lnTo>
                    <a:pt x="740" y="773"/>
                  </a:lnTo>
                  <a:lnTo>
                    <a:pt x="740" y="773"/>
                  </a:lnTo>
                  <a:close/>
                </a:path>
              </a:pathLst>
            </a:custGeom>
            <a:solidFill>
              <a:srgbClr val="FF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05"/>
            <p:cNvSpPr>
              <a:spLocks/>
            </p:cNvSpPr>
            <p:nvPr/>
          </p:nvSpPr>
          <p:spPr bwMode="auto">
            <a:xfrm>
              <a:off x="4119" y="2451"/>
              <a:ext cx="634" cy="25"/>
            </a:xfrm>
            <a:custGeom>
              <a:avLst/>
              <a:gdLst>
                <a:gd name="T0" fmla="*/ 0 w 1901"/>
                <a:gd name="T1" fmla="*/ 0 h 75"/>
                <a:gd name="T2" fmla="*/ 1901 w 1901"/>
                <a:gd name="T3" fmla="*/ 15 h 75"/>
                <a:gd name="T4" fmla="*/ 1831 w 1901"/>
                <a:gd name="T5" fmla="*/ 70 h 75"/>
                <a:gd name="T6" fmla="*/ 923 w 1901"/>
                <a:gd name="T7" fmla="*/ 75 h 75"/>
                <a:gd name="T8" fmla="*/ 19 w 1901"/>
                <a:gd name="T9" fmla="*/ 33 h 75"/>
                <a:gd name="T10" fmla="*/ 0 w 1901"/>
                <a:gd name="T11" fmla="*/ 0 h 75"/>
                <a:gd name="T12" fmla="*/ 0 w 1901"/>
                <a:gd name="T13" fmla="*/ 0 h 75"/>
                <a:gd name="T14" fmla="*/ 0 w 1901"/>
                <a:gd name="T1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1" h="75">
                  <a:moveTo>
                    <a:pt x="0" y="0"/>
                  </a:moveTo>
                  <a:lnTo>
                    <a:pt x="1901" y="15"/>
                  </a:lnTo>
                  <a:lnTo>
                    <a:pt x="1831" y="70"/>
                  </a:lnTo>
                  <a:lnTo>
                    <a:pt x="923" y="75"/>
                  </a:lnTo>
                  <a:lnTo>
                    <a:pt x="19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06"/>
            <p:cNvSpPr>
              <a:spLocks/>
            </p:cNvSpPr>
            <p:nvPr/>
          </p:nvSpPr>
          <p:spPr bwMode="auto">
            <a:xfrm>
              <a:off x="4333" y="2742"/>
              <a:ext cx="85" cy="177"/>
            </a:xfrm>
            <a:custGeom>
              <a:avLst/>
              <a:gdLst>
                <a:gd name="T0" fmla="*/ 256 w 256"/>
                <a:gd name="T1" fmla="*/ 35 h 530"/>
                <a:gd name="T2" fmla="*/ 221 w 256"/>
                <a:gd name="T3" fmla="*/ 121 h 530"/>
                <a:gd name="T4" fmla="*/ 161 w 256"/>
                <a:gd name="T5" fmla="*/ 249 h 530"/>
                <a:gd name="T6" fmla="*/ 96 w 256"/>
                <a:gd name="T7" fmla="*/ 387 h 530"/>
                <a:gd name="T8" fmla="*/ 51 w 256"/>
                <a:gd name="T9" fmla="*/ 505 h 530"/>
                <a:gd name="T10" fmla="*/ 14 w 256"/>
                <a:gd name="T11" fmla="*/ 530 h 530"/>
                <a:gd name="T12" fmla="*/ 0 w 256"/>
                <a:gd name="T13" fmla="*/ 497 h 530"/>
                <a:gd name="T14" fmla="*/ 51 w 256"/>
                <a:gd name="T15" fmla="*/ 363 h 530"/>
                <a:gd name="T16" fmla="*/ 102 w 256"/>
                <a:gd name="T17" fmla="*/ 227 h 530"/>
                <a:gd name="T18" fmla="*/ 150 w 256"/>
                <a:gd name="T19" fmla="*/ 123 h 530"/>
                <a:gd name="T20" fmla="*/ 198 w 256"/>
                <a:gd name="T21" fmla="*/ 21 h 530"/>
                <a:gd name="T22" fmla="*/ 237 w 256"/>
                <a:gd name="T23" fmla="*/ 0 h 530"/>
                <a:gd name="T24" fmla="*/ 256 w 256"/>
                <a:gd name="T25" fmla="*/ 35 h 530"/>
                <a:gd name="T26" fmla="*/ 256 w 256"/>
                <a:gd name="T27" fmla="*/ 35 h 530"/>
                <a:gd name="T28" fmla="*/ 256 w 256"/>
                <a:gd name="T29" fmla="*/ 35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6" h="530">
                  <a:moveTo>
                    <a:pt x="256" y="35"/>
                  </a:moveTo>
                  <a:lnTo>
                    <a:pt x="221" y="121"/>
                  </a:lnTo>
                  <a:lnTo>
                    <a:pt x="161" y="249"/>
                  </a:lnTo>
                  <a:lnTo>
                    <a:pt x="96" y="387"/>
                  </a:lnTo>
                  <a:lnTo>
                    <a:pt x="51" y="505"/>
                  </a:lnTo>
                  <a:lnTo>
                    <a:pt x="14" y="530"/>
                  </a:lnTo>
                  <a:lnTo>
                    <a:pt x="0" y="497"/>
                  </a:lnTo>
                  <a:lnTo>
                    <a:pt x="51" y="363"/>
                  </a:lnTo>
                  <a:lnTo>
                    <a:pt x="102" y="227"/>
                  </a:lnTo>
                  <a:lnTo>
                    <a:pt x="150" y="123"/>
                  </a:lnTo>
                  <a:lnTo>
                    <a:pt x="198" y="21"/>
                  </a:lnTo>
                  <a:lnTo>
                    <a:pt x="237" y="0"/>
                  </a:lnTo>
                  <a:lnTo>
                    <a:pt x="256" y="35"/>
                  </a:lnTo>
                  <a:lnTo>
                    <a:pt x="256" y="35"/>
                  </a:lnTo>
                  <a:lnTo>
                    <a:pt x="256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07"/>
            <p:cNvSpPr>
              <a:spLocks/>
            </p:cNvSpPr>
            <p:nvPr/>
          </p:nvSpPr>
          <p:spPr bwMode="auto">
            <a:xfrm>
              <a:off x="4418" y="2587"/>
              <a:ext cx="71" cy="141"/>
            </a:xfrm>
            <a:custGeom>
              <a:avLst/>
              <a:gdLst>
                <a:gd name="T0" fmla="*/ 156 w 214"/>
                <a:gd name="T1" fmla="*/ 406 h 422"/>
                <a:gd name="T2" fmla="*/ 126 w 214"/>
                <a:gd name="T3" fmla="*/ 340 h 422"/>
                <a:gd name="T4" fmla="*/ 74 w 214"/>
                <a:gd name="T5" fmla="*/ 219 h 422"/>
                <a:gd name="T6" fmla="*/ 25 w 214"/>
                <a:gd name="T7" fmla="*/ 101 h 422"/>
                <a:gd name="T8" fmla="*/ 0 w 214"/>
                <a:gd name="T9" fmla="*/ 39 h 422"/>
                <a:gd name="T10" fmla="*/ 19 w 214"/>
                <a:gd name="T11" fmla="*/ 0 h 422"/>
                <a:gd name="T12" fmla="*/ 59 w 214"/>
                <a:gd name="T13" fmla="*/ 20 h 422"/>
                <a:gd name="T14" fmla="*/ 91 w 214"/>
                <a:gd name="T15" fmla="*/ 89 h 422"/>
                <a:gd name="T16" fmla="*/ 142 w 214"/>
                <a:gd name="T17" fmla="*/ 206 h 422"/>
                <a:gd name="T18" fmla="*/ 191 w 214"/>
                <a:gd name="T19" fmla="*/ 322 h 422"/>
                <a:gd name="T20" fmla="*/ 214 w 214"/>
                <a:gd name="T21" fmla="*/ 382 h 422"/>
                <a:gd name="T22" fmla="*/ 194 w 214"/>
                <a:gd name="T23" fmla="*/ 422 h 422"/>
                <a:gd name="T24" fmla="*/ 156 w 214"/>
                <a:gd name="T25" fmla="*/ 406 h 422"/>
                <a:gd name="T26" fmla="*/ 156 w 214"/>
                <a:gd name="T27" fmla="*/ 406 h 422"/>
                <a:gd name="T28" fmla="*/ 156 w 214"/>
                <a:gd name="T29" fmla="*/ 406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422">
                  <a:moveTo>
                    <a:pt x="156" y="406"/>
                  </a:moveTo>
                  <a:lnTo>
                    <a:pt x="126" y="340"/>
                  </a:lnTo>
                  <a:lnTo>
                    <a:pt x="74" y="219"/>
                  </a:lnTo>
                  <a:lnTo>
                    <a:pt x="25" y="101"/>
                  </a:lnTo>
                  <a:lnTo>
                    <a:pt x="0" y="39"/>
                  </a:lnTo>
                  <a:lnTo>
                    <a:pt x="19" y="0"/>
                  </a:lnTo>
                  <a:lnTo>
                    <a:pt x="59" y="20"/>
                  </a:lnTo>
                  <a:lnTo>
                    <a:pt x="91" y="89"/>
                  </a:lnTo>
                  <a:lnTo>
                    <a:pt x="142" y="206"/>
                  </a:lnTo>
                  <a:lnTo>
                    <a:pt x="191" y="322"/>
                  </a:lnTo>
                  <a:lnTo>
                    <a:pt x="214" y="382"/>
                  </a:lnTo>
                  <a:lnTo>
                    <a:pt x="194" y="422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56" y="4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08"/>
            <p:cNvSpPr>
              <a:spLocks/>
            </p:cNvSpPr>
            <p:nvPr/>
          </p:nvSpPr>
          <p:spPr bwMode="auto">
            <a:xfrm>
              <a:off x="4272" y="2587"/>
              <a:ext cx="164" cy="309"/>
            </a:xfrm>
            <a:custGeom>
              <a:avLst/>
              <a:gdLst>
                <a:gd name="T0" fmla="*/ 491 w 491"/>
                <a:gd name="T1" fmla="*/ 11 h 927"/>
                <a:gd name="T2" fmla="*/ 440 w 491"/>
                <a:gd name="T3" fmla="*/ 129 h 927"/>
                <a:gd name="T4" fmla="*/ 378 w 491"/>
                <a:gd name="T5" fmla="*/ 237 h 927"/>
                <a:gd name="T6" fmla="*/ 312 w 491"/>
                <a:gd name="T7" fmla="*/ 344 h 927"/>
                <a:gd name="T8" fmla="*/ 249 w 491"/>
                <a:gd name="T9" fmla="*/ 456 h 927"/>
                <a:gd name="T10" fmla="*/ 205 w 491"/>
                <a:gd name="T11" fmla="*/ 559 h 927"/>
                <a:gd name="T12" fmla="*/ 144 w 491"/>
                <a:gd name="T13" fmla="*/ 704 h 927"/>
                <a:gd name="T14" fmla="*/ 81 w 491"/>
                <a:gd name="T15" fmla="*/ 843 h 927"/>
                <a:gd name="T16" fmla="*/ 31 w 491"/>
                <a:gd name="T17" fmla="*/ 926 h 927"/>
                <a:gd name="T18" fmla="*/ 2 w 491"/>
                <a:gd name="T19" fmla="*/ 927 h 927"/>
                <a:gd name="T20" fmla="*/ 0 w 491"/>
                <a:gd name="T21" fmla="*/ 885 h 927"/>
                <a:gd name="T22" fmla="*/ 33 w 491"/>
                <a:gd name="T23" fmla="*/ 811 h 927"/>
                <a:gd name="T24" fmla="*/ 65 w 491"/>
                <a:gd name="T25" fmla="*/ 741 h 927"/>
                <a:gd name="T26" fmla="*/ 103 w 491"/>
                <a:gd name="T27" fmla="*/ 661 h 927"/>
                <a:gd name="T28" fmla="*/ 140 w 491"/>
                <a:gd name="T29" fmla="*/ 579 h 927"/>
                <a:gd name="T30" fmla="*/ 174 w 491"/>
                <a:gd name="T31" fmla="*/ 507 h 927"/>
                <a:gd name="T32" fmla="*/ 214 w 491"/>
                <a:gd name="T33" fmla="*/ 424 h 927"/>
                <a:gd name="T34" fmla="*/ 272 w 491"/>
                <a:gd name="T35" fmla="*/ 316 h 927"/>
                <a:gd name="T36" fmla="*/ 331 w 491"/>
                <a:gd name="T37" fmla="*/ 215 h 927"/>
                <a:gd name="T38" fmla="*/ 387 w 491"/>
                <a:gd name="T39" fmla="*/ 115 h 927"/>
                <a:gd name="T40" fmla="*/ 435 w 491"/>
                <a:gd name="T41" fmla="*/ 0 h 927"/>
                <a:gd name="T42" fmla="*/ 491 w 491"/>
                <a:gd name="T43" fmla="*/ 11 h 927"/>
                <a:gd name="T44" fmla="*/ 491 w 491"/>
                <a:gd name="T45" fmla="*/ 11 h 927"/>
                <a:gd name="T46" fmla="*/ 491 w 491"/>
                <a:gd name="T47" fmla="*/ 11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1" h="927">
                  <a:moveTo>
                    <a:pt x="491" y="11"/>
                  </a:moveTo>
                  <a:lnTo>
                    <a:pt x="440" y="129"/>
                  </a:lnTo>
                  <a:lnTo>
                    <a:pt x="378" y="237"/>
                  </a:lnTo>
                  <a:lnTo>
                    <a:pt x="312" y="344"/>
                  </a:lnTo>
                  <a:lnTo>
                    <a:pt x="249" y="456"/>
                  </a:lnTo>
                  <a:lnTo>
                    <a:pt x="205" y="559"/>
                  </a:lnTo>
                  <a:lnTo>
                    <a:pt x="144" y="704"/>
                  </a:lnTo>
                  <a:lnTo>
                    <a:pt x="81" y="843"/>
                  </a:lnTo>
                  <a:lnTo>
                    <a:pt x="31" y="926"/>
                  </a:lnTo>
                  <a:lnTo>
                    <a:pt x="2" y="927"/>
                  </a:lnTo>
                  <a:lnTo>
                    <a:pt x="0" y="885"/>
                  </a:lnTo>
                  <a:lnTo>
                    <a:pt x="33" y="811"/>
                  </a:lnTo>
                  <a:lnTo>
                    <a:pt x="65" y="741"/>
                  </a:lnTo>
                  <a:lnTo>
                    <a:pt x="103" y="661"/>
                  </a:lnTo>
                  <a:lnTo>
                    <a:pt x="140" y="579"/>
                  </a:lnTo>
                  <a:lnTo>
                    <a:pt x="174" y="507"/>
                  </a:lnTo>
                  <a:lnTo>
                    <a:pt x="214" y="424"/>
                  </a:lnTo>
                  <a:lnTo>
                    <a:pt x="272" y="316"/>
                  </a:lnTo>
                  <a:lnTo>
                    <a:pt x="331" y="215"/>
                  </a:lnTo>
                  <a:lnTo>
                    <a:pt x="387" y="115"/>
                  </a:lnTo>
                  <a:lnTo>
                    <a:pt x="435" y="0"/>
                  </a:lnTo>
                  <a:lnTo>
                    <a:pt x="491" y="11"/>
                  </a:lnTo>
                  <a:lnTo>
                    <a:pt x="491" y="11"/>
                  </a:lnTo>
                  <a:lnTo>
                    <a:pt x="49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09"/>
            <p:cNvSpPr>
              <a:spLocks/>
            </p:cNvSpPr>
            <p:nvPr/>
          </p:nvSpPr>
          <p:spPr bwMode="auto">
            <a:xfrm>
              <a:off x="4335" y="2909"/>
              <a:ext cx="126" cy="71"/>
            </a:xfrm>
            <a:custGeom>
              <a:avLst/>
              <a:gdLst>
                <a:gd name="T0" fmla="*/ 47 w 377"/>
                <a:gd name="T1" fmla="*/ 1 h 211"/>
                <a:gd name="T2" fmla="*/ 146 w 377"/>
                <a:gd name="T3" fmla="*/ 76 h 211"/>
                <a:gd name="T4" fmla="*/ 260 w 377"/>
                <a:gd name="T5" fmla="*/ 121 h 211"/>
                <a:gd name="T6" fmla="*/ 368 w 377"/>
                <a:gd name="T7" fmla="*/ 178 h 211"/>
                <a:gd name="T8" fmla="*/ 377 w 377"/>
                <a:gd name="T9" fmla="*/ 210 h 211"/>
                <a:gd name="T10" fmla="*/ 333 w 377"/>
                <a:gd name="T11" fmla="*/ 211 h 211"/>
                <a:gd name="T12" fmla="*/ 254 w 377"/>
                <a:gd name="T13" fmla="*/ 178 h 211"/>
                <a:gd name="T14" fmla="*/ 153 w 377"/>
                <a:gd name="T15" fmla="*/ 132 h 211"/>
                <a:gd name="T16" fmla="*/ 0 w 377"/>
                <a:gd name="T17" fmla="*/ 28 h 211"/>
                <a:gd name="T18" fmla="*/ 12 w 377"/>
                <a:gd name="T19" fmla="*/ 0 h 211"/>
                <a:gd name="T20" fmla="*/ 47 w 377"/>
                <a:gd name="T21" fmla="*/ 1 h 211"/>
                <a:gd name="T22" fmla="*/ 47 w 377"/>
                <a:gd name="T23" fmla="*/ 1 h 211"/>
                <a:gd name="T24" fmla="*/ 47 w 377"/>
                <a:gd name="T25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7" h="211">
                  <a:moveTo>
                    <a:pt x="47" y="1"/>
                  </a:moveTo>
                  <a:lnTo>
                    <a:pt x="146" y="76"/>
                  </a:lnTo>
                  <a:lnTo>
                    <a:pt x="260" y="121"/>
                  </a:lnTo>
                  <a:lnTo>
                    <a:pt x="368" y="178"/>
                  </a:lnTo>
                  <a:lnTo>
                    <a:pt x="377" y="210"/>
                  </a:lnTo>
                  <a:lnTo>
                    <a:pt x="333" y="211"/>
                  </a:lnTo>
                  <a:lnTo>
                    <a:pt x="254" y="178"/>
                  </a:lnTo>
                  <a:lnTo>
                    <a:pt x="153" y="132"/>
                  </a:lnTo>
                  <a:lnTo>
                    <a:pt x="0" y="28"/>
                  </a:lnTo>
                  <a:lnTo>
                    <a:pt x="12" y="0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10"/>
            <p:cNvSpPr>
              <a:spLocks/>
            </p:cNvSpPr>
            <p:nvPr/>
          </p:nvSpPr>
          <p:spPr bwMode="auto">
            <a:xfrm>
              <a:off x="4225" y="2976"/>
              <a:ext cx="236" cy="126"/>
            </a:xfrm>
            <a:custGeom>
              <a:avLst/>
              <a:gdLst>
                <a:gd name="T0" fmla="*/ 709 w 709"/>
                <a:gd name="T1" fmla="*/ 15 h 379"/>
                <a:gd name="T2" fmla="*/ 675 w 709"/>
                <a:gd name="T3" fmla="*/ 52 h 379"/>
                <a:gd name="T4" fmla="*/ 623 w 709"/>
                <a:gd name="T5" fmla="*/ 93 h 379"/>
                <a:gd name="T6" fmla="*/ 559 w 709"/>
                <a:gd name="T7" fmla="*/ 135 h 379"/>
                <a:gd name="T8" fmla="*/ 488 w 709"/>
                <a:gd name="T9" fmla="*/ 177 h 379"/>
                <a:gd name="T10" fmla="*/ 415 w 709"/>
                <a:gd name="T11" fmla="*/ 216 h 379"/>
                <a:gd name="T12" fmla="*/ 346 w 709"/>
                <a:gd name="T13" fmla="*/ 250 h 379"/>
                <a:gd name="T14" fmla="*/ 233 w 709"/>
                <a:gd name="T15" fmla="*/ 303 h 379"/>
                <a:gd name="T16" fmla="*/ 135 w 709"/>
                <a:gd name="T17" fmla="*/ 345 h 379"/>
                <a:gd name="T18" fmla="*/ 36 w 709"/>
                <a:gd name="T19" fmla="*/ 379 h 379"/>
                <a:gd name="T20" fmla="*/ 0 w 709"/>
                <a:gd name="T21" fmla="*/ 361 h 379"/>
                <a:gd name="T22" fmla="*/ 19 w 709"/>
                <a:gd name="T23" fmla="*/ 326 h 379"/>
                <a:gd name="T24" fmla="*/ 168 w 709"/>
                <a:gd name="T25" fmla="*/ 263 h 379"/>
                <a:gd name="T26" fmla="*/ 317 w 709"/>
                <a:gd name="T27" fmla="*/ 201 h 379"/>
                <a:gd name="T28" fmla="*/ 444 w 709"/>
                <a:gd name="T29" fmla="*/ 149 h 379"/>
                <a:gd name="T30" fmla="*/ 569 w 709"/>
                <a:gd name="T31" fmla="*/ 90 h 379"/>
                <a:gd name="T32" fmla="*/ 633 w 709"/>
                <a:gd name="T33" fmla="*/ 44 h 379"/>
                <a:gd name="T34" fmla="*/ 695 w 709"/>
                <a:gd name="T35" fmla="*/ 0 h 379"/>
                <a:gd name="T36" fmla="*/ 709 w 709"/>
                <a:gd name="T37" fmla="*/ 15 h 379"/>
                <a:gd name="T38" fmla="*/ 709 w 709"/>
                <a:gd name="T39" fmla="*/ 15 h 379"/>
                <a:gd name="T40" fmla="*/ 709 w 709"/>
                <a:gd name="T41" fmla="*/ 1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9" h="379">
                  <a:moveTo>
                    <a:pt x="709" y="15"/>
                  </a:moveTo>
                  <a:lnTo>
                    <a:pt x="675" y="52"/>
                  </a:lnTo>
                  <a:lnTo>
                    <a:pt x="623" y="93"/>
                  </a:lnTo>
                  <a:lnTo>
                    <a:pt x="559" y="135"/>
                  </a:lnTo>
                  <a:lnTo>
                    <a:pt x="488" y="177"/>
                  </a:lnTo>
                  <a:lnTo>
                    <a:pt x="415" y="216"/>
                  </a:lnTo>
                  <a:lnTo>
                    <a:pt x="346" y="250"/>
                  </a:lnTo>
                  <a:lnTo>
                    <a:pt x="233" y="303"/>
                  </a:lnTo>
                  <a:lnTo>
                    <a:pt x="135" y="345"/>
                  </a:lnTo>
                  <a:lnTo>
                    <a:pt x="36" y="379"/>
                  </a:lnTo>
                  <a:lnTo>
                    <a:pt x="0" y="361"/>
                  </a:lnTo>
                  <a:lnTo>
                    <a:pt x="19" y="326"/>
                  </a:lnTo>
                  <a:lnTo>
                    <a:pt x="168" y="263"/>
                  </a:lnTo>
                  <a:lnTo>
                    <a:pt x="317" y="201"/>
                  </a:lnTo>
                  <a:lnTo>
                    <a:pt x="444" y="149"/>
                  </a:lnTo>
                  <a:lnTo>
                    <a:pt x="569" y="90"/>
                  </a:lnTo>
                  <a:lnTo>
                    <a:pt x="633" y="44"/>
                  </a:lnTo>
                  <a:lnTo>
                    <a:pt x="695" y="0"/>
                  </a:lnTo>
                  <a:lnTo>
                    <a:pt x="709" y="15"/>
                  </a:lnTo>
                  <a:lnTo>
                    <a:pt x="709" y="15"/>
                  </a:lnTo>
                  <a:lnTo>
                    <a:pt x="70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11"/>
            <p:cNvSpPr>
              <a:spLocks/>
            </p:cNvSpPr>
            <p:nvPr/>
          </p:nvSpPr>
          <p:spPr bwMode="auto">
            <a:xfrm>
              <a:off x="4158" y="2848"/>
              <a:ext cx="77" cy="252"/>
            </a:xfrm>
            <a:custGeom>
              <a:avLst/>
              <a:gdLst>
                <a:gd name="T0" fmla="*/ 30 w 231"/>
                <a:gd name="T1" fmla="*/ 113 h 756"/>
                <a:gd name="T2" fmla="*/ 0 w 231"/>
                <a:gd name="T3" fmla="*/ 34 h 756"/>
                <a:gd name="T4" fmla="*/ 17 w 231"/>
                <a:gd name="T5" fmla="*/ 0 h 756"/>
                <a:gd name="T6" fmla="*/ 70 w 231"/>
                <a:gd name="T7" fmla="*/ 26 h 756"/>
                <a:gd name="T8" fmla="*/ 78 w 231"/>
                <a:gd name="T9" fmla="*/ 104 h 756"/>
                <a:gd name="T10" fmla="*/ 107 w 231"/>
                <a:gd name="T11" fmla="*/ 327 h 756"/>
                <a:gd name="T12" fmla="*/ 135 w 231"/>
                <a:gd name="T13" fmla="*/ 432 h 756"/>
                <a:gd name="T14" fmla="*/ 171 w 231"/>
                <a:gd name="T15" fmla="*/ 543 h 756"/>
                <a:gd name="T16" fmla="*/ 203 w 231"/>
                <a:gd name="T17" fmla="*/ 636 h 756"/>
                <a:gd name="T18" fmla="*/ 231 w 231"/>
                <a:gd name="T19" fmla="*/ 719 h 756"/>
                <a:gd name="T20" fmla="*/ 213 w 231"/>
                <a:gd name="T21" fmla="*/ 756 h 756"/>
                <a:gd name="T22" fmla="*/ 177 w 231"/>
                <a:gd name="T23" fmla="*/ 737 h 756"/>
                <a:gd name="T24" fmla="*/ 81 w 231"/>
                <a:gd name="T25" fmla="*/ 436 h 756"/>
                <a:gd name="T26" fmla="*/ 30 w 231"/>
                <a:gd name="T27" fmla="*/ 113 h 756"/>
                <a:gd name="T28" fmla="*/ 30 w 231"/>
                <a:gd name="T29" fmla="*/ 113 h 756"/>
                <a:gd name="T30" fmla="*/ 30 w 231"/>
                <a:gd name="T31" fmla="*/ 113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1" h="756">
                  <a:moveTo>
                    <a:pt x="30" y="113"/>
                  </a:moveTo>
                  <a:lnTo>
                    <a:pt x="0" y="34"/>
                  </a:lnTo>
                  <a:lnTo>
                    <a:pt x="17" y="0"/>
                  </a:lnTo>
                  <a:lnTo>
                    <a:pt x="70" y="26"/>
                  </a:lnTo>
                  <a:lnTo>
                    <a:pt x="78" y="104"/>
                  </a:lnTo>
                  <a:lnTo>
                    <a:pt x="107" y="327"/>
                  </a:lnTo>
                  <a:lnTo>
                    <a:pt x="135" y="432"/>
                  </a:lnTo>
                  <a:lnTo>
                    <a:pt x="171" y="543"/>
                  </a:lnTo>
                  <a:lnTo>
                    <a:pt x="203" y="636"/>
                  </a:lnTo>
                  <a:lnTo>
                    <a:pt x="231" y="719"/>
                  </a:lnTo>
                  <a:lnTo>
                    <a:pt x="213" y="756"/>
                  </a:lnTo>
                  <a:lnTo>
                    <a:pt x="177" y="737"/>
                  </a:lnTo>
                  <a:lnTo>
                    <a:pt x="81" y="436"/>
                  </a:lnTo>
                  <a:lnTo>
                    <a:pt x="30" y="113"/>
                  </a:lnTo>
                  <a:lnTo>
                    <a:pt x="30" y="113"/>
                  </a:lnTo>
                  <a:lnTo>
                    <a:pt x="30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12"/>
            <p:cNvSpPr>
              <a:spLocks/>
            </p:cNvSpPr>
            <p:nvPr/>
          </p:nvSpPr>
          <p:spPr bwMode="auto">
            <a:xfrm>
              <a:off x="4172" y="2850"/>
              <a:ext cx="103" cy="48"/>
            </a:xfrm>
            <a:custGeom>
              <a:avLst/>
              <a:gdLst>
                <a:gd name="T0" fmla="*/ 21 w 307"/>
                <a:gd name="T1" fmla="*/ 0 h 143"/>
                <a:gd name="T2" fmla="*/ 77 w 307"/>
                <a:gd name="T3" fmla="*/ 20 h 143"/>
                <a:gd name="T4" fmla="*/ 297 w 307"/>
                <a:gd name="T5" fmla="*/ 94 h 143"/>
                <a:gd name="T6" fmla="*/ 307 w 307"/>
                <a:gd name="T7" fmla="*/ 143 h 143"/>
                <a:gd name="T8" fmla="*/ 146 w 307"/>
                <a:gd name="T9" fmla="*/ 87 h 143"/>
                <a:gd name="T10" fmla="*/ 0 w 307"/>
                <a:gd name="T11" fmla="*/ 37 h 143"/>
                <a:gd name="T12" fmla="*/ 3 w 307"/>
                <a:gd name="T13" fmla="*/ 15 h 143"/>
                <a:gd name="T14" fmla="*/ 21 w 307"/>
                <a:gd name="T15" fmla="*/ 0 h 143"/>
                <a:gd name="T16" fmla="*/ 21 w 307"/>
                <a:gd name="T17" fmla="*/ 0 h 143"/>
                <a:gd name="T18" fmla="*/ 21 w 307"/>
                <a:gd name="T1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7" h="143">
                  <a:moveTo>
                    <a:pt x="21" y="0"/>
                  </a:moveTo>
                  <a:lnTo>
                    <a:pt x="77" y="20"/>
                  </a:lnTo>
                  <a:lnTo>
                    <a:pt x="297" y="94"/>
                  </a:lnTo>
                  <a:lnTo>
                    <a:pt x="307" y="143"/>
                  </a:lnTo>
                  <a:lnTo>
                    <a:pt x="146" y="87"/>
                  </a:lnTo>
                  <a:lnTo>
                    <a:pt x="0" y="37"/>
                  </a:lnTo>
                  <a:lnTo>
                    <a:pt x="3" y="15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113"/>
            <p:cNvSpPr>
              <a:spLocks/>
            </p:cNvSpPr>
            <p:nvPr/>
          </p:nvSpPr>
          <p:spPr bwMode="auto">
            <a:xfrm>
              <a:off x="4108" y="2451"/>
              <a:ext cx="108" cy="613"/>
            </a:xfrm>
            <a:custGeom>
              <a:avLst/>
              <a:gdLst>
                <a:gd name="T0" fmla="*/ 64 w 324"/>
                <a:gd name="T1" fmla="*/ 19 h 1840"/>
                <a:gd name="T2" fmla="*/ 75 w 324"/>
                <a:gd name="T3" fmla="*/ 697 h 1840"/>
                <a:gd name="T4" fmla="*/ 55 w 324"/>
                <a:gd name="T5" fmla="*/ 1428 h 1840"/>
                <a:gd name="T6" fmla="*/ 64 w 324"/>
                <a:gd name="T7" fmla="*/ 1555 h 1840"/>
                <a:gd name="T8" fmla="*/ 89 w 324"/>
                <a:gd name="T9" fmla="*/ 1762 h 1840"/>
                <a:gd name="T10" fmla="*/ 311 w 324"/>
                <a:gd name="T11" fmla="*/ 1790 h 1840"/>
                <a:gd name="T12" fmla="*/ 324 w 324"/>
                <a:gd name="T13" fmla="*/ 1840 h 1840"/>
                <a:gd name="T14" fmla="*/ 17 w 324"/>
                <a:gd name="T15" fmla="*/ 1819 h 1840"/>
                <a:gd name="T16" fmla="*/ 0 w 324"/>
                <a:gd name="T17" fmla="*/ 1423 h 1840"/>
                <a:gd name="T18" fmla="*/ 17 w 324"/>
                <a:gd name="T19" fmla="*/ 985 h 1840"/>
                <a:gd name="T20" fmla="*/ 14 w 324"/>
                <a:gd name="T21" fmla="*/ 547 h 1840"/>
                <a:gd name="T22" fmla="*/ 14 w 324"/>
                <a:gd name="T23" fmla="*/ 282 h 1840"/>
                <a:gd name="T24" fmla="*/ 22 w 324"/>
                <a:gd name="T25" fmla="*/ 24 h 1840"/>
                <a:gd name="T26" fmla="*/ 40 w 324"/>
                <a:gd name="T27" fmla="*/ 0 h 1840"/>
                <a:gd name="T28" fmla="*/ 64 w 324"/>
                <a:gd name="T29" fmla="*/ 19 h 1840"/>
                <a:gd name="T30" fmla="*/ 64 w 324"/>
                <a:gd name="T31" fmla="*/ 19 h 1840"/>
                <a:gd name="T32" fmla="*/ 64 w 324"/>
                <a:gd name="T33" fmla="*/ 19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4" h="1840">
                  <a:moveTo>
                    <a:pt x="64" y="19"/>
                  </a:moveTo>
                  <a:lnTo>
                    <a:pt x="75" y="697"/>
                  </a:lnTo>
                  <a:lnTo>
                    <a:pt x="55" y="1428"/>
                  </a:lnTo>
                  <a:lnTo>
                    <a:pt x="64" y="1555"/>
                  </a:lnTo>
                  <a:lnTo>
                    <a:pt x="89" y="1762"/>
                  </a:lnTo>
                  <a:lnTo>
                    <a:pt x="311" y="1790"/>
                  </a:lnTo>
                  <a:lnTo>
                    <a:pt x="324" y="1840"/>
                  </a:lnTo>
                  <a:lnTo>
                    <a:pt x="17" y="1819"/>
                  </a:lnTo>
                  <a:lnTo>
                    <a:pt x="0" y="1423"/>
                  </a:lnTo>
                  <a:lnTo>
                    <a:pt x="17" y="985"/>
                  </a:lnTo>
                  <a:lnTo>
                    <a:pt x="14" y="547"/>
                  </a:lnTo>
                  <a:lnTo>
                    <a:pt x="14" y="282"/>
                  </a:lnTo>
                  <a:lnTo>
                    <a:pt x="22" y="24"/>
                  </a:lnTo>
                  <a:lnTo>
                    <a:pt x="40" y="0"/>
                  </a:lnTo>
                  <a:lnTo>
                    <a:pt x="64" y="19"/>
                  </a:lnTo>
                  <a:lnTo>
                    <a:pt x="64" y="19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114"/>
            <p:cNvSpPr>
              <a:spLocks/>
            </p:cNvSpPr>
            <p:nvPr/>
          </p:nvSpPr>
          <p:spPr bwMode="auto">
            <a:xfrm>
              <a:off x="4302" y="3054"/>
              <a:ext cx="634" cy="39"/>
            </a:xfrm>
            <a:custGeom>
              <a:avLst/>
              <a:gdLst>
                <a:gd name="T0" fmla="*/ 61 w 1901"/>
                <a:gd name="T1" fmla="*/ 4 h 115"/>
                <a:gd name="T2" fmla="*/ 570 w 1901"/>
                <a:gd name="T3" fmla="*/ 28 h 115"/>
                <a:gd name="T4" fmla="*/ 1052 w 1901"/>
                <a:gd name="T5" fmla="*/ 52 h 115"/>
                <a:gd name="T6" fmla="*/ 1476 w 1901"/>
                <a:gd name="T7" fmla="*/ 18 h 115"/>
                <a:gd name="T8" fmla="*/ 1868 w 1901"/>
                <a:gd name="T9" fmla="*/ 0 h 115"/>
                <a:gd name="T10" fmla="*/ 1901 w 1901"/>
                <a:gd name="T11" fmla="*/ 29 h 115"/>
                <a:gd name="T12" fmla="*/ 1870 w 1901"/>
                <a:gd name="T13" fmla="*/ 61 h 115"/>
                <a:gd name="T14" fmla="*/ 1608 w 1901"/>
                <a:gd name="T15" fmla="*/ 94 h 115"/>
                <a:gd name="T16" fmla="*/ 1052 w 1901"/>
                <a:gd name="T17" fmla="*/ 115 h 115"/>
                <a:gd name="T18" fmla="*/ 0 w 1901"/>
                <a:gd name="T19" fmla="*/ 68 h 115"/>
                <a:gd name="T20" fmla="*/ 61 w 1901"/>
                <a:gd name="T21" fmla="*/ 4 h 115"/>
                <a:gd name="T22" fmla="*/ 61 w 1901"/>
                <a:gd name="T23" fmla="*/ 4 h 115"/>
                <a:gd name="T24" fmla="*/ 61 w 1901"/>
                <a:gd name="T25" fmla="*/ 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1" h="115">
                  <a:moveTo>
                    <a:pt x="61" y="4"/>
                  </a:moveTo>
                  <a:lnTo>
                    <a:pt x="570" y="28"/>
                  </a:lnTo>
                  <a:lnTo>
                    <a:pt x="1052" y="52"/>
                  </a:lnTo>
                  <a:lnTo>
                    <a:pt x="1476" y="18"/>
                  </a:lnTo>
                  <a:lnTo>
                    <a:pt x="1868" y="0"/>
                  </a:lnTo>
                  <a:lnTo>
                    <a:pt x="1901" y="29"/>
                  </a:lnTo>
                  <a:lnTo>
                    <a:pt x="1870" y="61"/>
                  </a:lnTo>
                  <a:lnTo>
                    <a:pt x="1608" y="94"/>
                  </a:lnTo>
                  <a:lnTo>
                    <a:pt x="1052" y="115"/>
                  </a:lnTo>
                  <a:lnTo>
                    <a:pt x="0" y="68"/>
                  </a:lnTo>
                  <a:lnTo>
                    <a:pt x="61" y="4"/>
                  </a:lnTo>
                  <a:lnTo>
                    <a:pt x="61" y="4"/>
                  </a:lnTo>
                  <a:lnTo>
                    <a:pt x="6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115"/>
            <p:cNvSpPr>
              <a:spLocks/>
            </p:cNvSpPr>
            <p:nvPr/>
          </p:nvSpPr>
          <p:spPr bwMode="auto">
            <a:xfrm>
              <a:off x="4917" y="2462"/>
              <a:ext cx="78" cy="614"/>
            </a:xfrm>
            <a:custGeom>
              <a:avLst/>
              <a:gdLst>
                <a:gd name="T0" fmla="*/ 231 w 235"/>
                <a:gd name="T1" fmla="*/ 35 h 1842"/>
                <a:gd name="T2" fmla="*/ 235 w 235"/>
                <a:gd name="T3" fmla="*/ 163 h 1842"/>
                <a:gd name="T4" fmla="*/ 229 w 235"/>
                <a:gd name="T5" fmla="*/ 317 h 1842"/>
                <a:gd name="T6" fmla="*/ 192 w 235"/>
                <a:gd name="T7" fmla="*/ 672 h 1842"/>
                <a:gd name="T8" fmla="*/ 144 w 235"/>
                <a:gd name="T9" fmla="*/ 1034 h 1842"/>
                <a:gd name="T10" fmla="*/ 105 w 235"/>
                <a:gd name="T11" fmla="*/ 1333 h 1842"/>
                <a:gd name="T12" fmla="*/ 85 w 235"/>
                <a:gd name="T13" fmla="*/ 1588 h 1842"/>
                <a:gd name="T14" fmla="*/ 61 w 235"/>
                <a:gd name="T15" fmla="*/ 1816 h 1842"/>
                <a:gd name="T16" fmla="*/ 25 w 235"/>
                <a:gd name="T17" fmla="*/ 1842 h 1842"/>
                <a:gd name="T18" fmla="*/ 0 w 235"/>
                <a:gd name="T19" fmla="*/ 1805 h 1842"/>
                <a:gd name="T20" fmla="*/ 11 w 235"/>
                <a:gd name="T21" fmla="*/ 1535 h 1842"/>
                <a:gd name="T22" fmla="*/ 65 w 235"/>
                <a:gd name="T23" fmla="*/ 1161 h 1842"/>
                <a:gd name="T24" fmla="*/ 126 w 235"/>
                <a:gd name="T25" fmla="*/ 774 h 1842"/>
                <a:gd name="T26" fmla="*/ 163 w 235"/>
                <a:gd name="T27" fmla="*/ 464 h 1842"/>
                <a:gd name="T28" fmla="*/ 172 w 235"/>
                <a:gd name="T29" fmla="*/ 25 h 1842"/>
                <a:gd name="T30" fmla="*/ 206 w 235"/>
                <a:gd name="T31" fmla="*/ 0 h 1842"/>
                <a:gd name="T32" fmla="*/ 231 w 235"/>
                <a:gd name="T33" fmla="*/ 35 h 1842"/>
                <a:gd name="T34" fmla="*/ 231 w 235"/>
                <a:gd name="T35" fmla="*/ 35 h 1842"/>
                <a:gd name="T36" fmla="*/ 231 w 235"/>
                <a:gd name="T37" fmla="*/ 35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5" h="1842">
                  <a:moveTo>
                    <a:pt x="231" y="35"/>
                  </a:moveTo>
                  <a:lnTo>
                    <a:pt x="235" y="163"/>
                  </a:lnTo>
                  <a:lnTo>
                    <a:pt x="229" y="317"/>
                  </a:lnTo>
                  <a:lnTo>
                    <a:pt x="192" y="672"/>
                  </a:lnTo>
                  <a:lnTo>
                    <a:pt x="144" y="1034"/>
                  </a:lnTo>
                  <a:lnTo>
                    <a:pt x="105" y="1333"/>
                  </a:lnTo>
                  <a:lnTo>
                    <a:pt x="85" y="1588"/>
                  </a:lnTo>
                  <a:lnTo>
                    <a:pt x="61" y="1816"/>
                  </a:lnTo>
                  <a:lnTo>
                    <a:pt x="25" y="1842"/>
                  </a:lnTo>
                  <a:lnTo>
                    <a:pt x="0" y="1805"/>
                  </a:lnTo>
                  <a:lnTo>
                    <a:pt x="11" y="1535"/>
                  </a:lnTo>
                  <a:lnTo>
                    <a:pt x="65" y="1161"/>
                  </a:lnTo>
                  <a:lnTo>
                    <a:pt x="126" y="774"/>
                  </a:lnTo>
                  <a:lnTo>
                    <a:pt x="163" y="464"/>
                  </a:lnTo>
                  <a:lnTo>
                    <a:pt x="172" y="25"/>
                  </a:lnTo>
                  <a:lnTo>
                    <a:pt x="206" y="0"/>
                  </a:lnTo>
                  <a:lnTo>
                    <a:pt x="231" y="35"/>
                  </a:lnTo>
                  <a:lnTo>
                    <a:pt x="231" y="35"/>
                  </a:lnTo>
                  <a:lnTo>
                    <a:pt x="23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116"/>
            <p:cNvSpPr>
              <a:spLocks/>
            </p:cNvSpPr>
            <p:nvPr/>
          </p:nvSpPr>
          <p:spPr bwMode="auto">
            <a:xfrm>
              <a:off x="4852" y="2459"/>
              <a:ext cx="131" cy="17"/>
            </a:xfrm>
            <a:custGeom>
              <a:avLst/>
              <a:gdLst>
                <a:gd name="T0" fmla="*/ 47 w 393"/>
                <a:gd name="T1" fmla="*/ 0 h 49"/>
                <a:gd name="T2" fmla="*/ 299 w 393"/>
                <a:gd name="T3" fmla="*/ 5 h 49"/>
                <a:gd name="T4" fmla="*/ 368 w 393"/>
                <a:gd name="T5" fmla="*/ 2 h 49"/>
                <a:gd name="T6" fmla="*/ 393 w 393"/>
                <a:gd name="T7" fmla="*/ 24 h 49"/>
                <a:gd name="T8" fmla="*/ 371 w 393"/>
                <a:gd name="T9" fmla="*/ 49 h 49"/>
                <a:gd name="T10" fmla="*/ 0 w 393"/>
                <a:gd name="T11" fmla="*/ 47 h 49"/>
                <a:gd name="T12" fmla="*/ 19 w 393"/>
                <a:gd name="T13" fmla="*/ 23 h 49"/>
                <a:gd name="T14" fmla="*/ 47 w 393"/>
                <a:gd name="T15" fmla="*/ 0 h 49"/>
                <a:gd name="T16" fmla="*/ 47 w 393"/>
                <a:gd name="T17" fmla="*/ 0 h 49"/>
                <a:gd name="T18" fmla="*/ 47 w 393"/>
                <a:gd name="T1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3" h="49">
                  <a:moveTo>
                    <a:pt x="47" y="0"/>
                  </a:moveTo>
                  <a:lnTo>
                    <a:pt x="299" y="5"/>
                  </a:lnTo>
                  <a:lnTo>
                    <a:pt x="368" y="2"/>
                  </a:lnTo>
                  <a:lnTo>
                    <a:pt x="393" y="24"/>
                  </a:lnTo>
                  <a:lnTo>
                    <a:pt x="371" y="49"/>
                  </a:lnTo>
                  <a:lnTo>
                    <a:pt x="0" y="47"/>
                  </a:lnTo>
                  <a:lnTo>
                    <a:pt x="19" y="2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117"/>
            <p:cNvSpPr>
              <a:spLocks/>
            </p:cNvSpPr>
            <p:nvPr/>
          </p:nvSpPr>
          <p:spPr bwMode="auto">
            <a:xfrm>
              <a:off x="4228" y="2496"/>
              <a:ext cx="26" cy="384"/>
            </a:xfrm>
            <a:custGeom>
              <a:avLst/>
              <a:gdLst>
                <a:gd name="T0" fmla="*/ 0 w 79"/>
                <a:gd name="T1" fmla="*/ 1121 h 1153"/>
                <a:gd name="T2" fmla="*/ 18 w 79"/>
                <a:gd name="T3" fmla="*/ 879 h 1153"/>
                <a:gd name="T4" fmla="*/ 18 w 79"/>
                <a:gd name="T5" fmla="*/ 31 h 1153"/>
                <a:gd name="T6" fmla="*/ 49 w 79"/>
                <a:gd name="T7" fmla="*/ 0 h 1153"/>
                <a:gd name="T8" fmla="*/ 79 w 79"/>
                <a:gd name="T9" fmla="*/ 31 h 1153"/>
                <a:gd name="T10" fmla="*/ 58 w 79"/>
                <a:gd name="T11" fmla="*/ 1153 h 1153"/>
                <a:gd name="T12" fmla="*/ 0 w 79"/>
                <a:gd name="T13" fmla="*/ 1121 h 1153"/>
                <a:gd name="T14" fmla="*/ 0 w 79"/>
                <a:gd name="T15" fmla="*/ 1121 h 1153"/>
                <a:gd name="T16" fmla="*/ 0 w 79"/>
                <a:gd name="T17" fmla="*/ 1121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153">
                  <a:moveTo>
                    <a:pt x="0" y="1121"/>
                  </a:moveTo>
                  <a:lnTo>
                    <a:pt x="18" y="879"/>
                  </a:lnTo>
                  <a:lnTo>
                    <a:pt x="18" y="31"/>
                  </a:lnTo>
                  <a:lnTo>
                    <a:pt x="49" y="0"/>
                  </a:lnTo>
                  <a:lnTo>
                    <a:pt x="79" y="31"/>
                  </a:lnTo>
                  <a:lnTo>
                    <a:pt x="58" y="1153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0" y="1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118"/>
            <p:cNvSpPr>
              <a:spLocks/>
            </p:cNvSpPr>
            <p:nvPr/>
          </p:nvSpPr>
          <p:spPr bwMode="auto">
            <a:xfrm>
              <a:off x="4424" y="2998"/>
              <a:ext cx="449" cy="20"/>
            </a:xfrm>
            <a:custGeom>
              <a:avLst/>
              <a:gdLst>
                <a:gd name="T0" fmla="*/ 39 w 1346"/>
                <a:gd name="T1" fmla="*/ 3 h 61"/>
                <a:gd name="T2" fmla="*/ 347 w 1346"/>
                <a:gd name="T3" fmla="*/ 14 h 61"/>
                <a:gd name="T4" fmla="*/ 958 w 1346"/>
                <a:gd name="T5" fmla="*/ 0 h 61"/>
                <a:gd name="T6" fmla="*/ 1317 w 1346"/>
                <a:gd name="T7" fmla="*/ 6 h 61"/>
                <a:gd name="T8" fmla="*/ 1346 w 1346"/>
                <a:gd name="T9" fmla="*/ 45 h 61"/>
                <a:gd name="T10" fmla="*/ 1308 w 1346"/>
                <a:gd name="T11" fmla="*/ 61 h 61"/>
                <a:gd name="T12" fmla="*/ 954 w 1346"/>
                <a:gd name="T13" fmla="*/ 52 h 61"/>
                <a:gd name="T14" fmla="*/ 358 w 1346"/>
                <a:gd name="T15" fmla="*/ 54 h 61"/>
                <a:gd name="T16" fmla="*/ 0 w 1346"/>
                <a:gd name="T17" fmla="*/ 38 h 61"/>
                <a:gd name="T18" fmla="*/ 39 w 1346"/>
                <a:gd name="T19" fmla="*/ 3 h 61"/>
                <a:gd name="T20" fmla="*/ 39 w 1346"/>
                <a:gd name="T21" fmla="*/ 3 h 61"/>
                <a:gd name="T22" fmla="*/ 39 w 1346"/>
                <a:gd name="T23" fmla="*/ 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46" h="61">
                  <a:moveTo>
                    <a:pt x="39" y="3"/>
                  </a:moveTo>
                  <a:lnTo>
                    <a:pt x="347" y="14"/>
                  </a:lnTo>
                  <a:lnTo>
                    <a:pt x="958" y="0"/>
                  </a:lnTo>
                  <a:lnTo>
                    <a:pt x="1317" y="6"/>
                  </a:lnTo>
                  <a:lnTo>
                    <a:pt x="1346" y="45"/>
                  </a:lnTo>
                  <a:lnTo>
                    <a:pt x="1308" y="61"/>
                  </a:lnTo>
                  <a:lnTo>
                    <a:pt x="954" y="52"/>
                  </a:lnTo>
                  <a:lnTo>
                    <a:pt x="358" y="54"/>
                  </a:lnTo>
                  <a:lnTo>
                    <a:pt x="0" y="38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119"/>
            <p:cNvSpPr>
              <a:spLocks/>
            </p:cNvSpPr>
            <p:nvPr/>
          </p:nvSpPr>
          <p:spPr bwMode="auto">
            <a:xfrm>
              <a:off x="4342" y="2306"/>
              <a:ext cx="819" cy="707"/>
            </a:xfrm>
            <a:custGeom>
              <a:avLst/>
              <a:gdLst>
                <a:gd name="T0" fmla="*/ 0 w 2455"/>
                <a:gd name="T1" fmla="*/ 471 h 2121"/>
                <a:gd name="T2" fmla="*/ 88 w 2455"/>
                <a:gd name="T3" fmla="*/ 387 h 2121"/>
                <a:gd name="T4" fmla="*/ 272 w 2455"/>
                <a:gd name="T5" fmla="*/ 247 h 2121"/>
                <a:gd name="T6" fmla="*/ 370 w 2455"/>
                <a:gd name="T7" fmla="*/ 191 h 2121"/>
                <a:gd name="T8" fmla="*/ 580 w 2455"/>
                <a:gd name="T9" fmla="*/ 103 h 2121"/>
                <a:gd name="T10" fmla="*/ 808 w 2455"/>
                <a:gd name="T11" fmla="*/ 41 h 2121"/>
                <a:gd name="T12" fmla="*/ 990 w 2455"/>
                <a:gd name="T13" fmla="*/ 12 h 2121"/>
                <a:gd name="T14" fmla="*/ 1254 w 2455"/>
                <a:gd name="T15" fmla="*/ 0 h 2121"/>
                <a:gd name="T16" fmla="*/ 1474 w 2455"/>
                <a:gd name="T17" fmla="*/ 19 h 2121"/>
                <a:gd name="T18" fmla="*/ 1694 w 2455"/>
                <a:gd name="T19" fmla="*/ 75 h 2121"/>
                <a:gd name="T20" fmla="*/ 1861 w 2455"/>
                <a:gd name="T21" fmla="*/ 138 h 2121"/>
                <a:gd name="T22" fmla="*/ 2052 w 2455"/>
                <a:gd name="T23" fmla="*/ 250 h 2121"/>
                <a:gd name="T24" fmla="*/ 2178 w 2455"/>
                <a:gd name="T25" fmla="*/ 362 h 2121"/>
                <a:gd name="T26" fmla="*/ 2267 w 2455"/>
                <a:gd name="T27" fmla="*/ 459 h 2121"/>
                <a:gd name="T28" fmla="*/ 2335 w 2455"/>
                <a:gd name="T29" fmla="*/ 563 h 2121"/>
                <a:gd name="T30" fmla="*/ 2402 w 2455"/>
                <a:gd name="T31" fmla="*/ 708 h 2121"/>
                <a:gd name="T32" fmla="*/ 2447 w 2455"/>
                <a:gd name="T33" fmla="*/ 909 h 2121"/>
                <a:gd name="T34" fmla="*/ 2455 w 2455"/>
                <a:gd name="T35" fmla="*/ 1070 h 2121"/>
                <a:gd name="T36" fmla="*/ 2443 w 2455"/>
                <a:gd name="T37" fmla="*/ 1272 h 2121"/>
                <a:gd name="T38" fmla="*/ 2405 w 2455"/>
                <a:gd name="T39" fmla="*/ 1415 h 2121"/>
                <a:gd name="T40" fmla="*/ 2316 w 2455"/>
                <a:gd name="T41" fmla="*/ 1588 h 2121"/>
                <a:gd name="T42" fmla="*/ 2224 w 2455"/>
                <a:gd name="T43" fmla="*/ 1712 h 2121"/>
                <a:gd name="T44" fmla="*/ 2108 w 2455"/>
                <a:gd name="T45" fmla="*/ 1839 h 2121"/>
                <a:gd name="T46" fmla="*/ 1964 w 2455"/>
                <a:gd name="T47" fmla="*/ 1974 h 2121"/>
                <a:gd name="T48" fmla="*/ 1883 w 2455"/>
                <a:gd name="T49" fmla="*/ 2046 h 2121"/>
                <a:gd name="T50" fmla="*/ 1794 w 2455"/>
                <a:gd name="T51" fmla="*/ 2121 h 2121"/>
                <a:gd name="T52" fmla="*/ 1781 w 2455"/>
                <a:gd name="T53" fmla="*/ 1933 h 2121"/>
                <a:gd name="T54" fmla="*/ 1927 w 2455"/>
                <a:gd name="T55" fmla="*/ 1826 h 2121"/>
                <a:gd name="T56" fmla="*/ 2045 w 2455"/>
                <a:gd name="T57" fmla="*/ 1721 h 2121"/>
                <a:gd name="T58" fmla="*/ 2132 w 2455"/>
                <a:gd name="T59" fmla="*/ 1618 h 2121"/>
                <a:gd name="T60" fmla="*/ 2197 w 2455"/>
                <a:gd name="T61" fmla="*/ 1517 h 2121"/>
                <a:gd name="T62" fmla="*/ 2255 w 2455"/>
                <a:gd name="T63" fmla="*/ 1372 h 2121"/>
                <a:gd name="T64" fmla="*/ 2279 w 2455"/>
                <a:gd name="T65" fmla="*/ 1229 h 2121"/>
                <a:gd name="T66" fmla="*/ 2274 w 2455"/>
                <a:gd name="T67" fmla="*/ 1066 h 2121"/>
                <a:gd name="T68" fmla="*/ 2270 w 2455"/>
                <a:gd name="T69" fmla="*/ 953 h 2121"/>
                <a:gd name="T70" fmla="*/ 2229 w 2455"/>
                <a:gd name="T71" fmla="*/ 745 h 2121"/>
                <a:gd name="T72" fmla="*/ 2196 w 2455"/>
                <a:gd name="T73" fmla="*/ 648 h 2121"/>
                <a:gd name="T74" fmla="*/ 2104 w 2455"/>
                <a:gd name="T75" fmla="*/ 476 h 2121"/>
                <a:gd name="T76" fmla="*/ 1981 w 2455"/>
                <a:gd name="T77" fmla="*/ 339 h 2121"/>
                <a:gd name="T78" fmla="*/ 1806 w 2455"/>
                <a:gd name="T79" fmla="*/ 233 h 2121"/>
                <a:gd name="T80" fmla="*/ 1595 w 2455"/>
                <a:gd name="T81" fmla="*/ 166 h 2121"/>
                <a:gd name="T82" fmla="*/ 1393 w 2455"/>
                <a:gd name="T83" fmla="*/ 125 h 2121"/>
                <a:gd name="T84" fmla="*/ 1240 w 2455"/>
                <a:gd name="T85" fmla="*/ 112 h 2121"/>
                <a:gd name="T86" fmla="*/ 1007 w 2455"/>
                <a:gd name="T87" fmla="*/ 121 h 2121"/>
                <a:gd name="T88" fmla="*/ 817 w 2455"/>
                <a:gd name="T89" fmla="*/ 158 h 2121"/>
                <a:gd name="T90" fmla="*/ 515 w 2455"/>
                <a:gd name="T91" fmla="*/ 268 h 2121"/>
                <a:gd name="T92" fmla="*/ 374 w 2455"/>
                <a:gd name="T93" fmla="*/ 347 h 2121"/>
                <a:gd name="T94" fmla="*/ 217 w 2455"/>
                <a:gd name="T95" fmla="*/ 452 h 2121"/>
                <a:gd name="T96" fmla="*/ 0 w 2455"/>
                <a:gd name="T97" fmla="*/ 471 h 2121"/>
                <a:gd name="T98" fmla="*/ 0 w 2455"/>
                <a:gd name="T99" fmla="*/ 471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5" h="2121">
                  <a:moveTo>
                    <a:pt x="0" y="471"/>
                  </a:moveTo>
                  <a:lnTo>
                    <a:pt x="88" y="387"/>
                  </a:lnTo>
                  <a:lnTo>
                    <a:pt x="272" y="247"/>
                  </a:lnTo>
                  <a:lnTo>
                    <a:pt x="370" y="191"/>
                  </a:lnTo>
                  <a:lnTo>
                    <a:pt x="580" y="103"/>
                  </a:lnTo>
                  <a:lnTo>
                    <a:pt x="808" y="41"/>
                  </a:lnTo>
                  <a:lnTo>
                    <a:pt x="990" y="12"/>
                  </a:lnTo>
                  <a:lnTo>
                    <a:pt x="1254" y="0"/>
                  </a:lnTo>
                  <a:lnTo>
                    <a:pt x="1474" y="19"/>
                  </a:lnTo>
                  <a:lnTo>
                    <a:pt x="1694" y="75"/>
                  </a:lnTo>
                  <a:lnTo>
                    <a:pt x="1861" y="138"/>
                  </a:lnTo>
                  <a:lnTo>
                    <a:pt x="2052" y="250"/>
                  </a:lnTo>
                  <a:lnTo>
                    <a:pt x="2178" y="362"/>
                  </a:lnTo>
                  <a:lnTo>
                    <a:pt x="2267" y="459"/>
                  </a:lnTo>
                  <a:lnTo>
                    <a:pt x="2335" y="563"/>
                  </a:lnTo>
                  <a:lnTo>
                    <a:pt x="2402" y="708"/>
                  </a:lnTo>
                  <a:lnTo>
                    <a:pt x="2447" y="909"/>
                  </a:lnTo>
                  <a:lnTo>
                    <a:pt x="2455" y="1070"/>
                  </a:lnTo>
                  <a:lnTo>
                    <a:pt x="2443" y="1272"/>
                  </a:lnTo>
                  <a:lnTo>
                    <a:pt x="2405" y="1415"/>
                  </a:lnTo>
                  <a:lnTo>
                    <a:pt x="2316" y="1588"/>
                  </a:lnTo>
                  <a:lnTo>
                    <a:pt x="2224" y="1712"/>
                  </a:lnTo>
                  <a:lnTo>
                    <a:pt x="2108" y="1839"/>
                  </a:lnTo>
                  <a:lnTo>
                    <a:pt x="1964" y="1974"/>
                  </a:lnTo>
                  <a:lnTo>
                    <a:pt x="1883" y="2046"/>
                  </a:lnTo>
                  <a:lnTo>
                    <a:pt x="1794" y="2121"/>
                  </a:lnTo>
                  <a:lnTo>
                    <a:pt x="1781" y="1933"/>
                  </a:lnTo>
                  <a:lnTo>
                    <a:pt x="1927" y="1826"/>
                  </a:lnTo>
                  <a:lnTo>
                    <a:pt x="2045" y="1721"/>
                  </a:lnTo>
                  <a:lnTo>
                    <a:pt x="2132" y="1618"/>
                  </a:lnTo>
                  <a:lnTo>
                    <a:pt x="2197" y="1517"/>
                  </a:lnTo>
                  <a:lnTo>
                    <a:pt x="2255" y="1372"/>
                  </a:lnTo>
                  <a:lnTo>
                    <a:pt x="2279" y="1229"/>
                  </a:lnTo>
                  <a:lnTo>
                    <a:pt x="2274" y="1066"/>
                  </a:lnTo>
                  <a:lnTo>
                    <a:pt x="2270" y="953"/>
                  </a:lnTo>
                  <a:lnTo>
                    <a:pt x="2229" y="745"/>
                  </a:lnTo>
                  <a:lnTo>
                    <a:pt x="2196" y="648"/>
                  </a:lnTo>
                  <a:lnTo>
                    <a:pt x="2104" y="476"/>
                  </a:lnTo>
                  <a:lnTo>
                    <a:pt x="1981" y="339"/>
                  </a:lnTo>
                  <a:lnTo>
                    <a:pt x="1806" y="233"/>
                  </a:lnTo>
                  <a:lnTo>
                    <a:pt x="1595" y="166"/>
                  </a:lnTo>
                  <a:lnTo>
                    <a:pt x="1393" y="125"/>
                  </a:lnTo>
                  <a:lnTo>
                    <a:pt x="1240" y="112"/>
                  </a:lnTo>
                  <a:lnTo>
                    <a:pt x="1007" y="121"/>
                  </a:lnTo>
                  <a:lnTo>
                    <a:pt x="817" y="158"/>
                  </a:lnTo>
                  <a:lnTo>
                    <a:pt x="515" y="268"/>
                  </a:lnTo>
                  <a:lnTo>
                    <a:pt x="374" y="347"/>
                  </a:lnTo>
                  <a:lnTo>
                    <a:pt x="217" y="452"/>
                  </a:lnTo>
                  <a:lnTo>
                    <a:pt x="0" y="471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120"/>
            <p:cNvSpPr>
              <a:spLocks/>
            </p:cNvSpPr>
            <p:nvPr/>
          </p:nvSpPr>
          <p:spPr bwMode="auto">
            <a:xfrm>
              <a:off x="4246" y="2575"/>
              <a:ext cx="160" cy="109"/>
            </a:xfrm>
            <a:custGeom>
              <a:avLst/>
              <a:gdLst>
                <a:gd name="T0" fmla="*/ 0 w 479"/>
                <a:gd name="T1" fmla="*/ 0 h 329"/>
                <a:gd name="T2" fmla="*/ 276 w 479"/>
                <a:gd name="T3" fmla="*/ 283 h 329"/>
                <a:gd name="T4" fmla="*/ 425 w 479"/>
                <a:gd name="T5" fmla="*/ 111 h 329"/>
                <a:gd name="T6" fmla="*/ 479 w 479"/>
                <a:gd name="T7" fmla="*/ 159 h 329"/>
                <a:gd name="T8" fmla="*/ 471 w 479"/>
                <a:gd name="T9" fmla="*/ 197 h 329"/>
                <a:gd name="T10" fmla="*/ 435 w 479"/>
                <a:gd name="T11" fmla="*/ 160 h 329"/>
                <a:gd name="T12" fmla="*/ 276 w 479"/>
                <a:gd name="T13" fmla="*/ 329 h 329"/>
                <a:gd name="T14" fmla="*/ 4 w 479"/>
                <a:gd name="T15" fmla="*/ 39 h 329"/>
                <a:gd name="T16" fmla="*/ 0 w 479"/>
                <a:gd name="T17" fmla="*/ 0 h 329"/>
                <a:gd name="T18" fmla="*/ 0 w 479"/>
                <a:gd name="T19" fmla="*/ 0 h 329"/>
                <a:gd name="T20" fmla="*/ 0 w 479"/>
                <a:gd name="T2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" h="329">
                  <a:moveTo>
                    <a:pt x="0" y="0"/>
                  </a:moveTo>
                  <a:lnTo>
                    <a:pt x="276" y="283"/>
                  </a:lnTo>
                  <a:lnTo>
                    <a:pt x="425" y="111"/>
                  </a:lnTo>
                  <a:lnTo>
                    <a:pt x="479" y="159"/>
                  </a:lnTo>
                  <a:lnTo>
                    <a:pt x="471" y="197"/>
                  </a:lnTo>
                  <a:lnTo>
                    <a:pt x="435" y="160"/>
                  </a:lnTo>
                  <a:lnTo>
                    <a:pt x="276" y="329"/>
                  </a:lnTo>
                  <a:lnTo>
                    <a:pt x="4" y="3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121"/>
            <p:cNvSpPr>
              <a:spLocks/>
            </p:cNvSpPr>
            <p:nvPr/>
          </p:nvSpPr>
          <p:spPr bwMode="auto">
            <a:xfrm>
              <a:off x="4246" y="2611"/>
              <a:ext cx="139" cy="110"/>
            </a:xfrm>
            <a:custGeom>
              <a:avLst/>
              <a:gdLst>
                <a:gd name="T0" fmla="*/ 6 w 415"/>
                <a:gd name="T1" fmla="*/ 0 h 329"/>
                <a:gd name="T2" fmla="*/ 256 w 415"/>
                <a:gd name="T3" fmla="*/ 284 h 329"/>
                <a:gd name="T4" fmla="*/ 415 w 415"/>
                <a:gd name="T5" fmla="*/ 155 h 329"/>
                <a:gd name="T6" fmla="*/ 392 w 415"/>
                <a:gd name="T7" fmla="*/ 215 h 329"/>
                <a:gd name="T8" fmla="*/ 248 w 415"/>
                <a:gd name="T9" fmla="*/ 329 h 329"/>
                <a:gd name="T10" fmla="*/ 0 w 415"/>
                <a:gd name="T11" fmla="*/ 45 h 329"/>
                <a:gd name="T12" fmla="*/ 6 w 415"/>
                <a:gd name="T13" fmla="*/ 0 h 329"/>
                <a:gd name="T14" fmla="*/ 6 w 415"/>
                <a:gd name="T15" fmla="*/ 0 h 329"/>
                <a:gd name="T16" fmla="*/ 6 w 415"/>
                <a:gd name="T17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5" h="329">
                  <a:moveTo>
                    <a:pt x="6" y="0"/>
                  </a:moveTo>
                  <a:lnTo>
                    <a:pt x="256" y="284"/>
                  </a:lnTo>
                  <a:lnTo>
                    <a:pt x="415" y="155"/>
                  </a:lnTo>
                  <a:lnTo>
                    <a:pt x="392" y="215"/>
                  </a:lnTo>
                  <a:lnTo>
                    <a:pt x="248" y="329"/>
                  </a:lnTo>
                  <a:lnTo>
                    <a:pt x="0" y="45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122"/>
            <p:cNvSpPr>
              <a:spLocks/>
            </p:cNvSpPr>
            <p:nvPr/>
          </p:nvSpPr>
          <p:spPr bwMode="auto">
            <a:xfrm>
              <a:off x="4551" y="2794"/>
              <a:ext cx="275" cy="208"/>
            </a:xfrm>
            <a:custGeom>
              <a:avLst/>
              <a:gdLst>
                <a:gd name="T0" fmla="*/ 12 w 823"/>
                <a:gd name="T1" fmla="*/ 0 h 624"/>
                <a:gd name="T2" fmla="*/ 149 w 823"/>
                <a:gd name="T3" fmla="*/ 144 h 624"/>
                <a:gd name="T4" fmla="*/ 237 w 823"/>
                <a:gd name="T5" fmla="*/ 59 h 624"/>
                <a:gd name="T6" fmla="*/ 452 w 823"/>
                <a:gd name="T7" fmla="*/ 259 h 624"/>
                <a:gd name="T8" fmla="*/ 586 w 823"/>
                <a:gd name="T9" fmla="*/ 177 h 624"/>
                <a:gd name="T10" fmla="*/ 823 w 823"/>
                <a:gd name="T11" fmla="*/ 605 h 624"/>
                <a:gd name="T12" fmla="*/ 800 w 823"/>
                <a:gd name="T13" fmla="*/ 624 h 624"/>
                <a:gd name="T14" fmla="*/ 587 w 823"/>
                <a:gd name="T15" fmla="*/ 222 h 624"/>
                <a:gd name="T16" fmla="*/ 444 w 823"/>
                <a:gd name="T17" fmla="*/ 317 h 624"/>
                <a:gd name="T18" fmla="*/ 236 w 823"/>
                <a:gd name="T19" fmla="*/ 106 h 624"/>
                <a:gd name="T20" fmla="*/ 142 w 823"/>
                <a:gd name="T21" fmla="*/ 193 h 624"/>
                <a:gd name="T22" fmla="*/ 0 w 823"/>
                <a:gd name="T23" fmla="*/ 21 h 624"/>
                <a:gd name="T24" fmla="*/ 12 w 823"/>
                <a:gd name="T25" fmla="*/ 0 h 624"/>
                <a:gd name="T26" fmla="*/ 12 w 823"/>
                <a:gd name="T27" fmla="*/ 0 h 624"/>
                <a:gd name="T28" fmla="*/ 12 w 823"/>
                <a:gd name="T29" fmla="*/ 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3" h="624">
                  <a:moveTo>
                    <a:pt x="12" y="0"/>
                  </a:moveTo>
                  <a:lnTo>
                    <a:pt x="149" y="144"/>
                  </a:lnTo>
                  <a:lnTo>
                    <a:pt x="237" y="59"/>
                  </a:lnTo>
                  <a:lnTo>
                    <a:pt x="452" y="259"/>
                  </a:lnTo>
                  <a:lnTo>
                    <a:pt x="586" y="177"/>
                  </a:lnTo>
                  <a:lnTo>
                    <a:pt x="823" y="605"/>
                  </a:lnTo>
                  <a:lnTo>
                    <a:pt x="800" y="624"/>
                  </a:lnTo>
                  <a:lnTo>
                    <a:pt x="587" y="222"/>
                  </a:lnTo>
                  <a:lnTo>
                    <a:pt x="444" y="317"/>
                  </a:lnTo>
                  <a:lnTo>
                    <a:pt x="236" y="106"/>
                  </a:lnTo>
                  <a:lnTo>
                    <a:pt x="142" y="193"/>
                  </a:lnTo>
                  <a:lnTo>
                    <a:pt x="0" y="2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123"/>
            <p:cNvSpPr>
              <a:spLocks/>
            </p:cNvSpPr>
            <p:nvPr/>
          </p:nvSpPr>
          <p:spPr bwMode="auto">
            <a:xfrm>
              <a:off x="4565" y="2768"/>
              <a:ext cx="295" cy="232"/>
            </a:xfrm>
            <a:custGeom>
              <a:avLst/>
              <a:gdLst>
                <a:gd name="T0" fmla="*/ 0 w 886"/>
                <a:gd name="T1" fmla="*/ 28 h 696"/>
                <a:gd name="T2" fmla="*/ 113 w 886"/>
                <a:gd name="T3" fmla="*/ 128 h 696"/>
                <a:gd name="T4" fmla="*/ 205 w 886"/>
                <a:gd name="T5" fmla="*/ 50 h 696"/>
                <a:gd name="T6" fmla="*/ 426 w 886"/>
                <a:gd name="T7" fmla="*/ 258 h 696"/>
                <a:gd name="T8" fmla="*/ 575 w 886"/>
                <a:gd name="T9" fmla="*/ 157 h 696"/>
                <a:gd name="T10" fmla="*/ 847 w 886"/>
                <a:gd name="T11" fmla="*/ 691 h 696"/>
                <a:gd name="T12" fmla="*/ 886 w 886"/>
                <a:gd name="T13" fmla="*/ 696 h 696"/>
                <a:gd name="T14" fmla="*/ 591 w 886"/>
                <a:gd name="T15" fmla="*/ 109 h 696"/>
                <a:gd name="T16" fmla="*/ 435 w 886"/>
                <a:gd name="T17" fmla="*/ 215 h 696"/>
                <a:gd name="T18" fmla="*/ 196 w 886"/>
                <a:gd name="T19" fmla="*/ 0 h 696"/>
                <a:gd name="T20" fmla="*/ 109 w 886"/>
                <a:gd name="T21" fmla="*/ 89 h 696"/>
                <a:gd name="T22" fmla="*/ 20 w 886"/>
                <a:gd name="T23" fmla="*/ 0 h 696"/>
                <a:gd name="T24" fmla="*/ 0 w 886"/>
                <a:gd name="T25" fmla="*/ 28 h 696"/>
                <a:gd name="T26" fmla="*/ 0 w 886"/>
                <a:gd name="T27" fmla="*/ 28 h 696"/>
                <a:gd name="T28" fmla="*/ 0 w 886"/>
                <a:gd name="T29" fmla="*/ 2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6" h="696">
                  <a:moveTo>
                    <a:pt x="0" y="28"/>
                  </a:moveTo>
                  <a:lnTo>
                    <a:pt x="113" y="128"/>
                  </a:lnTo>
                  <a:lnTo>
                    <a:pt x="205" y="50"/>
                  </a:lnTo>
                  <a:lnTo>
                    <a:pt x="426" y="258"/>
                  </a:lnTo>
                  <a:lnTo>
                    <a:pt x="575" y="157"/>
                  </a:lnTo>
                  <a:lnTo>
                    <a:pt x="847" y="691"/>
                  </a:lnTo>
                  <a:lnTo>
                    <a:pt x="886" y="696"/>
                  </a:lnTo>
                  <a:lnTo>
                    <a:pt x="591" y="109"/>
                  </a:lnTo>
                  <a:lnTo>
                    <a:pt x="435" y="215"/>
                  </a:lnTo>
                  <a:lnTo>
                    <a:pt x="196" y="0"/>
                  </a:lnTo>
                  <a:lnTo>
                    <a:pt x="109" y="89"/>
                  </a:lnTo>
                  <a:lnTo>
                    <a:pt x="20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124"/>
            <p:cNvSpPr>
              <a:spLocks/>
            </p:cNvSpPr>
            <p:nvPr/>
          </p:nvSpPr>
          <p:spPr bwMode="auto">
            <a:xfrm>
              <a:off x="4243" y="2510"/>
              <a:ext cx="444" cy="17"/>
            </a:xfrm>
            <a:custGeom>
              <a:avLst/>
              <a:gdLst>
                <a:gd name="T0" fmla="*/ 0 w 1333"/>
                <a:gd name="T1" fmla="*/ 0 h 52"/>
                <a:gd name="T2" fmla="*/ 461 w 1333"/>
                <a:gd name="T3" fmla="*/ 21 h 52"/>
                <a:gd name="T4" fmla="*/ 1083 w 1333"/>
                <a:gd name="T5" fmla="*/ 21 h 52"/>
                <a:gd name="T6" fmla="*/ 1333 w 1333"/>
                <a:gd name="T7" fmla="*/ 13 h 52"/>
                <a:gd name="T8" fmla="*/ 1281 w 1333"/>
                <a:gd name="T9" fmla="*/ 52 h 52"/>
                <a:gd name="T10" fmla="*/ 1071 w 1333"/>
                <a:gd name="T11" fmla="*/ 40 h 52"/>
                <a:gd name="T12" fmla="*/ 584 w 1333"/>
                <a:gd name="T13" fmla="*/ 52 h 52"/>
                <a:gd name="T14" fmla="*/ 373 w 1333"/>
                <a:gd name="T15" fmla="*/ 42 h 52"/>
                <a:gd name="T16" fmla="*/ 16 w 1333"/>
                <a:gd name="T17" fmla="*/ 36 h 52"/>
                <a:gd name="T18" fmla="*/ 0 w 1333"/>
                <a:gd name="T19" fmla="*/ 0 h 52"/>
                <a:gd name="T20" fmla="*/ 0 w 1333"/>
                <a:gd name="T21" fmla="*/ 0 h 52"/>
                <a:gd name="T22" fmla="*/ 0 w 1333"/>
                <a:gd name="T2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3" h="52">
                  <a:moveTo>
                    <a:pt x="0" y="0"/>
                  </a:moveTo>
                  <a:lnTo>
                    <a:pt x="461" y="21"/>
                  </a:lnTo>
                  <a:lnTo>
                    <a:pt x="1083" y="21"/>
                  </a:lnTo>
                  <a:lnTo>
                    <a:pt x="1333" y="13"/>
                  </a:lnTo>
                  <a:lnTo>
                    <a:pt x="1281" y="52"/>
                  </a:lnTo>
                  <a:lnTo>
                    <a:pt x="1071" y="40"/>
                  </a:lnTo>
                  <a:lnTo>
                    <a:pt x="584" y="52"/>
                  </a:lnTo>
                  <a:lnTo>
                    <a:pt x="373" y="42"/>
                  </a:lnTo>
                  <a:lnTo>
                    <a:pt x="16" y="3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125"/>
            <p:cNvSpPr>
              <a:spLocks/>
            </p:cNvSpPr>
            <p:nvPr/>
          </p:nvSpPr>
          <p:spPr bwMode="auto">
            <a:xfrm>
              <a:off x="4798" y="2525"/>
              <a:ext cx="84" cy="16"/>
            </a:xfrm>
            <a:custGeom>
              <a:avLst/>
              <a:gdLst>
                <a:gd name="T0" fmla="*/ 13 w 253"/>
                <a:gd name="T1" fmla="*/ 0 h 48"/>
                <a:gd name="T2" fmla="*/ 253 w 253"/>
                <a:gd name="T3" fmla="*/ 6 h 48"/>
                <a:gd name="T4" fmla="*/ 249 w 253"/>
                <a:gd name="T5" fmla="*/ 48 h 48"/>
                <a:gd name="T6" fmla="*/ 0 w 253"/>
                <a:gd name="T7" fmla="*/ 29 h 48"/>
                <a:gd name="T8" fmla="*/ 13 w 253"/>
                <a:gd name="T9" fmla="*/ 0 h 48"/>
                <a:gd name="T10" fmla="*/ 13 w 253"/>
                <a:gd name="T11" fmla="*/ 0 h 48"/>
                <a:gd name="T12" fmla="*/ 13 w 25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48">
                  <a:moveTo>
                    <a:pt x="13" y="0"/>
                  </a:moveTo>
                  <a:lnTo>
                    <a:pt x="253" y="6"/>
                  </a:lnTo>
                  <a:lnTo>
                    <a:pt x="249" y="48"/>
                  </a:lnTo>
                  <a:lnTo>
                    <a:pt x="0" y="29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126"/>
            <p:cNvSpPr>
              <a:spLocks/>
            </p:cNvSpPr>
            <p:nvPr/>
          </p:nvSpPr>
          <p:spPr bwMode="auto">
            <a:xfrm>
              <a:off x="4265" y="2595"/>
              <a:ext cx="340" cy="13"/>
            </a:xfrm>
            <a:custGeom>
              <a:avLst/>
              <a:gdLst>
                <a:gd name="T0" fmla="*/ 0 w 1022"/>
                <a:gd name="T1" fmla="*/ 16 h 39"/>
                <a:gd name="T2" fmla="*/ 459 w 1022"/>
                <a:gd name="T3" fmla="*/ 16 h 39"/>
                <a:gd name="T4" fmla="*/ 1022 w 1022"/>
                <a:gd name="T5" fmla="*/ 0 h 39"/>
                <a:gd name="T6" fmla="*/ 1006 w 1022"/>
                <a:gd name="T7" fmla="*/ 30 h 39"/>
                <a:gd name="T8" fmla="*/ 492 w 1022"/>
                <a:gd name="T9" fmla="*/ 39 h 39"/>
                <a:gd name="T10" fmla="*/ 249 w 1022"/>
                <a:gd name="T11" fmla="*/ 32 h 39"/>
                <a:gd name="T12" fmla="*/ 26 w 1022"/>
                <a:gd name="T13" fmla="*/ 36 h 39"/>
                <a:gd name="T14" fmla="*/ 0 w 1022"/>
                <a:gd name="T15" fmla="*/ 16 h 39"/>
                <a:gd name="T16" fmla="*/ 0 w 1022"/>
                <a:gd name="T17" fmla="*/ 16 h 39"/>
                <a:gd name="T18" fmla="*/ 0 w 1022"/>
                <a:gd name="T1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2" h="39">
                  <a:moveTo>
                    <a:pt x="0" y="16"/>
                  </a:moveTo>
                  <a:lnTo>
                    <a:pt x="459" y="16"/>
                  </a:lnTo>
                  <a:lnTo>
                    <a:pt x="1022" y="0"/>
                  </a:lnTo>
                  <a:lnTo>
                    <a:pt x="1006" y="30"/>
                  </a:lnTo>
                  <a:lnTo>
                    <a:pt x="492" y="39"/>
                  </a:lnTo>
                  <a:lnTo>
                    <a:pt x="249" y="32"/>
                  </a:lnTo>
                  <a:lnTo>
                    <a:pt x="26" y="3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127"/>
            <p:cNvSpPr>
              <a:spLocks/>
            </p:cNvSpPr>
            <p:nvPr/>
          </p:nvSpPr>
          <p:spPr bwMode="auto">
            <a:xfrm>
              <a:off x="4735" y="2612"/>
              <a:ext cx="138" cy="8"/>
            </a:xfrm>
            <a:custGeom>
              <a:avLst/>
              <a:gdLst>
                <a:gd name="T0" fmla="*/ 7 w 416"/>
                <a:gd name="T1" fmla="*/ 0 h 25"/>
                <a:gd name="T2" fmla="*/ 409 w 416"/>
                <a:gd name="T3" fmla="*/ 0 h 25"/>
                <a:gd name="T4" fmla="*/ 416 w 416"/>
                <a:gd name="T5" fmla="*/ 25 h 25"/>
                <a:gd name="T6" fmla="*/ 0 w 416"/>
                <a:gd name="T7" fmla="*/ 19 h 25"/>
                <a:gd name="T8" fmla="*/ 7 w 416"/>
                <a:gd name="T9" fmla="*/ 0 h 25"/>
                <a:gd name="T10" fmla="*/ 7 w 416"/>
                <a:gd name="T11" fmla="*/ 0 h 25"/>
                <a:gd name="T12" fmla="*/ 7 w 416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6" h="25">
                  <a:moveTo>
                    <a:pt x="7" y="0"/>
                  </a:moveTo>
                  <a:lnTo>
                    <a:pt x="409" y="0"/>
                  </a:lnTo>
                  <a:lnTo>
                    <a:pt x="416" y="25"/>
                  </a:lnTo>
                  <a:lnTo>
                    <a:pt x="0" y="19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128"/>
            <p:cNvSpPr>
              <a:spLocks/>
            </p:cNvSpPr>
            <p:nvPr/>
          </p:nvSpPr>
          <p:spPr bwMode="auto">
            <a:xfrm>
              <a:off x="4240" y="2691"/>
              <a:ext cx="78" cy="8"/>
            </a:xfrm>
            <a:custGeom>
              <a:avLst/>
              <a:gdLst>
                <a:gd name="T0" fmla="*/ 3 w 236"/>
                <a:gd name="T1" fmla="*/ 0 h 25"/>
                <a:gd name="T2" fmla="*/ 194 w 236"/>
                <a:gd name="T3" fmla="*/ 0 h 25"/>
                <a:gd name="T4" fmla="*/ 236 w 236"/>
                <a:gd name="T5" fmla="*/ 25 h 25"/>
                <a:gd name="T6" fmla="*/ 0 w 236"/>
                <a:gd name="T7" fmla="*/ 25 h 25"/>
                <a:gd name="T8" fmla="*/ 3 w 236"/>
                <a:gd name="T9" fmla="*/ 0 h 25"/>
                <a:gd name="T10" fmla="*/ 3 w 236"/>
                <a:gd name="T11" fmla="*/ 0 h 25"/>
                <a:gd name="T12" fmla="*/ 3 w 236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6" h="25">
                  <a:moveTo>
                    <a:pt x="3" y="0"/>
                  </a:moveTo>
                  <a:lnTo>
                    <a:pt x="194" y="0"/>
                  </a:lnTo>
                  <a:lnTo>
                    <a:pt x="236" y="25"/>
                  </a:lnTo>
                  <a:lnTo>
                    <a:pt x="0" y="25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129"/>
            <p:cNvSpPr>
              <a:spLocks/>
            </p:cNvSpPr>
            <p:nvPr/>
          </p:nvSpPr>
          <p:spPr bwMode="auto">
            <a:xfrm>
              <a:off x="4466" y="2685"/>
              <a:ext cx="55" cy="12"/>
            </a:xfrm>
            <a:custGeom>
              <a:avLst/>
              <a:gdLst>
                <a:gd name="T0" fmla="*/ 0 w 166"/>
                <a:gd name="T1" fmla="*/ 14 h 37"/>
                <a:gd name="T2" fmla="*/ 166 w 166"/>
                <a:gd name="T3" fmla="*/ 0 h 37"/>
                <a:gd name="T4" fmla="*/ 107 w 166"/>
                <a:gd name="T5" fmla="*/ 37 h 37"/>
                <a:gd name="T6" fmla="*/ 17 w 166"/>
                <a:gd name="T7" fmla="*/ 33 h 37"/>
                <a:gd name="T8" fmla="*/ 0 w 166"/>
                <a:gd name="T9" fmla="*/ 14 h 37"/>
                <a:gd name="T10" fmla="*/ 0 w 166"/>
                <a:gd name="T11" fmla="*/ 14 h 37"/>
                <a:gd name="T12" fmla="*/ 0 w 166"/>
                <a:gd name="T13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37">
                  <a:moveTo>
                    <a:pt x="0" y="14"/>
                  </a:moveTo>
                  <a:lnTo>
                    <a:pt x="166" y="0"/>
                  </a:lnTo>
                  <a:lnTo>
                    <a:pt x="107" y="37"/>
                  </a:lnTo>
                  <a:lnTo>
                    <a:pt x="17" y="3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130"/>
            <p:cNvSpPr>
              <a:spLocks/>
            </p:cNvSpPr>
            <p:nvPr/>
          </p:nvSpPr>
          <p:spPr bwMode="auto">
            <a:xfrm>
              <a:off x="4652" y="2692"/>
              <a:ext cx="225" cy="12"/>
            </a:xfrm>
            <a:custGeom>
              <a:avLst/>
              <a:gdLst>
                <a:gd name="T0" fmla="*/ 4 w 677"/>
                <a:gd name="T1" fmla="*/ 10 h 35"/>
                <a:gd name="T2" fmla="*/ 675 w 677"/>
                <a:gd name="T3" fmla="*/ 0 h 35"/>
                <a:gd name="T4" fmla="*/ 677 w 677"/>
                <a:gd name="T5" fmla="*/ 35 h 35"/>
                <a:gd name="T6" fmla="*/ 415 w 677"/>
                <a:gd name="T7" fmla="*/ 27 h 35"/>
                <a:gd name="T8" fmla="*/ 0 w 677"/>
                <a:gd name="T9" fmla="*/ 33 h 35"/>
                <a:gd name="T10" fmla="*/ 4 w 677"/>
                <a:gd name="T11" fmla="*/ 10 h 35"/>
                <a:gd name="T12" fmla="*/ 4 w 677"/>
                <a:gd name="T13" fmla="*/ 10 h 35"/>
                <a:gd name="T14" fmla="*/ 4 w 677"/>
                <a:gd name="T15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7" h="35">
                  <a:moveTo>
                    <a:pt x="4" y="10"/>
                  </a:moveTo>
                  <a:lnTo>
                    <a:pt x="675" y="0"/>
                  </a:lnTo>
                  <a:lnTo>
                    <a:pt x="677" y="35"/>
                  </a:lnTo>
                  <a:lnTo>
                    <a:pt x="415" y="27"/>
                  </a:lnTo>
                  <a:lnTo>
                    <a:pt x="0" y="3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131"/>
            <p:cNvSpPr>
              <a:spLocks/>
            </p:cNvSpPr>
            <p:nvPr/>
          </p:nvSpPr>
          <p:spPr bwMode="auto">
            <a:xfrm>
              <a:off x="4243" y="2778"/>
              <a:ext cx="87" cy="10"/>
            </a:xfrm>
            <a:custGeom>
              <a:avLst/>
              <a:gdLst>
                <a:gd name="T0" fmla="*/ 6 w 260"/>
                <a:gd name="T1" fmla="*/ 0 h 30"/>
                <a:gd name="T2" fmla="*/ 260 w 260"/>
                <a:gd name="T3" fmla="*/ 7 h 30"/>
                <a:gd name="T4" fmla="*/ 247 w 260"/>
                <a:gd name="T5" fmla="*/ 30 h 30"/>
                <a:gd name="T6" fmla="*/ 111 w 260"/>
                <a:gd name="T7" fmla="*/ 26 h 30"/>
                <a:gd name="T8" fmla="*/ 0 w 260"/>
                <a:gd name="T9" fmla="*/ 26 h 30"/>
                <a:gd name="T10" fmla="*/ 6 w 260"/>
                <a:gd name="T11" fmla="*/ 0 h 30"/>
                <a:gd name="T12" fmla="*/ 6 w 260"/>
                <a:gd name="T13" fmla="*/ 0 h 30"/>
                <a:gd name="T14" fmla="*/ 6 w 260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0" h="30">
                  <a:moveTo>
                    <a:pt x="6" y="0"/>
                  </a:moveTo>
                  <a:lnTo>
                    <a:pt x="260" y="7"/>
                  </a:lnTo>
                  <a:lnTo>
                    <a:pt x="247" y="30"/>
                  </a:lnTo>
                  <a:lnTo>
                    <a:pt x="111" y="26"/>
                  </a:lnTo>
                  <a:lnTo>
                    <a:pt x="0" y="26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132"/>
            <p:cNvSpPr>
              <a:spLocks/>
            </p:cNvSpPr>
            <p:nvPr/>
          </p:nvSpPr>
          <p:spPr bwMode="auto">
            <a:xfrm>
              <a:off x="4580" y="2777"/>
              <a:ext cx="42" cy="8"/>
            </a:xfrm>
            <a:custGeom>
              <a:avLst/>
              <a:gdLst>
                <a:gd name="T0" fmla="*/ 0 w 126"/>
                <a:gd name="T1" fmla="*/ 3 h 22"/>
                <a:gd name="T2" fmla="*/ 126 w 126"/>
                <a:gd name="T3" fmla="*/ 0 h 22"/>
                <a:gd name="T4" fmla="*/ 113 w 126"/>
                <a:gd name="T5" fmla="*/ 22 h 22"/>
                <a:gd name="T6" fmla="*/ 13 w 126"/>
                <a:gd name="T7" fmla="*/ 22 h 22"/>
                <a:gd name="T8" fmla="*/ 0 w 126"/>
                <a:gd name="T9" fmla="*/ 3 h 22"/>
                <a:gd name="T10" fmla="*/ 0 w 126"/>
                <a:gd name="T11" fmla="*/ 3 h 22"/>
                <a:gd name="T12" fmla="*/ 0 w 126"/>
                <a:gd name="T1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2">
                  <a:moveTo>
                    <a:pt x="0" y="3"/>
                  </a:moveTo>
                  <a:lnTo>
                    <a:pt x="126" y="0"/>
                  </a:lnTo>
                  <a:lnTo>
                    <a:pt x="113" y="22"/>
                  </a:lnTo>
                  <a:lnTo>
                    <a:pt x="13" y="2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133"/>
            <p:cNvSpPr>
              <a:spLocks/>
            </p:cNvSpPr>
            <p:nvPr/>
          </p:nvSpPr>
          <p:spPr bwMode="auto">
            <a:xfrm>
              <a:off x="4638" y="2777"/>
              <a:ext cx="236" cy="15"/>
            </a:xfrm>
            <a:custGeom>
              <a:avLst/>
              <a:gdLst>
                <a:gd name="T0" fmla="*/ 0 w 708"/>
                <a:gd name="T1" fmla="*/ 0 h 43"/>
                <a:gd name="T2" fmla="*/ 212 w 708"/>
                <a:gd name="T3" fmla="*/ 3 h 43"/>
                <a:gd name="T4" fmla="*/ 705 w 708"/>
                <a:gd name="T5" fmla="*/ 3 h 43"/>
                <a:gd name="T6" fmla="*/ 708 w 708"/>
                <a:gd name="T7" fmla="*/ 43 h 43"/>
                <a:gd name="T8" fmla="*/ 552 w 708"/>
                <a:gd name="T9" fmla="*/ 39 h 43"/>
                <a:gd name="T10" fmla="*/ 198 w 708"/>
                <a:gd name="T11" fmla="*/ 29 h 43"/>
                <a:gd name="T12" fmla="*/ 23 w 708"/>
                <a:gd name="T13" fmla="*/ 22 h 43"/>
                <a:gd name="T14" fmla="*/ 0 w 708"/>
                <a:gd name="T15" fmla="*/ 0 h 43"/>
                <a:gd name="T16" fmla="*/ 0 w 708"/>
                <a:gd name="T17" fmla="*/ 0 h 43"/>
                <a:gd name="T18" fmla="*/ 0 w 708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8" h="43">
                  <a:moveTo>
                    <a:pt x="0" y="0"/>
                  </a:moveTo>
                  <a:lnTo>
                    <a:pt x="212" y="3"/>
                  </a:lnTo>
                  <a:lnTo>
                    <a:pt x="705" y="3"/>
                  </a:lnTo>
                  <a:lnTo>
                    <a:pt x="708" y="43"/>
                  </a:lnTo>
                  <a:lnTo>
                    <a:pt x="552" y="39"/>
                  </a:lnTo>
                  <a:lnTo>
                    <a:pt x="198" y="29"/>
                  </a:lnTo>
                  <a:lnTo>
                    <a:pt x="23" y="2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134"/>
            <p:cNvSpPr>
              <a:spLocks/>
            </p:cNvSpPr>
            <p:nvPr/>
          </p:nvSpPr>
          <p:spPr bwMode="auto">
            <a:xfrm>
              <a:off x="4348" y="2899"/>
              <a:ext cx="428" cy="14"/>
            </a:xfrm>
            <a:custGeom>
              <a:avLst/>
              <a:gdLst>
                <a:gd name="T0" fmla="*/ 0 w 1285"/>
                <a:gd name="T1" fmla="*/ 0 h 42"/>
                <a:gd name="T2" fmla="*/ 1268 w 1285"/>
                <a:gd name="T3" fmla="*/ 7 h 42"/>
                <a:gd name="T4" fmla="*/ 1285 w 1285"/>
                <a:gd name="T5" fmla="*/ 42 h 42"/>
                <a:gd name="T6" fmla="*/ 4 w 1285"/>
                <a:gd name="T7" fmla="*/ 31 h 42"/>
                <a:gd name="T8" fmla="*/ 0 w 1285"/>
                <a:gd name="T9" fmla="*/ 0 h 42"/>
                <a:gd name="T10" fmla="*/ 0 w 1285"/>
                <a:gd name="T11" fmla="*/ 0 h 42"/>
                <a:gd name="T12" fmla="*/ 0 w 1285"/>
                <a:gd name="T1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5" h="42">
                  <a:moveTo>
                    <a:pt x="0" y="0"/>
                  </a:moveTo>
                  <a:lnTo>
                    <a:pt x="1268" y="7"/>
                  </a:lnTo>
                  <a:lnTo>
                    <a:pt x="1285" y="42"/>
                  </a:lnTo>
                  <a:lnTo>
                    <a:pt x="4" y="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135"/>
            <p:cNvSpPr>
              <a:spLocks/>
            </p:cNvSpPr>
            <p:nvPr/>
          </p:nvSpPr>
          <p:spPr bwMode="auto">
            <a:xfrm>
              <a:off x="4798" y="2902"/>
              <a:ext cx="71" cy="11"/>
            </a:xfrm>
            <a:custGeom>
              <a:avLst/>
              <a:gdLst>
                <a:gd name="T0" fmla="*/ 0 w 212"/>
                <a:gd name="T1" fmla="*/ 4 h 33"/>
                <a:gd name="T2" fmla="*/ 212 w 212"/>
                <a:gd name="T3" fmla="*/ 0 h 33"/>
                <a:gd name="T4" fmla="*/ 212 w 212"/>
                <a:gd name="T5" fmla="*/ 33 h 33"/>
                <a:gd name="T6" fmla="*/ 23 w 212"/>
                <a:gd name="T7" fmla="*/ 29 h 33"/>
                <a:gd name="T8" fmla="*/ 0 w 212"/>
                <a:gd name="T9" fmla="*/ 4 h 33"/>
                <a:gd name="T10" fmla="*/ 0 w 212"/>
                <a:gd name="T11" fmla="*/ 4 h 33"/>
                <a:gd name="T12" fmla="*/ 0 w 212"/>
                <a:gd name="T13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" h="33">
                  <a:moveTo>
                    <a:pt x="0" y="4"/>
                  </a:moveTo>
                  <a:lnTo>
                    <a:pt x="212" y="0"/>
                  </a:lnTo>
                  <a:lnTo>
                    <a:pt x="212" y="33"/>
                  </a:lnTo>
                  <a:lnTo>
                    <a:pt x="23" y="29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136"/>
            <p:cNvSpPr>
              <a:spLocks/>
            </p:cNvSpPr>
            <p:nvPr/>
          </p:nvSpPr>
          <p:spPr bwMode="auto">
            <a:xfrm>
              <a:off x="4046" y="2762"/>
              <a:ext cx="766" cy="506"/>
            </a:xfrm>
            <a:custGeom>
              <a:avLst/>
              <a:gdLst>
                <a:gd name="T0" fmla="*/ 2298 w 2298"/>
                <a:gd name="T1" fmla="*/ 943 h 1517"/>
                <a:gd name="T2" fmla="*/ 2098 w 2298"/>
                <a:gd name="T3" fmla="*/ 1067 h 1517"/>
                <a:gd name="T4" fmla="*/ 1954 w 2298"/>
                <a:gd name="T5" fmla="*/ 1161 h 1517"/>
                <a:gd name="T6" fmla="*/ 1813 w 2298"/>
                <a:gd name="T7" fmla="*/ 1255 h 1517"/>
                <a:gd name="T8" fmla="*/ 1670 w 2298"/>
                <a:gd name="T9" fmla="*/ 1345 h 1517"/>
                <a:gd name="T10" fmla="*/ 1504 w 2298"/>
                <a:gd name="T11" fmla="*/ 1430 h 1517"/>
                <a:gd name="T12" fmla="*/ 1373 w 2298"/>
                <a:gd name="T13" fmla="*/ 1486 h 1517"/>
                <a:gd name="T14" fmla="*/ 1216 w 2298"/>
                <a:gd name="T15" fmla="*/ 1513 h 1517"/>
                <a:gd name="T16" fmla="*/ 1049 w 2298"/>
                <a:gd name="T17" fmla="*/ 1517 h 1517"/>
                <a:gd name="T18" fmla="*/ 859 w 2298"/>
                <a:gd name="T19" fmla="*/ 1494 h 1517"/>
                <a:gd name="T20" fmla="*/ 736 w 2298"/>
                <a:gd name="T21" fmla="*/ 1467 h 1517"/>
                <a:gd name="T22" fmla="*/ 564 w 2298"/>
                <a:gd name="T23" fmla="*/ 1412 h 1517"/>
                <a:gd name="T24" fmla="*/ 382 w 2298"/>
                <a:gd name="T25" fmla="*/ 1314 h 1517"/>
                <a:gd name="T26" fmla="*/ 232 w 2298"/>
                <a:gd name="T27" fmla="*/ 1175 h 1517"/>
                <a:gd name="T28" fmla="*/ 124 w 2298"/>
                <a:gd name="T29" fmla="*/ 1033 h 1517"/>
                <a:gd name="T30" fmla="*/ 47 w 2298"/>
                <a:gd name="T31" fmla="*/ 875 h 1517"/>
                <a:gd name="T32" fmla="*/ 5 w 2298"/>
                <a:gd name="T33" fmla="*/ 705 h 1517"/>
                <a:gd name="T34" fmla="*/ 0 w 2298"/>
                <a:gd name="T35" fmla="*/ 528 h 1517"/>
                <a:gd name="T36" fmla="*/ 22 w 2298"/>
                <a:gd name="T37" fmla="*/ 393 h 1517"/>
                <a:gd name="T38" fmla="*/ 66 w 2298"/>
                <a:gd name="T39" fmla="*/ 259 h 1517"/>
                <a:gd name="T40" fmla="*/ 136 w 2298"/>
                <a:gd name="T41" fmla="*/ 127 h 1517"/>
                <a:gd name="T42" fmla="*/ 233 w 2298"/>
                <a:gd name="T43" fmla="*/ 0 h 1517"/>
                <a:gd name="T44" fmla="*/ 224 w 2298"/>
                <a:gd name="T45" fmla="*/ 183 h 1517"/>
                <a:gd name="T46" fmla="*/ 130 w 2298"/>
                <a:gd name="T47" fmla="*/ 352 h 1517"/>
                <a:gd name="T48" fmla="*/ 81 w 2298"/>
                <a:gd name="T49" fmla="*/ 554 h 1517"/>
                <a:gd name="T50" fmla="*/ 89 w 2298"/>
                <a:gd name="T51" fmla="*/ 712 h 1517"/>
                <a:gd name="T52" fmla="*/ 132 w 2298"/>
                <a:gd name="T53" fmla="*/ 861 h 1517"/>
                <a:gd name="T54" fmla="*/ 210 w 2298"/>
                <a:gd name="T55" fmla="*/ 999 h 1517"/>
                <a:gd name="T56" fmla="*/ 320 w 2298"/>
                <a:gd name="T57" fmla="*/ 1123 h 1517"/>
                <a:gd name="T58" fmla="*/ 433 w 2298"/>
                <a:gd name="T59" fmla="*/ 1212 h 1517"/>
                <a:gd name="T60" fmla="*/ 565 w 2298"/>
                <a:gd name="T61" fmla="*/ 1286 h 1517"/>
                <a:gd name="T62" fmla="*/ 713 w 2298"/>
                <a:gd name="T63" fmla="*/ 1341 h 1517"/>
                <a:gd name="T64" fmla="*/ 876 w 2298"/>
                <a:gd name="T65" fmla="*/ 1374 h 1517"/>
                <a:gd name="T66" fmla="*/ 1053 w 2298"/>
                <a:gd name="T67" fmla="*/ 1393 h 1517"/>
                <a:gd name="T68" fmla="*/ 1187 w 2298"/>
                <a:gd name="T69" fmla="*/ 1382 h 1517"/>
                <a:gd name="T70" fmla="*/ 1341 w 2298"/>
                <a:gd name="T71" fmla="*/ 1348 h 1517"/>
                <a:gd name="T72" fmla="*/ 1616 w 2298"/>
                <a:gd name="T73" fmla="*/ 1230 h 1517"/>
                <a:gd name="T74" fmla="*/ 1742 w 2298"/>
                <a:gd name="T75" fmla="*/ 1147 h 1517"/>
                <a:gd name="T76" fmla="*/ 1865 w 2298"/>
                <a:gd name="T77" fmla="*/ 1061 h 1517"/>
                <a:gd name="T78" fmla="*/ 2007 w 2298"/>
                <a:gd name="T79" fmla="*/ 968 h 1517"/>
                <a:gd name="T80" fmla="*/ 2298 w 2298"/>
                <a:gd name="T81" fmla="*/ 943 h 1517"/>
                <a:gd name="T82" fmla="*/ 2298 w 2298"/>
                <a:gd name="T83" fmla="*/ 943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98" h="1517">
                  <a:moveTo>
                    <a:pt x="2298" y="943"/>
                  </a:moveTo>
                  <a:lnTo>
                    <a:pt x="2098" y="1067"/>
                  </a:lnTo>
                  <a:lnTo>
                    <a:pt x="1954" y="1161"/>
                  </a:lnTo>
                  <a:lnTo>
                    <a:pt x="1813" y="1255"/>
                  </a:lnTo>
                  <a:lnTo>
                    <a:pt x="1670" y="1345"/>
                  </a:lnTo>
                  <a:lnTo>
                    <a:pt x="1504" y="1430"/>
                  </a:lnTo>
                  <a:lnTo>
                    <a:pt x="1373" y="1486"/>
                  </a:lnTo>
                  <a:lnTo>
                    <a:pt x="1216" y="1513"/>
                  </a:lnTo>
                  <a:lnTo>
                    <a:pt x="1049" y="1517"/>
                  </a:lnTo>
                  <a:lnTo>
                    <a:pt x="859" y="1494"/>
                  </a:lnTo>
                  <a:lnTo>
                    <a:pt x="736" y="1467"/>
                  </a:lnTo>
                  <a:lnTo>
                    <a:pt x="564" y="1412"/>
                  </a:lnTo>
                  <a:lnTo>
                    <a:pt x="382" y="1314"/>
                  </a:lnTo>
                  <a:lnTo>
                    <a:pt x="232" y="1175"/>
                  </a:lnTo>
                  <a:lnTo>
                    <a:pt x="124" y="1033"/>
                  </a:lnTo>
                  <a:lnTo>
                    <a:pt x="47" y="875"/>
                  </a:lnTo>
                  <a:lnTo>
                    <a:pt x="5" y="705"/>
                  </a:lnTo>
                  <a:lnTo>
                    <a:pt x="0" y="528"/>
                  </a:lnTo>
                  <a:lnTo>
                    <a:pt x="22" y="393"/>
                  </a:lnTo>
                  <a:lnTo>
                    <a:pt x="66" y="259"/>
                  </a:lnTo>
                  <a:lnTo>
                    <a:pt x="136" y="127"/>
                  </a:lnTo>
                  <a:lnTo>
                    <a:pt x="233" y="0"/>
                  </a:lnTo>
                  <a:lnTo>
                    <a:pt x="224" y="183"/>
                  </a:lnTo>
                  <a:lnTo>
                    <a:pt x="130" y="352"/>
                  </a:lnTo>
                  <a:lnTo>
                    <a:pt x="81" y="554"/>
                  </a:lnTo>
                  <a:lnTo>
                    <a:pt x="89" y="712"/>
                  </a:lnTo>
                  <a:lnTo>
                    <a:pt x="132" y="861"/>
                  </a:lnTo>
                  <a:lnTo>
                    <a:pt x="210" y="999"/>
                  </a:lnTo>
                  <a:lnTo>
                    <a:pt x="320" y="1123"/>
                  </a:lnTo>
                  <a:lnTo>
                    <a:pt x="433" y="1212"/>
                  </a:lnTo>
                  <a:lnTo>
                    <a:pt x="565" y="1286"/>
                  </a:lnTo>
                  <a:lnTo>
                    <a:pt x="713" y="1341"/>
                  </a:lnTo>
                  <a:lnTo>
                    <a:pt x="876" y="1374"/>
                  </a:lnTo>
                  <a:lnTo>
                    <a:pt x="1053" y="1393"/>
                  </a:lnTo>
                  <a:lnTo>
                    <a:pt x="1187" y="1382"/>
                  </a:lnTo>
                  <a:lnTo>
                    <a:pt x="1341" y="1348"/>
                  </a:lnTo>
                  <a:lnTo>
                    <a:pt x="1616" y="1230"/>
                  </a:lnTo>
                  <a:lnTo>
                    <a:pt x="1742" y="1147"/>
                  </a:lnTo>
                  <a:lnTo>
                    <a:pt x="1865" y="1061"/>
                  </a:lnTo>
                  <a:lnTo>
                    <a:pt x="2007" y="968"/>
                  </a:lnTo>
                  <a:lnTo>
                    <a:pt x="2298" y="943"/>
                  </a:lnTo>
                  <a:lnTo>
                    <a:pt x="2298" y="9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137"/>
            <p:cNvSpPr>
              <a:spLocks/>
            </p:cNvSpPr>
            <p:nvPr/>
          </p:nvSpPr>
          <p:spPr bwMode="auto">
            <a:xfrm>
              <a:off x="4400" y="2368"/>
              <a:ext cx="543" cy="506"/>
            </a:xfrm>
            <a:custGeom>
              <a:avLst/>
              <a:gdLst>
                <a:gd name="T0" fmla="*/ 199 w 1627"/>
                <a:gd name="T1" fmla="*/ 1518 h 1518"/>
                <a:gd name="T2" fmla="*/ 157 w 1627"/>
                <a:gd name="T3" fmla="*/ 1503 h 1518"/>
                <a:gd name="T4" fmla="*/ 117 w 1627"/>
                <a:gd name="T5" fmla="*/ 1421 h 1518"/>
                <a:gd name="T6" fmla="*/ 71 w 1627"/>
                <a:gd name="T7" fmla="*/ 1335 h 1518"/>
                <a:gd name="T8" fmla="*/ 0 w 1627"/>
                <a:gd name="T9" fmla="*/ 1165 h 1518"/>
                <a:gd name="T10" fmla="*/ 15 w 1627"/>
                <a:gd name="T11" fmla="*/ 1126 h 1518"/>
                <a:gd name="T12" fmla="*/ 55 w 1627"/>
                <a:gd name="T13" fmla="*/ 1142 h 1518"/>
                <a:gd name="T14" fmla="*/ 131 w 1627"/>
                <a:gd name="T15" fmla="*/ 1292 h 1518"/>
                <a:gd name="T16" fmla="*/ 199 w 1627"/>
                <a:gd name="T17" fmla="*/ 1449 h 1518"/>
                <a:gd name="T18" fmla="*/ 346 w 1627"/>
                <a:gd name="T19" fmla="*/ 1331 h 1518"/>
                <a:gd name="T20" fmla="*/ 433 w 1627"/>
                <a:gd name="T21" fmla="*/ 1250 h 1518"/>
                <a:gd name="T22" fmla="*/ 600 w 1627"/>
                <a:gd name="T23" fmla="*/ 1079 h 1518"/>
                <a:gd name="T24" fmla="*/ 762 w 1627"/>
                <a:gd name="T25" fmla="*/ 910 h 1518"/>
                <a:gd name="T26" fmla="*/ 874 w 1627"/>
                <a:gd name="T27" fmla="*/ 805 h 1518"/>
                <a:gd name="T28" fmla="*/ 982 w 1627"/>
                <a:gd name="T29" fmla="*/ 690 h 1518"/>
                <a:gd name="T30" fmla="*/ 1086 w 1627"/>
                <a:gd name="T31" fmla="*/ 572 h 1518"/>
                <a:gd name="T32" fmla="*/ 1189 w 1627"/>
                <a:gd name="T33" fmla="*/ 457 h 1518"/>
                <a:gd name="T34" fmla="*/ 1273 w 1627"/>
                <a:gd name="T35" fmla="*/ 353 h 1518"/>
                <a:gd name="T36" fmla="*/ 1379 w 1627"/>
                <a:gd name="T37" fmla="*/ 211 h 1518"/>
                <a:gd name="T38" fmla="*/ 1490 w 1627"/>
                <a:gd name="T39" fmla="*/ 77 h 1518"/>
                <a:gd name="T40" fmla="*/ 1585 w 1627"/>
                <a:gd name="T41" fmla="*/ 0 h 1518"/>
                <a:gd name="T42" fmla="*/ 1627 w 1627"/>
                <a:gd name="T43" fmla="*/ 44 h 1518"/>
                <a:gd name="T44" fmla="*/ 1532 w 1627"/>
                <a:gd name="T45" fmla="*/ 149 h 1518"/>
                <a:gd name="T46" fmla="*/ 1429 w 1627"/>
                <a:gd name="T47" fmla="*/ 270 h 1518"/>
                <a:gd name="T48" fmla="*/ 1327 w 1627"/>
                <a:gd name="T49" fmla="*/ 392 h 1518"/>
                <a:gd name="T50" fmla="*/ 1235 w 1627"/>
                <a:gd name="T51" fmla="*/ 499 h 1518"/>
                <a:gd name="T52" fmla="*/ 1131 w 1627"/>
                <a:gd name="T53" fmla="*/ 616 h 1518"/>
                <a:gd name="T54" fmla="*/ 1026 w 1627"/>
                <a:gd name="T55" fmla="*/ 736 h 1518"/>
                <a:gd name="T56" fmla="*/ 919 w 1627"/>
                <a:gd name="T57" fmla="*/ 853 h 1518"/>
                <a:gd name="T58" fmla="*/ 807 w 1627"/>
                <a:gd name="T59" fmla="*/ 961 h 1518"/>
                <a:gd name="T60" fmla="*/ 641 w 1627"/>
                <a:gd name="T61" fmla="*/ 1132 h 1518"/>
                <a:gd name="T62" fmla="*/ 461 w 1627"/>
                <a:gd name="T63" fmla="*/ 1309 h 1518"/>
                <a:gd name="T64" fmla="*/ 367 w 1627"/>
                <a:gd name="T65" fmla="*/ 1393 h 1518"/>
                <a:gd name="T66" fmla="*/ 199 w 1627"/>
                <a:gd name="T67" fmla="*/ 1518 h 1518"/>
                <a:gd name="T68" fmla="*/ 199 w 1627"/>
                <a:gd name="T69" fmla="*/ 1518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27" h="1518">
                  <a:moveTo>
                    <a:pt x="199" y="1518"/>
                  </a:moveTo>
                  <a:lnTo>
                    <a:pt x="157" y="1503"/>
                  </a:lnTo>
                  <a:lnTo>
                    <a:pt x="117" y="1421"/>
                  </a:lnTo>
                  <a:lnTo>
                    <a:pt x="71" y="1335"/>
                  </a:lnTo>
                  <a:lnTo>
                    <a:pt x="0" y="1165"/>
                  </a:lnTo>
                  <a:lnTo>
                    <a:pt x="15" y="1126"/>
                  </a:lnTo>
                  <a:lnTo>
                    <a:pt x="55" y="1142"/>
                  </a:lnTo>
                  <a:lnTo>
                    <a:pt x="131" y="1292"/>
                  </a:lnTo>
                  <a:lnTo>
                    <a:pt x="199" y="1449"/>
                  </a:lnTo>
                  <a:lnTo>
                    <a:pt x="346" y="1331"/>
                  </a:lnTo>
                  <a:lnTo>
                    <a:pt x="433" y="1250"/>
                  </a:lnTo>
                  <a:lnTo>
                    <a:pt x="600" y="1079"/>
                  </a:lnTo>
                  <a:lnTo>
                    <a:pt x="762" y="910"/>
                  </a:lnTo>
                  <a:lnTo>
                    <a:pt x="874" y="805"/>
                  </a:lnTo>
                  <a:lnTo>
                    <a:pt x="982" y="690"/>
                  </a:lnTo>
                  <a:lnTo>
                    <a:pt x="1086" y="572"/>
                  </a:lnTo>
                  <a:lnTo>
                    <a:pt x="1189" y="457"/>
                  </a:lnTo>
                  <a:lnTo>
                    <a:pt x="1273" y="353"/>
                  </a:lnTo>
                  <a:lnTo>
                    <a:pt x="1379" y="211"/>
                  </a:lnTo>
                  <a:lnTo>
                    <a:pt x="1490" y="77"/>
                  </a:lnTo>
                  <a:lnTo>
                    <a:pt x="1585" y="0"/>
                  </a:lnTo>
                  <a:lnTo>
                    <a:pt x="1627" y="44"/>
                  </a:lnTo>
                  <a:lnTo>
                    <a:pt x="1532" y="149"/>
                  </a:lnTo>
                  <a:lnTo>
                    <a:pt x="1429" y="270"/>
                  </a:lnTo>
                  <a:lnTo>
                    <a:pt x="1327" y="392"/>
                  </a:lnTo>
                  <a:lnTo>
                    <a:pt x="1235" y="499"/>
                  </a:lnTo>
                  <a:lnTo>
                    <a:pt x="1131" y="616"/>
                  </a:lnTo>
                  <a:lnTo>
                    <a:pt x="1026" y="736"/>
                  </a:lnTo>
                  <a:lnTo>
                    <a:pt x="919" y="853"/>
                  </a:lnTo>
                  <a:lnTo>
                    <a:pt x="807" y="961"/>
                  </a:lnTo>
                  <a:lnTo>
                    <a:pt x="641" y="1132"/>
                  </a:lnTo>
                  <a:lnTo>
                    <a:pt x="461" y="1309"/>
                  </a:lnTo>
                  <a:lnTo>
                    <a:pt x="367" y="1393"/>
                  </a:lnTo>
                  <a:lnTo>
                    <a:pt x="199" y="1518"/>
                  </a:lnTo>
                  <a:lnTo>
                    <a:pt x="199" y="15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138"/>
            <p:cNvSpPr>
              <a:spLocks/>
            </p:cNvSpPr>
            <p:nvPr/>
          </p:nvSpPr>
          <p:spPr bwMode="auto">
            <a:xfrm>
              <a:off x="4474" y="2339"/>
              <a:ext cx="418" cy="387"/>
            </a:xfrm>
            <a:custGeom>
              <a:avLst/>
              <a:gdLst>
                <a:gd name="T0" fmla="*/ 1254 w 1254"/>
                <a:gd name="T1" fmla="*/ 0 h 1163"/>
                <a:gd name="T2" fmla="*/ 1216 w 1254"/>
                <a:gd name="T3" fmla="*/ 43 h 1163"/>
                <a:gd name="T4" fmla="*/ 1157 w 1254"/>
                <a:gd name="T5" fmla="*/ 106 h 1163"/>
                <a:gd name="T6" fmla="*/ 988 w 1254"/>
                <a:gd name="T7" fmla="*/ 272 h 1163"/>
                <a:gd name="T8" fmla="*/ 882 w 1254"/>
                <a:gd name="T9" fmla="*/ 374 h 1163"/>
                <a:gd name="T10" fmla="*/ 706 w 1254"/>
                <a:gd name="T11" fmla="*/ 542 h 1163"/>
                <a:gd name="T12" fmla="*/ 582 w 1254"/>
                <a:gd name="T13" fmla="*/ 663 h 1163"/>
                <a:gd name="T14" fmla="*/ 464 w 1254"/>
                <a:gd name="T15" fmla="*/ 777 h 1163"/>
                <a:gd name="T16" fmla="*/ 342 w 1254"/>
                <a:gd name="T17" fmla="*/ 902 h 1163"/>
                <a:gd name="T18" fmla="*/ 210 w 1254"/>
                <a:gd name="T19" fmla="*/ 1030 h 1163"/>
                <a:gd name="T20" fmla="*/ 88 w 1254"/>
                <a:gd name="T21" fmla="*/ 1132 h 1163"/>
                <a:gd name="T22" fmla="*/ 35 w 1254"/>
                <a:gd name="T23" fmla="*/ 1163 h 1163"/>
                <a:gd name="T24" fmla="*/ 0 w 1254"/>
                <a:gd name="T25" fmla="*/ 1160 h 1163"/>
                <a:gd name="T26" fmla="*/ 16 w 1254"/>
                <a:gd name="T27" fmla="*/ 1118 h 1163"/>
                <a:gd name="T28" fmla="*/ 82 w 1254"/>
                <a:gd name="T29" fmla="*/ 1051 h 1163"/>
                <a:gd name="T30" fmla="*/ 181 w 1254"/>
                <a:gd name="T31" fmla="*/ 953 h 1163"/>
                <a:gd name="T32" fmla="*/ 299 w 1254"/>
                <a:gd name="T33" fmla="*/ 835 h 1163"/>
                <a:gd name="T34" fmla="*/ 428 w 1254"/>
                <a:gd name="T35" fmla="*/ 712 h 1163"/>
                <a:gd name="T36" fmla="*/ 555 w 1254"/>
                <a:gd name="T37" fmla="*/ 590 h 1163"/>
                <a:gd name="T38" fmla="*/ 671 w 1254"/>
                <a:gd name="T39" fmla="*/ 481 h 1163"/>
                <a:gd name="T40" fmla="*/ 823 w 1254"/>
                <a:gd name="T41" fmla="*/ 345 h 1163"/>
                <a:gd name="T42" fmla="*/ 985 w 1254"/>
                <a:gd name="T43" fmla="*/ 199 h 1163"/>
                <a:gd name="T44" fmla="*/ 1068 w 1254"/>
                <a:gd name="T45" fmla="*/ 111 h 1163"/>
                <a:gd name="T46" fmla="*/ 1134 w 1254"/>
                <a:gd name="T47" fmla="*/ 34 h 1163"/>
                <a:gd name="T48" fmla="*/ 1254 w 1254"/>
                <a:gd name="T49" fmla="*/ 0 h 1163"/>
                <a:gd name="T50" fmla="*/ 1254 w 1254"/>
                <a:gd name="T51" fmla="*/ 0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4" h="1163">
                  <a:moveTo>
                    <a:pt x="1254" y="0"/>
                  </a:moveTo>
                  <a:lnTo>
                    <a:pt x="1216" y="43"/>
                  </a:lnTo>
                  <a:lnTo>
                    <a:pt x="1157" y="106"/>
                  </a:lnTo>
                  <a:lnTo>
                    <a:pt x="988" y="272"/>
                  </a:lnTo>
                  <a:lnTo>
                    <a:pt x="882" y="374"/>
                  </a:lnTo>
                  <a:lnTo>
                    <a:pt x="706" y="542"/>
                  </a:lnTo>
                  <a:lnTo>
                    <a:pt x="582" y="663"/>
                  </a:lnTo>
                  <a:lnTo>
                    <a:pt x="464" y="777"/>
                  </a:lnTo>
                  <a:lnTo>
                    <a:pt x="342" y="902"/>
                  </a:lnTo>
                  <a:lnTo>
                    <a:pt x="210" y="1030"/>
                  </a:lnTo>
                  <a:lnTo>
                    <a:pt x="88" y="1132"/>
                  </a:lnTo>
                  <a:lnTo>
                    <a:pt x="35" y="1163"/>
                  </a:lnTo>
                  <a:lnTo>
                    <a:pt x="0" y="1160"/>
                  </a:lnTo>
                  <a:lnTo>
                    <a:pt x="16" y="1118"/>
                  </a:lnTo>
                  <a:lnTo>
                    <a:pt x="82" y="1051"/>
                  </a:lnTo>
                  <a:lnTo>
                    <a:pt x="181" y="953"/>
                  </a:lnTo>
                  <a:lnTo>
                    <a:pt x="299" y="835"/>
                  </a:lnTo>
                  <a:lnTo>
                    <a:pt x="428" y="712"/>
                  </a:lnTo>
                  <a:lnTo>
                    <a:pt x="555" y="590"/>
                  </a:lnTo>
                  <a:lnTo>
                    <a:pt x="671" y="481"/>
                  </a:lnTo>
                  <a:lnTo>
                    <a:pt x="823" y="345"/>
                  </a:lnTo>
                  <a:lnTo>
                    <a:pt x="985" y="199"/>
                  </a:lnTo>
                  <a:lnTo>
                    <a:pt x="1068" y="111"/>
                  </a:lnTo>
                  <a:lnTo>
                    <a:pt x="1134" y="34"/>
                  </a:lnTo>
                  <a:lnTo>
                    <a:pt x="1254" y="0"/>
                  </a:lnTo>
                  <a:lnTo>
                    <a:pt x="12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13" y="3716871"/>
            <a:ext cx="5452219" cy="30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Elementos, Variáveis e 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Elementos</a:t>
            </a:r>
            <a:r>
              <a:rPr lang="pt-BR" dirty="0" smtClean="0"/>
              <a:t> são as entidades a respeito das quais se coletam dados</a:t>
            </a:r>
          </a:p>
          <a:p>
            <a:r>
              <a:rPr lang="pt-BR" dirty="0" smtClean="0"/>
              <a:t>Uma </a:t>
            </a:r>
            <a:r>
              <a:rPr lang="pt-BR" b="1" dirty="0" smtClean="0"/>
              <a:t>variável</a:t>
            </a:r>
            <a:r>
              <a:rPr lang="pt-BR" dirty="0" smtClean="0"/>
              <a:t> é uma característica dos elementos que nos interessa</a:t>
            </a:r>
          </a:p>
          <a:p>
            <a:r>
              <a:rPr lang="pt-BR" dirty="0" smtClean="0"/>
              <a:t>O conjunto de medidas obtidas correspondentes a determinado elemento designa-se </a:t>
            </a:r>
            <a:r>
              <a:rPr lang="pt-BR" b="1" dirty="0" smtClean="0"/>
              <a:t>observação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Que tipos de Dados existem?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0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de Medição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Escala nominal</a:t>
            </a:r>
            <a:r>
              <a:rPr lang="pt-BR" dirty="0" smtClean="0"/>
              <a:t>: dados que consistem em rótulos ou nomes usados para identificar um atributo do elemento</a:t>
            </a:r>
          </a:p>
          <a:p>
            <a:r>
              <a:rPr lang="pt-BR" b="1" dirty="0" smtClean="0"/>
              <a:t>Escala ordinal</a:t>
            </a:r>
            <a:r>
              <a:rPr lang="pt-BR" dirty="0" smtClean="0"/>
              <a:t>: os dados apresentam as propriedades dos dados nominais e se a ordem ou classificação dos dados for significativa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1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133</TotalTime>
  <Words>955</Words>
  <Application>Microsoft Office PowerPoint</Application>
  <PresentationFormat>Apresentação na tela (4:3)</PresentationFormat>
  <Paragraphs>233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Cambria</vt:lpstr>
      <vt:lpstr>Monotype Sorts</vt:lpstr>
      <vt:lpstr>Times New Roman</vt:lpstr>
      <vt:lpstr>Wingdings</vt:lpstr>
      <vt:lpstr>Adjacência</vt:lpstr>
      <vt:lpstr>Probabilidade e Estatística Aplicadas à Contabilidade I</vt:lpstr>
      <vt:lpstr>Dados e Estatística</vt:lpstr>
      <vt:lpstr>Para quê servem os Dados?</vt:lpstr>
      <vt:lpstr>Dados e Estatística</vt:lpstr>
      <vt:lpstr>Dados e Conjunto de Dados</vt:lpstr>
      <vt:lpstr>Aplicações em Negócios</vt:lpstr>
      <vt:lpstr>Elementos, Variáveis e Observações</vt:lpstr>
      <vt:lpstr>Que tipos de Dados existem?</vt:lpstr>
      <vt:lpstr>Escalas de Medição</vt:lpstr>
      <vt:lpstr>Escalas de Medição</vt:lpstr>
      <vt:lpstr>Dados Qualitativos e Quantitativos</vt:lpstr>
      <vt:lpstr>Dados Qualitativos e Quantitativos</vt:lpstr>
      <vt:lpstr>Dados Qualitativos e Quantitativos</vt:lpstr>
      <vt:lpstr>Dados de Seção Transversal</vt:lpstr>
      <vt:lpstr>Dados de Série Histórica</vt:lpstr>
      <vt:lpstr>Dados em Painel</vt:lpstr>
      <vt:lpstr>Aonde eu consigo os dados?</vt:lpstr>
      <vt:lpstr>Fontes de Dados</vt:lpstr>
      <vt:lpstr>Erros na Obtenção de Dados</vt:lpstr>
      <vt:lpstr>Estatística Descritiva</vt:lpstr>
      <vt:lpstr>Exemplo: Estatística Descritiva Mecânica Hudson</vt:lpstr>
      <vt:lpstr>Exemplo: Estatística Descritiva Mecânica Hudson</vt:lpstr>
      <vt:lpstr>Resumo Tabular: Frequência e Percentual de Frequência</vt:lpstr>
      <vt:lpstr>Resumo Gráfico: Histograma</vt:lpstr>
      <vt:lpstr>Resumo Numérico</vt:lpstr>
      <vt:lpstr>Inferência Estatística</vt:lpstr>
      <vt:lpstr>Processo de Inferência  Estatística</vt:lpstr>
      <vt:lpstr>Computação e Análise Estatística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21</cp:revision>
  <dcterms:created xsi:type="dcterms:W3CDTF">2012-02-29T19:02:28Z</dcterms:created>
  <dcterms:modified xsi:type="dcterms:W3CDTF">2016-08-16T02:06:56Z</dcterms:modified>
</cp:coreProperties>
</file>