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C112B-461D-4B46-B56B-032DD292C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3B9AB3-B1CC-47A4-91A6-18B5ADC9B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493BB1-6F1D-4419-BFD4-065884C5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F81287-BFB6-45FA-9DD0-3A1EE6EF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9FC585-DE38-4C03-A4EE-03E4F7B8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3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17CFD-F56B-42A7-B2E6-EB278CC8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D5F77C-CB61-4BAE-9798-A56C62519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FE082-DBE0-4529-B1DD-59EEB7CE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29BC68-C17F-450D-B326-1EA75459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983D7B-9D4C-43B3-9A1B-C9EE817A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4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8907-0A79-4477-9EB9-393F4F299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562DD4-36AD-404C-8C1C-2A39E483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321E2F-A4A8-4B4A-8C59-473819FC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93B49D-8910-40EC-BEEF-314C31BE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B2E1C0-321F-4952-BD78-6717D3E8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85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5A319-FFEF-4FCF-9CEE-EFB8DCA1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2EDCF8-CFF4-46C6-BD6F-72F07FE83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9DAF9D-BE6B-4475-B201-F01BF40E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BE8123-99A6-4107-ABD0-4B7C9A6A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61A91B-9441-4A2E-9967-4364B34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30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6D5EB-8F89-4C48-B048-0C90AD8CA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14FAB3-161C-4C17-9C16-25AD17C6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B1C274-3EF2-4B83-99DA-9BF32285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78B024-F298-40D4-9565-4458CDBD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905F5F-EED7-489C-9228-D6EAC1FB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76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03028-B126-45B7-8379-3EDB6231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2E9100-8973-47EA-8E98-BFA1CCC42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3C6018-F061-46A3-95DE-E99EB06CA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97464D-68AE-4D65-808C-63727B00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049FE9-F843-4FC3-9D67-8831AFD5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04F787-6E32-497A-BF36-A3F8B91B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05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06929-4249-4042-9B54-A99F013B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4BB1DB-158C-4693-8528-32BE1F4F3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4B7044-37D2-4113-8E86-7CF67CB5D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BF6A26-23F5-4F13-83BC-5425D69E7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56F5BB-2B84-454B-A53A-2A6AF2AF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1FCAEE-1E54-42F3-96F5-0D2DA2EA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B939D3-58AE-4E71-9C86-19C5735D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4F4BC4-7389-476C-A31D-B504AFC3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40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588E5-6DB5-4F96-A861-290CFB5C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46D22FF-C025-4A00-86EC-2757C19C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D16700E-5060-4FD7-B948-0D35F3B4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A65282-4528-48E4-83D4-EE5EFE2F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3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14DFDB-7565-4C9D-BBC6-F82E4607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DE80551-0378-4C5D-A21C-2F6C861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EF2B38-B5D9-41B1-9C47-DFF9982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19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5954B-F864-4494-B6D5-676BB9E2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83A85F-B23E-4AFA-9DC5-AD583109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8C5885-9D62-44C8-85C0-4CAE491AF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878B03-1BE2-45BD-BFD3-5284D52F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0ADDFB-A06C-4E36-A54C-38F83574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5A2713-9BB4-43BB-A7D2-E8EC2425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8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19630-C2FF-4DEF-9413-75ACEA6A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12BB80E-3C7C-44EA-B507-814DD91B5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DBF05B-CF39-4297-B11F-45A3F1608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929907-ECEF-4A5D-801B-5F052B0E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47D43B-8F8E-4A2A-8562-817C9840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109AB6-628B-427B-8F9F-94845219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91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78C3AE-C9DB-41AC-BC07-82AC1B1D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117923-08F4-4484-91FA-E0AE2FC46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4B63D8-55A6-44F6-83AE-7B3F74774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5E8F-688A-4AE3-88EE-3C4B6E8B9C62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397C49-5380-4BD0-A627-DC335F0AD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050E45-BC32-42A4-A56B-835BD157B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A871B-B662-4887-9459-B8D1A3123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6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8EE44-81F6-4230-97A4-B576186AA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Planejamento Territorial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7A0161-DD6C-42A1-99CE-DB1D378B5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Profa. Dra. Eliana Tadeu Terci </a:t>
            </a:r>
          </a:p>
        </p:txBody>
      </p:sp>
    </p:spTree>
    <p:extLst>
      <p:ext uri="{BB962C8B-B14F-4D97-AF65-F5344CB8AC3E}">
        <p14:creationId xmlns:p14="http://schemas.microsoft.com/office/powerpoint/2010/main" val="288788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F351F-D48E-48BA-97EC-6B9F560D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Planejamento Territorial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822BFE-FD49-45BE-A516-C4BC4FC63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Anos 1990 </a:t>
            </a:r>
          </a:p>
          <a:p>
            <a:r>
              <a:rPr lang="pt-BR" dirty="0"/>
              <a:t>condicionante externo - Globalização </a:t>
            </a:r>
          </a:p>
          <a:p>
            <a:r>
              <a:rPr lang="pt-BR" dirty="0"/>
              <a:t>Condicionante interno Política Urbana (1988) e Estatuto da Cidade 2001</a:t>
            </a:r>
          </a:p>
          <a:p>
            <a:r>
              <a:rPr lang="pt-BR" dirty="0"/>
              <a:t>Paradoxo: emancipação dos municípios e perda do projeto nacional – guerra dos lugares/</a:t>
            </a:r>
            <a:r>
              <a:rPr lang="pt-BR" dirty="0" err="1"/>
              <a:t>neo-localismo</a:t>
            </a:r>
            <a:r>
              <a:rPr lang="pt-BR" dirty="0"/>
              <a:t> competitivo</a:t>
            </a:r>
          </a:p>
          <a:p>
            <a:r>
              <a:rPr lang="pt-BR" dirty="0"/>
              <a:t>PPA substitui o Planejamento de longo prazo – planejamento estratégico </a:t>
            </a:r>
          </a:p>
        </p:txBody>
      </p:sp>
    </p:spTree>
    <p:extLst>
      <p:ext uri="{BB962C8B-B14F-4D97-AF65-F5344CB8AC3E}">
        <p14:creationId xmlns:p14="http://schemas.microsoft.com/office/powerpoint/2010/main" val="193078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EEB04-2162-493D-B0D7-BD96D894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Planejamento Territorial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F1E5A2-7FB5-4111-97B3-CBA77E7F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Anos 1990 – perda de projeto nacional e globalização – esvaziamento da questão regional – nação x interesses privados </a:t>
            </a:r>
          </a:p>
          <a:p>
            <a:r>
              <a:rPr lang="pt-BR" dirty="0"/>
              <a:t>principais vetores do processo de fragmentação: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grandes projetos de investimento (</a:t>
            </a:r>
            <a:r>
              <a:rPr lang="pt-BR" dirty="0" err="1"/>
              <a:t>GPIs</a:t>
            </a:r>
            <a:r>
              <a:rPr lang="pt-BR" dirty="0"/>
              <a:t>) - anos 1970 – inflexão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60 e 70 - </a:t>
            </a:r>
            <a:r>
              <a:rPr lang="pt-BR" dirty="0" err="1"/>
              <a:t>GPIs</a:t>
            </a:r>
            <a:r>
              <a:rPr lang="pt-BR" dirty="0"/>
              <a:t> sob articulação do Estado II PND polos de desenvolvimento (setorial e funcional) – projeto Eixos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90 – </a:t>
            </a:r>
            <a:r>
              <a:rPr lang="pt-BR" dirty="0" err="1"/>
              <a:t>GPIs</a:t>
            </a:r>
            <a:r>
              <a:rPr lang="pt-BR" dirty="0"/>
              <a:t> – privatizações retiraram o controle do Estado – interesses locais-globais (lobbies, coalizões políticas, articulações econômico-financeiras):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“O exame da economia política de cada grande projeto permitiria identificar de que forma atores políticos e empresas nacionais e internacionais se associam e mobilizam elites locais e regionais para exercer o controle do território, constituindo uma nova geografia física, econômica e política que decompõe o território nacional em novos fragmentos </a:t>
            </a:r>
            <a:r>
              <a:rPr lang="pt-BR" i="1" dirty="0" err="1"/>
              <a:t>glocalizados</a:t>
            </a:r>
            <a:r>
              <a:rPr lang="pt-BR" dirty="0"/>
              <a:t>.” (pag. 12) </a:t>
            </a:r>
            <a:br>
              <a:rPr lang="pt-BR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90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EEB04-2162-493D-B0D7-BD96D894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Planejamento Territorial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F1E5A2-7FB5-4111-97B3-CBA77E7F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7265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2. </a:t>
            </a:r>
            <a:r>
              <a:rPr lang="pt-BR" b="1" dirty="0" err="1"/>
              <a:t>neo-localismo</a:t>
            </a:r>
            <a:r>
              <a:rPr lang="pt-BR" b="1" dirty="0"/>
              <a:t> </a:t>
            </a:r>
            <a:r>
              <a:rPr lang="pt-BR" dirty="0"/>
              <a:t>competitivo: protagonismo municipal</a:t>
            </a:r>
          </a:p>
          <a:p>
            <a:pPr marL="0" indent="0">
              <a:buNone/>
            </a:pPr>
            <a:r>
              <a:rPr lang="pt-BR" dirty="0"/>
              <a:t>Papel do Estado: </a:t>
            </a:r>
            <a:r>
              <a:rPr lang="pt-BR" dirty="0" err="1"/>
              <a:t>desregulemantação</a:t>
            </a:r>
            <a:r>
              <a:rPr lang="pt-BR" dirty="0"/>
              <a:t>; arrocho fiscal e aplicação da LRF; leilões de localização</a:t>
            </a:r>
          </a:p>
          <a:p>
            <a:pPr marL="0" indent="0">
              <a:buNone/>
            </a:pPr>
            <a:r>
              <a:rPr lang="pt-BR" dirty="0"/>
              <a:t>3. </a:t>
            </a:r>
            <a:r>
              <a:rPr lang="pt-BR" b="1" dirty="0"/>
              <a:t>velho regionalismo</a:t>
            </a:r>
            <a:r>
              <a:rPr lang="pt-BR" dirty="0"/>
              <a:t>, com suas redes de clientela-patronagem: “Se o </a:t>
            </a:r>
            <a:r>
              <a:rPr lang="pt-BR" dirty="0" err="1"/>
              <a:t>neo-localismo</a:t>
            </a:r>
            <a:r>
              <a:rPr lang="pt-BR" dirty="0"/>
              <a:t> competitivo e </a:t>
            </a:r>
            <a:r>
              <a:rPr lang="pt-BR" dirty="0" err="1"/>
              <a:t>empreendedorista</a:t>
            </a:r>
            <a:r>
              <a:rPr lang="pt-BR" dirty="0"/>
              <a:t> tem ares pós-modernos e data dos anos 90, há que referir a permanência do velho regionalismo no cenário político brasileiro e em suas projeções territoriais”. (p. 13)</a:t>
            </a:r>
          </a:p>
          <a:p>
            <a:pPr marL="0" indent="0">
              <a:buNone/>
            </a:pPr>
            <a:r>
              <a:rPr lang="pt-BR" dirty="0"/>
              <a:t>Curioso: as ditaduras (Estado Novo e Militar) mitigaram o poder das oligarquias regionais – órgãos federais SUDAM, SUDENE, institucionalizaram a gestão territorial </a:t>
            </a:r>
          </a:p>
          <a:p>
            <a:pPr marL="0" indent="0">
              <a:buNone/>
            </a:pPr>
            <a:r>
              <a:rPr lang="pt-BR" dirty="0"/>
              <a:t>Na democracia a fragilidade dos partidos políticos, a forma como se articula a política contribui para a volta do regionalismo – </a:t>
            </a:r>
            <a:r>
              <a:rPr lang="pt-BR" b="1" dirty="0"/>
              <a:t>não se cogita a volta do debate sobre a retomada de um projeto nacional de desenvolvimento e território </a:t>
            </a:r>
          </a:p>
          <a:p>
            <a:pPr marL="0" indent="0">
              <a:buNone/>
            </a:pPr>
            <a:r>
              <a:rPr lang="pt-BR" dirty="0"/>
              <a:t>“Evidentemente, o problema não está nas eleições e, menos ainda, na democracia; ao contrário, está, pelo menos em parte, no déficit de democracia que consagra um Estado que permanece fora do alcance de </a:t>
            </a:r>
            <a:r>
              <a:rPr lang="pt-BR" b="1" dirty="0"/>
              <a:t>controles sociais efetivos</a:t>
            </a:r>
            <a:r>
              <a:rPr lang="pt-BR" dirty="0"/>
              <a:t>.” (pag. 15) 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favorecem a articulação entre empresas privadas nacionais/articulação com corporações multinacionais e influências políticas: internacionalização dos grupos</a:t>
            </a:r>
            <a:r>
              <a:rPr lang="pt-BR" b="1" dirty="0"/>
              <a:t>, globalização do agronegóc</a:t>
            </a:r>
            <a:r>
              <a:rPr lang="pt-BR" dirty="0"/>
              <a:t>io (ELIAS, 1993) </a:t>
            </a:r>
          </a:p>
          <a:p>
            <a:pPr marL="0" indent="0">
              <a:buNone/>
            </a:pPr>
            <a:r>
              <a:rPr lang="pt-BR" dirty="0" err="1"/>
              <a:t>GPIs</a:t>
            </a:r>
            <a:r>
              <a:rPr lang="pt-BR" dirty="0"/>
              <a:t> de interesse privado (em nome do progresso e geração de emprego) ler nota 9 </a:t>
            </a:r>
          </a:p>
        </p:txBody>
      </p:sp>
    </p:spTree>
    <p:extLst>
      <p:ext uri="{BB962C8B-B14F-4D97-AF65-F5344CB8AC3E}">
        <p14:creationId xmlns:p14="http://schemas.microsoft.com/office/powerpoint/2010/main" val="141159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EEB04-2162-493D-B0D7-BD96D894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Planejamento Territorial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F1E5A2-7FB5-4111-97B3-CBA77E7F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7265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Bases teórico conceituais;</a:t>
            </a:r>
          </a:p>
          <a:p>
            <a:pPr marL="0" indent="0">
              <a:buNone/>
            </a:pPr>
            <a:r>
              <a:rPr lang="pt-BR" dirty="0"/>
              <a:t>Anos 1970 – </a:t>
            </a:r>
            <a:r>
              <a:rPr lang="pt-BR" b="1" dirty="0"/>
              <a:t>geografia francesa Perroux </a:t>
            </a:r>
            <a:r>
              <a:rPr lang="pt-BR" dirty="0"/>
              <a:t>– polos de desenvolvimento – heterogeneidade e desequilíbrio em lugar de homogeneidade e equilíbrio – integração territorial </a:t>
            </a:r>
          </a:p>
          <a:p>
            <a:pPr marL="0" indent="0">
              <a:buNone/>
            </a:pPr>
            <a:r>
              <a:rPr lang="pt-BR" dirty="0"/>
              <a:t>Anos 1990 – </a:t>
            </a:r>
            <a:r>
              <a:rPr lang="pt-BR" b="1" dirty="0"/>
              <a:t>protagonismo de cidade </a:t>
            </a:r>
            <a:r>
              <a:rPr lang="pt-BR" dirty="0"/>
              <a:t>– planejamento estratégico – gestão empresarial – “formular planos de guerra” – guerra dos lugares, vantagens locacionais </a:t>
            </a:r>
          </a:p>
          <a:p>
            <a:pPr marL="0" indent="0">
              <a:buNone/>
            </a:pPr>
            <a:r>
              <a:rPr lang="pt-BR" dirty="0"/>
              <a:t>“Afinal, o que é o Estado brasileiro pós-Constituição de 1988 senão, em</a:t>
            </a:r>
            <a:br>
              <a:rPr lang="pt-BR" dirty="0"/>
            </a:br>
            <a:r>
              <a:rPr lang="pt-BR" dirty="0"/>
              <a:t>boa medida, a combinação heteróclita destas (e outras) múltiplas formas de organização, manifestação, articulação e defesa de interesses corporativos e segmentários, em que diferentes coalizões de grupos disputam recursos – inclusive territoriais – nas escalas local, estadual, regional e nacional?” (pag. 20)</a:t>
            </a:r>
          </a:p>
          <a:p>
            <a:pPr marL="0" indent="0">
              <a:buNone/>
            </a:pPr>
            <a:r>
              <a:rPr lang="pt-BR" b="1" dirty="0"/>
              <a:t>Desafios</a:t>
            </a:r>
            <a:r>
              <a:rPr lang="pt-BR" dirty="0"/>
              <a:t>?  </a:t>
            </a:r>
          </a:p>
          <a:p>
            <a:pPr marL="0" indent="0">
              <a:buNone/>
            </a:pPr>
            <a:r>
              <a:rPr lang="pt-BR" dirty="0"/>
              <a:t>“um novo </a:t>
            </a:r>
            <a:r>
              <a:rPr lang="pt-BR" b="1" i="1" dirty="0"/>
              <a:t>projeto territorial</a:t>
            </a:r>
            <a:r>
              <a:rPr lang="pt-BR" dirty="0"/>
              <a:t>, inseparável de um novo </a:t>
            </a:r>
            <a:r>
              <a:rPr lang="pt-BR" b="1" i="1" dirty="0"/>
              <a:t>projeto nacional</a:t>
            </a:r>
            <a:r>
              <a:rPr lang="pt-BR" dirty="0"/>
              <a:t>, remete, sobretudo, à questão da constituição de sujeitos políticos.” (pag. 21)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68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596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Planejamento Territorial </vt:lpstr>
      <vt:lpstr>Planejamento Territorial </vt:lpstr>
      <vt:lpstr>Planejamento Territorial </vt:lpstr>
      <vt:lpstr>Planejamento Territorial </vt:lpstr>
      <vt:lpstr>Planejamento Territorial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Territorial</dc:title>
  <dc:creator>Eliana Terci</dc:creator>
  <cp:lastModifiedBy>User</cp:lastModifiedBy>
  <cp:revision>10</cp:revision>
  <dcterms:created xsi:type="dcterms:W3CDTF">2020-06-01T12:07:04Z</dcterms:created>
  <dcterms:modified xsi:type="dcterms:W3CDTF">2022-04-24T20:23:23Z</dcterms:modified>
</cp:coreProperties>
</file>