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62" r:id="rId2"/>
    <p:sldId id="413" r:id="rId3"/>
    <p:sldId id="352" r:id="rId4"/>
    <p:sldId id="339" r:id="rId5"/>
    <p:sldId id="256" r:id="rId6"/>
    <p:sldId id="338" r:id="rId7"/>
    <p:sldId id="337" r:id="rId8"/>
    <p:sldId id="370" r:id="rId9"/>
    <p:sldId id="340" r:id="rId10"/>
    <p:sldId id="376" r:id="rId11"/>
    <p:sldId id="261" r:id="rId12"/>
    <p:sldId id="262" r:id="rId13"/>
    <p:sldId id="265" r:id="rId14"/>
    <p:sldId id="416" r:id="rId15"/>
    <p:sldId id="417" r:id="rId16"/>
    <p:sldId id="418" r:id="rId17"/>
    <p:sldId id="419" r:id="rId18"/>
    <p:sldId id="420" r:id="rId19"/>
    <p:sldId id="421" r:id="rId20"/>
    <p:sldId id="348" r:id="rId21"/>
    <p:sldId id="349" r:id="rId22"/>
    <p:sldId id="259" r:id="rId23"/>
    <p:sldId id="351" r:id="rId24"/>
    <p:sldId id="258" r:id="rId25"/>
    <p:sldId id="391" r:id="rId26"/>
    <p:sldId id="288" r:id="rId27"/>
    <p:sldId id="393" r:id="rId28"/>
    <p:sldId id="289" r:id="rId29"/>
    <p:sldId id="397" r:id="rId30"/>
    <p:sldId id="299" r:id="rId31"/>
    <p:sldId id="398" r:id="rId32"/>
    <p:sldId id="266" r:id="rId33"/>
    <p:sldId id="275" r:id="rId34"/>
    <p:sldId id="268" r:id="rId35"/>
    <p:sldId id="402" r:id="rId36"/>
    <p:sldId id="269" r:id="rId37"/>
    <p:sldId id="403" r:id="rId38"/>
    <p:sldId id="408" r:id="rId39"/>
    <p:sldId id="409" r:id="rId40"/>
    <p:sldId id="270" r:id="rId41"/>
    <p:sldId id="271" r:id="rId42"/>
    <p:sldId id="414" r:id="rId43"/>
    <p:sldId id="415" r:id="rId44"/>
    <p:sldId id="272" r:id="rId45"/>
    <p:sldId id="273" r:id="rId46"/>
    <p:sldId id="404" r:id="rId47"/>
    <p:sldId id="405" r:id="rId48"/>
    <p:sldId id="406" r:id="rId49"/>
    <p:sldId id="407" r:id="rId50"/>
    <p:sldId id="260" r:id="rId51"/>
    <p:sldId id="410" r:id="rId52"/>
    <p:sldId id="267" r:id="rId53"/>
    <p:sldId id="399" r:id="rId54"/>
    <p:sldId id="344" r:id="rId55"/>
    <p:sldId id="385" r:id="rId56"/>
    <p:sldId id="378" r:id="rId57"/>
    <p:sldId id="379" r:id="rId58"/>
    <p:sldId id="322" r:id="rId59"/>
    <p:sldId id="323" r:id="rId60"/>
    <p:sldId id="329" r:id="rId61"/>
    <p:sldId id="345" r:id="rId62"/>
    <p:sldId id="324" r:id="rId63"/>
    <p:sldId id="325" r:id="rId64"/>
    <p:sldId id="326" r:id="rId65"/>
    <p:sldId id="327" r:id="rId66"/>
    <p:sldId id="330" r:id="rId67"/>
    <p:sldId id="422" r:id="rId68"/>
    <p:sldId id="423" r:id="rId69"/>
    <p:sldId id="424" r:id="rId70"/>
    <p:sldId id="425" r:id="rId71"/>
    <p:sldId id="426" r:id="rId72"/>
    <p:sldId id="427" r:id="rId73"/>
    <p:sldId id="328" r:id="rId74"/>
    <p:sldId id="428" r:id="rId75"/>
    <p:sldId id="429" r:id="rId76"/>
    <p:sldId id="331" r:id="rId77"/>
    <p:sldId id="332" r:id="rId78"/>
    <p:sldId id="333" r:id="rId7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129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29B85-549C-449E-AF05-9DDEA6694622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04795-93CF-4400-9985-332592026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f6908a4d0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f6908a4d0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87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04795-93CF-4400-9985-33259202659B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3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98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89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1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0F3A44F-C8B9-481E-AE40-DDEE64541B22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91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81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08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91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19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4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35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17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59A6-767A-4846-AA41-C4762C469536}" type="datetimeFigureOut">
              <a:rPr lang="pt-BR" smtClean="0"/>
              <a:t>24/08/2022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012C1-9FBF-498A-8664-B734119AB6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35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hyperlink" Target="https://www.lpkf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mail.google.com/mail/u/0/#label/Empresas%2FAnacom/FMfcgxwJWjFBWTSPKjPXPDZVHHKnZNnD?projector=1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mail.google.com/mail/u/0/#label/Empresas%2FAnacom/FMfcgxwJWjFBWTSPKjPXPDZVHHKnZNnD?projector=1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edisciplinas.usp.br/acessar/" TargetMode="Externa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file:///E:\HD1\G\DL\D\Sel393%20-%20Laborat&#243;rio%20de%20Instrumenta&#231;&#227;o%20Eletr&#244;nica%20I\Apresenta&#231;&#227;o\2022\Express&#227;o%20Escrita%20-%20Relat&#243;rios%20de%20Laborat&#243;rios.ppt" TargetMode="Externa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4" Type="http://schemas.openxmlformats.org/officeDocument/2006/relationships/hyperlink" Target="file:///E:\HD1\G\DL\D\Sel393%20-%20Laborat&#243;rio%20de%20Instrumenta&#231;&#227;o%20Eletr&#244;nica%20I\Apresenta&#231;&#227;o\2022\Express&#227;o%20Escrita%20e%20Comunica&#231;&#227;o%20Oral.ppt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file:///E:\HD1\G\DL\D\Sel393%20-%20Laborat&#243;rio%20de%20Instrumenta&#231;&#227;o%20Eletr&#244;nica%20I\Apresenta&#231;&#227;o\2022\Express&#227;o%20Escrita%20e%20Comunica&#231;&#227;o%20Oral.ppt" TargetMode="Externa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file:///E:\HD1\G\DL\D\Sel393%20-%20Laborat&#243;rio%20de%20Instrumenta&#231;&#227;o%20Eletr&#244;nica%20I\Apresenta&#231;&#227;o\2022\Express&#227;o%20Escrita%20-%20Relat&#243;rios%20de%20Laborat&#243;rios.ppt" TargetMode="Externa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475656" y="1052736"/>
            <a:ext cx="6368863" cy="168388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SEL318 – Laboratório de Circuitos Eletrônicos III</a:t>
            </a:r>
          </a:p>
        </p:txBody>
      </p:sp>
    </p:spTree>
    <p:extLst>
      <p:ext uri="{BB962C8B-B14F-4D97-AF65-F5344CB8AC3E}">
        <p14:creationId xmlns:p14="http://schemas.microsoft.com/office/powerpoint/2010/main" val="169870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069126" y="1129825"/>
            <a:ext cx="7005749" cy="3970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200" b="1" dirty="0">
                <a:solidFill>
                  <a:schemeClr val="bg1"/>
                </a:solidFill>
              </a:rPr>
              <a:t>Infraestrutura de Ensino</a:t>
            </a:r>
          </a:p>
          <a:p>
            <a:r>
              <a:rPr lang="pt-BR" sz="7200" b="1" dirty="0">
                <a:solidFill>
                  <a:schemeClr val="bg1"/>
                </a:solidFill>
              </a:rPr>
              <a:t>(SEL0318)</a:t>
            </a:r>
          </a:p>
        </p:txBody>
      </p:sp>
    </p:spTree>
    <p:extLst>
      <p:ext uri="{BB962C8B-B14F-4D97-AF65-F5344CB8AC3E}">
        <p14:creationId xmlns:p14="http://schemas.microsoft.com/office/powerpoint/2010/main" val="1972264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744EA601-4414-4E2D-8D35-CEFB45BA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4813"/>
            <a:ext cx="72644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E1033912-6B3F-4349-ABBA-0E38CDC7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945063"/>
            <a:ext cx="82137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50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9BE4EDE-FA1F-4CF7-B7E6-5DEDB39B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1075"/>
            <a:ext cx="90011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E92F8AD-CF92-46E8-975E-34C4713B447C}"/>
              </a:ext>
            </a:extLst>
          </p:cNvPr>
          <p:cNvSpPr txBox="1"/>
          <p:nvPr/>
        </p:nvSpPr>
        <p:spPr>
          <a:xfrm>
            <a:off x="3563888" y="260648"/>
            <a:ext cx="24482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Eletrônica Analógica</a:t>
            </a:r>
          </a:p>
        </p:txBody>
      </p:sp>
    </p:spTree>
    <p:extLst>
      <p:ext uri="{BB962C8B-B14F-4D97-AF65-F5344CB8AC3E}">
        <p14:creationId xmlns:p14="http://schemas.microsoft.com/office/powerpoint/2010/main" val="380542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B17F70C-680A-4527-B777-49E12CE3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57" y="1135008"/>
            <a:ext cx="6381487" cy="510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786475-3E66-41E3-8FF9-0F799C182121}"/>
              </a:ext>
            </a:extLst>
          </p:cNvPr>
          <p:cNvSpPr txBox="1"/>
          <p:nvPr/>
        </p:nvSpPr>
        <p:spPr>
          <a:xfrm>
            <a:off x="3675173" y="260648"/>
            <a:ext cx="22257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Telecomunicações</a:t>
            </a:r>
          </a:p>
        </p:txBody>
      </p:sp>
    </p:spTree>
    <p:extLst>
      <p:ext uri="{BB962C8B-B14F-4D97-AF65-F5344CB8AC3E}">
        <p14:creationId xmlns:p14="http://schemas.microsoft.com/office/powerpoint/2010/main" val="275956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EA34B65A-AFD8-4CF9-BB2B-68B892B7A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700213"/>
            <a:ext cx="5616575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/>
              <a:t>ME3100 – Analog Electronic Courseware </a:t>
            </a:r>
          </a:p>
        </p:txBody>
      </p:sp>
    </p:spTree>
    <p:extLst>
      <p:ext uri="{BB962C8B-B14F-4D97-AF65-F5344CB8AC3E}">
        <p14:creationId xmlns:p14="http://schemas.microsoft.com/office/powerpoint/2010/main" val="2763227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EA9EB6E-52F7-4728-9352-31A93CC2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346075"/>
            <a:ext cx="65119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28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924E4E2-4C82-4928-8407-BC3548ED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052513"/>
            <a:ext cx="73501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F5F9AA6D-59A4-43F1-8B65-43781EA9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90525"/>
            <a:ext cx="33289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E8FA7E1-6405-4CC5-893D-EB4C1B03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0688"/>
            <a:ext cx="56245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73483AEE-C62B-4C20-A5DF-05EDC017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6351588"/>
            <a:ext cx="7296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260B094-FA8A-47FD-9AA1-4561CE68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00025"/>
            <a:ext cx="77120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76FAB146-B0CD-4308-9346-5E2E0645983B}"/>
              </a:ext>
            </a:extLst>
          </p:cNvPr>
          <p:cNvSpPr/>
          <p:nvPr/>
        </p:nvSpPr>
        <p:spPr>
          <a:xfrm>
            <a:off x="8289925" y="4857750"/>
            <a:ext cx="536575" cy="360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155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3">
            <a:extLst>
              <a:ext uri="{FF2B5EF4-FFF2-40B4-BE49-F238E27FC236}">
                <a16:creationId xmlns:a16="http://schemas.microsoft.com/office/drawing/2014/main" id="{AC1D2FBD-0EAF-41EE-9E1A-BB80EA93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769059" cy="2908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4" name="Picture 3">
            <a:extLst>
              <a:ext uri="{FF2B5EF4-FFF2-40B4-BE49-F238E27FC236}">
                <a16:creationId xmlns:a16="http://schemas.microsoft.com/office/drawing/2014/main" id="{A8D1CDCB-C762-4067-B7AF-5D33B2E9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23" y="2204864"/>
            <a:ext cx="28670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A0BDD0-3C76-4ADB-8768-5D2E4908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50" y="836712"/>
            <a:ext cx="347662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79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>
            <a:extLst>
              <a:ext uri="{FF2B5EF4-FFF2-40B4-BE49-F238E27FC236}">
                <a16:creationId xmlns:a16="http://schemas.microsoft.com/office/drawing/2014/main" id="{934A018F-6CF4-4E34-B302-CB32491C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9341"/>
            <a:ext cx="5438374" cy="2777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9B1DCBF-0D51-4F1B-96BC-A260EA06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416674" cy="28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2D481DD-CFB5-4FA6-B8C5-9AC1E5EA7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620688"/>
            <a:ext cx="441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>
            <a:extLst>
              <a:ext uri="{FF2B5EF4-FFF2-40B4-BE49-F238E27FC236}">
                <a16:creationId xmlns:a16="http://schemas.microsoft.com/office/drawing/2014/main" id="{492AC1F0-45B0-4A85-BBCA-F6B5177D8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60" y="3726636"/>
            <a:ext cx="2464436" cy="461515"/>
          </a:xfrm>
        </p:spPr>
        <p:txBody>
          <a:bodyPr>
            <a:normAutofit/>
          </a:bodyPr>
          <a:lstStyle/>
          <a:p>
            <a:pPr algn="l"/>
            <a:r>
              <a:rPr lang="pt-BR" sz="2200" b="1" dirty="0">
                <a:solidFill>
                  <a:schemeClr val="bg1"/>
                </a:solidFill>
              </a:rPr>
              <a:t>Ambiente de Aulas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1E9DF98-BCFA-4E69-9BF0-82FB03D27C3C}"/>
              </a:ext>
            </a:extLst>
          </p:cNvPr>
          <p:cNvSpPr/>
          <p:nvPr/>
        </p:nvSpPr>
        <p:spPr>
          <a:xfrm>
            <a:off x="640120" y="3804562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152F8DB-4291-49A4-8ECB-D0AFA37989B3}"/>
              </a:ext>
            </a:extLst>
          </p:cNvPr>
          <p:cNvSpPr txBox="1">
            <a:spLocks/>
          </p:cNvSpPr>
          <p:nvPr/>
        </p:nvSpPr>
        <p:spPr>
          <a:xfrm>
            <a:off x="1213733" y="4312937"/>
            <a:ext cx="2422163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Expressão Escrita 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68D3E2C9-8A74-413B-A856-5DB6415BD57E}"/>
              </a:ext>
            </a:extLst>
          </p:cNvPr>
          <p:cNvSpPr/>
          <p:nvPr/>
        </p:nvSpPr>
        <p:spPr>
          <a:xfrm>
            <a:off x="639686" y="4400562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AB32A322-8E75-4092-BA9A-F8584F70A2DE}"/>
              </a:ext>
            </a:extLst>
          </p:cNvPr>
          <p:cNvSpPr txBox="1">
            <a:spLocks/>
          </p:cNvSpPr>
          <p:nvPr/>
        </p:nvSpPr>
        <p:spPr>
          <a:xfrm>
            <a:off x="1159411" y="2626701"/>
            <a:ext cx="4082944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Infraestrutura de Ensino do SEL</a:t>
            </a:r>
          </a:p>
          <a:p>
            <a:pPr algn="l"/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D63F0071-F911-4DDC-9AE5-5D177DCBBDB0}"/>
              </a:ext>
            </a:extLst>
          </p:cNvPr>
          <p:cNvSpPr/>
          <p:nvPr/>
        </p:nvSpPr>
        <p:spPr>
          <a:xfrm>
            <a:off x="639015" y="2704627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154F1524-5033-48F4-A3D6-37D9E118A43B}"/>
              </a:ext>
            </a:extLst>
          </p:cNvPr>
          <p:cNvSpPr txBox="1">
            <a:spLocks/>
          </p:cNvSpPr>
          <p:nvPr/>
        </p:nvSpPr>
        <p:spPr>
          <a:xfrm>
            <a:off x="1213733" y="3182605"/>
            <a:ext cx="1558067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Avaliação </a:t>
            </a: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471414BE-4BA6-4265-B44F-ACDBBFF88481}"/>
              </a:ext>
            </a:extLst>
          </p:cNvPr>
          <p:cNvSpPr/>
          <p:nvPr/>
        </p:nvSpPr>
        <p:spPr>
          <a:xfrm>
            <a:off x="639195" y="3250334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79636477-0687-4358-8FDE-C42C36F03C0D}"/>
              </a:ext>
            </a:extLst>
          </p:cNvPr>
          <p:cNvSpPr/>
          <p:nvPr/>
        </p:nvSpPr>
        <p:spPr>
          <a:xfrm>
            <a:off x="653764" y="789832"/>
            <a:ext cx="360040" cy="2618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D68F56BF-1A85-48B2-8D3F-D8DF41EDE192}"/>
              </a:ext>
            </a:extLst>
          </p:cNvPr>
          <p:cNvSpPr txBox="1">
            <a:spLocks/>
          </p:cNvSpPr>
          <p:nvPr/>
        </p:nvSpPr>
        <p:spPr>
          <a:xfrm>
            <a:off x="1186730" y="692696"/>
            <a:ext cx="3169246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Referências Bibliográficas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B70FBD74-A1EE-42B7-B4EF-588AFA6313DD}"/>
              </a:ext>
            </a:extLst>
          </p:cNvPr>
          <p:cNvSpPr txBox="1">
            <a:spLocks/>
          </p:cNvSpPr>
          <p:nvPr/>
        </p:nvSpPr>
        <p:spPr>
          <a:xfrm>
            <a:off x="1200798" y="1174052"/>
            <a:ext cx="1282970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Ementa</a:t>
            </a: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784152D3-B124-42A1-B199-8E4BC67FF94E}"/>
              </a:ext>
            </a:extLst>
          </p:cNvPr>
          <p:cNvSpPr/>
          <p:nvPr/>
        </p:nvSpPr>
        <p:spPr>
          <a:xfrm>
            <a:off x="639153" y="1251978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B141413-6C19-49CF-90EC-0BD70D0E5DE2}"/>
              </a:ext>
            </a:extLst>
          </p:cNvPr>
          <p:cNvSpPr txBox="1">
            <a:spLocks/>
          </p:cNvSpPr>
          <p:nvPr/>
        </p:nvSpPr>
        <p:spPr>
          <a:xfrm>
            <a:off x="1131956" y="1678108"/>
            <a:ext cx="3944100" cy="461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Infraestrutura de Ensino (SEL0318)</a:t>
            </a:r>
          </a:p>
          <a:p>
            <a:pPr algn="l"/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4F5AB69-DEA9-41C3-864E-0C16663AED9E}"/>
              </a:ext>
            </a:extLst>
          </p:cNvPr>
          <p:cNvSpPr/>
          <p:nvPr/>
        </p:nvSpPr>
        <p:spPr>
          <a:xfrm>
            <a:off x="639153" y="1745505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B18B261-AF65-4674-A1F1-8FFCBAF594B4}"/>
              </a:ext>
            </a:extLst>
          </p:cNvPr>
          <p:cNvSpPr txBox="1">
            <a:spLocks/>
          </p:cNvSpPr>
          <p:nvPr/>
        </p:nvSpPr>
        <p:spPr>
          <a:xfrm>
            <a:off x="1163509" y="2122645"/>
            <a:ext cx="2968492" cy="461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200" b="1" dirty="0">
                <a:solidFill>
                  <a:schemeClr val="bg1"/>
                </a:solidFill>
              </a:rPr>
              <a:t>Instrumentação Virtual</a:t>
            </a:r>
          </a:p>
          <a:p>
            <a:pPr algn="l"/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4C37A08-F869-4FB5-B584-444FD495C4FF}"/>
              </a:ext>
            </a:extLst>
          </p:cNvPr>
          <p:cNvSpPr/>
          <p:nvPr/>
        </p:nvSpPr>
        <p:spPr>
          <a:xfrm>
            <a:off x="643113" y="2200571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23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E12E6D6D-56C1-4948-988D-68C4C0D2F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700213"/>
            <a:ext cx="5616575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/>
              <a:t>ME3000 – Analog Electronic Courseware </a:t>
            </a:r>
          </a:p>
        </p:txBody>
      </p:sp>
    </p:spTree>
    <p:extLst>
      <p:ext uri="{BB962C8B-B14F-4D97-AF65-F5344CB8AC3E}">
        <p14:creationId xmlns:p14="http://schemas.microsoft.com/office/powerpoint/2010/main" val="398447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ADD6FBF-8F4E-4A95-A9E0-CA3C61C5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322263"/>
            <a:ext cx="6442075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15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1D01A80-3347-4D31-8C7F-BEC9EB916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260351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Imagem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9BD0EF4-347B-4EF6-A6F4-E89BE46EB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46" y="260648"/>
            <a:ext cx="2888708" cy="12952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544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Esquemático&#10;&#10;Descrição gerada automaticamente">
            <a:extLst>
              <a:ext uri="{FF2B5EF4-FFF2-40B4-BE49-F238E27FC236}">
                <a16:creationId xmlns:a16="http://schemas.microsoft.com/office/drawing/2014/main" id="{0FBD2383-D0CC-4C3B-8F13-B2DB67AB4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76872"/>
            <a:ext cx="4937829" cy="408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EC7AC330-AB4F-4A32-B48A-6429061E4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080" y="260648"/>
            <a:ext cx="2795839" cy="16863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215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A8EA49D-CF9E-4DB4-8FD1-B35A097C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642938"/>
            <a:ext cx="71342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B7CD79D5-36A7-4BBC-8C48-3F4DEC9081A5}"/>
              </a:ext>
            </a:extLst>
          </p:cNvPr>
          <p:cNvSpPr/>
          <p:nvPr/>
        </p:nvSpPr>
        <p:spPr>
          <a:xfrm>
            <a:off x="8101013" y="3714750"/>
            <a:ext cx="503237" cy="360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Left Arrow 1">
            <a:extLst>
              <a:ext uri="{FF2B5EF4-FFF2-40B4-BE49-F238E27FC236}">
                <a16:creationId xmlns:a16="http://schemas.microsoft.com/office/drawing/2014/main" id="{C7EF4049-754A-48E5-83AC-77823ED30148}"/>
              </a:ext>
            </a:extLst>
          </p:cNvPr>
          <p:cNvSpPr/>
          <p:nvPr/>
        </p:nvSpPr>
        <p:spPr>
          <a:xfrm>
            <a:off x="8101013" y="5517232"/>
            <a:ext cx="503237" cy="360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743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EA34B65A-AFD8-4CF9-BB2B-68B892B7A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700213"/>
            <a:ext cx="5616575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/>
              <a:t>ME3100 – Analog Electronic Courseware </a:t>
            </a:r>
          </a:p>
        </p:txBody>
      </p:sp>
    </p:spTree>
    <p:extLst>
      <p:ext uri="{BB962C8B-B14F-4D97-AF65-F5344CB8AC3E}">
        <p14:creationId xmlns:p14="http://schemas.microsoft.com/office/powerpoint/2010/main" val="1284201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EA9EB6E-52F7-4728-9352-31A93CC2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346075"/>
            <a:ext cx="65119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633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924E4E2-4C82-4928-8407-BC3548ED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052513"/>
            <a:ext cx="73501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F5F9AA6D-59A4-43F1-8B65-43781EA9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90525"/>
            <a:ext cx="33289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E8FA7E1-6405-4CC5-893D-EB4C1B03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0688"/>
            <a:ext cx="56245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73483AEE-C62B-4C20-A5DF-05EDC017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6351588"/>
            <a:ext cx="7296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38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260B094-FA8A-47FD-9AA1-4561CE68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00025"/>
            <a:ext cx="77120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76FAB146-B0CD-4308-9346-5E2E0645983B}"/>
              </a:ext>
            </a:extLst>
          </p:cNvPr>
          <p:cNvSpPr/>
          <p:nvPr/>
        </p:nvSpPr>
        <p:spPr>
          <a:xfrm>
            <a:off x="8289925" y="4857750"/>
            <a:ext cx="536575" cy="36036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592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3">
            <a:extLst>
              <a:ext uri="{FF2B5EF4-FFF2-40B4-BE49-F238E27FC236}">
                <a16:creationId xmlns:a16="http://schemas.microsoft.com/office/drawing/2014/main" id="{AC1D2FBD-0EAF-41EE-9E1A-BB80EA93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769059" cy="2908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4" name="Picture 3">
            <a:extLst>
              <a:ext uri="{FF2B5EF4-FFF2-40B4-BE49-F238E27FC236}">
                <a16:creationId xmlns:a16="http://schemas.microsoft.com/office/drawing/2014/main" id="{A8D1CDCB-C762-4067-B7AF-5D33B2E9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23" y="2204864"/>
            <a:ext cx="28670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A0BDD0-3C76-4ADB-8768-5D2E4908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50" y="836712"/>
            <a:ext cx="347662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2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677063" y="1311600"/>
            <a:ext cx="5789875" cy="246537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200" b="1" dirty="0">
                <a:solidFill>
                  <a:schemeClr val="bg1"/>
                </a:solidFill>
              </a:rPr>
              <a:t>Referências Bibliográficas</a:t>
            </a:r>
          </a:p>
        </p:txBody>
      </p:sp>
    </p:spTree>
    <p:extLst>
      <p:ext uri="{BB962C8B-B14F-4D97-AF65-F5344CB8AC3E}">
        <p14:creationId xmlns:p14="http://schemas.microsoft.com/office/powerpoint/2010/main" val="205433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>
            <a:extLst>
              <a:ext uri="{FF2B5EF4-FFF2-40B4-BE49-F238E27FC236}">
                <a16:creationId xmlns:a16="http://schemas.microsoft.com/office/drawing/2014/main" id="{934A018F-6CF4-4E34-B302-CB32491C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9341"/>
            <a:ext cx="5438374" cy="2777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9B1DCBF-0D51-4F1B-96BC-A260EA06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416674" cy="28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2D481DD-CFB5-4FA6-B8C5-9AC1E5EA7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620688"/>
            <a:ext cx="441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20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F90BF2AB-4F07-46B1-80DC-5AB4991E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2" y="1700808"/>
            <a:ext cx="5616575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 dirty="0"/>
              <a:t>ME3200 – </a:t>
            </a:r>
            <a:r>
              <a:rPr lang="pt-BR" altLang="pt-BR" sz="4400" b="1" dirty="0" err="1"/>
              <a:t>Analog</a:t>
            </a:r>
            <a:r>
              <a:rPr lang="pt-BR" altLang="pt-BR" sz="4400" b="1" dirty="0"/>
              <a:t> </a:t>
            </a:r>
            <a:r>
              <a:rPr lang="pt-BR" altLang="pt-BR" sz="4400" b="1" dirty="0" err="1"/>
              <a:t>Electronic</a:t>
            </a:r>
            <a:r>
              <a:rPr lang="pt-BR" altLang="pt-BR" sz="4400" b="1" dirty="0"/>
              <a:t> </a:t>
            </a:r>
            <a:r>
              <a:rPr lang="pt-BR" altLang="pt-BR" sz="4400" b="1" dirty="0" err="1"/>
              <a:t>Courseware</a:t>
            </a:r>
            <a:r>
              <a:rPr lang="pt-BR" altLang="pt-BR" sz="4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32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69128BF-0946-4AC8-892C-046BD9E5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375"/>
            <a:ext cx="59340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0F3A7FD-221F-418A-BA04-15DA5B86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282700"/>
            <a:ext cx="715645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76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3ED6783-C867-45DA-95AE-650F608C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23913"/>
            <a:ext cx="81724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81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6437C79-1D96-435D-954D-E2987EA9B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9" y="908050"/>
            <a:ext cx="7951420" cy="39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5B4E54FC-8E8B-4C3C-A180-42138987CB71}"/>
              </a:ext>
            </a:extLst>
          </p:cNvPr>
          <p:cNvSpPr/>
          <p:nvPr/>
        </p:nvSpPr>
        <p:spPr>
          <a:xfrm>
            <a:off x="8200659" y="3212976"/>
            <a:ext cx="360362" cy="28733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716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2396991" y="1947537"/>
            <a:ext cx="4350019" cy="16838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tx1"/>
                </a:solidFill>
              </a:rPr>
              <a:t>Instrumentação</a:t>
            </a:r>
          </a:p>
          <a:p>
            <a:r>
              <a:rPr lang="pt-BR" sz="4400" b="1" dirty="0">
                <a:solidFill>
                  <a:schemeClr val="tx1"/>
                </a:solidFill>
              </a:rPr>
              <a:t>Virtual</a:t>
            </a:r>
          </a:p>
        </p:txBody>
      </p:sp>
    </p:spTree>
    <p:extLst>
      <p:ext uri="{BB962C8B-B14F-4D97-AF65-F5344CB8AC3E}">
        <p14:creationId xmlns:p14="http://schemas.microsoft.com/office/powerpoint/2010/main" val="3727279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7ACC600D-2A2B-42AD-8971-4E5473C569B1}"/>
              </a:ext>
            </a:extLst>
          </p:cNvPr>
          <p:cNvSpPr txBox="1"/>
          <p:nvPr/>
        </p:nvSpPr>
        <p:spPr>
          <a:xfrm>
            <a:off x="3102899" y="1425304"/>
            <a:ext cx="2724948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</a:rPr>
              <a:t>Instrumentação Virtual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2AD49A-C9F2-4C28-9799-C14C90E3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20" y="2429600"/>
            <a:ext cx="7150265" cy="408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3DE18E-769B-4324-A4A9-CDFA0A30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52" y="2953584"/>
            <a:ext cx="2424625" cy="4754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972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8BC4BE1-CBC1-45EF-9E7B-15F4E04F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89" y="2976876"/>
            <a:ext cx="2517220" cy="1492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C4B9D88-2CB0-48F6-B882-9AF0219B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98" y="1327129"/>
            <a:ext cx="1136506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1153A5-F8D4-488C-ABF7-B826699E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94" y="1933847"/>
            <a:ext cx="2903658" cy="311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6305D71-55BB-4B3C-9A69-A85BB4EBC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755" y="2915674"/>
            <a:ext cx="1200150" cy="161448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33454A9-483D-43FD-94FD-EF1AD0336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426" y="2342176"/>
            <a:ext cx="2724948" cy="1720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20CCFA-EB5C-45E5-A894-A5D23E772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630" y="1352637"/>
            <a:ext cx="1312526" cy="419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6CE579-11D0-451E-B787-8B24783A4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4338" y="2572580"/>
            <a:ext cx="1771178" cy="2927567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5BAA371-1D77-441F-99D3-A0378A8AE742}"/>
              </a:ext>
            </a:extLst>
          </p:cNvPr>
          <p:cNvCxnSpPr>
            <a:cxnSpLocks/>
          </p:cNvCxnSpPr>
          <p:nvPr/>
        </p:nvCxnSpPr>
        <p:spPr>
          <a:xfrm>
            <a:off x="4233749" y="1562446"/>
            <a:ext cx="0" cy="4082143"/>
          </a:xfrm>
          <a:prstGeom prst="line">
            <a:avLst/>
          </a:prstGeom>
          <a:ln w="28575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A773C54F-ED5D-4EF2-BFB1-A5666F4F1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2426" y="4068788"/>
            <a:ext cx="2751912" cy="1873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59F1C5F-74D9-4C16-9837-9366C64E6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630" y="1827843"/>
            <a:ext cx="1336922" cy="375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92E1101-20D2-4E47-AFC5-54430A6675F8}"/>
              </a:ext>
            </a:extLst>
          </p:cNvPr>
          <p:cNvSpPr txBox="1"/>
          <p:nvPr/>
        </p:nvSpPr>
        <p:spPr>
          <a:xfrm>
            <a:off x="3059832" y="260648"/>
            <a:ext cx="272494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Instrumentação Virtual</a:t>
            </a:r>
          </a:p>
        </p:txBody>
      </p:sp>
    </p:spTree>
    <p:extLst>
      <p:ext uri="{BB962C8B-B14F-4D97-AF65-F5344CB8AC3E}">
        <p14:creationId xmlns:p14="http://schemas.microsoft.com/office/powerpoint/2010/main" val="379063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882A2E-86B3-4492-A6E4-25690BF2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369" y="1675711"/>
            <a:ext cx="2822076" cy="3796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ACEE22-11D3-4640-B210-4835A058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13" y="583739"/>
            <a:ext cx="1250156" cy="628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22B5E40-8BF9-4D8D-977A-1B514317A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483" y="764704"/>
            <a:ext cx="2399717" cy="257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72F6E8D-671C-42D7-954A-28F16F3E2363}"/>
              </a:ext>
            </a:extLst>
          </p:cNvPr>
          <p:cNvSpPr txBox="1"/>
          <p:nvPr/>
        </p:nvSpPr>
        <p:spPr>
          <a:xfrm>
            <a:off x="6372200" y="1988840"/>
            <a:ext cx="25666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600" b="1"/>
            </a:lvl1pPr>
          </a:lstStyle>
          <a:p>
            <a:r>
              <a:rPr lang="pt-BR" sz="1200" dirty="0"/>
              <a:t>Simulação de um Osciloscópio no </a:t>
            </a:r>
            <a:r>
              <a:rPr lang="pt-BR" sz="1200" dirty="0">
                <a:solidFill>
                  <a:srgbClr val="FF0000"/>
                </a:solidFill>
              </a:rPr>
              <a:t>ADALM2000</a:t>
            </a:r>
            <a:r>
              <a:rPr lang="pt-BR" sz="1200" dirty="0"/>
              <a:t> </a:t>
            </a:r>
            <a:r>
              <a:rPr lang="pt-BR" sz="1200" dirty="0">
                <a:solidFill>
                  <a:srgbClr val="FF0000"/>
                </a:solidFill>
              </a:rPr>
              <a:t>| Software </a:t>
            </a:r>
            <a:r>
              <a:rPr lang="pt-BR" sz="1200" dirty="0" err="1">
                <a:solidFill>
                  <a:srgbClr val="FF0000"/>
                </a:solidFill>
              </a:rPr>
              <a:t>Scopy</a:t>
            </a:r>
            <a:endParaRPr lang="pt-BR" sz="1200" dirty="0">
              <a:solidFill>
                <a:srgbClr val="FF0000"/>
              </a:solidFill>
            </a:endParaRPr>
          </a:p>
          <a:p>
            <a:r>
              <a:rPr lang="pt-BR" sz="1200" dirty="0"/>
              <a:t>(</a:t>
            </a:r>
            <a:r>
              <a:rPr lang="pt-BR" sz="1200" dirty="0" err="1"/>
              <a:t>Analog</a:t>
            </a:r>
            <a:r>
              <a:rPr lang="pt-BR" sz="1200" dirty="0"/>
              <a:t> Devices | USA)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7E36338-9B25-4391-8B6A-512D3537F34E}"/>
              </a:ext>
            </a:extLst>
          </p:cNvPr>
          <p:cNvSpPr/>
          <p:nvPr/>
        </p:nvSpPr>
        <p:spPr>
          <a:xfrm>
            <a:off x="5863246" y="2028633"/>
            <a:ext cx="598535" cy="41676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23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38B80E-505D-4CEB-AAEB-46F5B3A3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86" y="1268760"/>
            <a:ext cx="6882374" cy="467590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580FE4-D56A-4E08-B8E1-0467CB8058A3}"/>
              </a:ext>
            </a:extLst>
          </p:cNvPr>
          <p:cNvSpPr txBox="1"/>
          <p:nvPr/>
        </p:nvSpPr>
        <p:spPr>
          <a:xfrm>
            <a:off x="3635896" y="548680"/>
            <a:ext cx="1588955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Aldo" panose="02000500000000020004" pitchFamily="2" charset="0"/>
              </a:rPr>
              <a:t>Osciloscópio Virtual</a:t>
            </a: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Aldo" panose="02000500000000020004" pitchFamily="2" charset="0"/>
              </a:rPr>
              <a:t>(ADALM2000)</a:t>
            </a:r>
          </a:p>
        </p:txBody>
      </p:sp>
    </p:spTree>
    <p:extLst>
      <p:ext uri="{BB962C8B-B14F-4D97-AF65-F5344CB8AC3E}">
        <p14:creationId xmlns:p14="http://schemas.microsoft.com/office/powerpoint/2010/main" val="168058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2CBE87A-C08D-4314-B039-C338D6C1A9F6}"/>
              </a:ext>
            </a:extLst>
          </p:cNvPr>
          <p:cNvSpPr txBox="1"/>
          <p:nvPr/>
        </p:nvSpPr>
        <p:spPr>
          <a:xfrm>
            <a:off x="332399" y="1326424"/>
            <a:ext cx="416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SEL315 – Circuitos Eletrônicos III</a:t>
            </a:r>
          </a:p>
          <a:p>
            <a:r>
              <a:rPr lang="pt-BR" b="1" dirty="0">
                <a:solidFill>
                  <a:schemeClr val="bg1"/>
                </a:solidFill>
              </a:rPr>
              <a:t>Apostilas - Prof. Paulo Roberto Veronese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735BF7C-CD5E-465B-90F9-CD2A9D9A2CC6}"/>
              </a:ext>
            </a:extLst>
          </p:cNvPr>
          <p:cNvSpPr/>
          <p:nvPr/>
        </p:nvSpPr>
        <p:spPr>
          <a:xfrm>
            <a:off x="423148" y="2516824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rgbClr val="0070C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1B5BF8-C256-4C69-B30B-389957F16130}"/>
              </a:ext>
            </a:extLst>
          </p:cNvPr>
          <p:cNvSpPr txBox="1"/>
          <p:nvPr/>
        </p:nvSpPr>
        <p:spPr>
          <a:xfrm>
            <a:off x="774317" y="2434073"/>
            <a:ext cx="25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Amplificadores Operacionais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31F64CE-2004-4E7E-8121-94AC83D8FA53}"/>
              </a:ext>
            </a:extLst>
          </p:cNvPr>
          <p:cNvSpPr/>
          <p:nvPr/>
        </p:nvSpPr>
        <p:spPr>
          <a:xfrm>
            <a:off x="423148" y="2164814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rgbClr val="0070C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05ABCAA-E488-4C27-BD26-6F91D8F38BCC}"/>
              </a:ext>
            </a:extLst>
          </p:cNvPr>
          <p:cNvSpPr txBox="1"/>
          <p:nvPr/>
        </p:nvSpPr>
        <p:spPr>
          <a:xfrm>
            <a:off x="774317" y="2090901"/>
            <a:ext cx="121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Osciladores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F35B730-0F95-45EA-81DF-C40078FDC49D}"/>
              </a:ext>
            </a:extLst>
          </p:cNvPr>
          <p:cNvSpPr/>
          <p:nvPr/>
        </p:nvSpPr>
        <p:spPr>
          <a:xfrm>
            <a:off x="423148" y="2958844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rgbClr val="0070C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A65F6E-6D2B-4F52-B1D1-C0B1B511245D}"/>
              </a:ext>
            </a:extLst>
          </p:cNvPr>
          <p:cNvSpPr txBox="1"/>
          <p:nvPr/>
        </p:nvSpPr>
        <p:spPr>
          <a:xfrm>
            <a:off x="774317" y="2884931"/>
            <a:ext cx="3941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Amplificadores Operacionais para Pequenos Sinais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2184712-83C4-425D-BF42-3CCF2D01155A}"/>
              </a:ext>
            </a:extLst>
          </p:cNvPr>
          <p:cNvSpPr/>
          <p:nvPr/>
        </p:nvSpPr>
        <p:spPr>
          <a:xfrm>
            <a:off x="423148" y="3339152"/>
            <a:ext cx="279161" cy="1440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rgbClr val="0070C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F084DA-538A-42FC-8ABE-5E6E046B41DD}"/>
              </a:ext>
            </a:extLst>
          </p:cNvPr>
          <p:cNvSpPr txBox="1"/>
          <p:nvPr/>
        </p:nvSpPr>
        <p:spPr>
          <a:xfrm>
            <a:off x="774317" y="3265239"/>
            <a:ext cx="2285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Filtros e Equalizadores</a:t>
            </a:r>
          </a:p>
        </p:txBody>
      </p:sp>
    </p:spTree>
    <p:extLst>
      <p:ext uri="{BB962C8B-B14F-4D97-AF65-F5344CB8AC3E}">
        <p14:creationId xmlns:p14="http://schemas.microsoft.com/office/powerpoint/2010/main" val="3652366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882A2E-86B3-4492-A6E4-25690BF2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962" y="1916832"/>
            <a:ext cx="2822076" cy="379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73F865B-324C-4DED-A6C1-DCCE1020956E}"/>
              </a:ext>
            </a:extLst>
          </p:cNvPr>
          <p:cNvSpPr txBox="1"/>
          <p:nvPr/>
        </p:nvSpPr>
        <p:spPr>
          <a:xfrm>
            <a:off x="6211777" y="3208456"/>
            <a:ext cx="15316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Simulação</a:t>
            </a:r>
            <a:r>
              <a:rPr lang="pt-BR" sz="900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de Protoboard (</a:t>
            </a:r>
            <a:r>
              <a:rPr lang="pt-BR" dirty="0" err="1">
                <a:solidFill>
                  <a:srgbClr val="FF0000"/>
                </a:solidFill>
              </a:rPr>
              <a:t>Fritzing</a:t>
            </a:r>
            <a:r>
              <a:rPr lang="pt-B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39CF7A1C-400D-4FB9-9011-94402ED5FCA6}"/>
              </a:ext>
            </a:extLst>
          </p:cNvPr>
          <p:cNvSpPr/>
          <p:nvPr/>
        </p:nvSpPr>
        <p:spPr>
          <a:xfrm>
            <a:off x="5613243" y="3224864"/>
            <a:ext cx="598535" cy="41676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5B859E0-C220-46E7-9455-023AB50E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22" y="433792"/>
            <a:ext cx="1250156" cy="628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ED9923B-9F0B-40F4-94DC-31368640F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19" y="1299521"/>
            <a:ext cx="2399717" cy="257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7247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E9C989-A7B7-4D42-91C0-48B5AA2B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68" y="1091046"/>
            <a:ext cx="8312727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FBB43D-505A-41E0-A9AC-10CFE87CFB13}"/>
              </a:ext>
            </a:extLst>
          </p:cNvPr>
          <p:cNvSpPr txBox="1"/>
          <p:nvPr/>
        </p:nvSpPr>
        <p:spPr>
          <a:xfrm>
            <a:off x="1362201" y="1863527"/>
            <a:ext cx="787633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pt-BR" sz="1350" dirty="0" err="1"/>
              <a:t>Fritizing</a:t>
            </a:r>
            <a:endParaRPr lang="pt-BR" sz="135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C58B89A-084E-4BDB-BC5C-60206B1DF5C6}"/>
              </a:ext>
            </a:extLst>
          </p:cNvPr>
          <p:cNvSpPr txBox="1"/>
          <p:nvPr/>
        </p:nvSpPr>
        <p:spPr>
          <a:xfrm>
            <a:off x="2801853" y="1863527"/>
            <a:ext cx="3534938" cy="50405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6AC328-F583-4F7F-AF88-C806C6C8C6BE}"/>
              </a:ext>
            </a:extLst>
          </p:cNvPr>
          <p:cNvSpPr txBox="1"/>
          <p:nvPr/>
        </p:nvSpPr>
        <p:spPr>
          <a:xfrm>
            <a:off x="6684095" y="404664"/>
            <a:ext cx="1917421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conexões com a instrumentação virtual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CD592CB-8830-43E3-92DF-0DD54C28A280}"/>
              </a:ext>
            </a:extLst>
          </p:cNvPr>
          <p:cNvCxnSpPr>
            <a:cxnSpLocks/>
          </p:cNvCxnSpPr>
          <p:nvPr/>
        </p:nvCxnSpPr>
        <p:spPr>
          <a:xfrm flipH="1">
            <a:off x="5436097" y="764704"/>
            <a:ext cx="1368151" cy="9702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519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716576F-F1F5-4858-AD7A-FC5133038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21" y="621728"/>
            <a:ext cx="7442758" cy="41370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F785ECC-8C42-4E18-AC05-848D6BE6AB25}"/>
              </a:ext>
            </a:extLst>
          </p:cNvPr>
          <p:cNvCxnSpPr/>
          <p:nvPr/>
        </p:nvCxnSpPr>
        <p:spPr>
          <a:xfrm flipH="1">
            <a:off x="5796136" y="1444580"/>
            <a:ext cx="1152128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692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A19AD55-239C-444C-ADB8-CA62C49F4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20688"/>
            <a:ext cx="7987251" cy="4326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0587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882A2E-86B3-4492-A6E4-25690BF2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132" y="1865024"/>
            <a:ext cx="2822076" cy="37962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7B916A8-9C8A-4C00-BF78-C72F76FA63DB}"/>
              </a:ext>
            </a:extLst>
          </p:cNvPr>
          <p:cNvSpPr txBox="1"/>
          <p:nvPr/>
        </p:nvSpPr>
        <p:spPr>
          <a:xfrm>
            <a:off x="1992427" y="2322169"/>
            <a:ext cx="1436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Simulação de Circuitos (</a:t>
            </a:r>
            <a:r>
              <a:rPr lang="pt-BR" dirty="0" err="1">
                <a:solidFill>
                  <a:srgbClr val="FF0000"/>
                </a:solidFill>
              </a:rPr>
              <a:t>LTSpice</a:t>
            </a:r>
            <a:r>
              <a:rPr lang="pt-B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0E73C510-0D1F-4851-A0EA-1ECFB8A6A2A9}"/>
              </a:ext>
            </a:extLst>
          </p:cNvPr>
          <p:cNvSpPr/>
          <p:nvPr/>
        </p:nvSpPr>
        <p:spPr>
          <a:xfrm rot="10800000">
            <a:off x="3318519" y="2352020"/>
            <a:ext cx="533401" cy="37887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CD74A53-CC44-4251-AE7E-F2DEB448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22" y="433792"/>
            <a:ext cx="1250156" cy="628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F9DB7D0-ED5D-47DB-9BF8-72C3137E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19" y="1299521"/>
            <a:ext cx="2399717" cy="257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686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4E3ED1F-6CCB-4C9C-A55D-652D80C9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6" y="1794775"/>
            <a:ext cx="8345329" cy="3889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EE92C1-741F-4415-920F-72613A463ADD}"/>
              </a:ext>
            </a:extLst>
          </p:cNvPr>
          <p:cNvSpPr txBox="1"/>
          <p:nvPr/>
        </p:nvSpPr>
        <p:spPr>
          <a:xfrm>
            <a:off x="3795024" y="1062130"/>
            <a:ext cx="1553952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solidFill>
                  <a:schemeClr val="bg1"/>
                </a:solidFill>
              </a:rPr>
              <a:t>LTSpice</a:t>
            </a:r>
            <a:r>
              <a:rPr lang="pt-BR" sz="135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1350" b="1" dirty="0">
                <a:solidFill>
                  <a:schemeClr val="bg1"/>
                </a:solidFill>
              </a:rPr>
              <a:t>(Simulator </a:t>
            </a:r>
            <a:r>
              <a:rPr lang="pt-BR" sz="1350" b="1" dirty="0" err="1">
                <a:solidFill>
                  <a:schemeClr val="bg1"/>
                </a:solidFill>
              </a:rPr>
              <a:t>Circuit</a:t>
            </a:r>
            <a:r>
              <a:rPr lang="pt-BR" sz="135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024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882A2E-86B3-4492-A6E4-25690BF2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848" y="1904313"/>
            <a:ext cx="2822076" cy="379622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ACEE22-11D3-4640-B210-4835A058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22" y="433792"/>
            <a:ext cx="1250156" cy="628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910B50D-F8E2-4D13-AE01-935D5F2296D9}"/>
              </a:ext>
            </a:extLst>
          </p:cNvPr>
          <p:cNvSpPr txBox="1"/>
          <p:nvPr/>
        </p:nvSpPr>
        <p:spPr>
          <a:xfrm>
            <a:off x="1077164" y="2354713"/>
            <a:ext cx="1436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Simulação de Circuitos (</a:t>
            </a:r>
            <a:r>
              <a:rPr lang="pt-BR" dirty="0" err="1">
                <a:solidFill>
                  <a:srgbClr val="FF0000"/>
                </a:solidFill>
              </a:rPr>
              <a:t>LTSpice</a:t>
            </a:r>
            <a:r>
              <a:rPr lang="pt-B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43880C-1902-446B-A6D1-A00C75E7737E}"/>
              </a:ext>
            </a:extLst>
          </p:cNvPr>
          <p:cNvSpPr txBox="1"/>
          <p:nvPr/>
        </p:nvSpPr>
        <p:spPr>
          <a:xfrm>
            <a:off x="6030523" y="2293113"/>
            <a:ext cx="25666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600" b="1"/>
            </a:lvl1pPr>
          </a:lstStyle>
          <a:p>
            <a:r>
              <a:rPr lang="pt-BR" sz="1200" dirty="0"/>
              <a:t>Simulação de um Osciloscópio no </a:t>
            </a:r>
            <a:r>
              <a:rPr lang="pt-BR" sz="1200" dirty="0">
                <a:solidFill>
                  <a:srgbClr val="FF0000"/>
                </a:solidFill>
              </a:rPr>
              <a:t>ADALM2000</a:t>
            </a:r>
            <a:r>
              <a:rPr lang="pt-BR" sz="1200" dirty="0"/>
              <a:t> </a:t>
            </a:r>
            <a:r>
              <a:rPr lang="pt-BR" sz="1200" dirty="0">
                <a:solidFill>
                  <a:srgbClr val="FF0000"/>
                </a:solidFill>
              </a:rPr>
              <a:t>| Software </a:t>
            </a:r>
            <a:r>
              <a:rPr lang="pt-BR" sz="1200" dirty="0" err="1">
                <a:solidFill>
                  <a:srgbClr val="FF0000"/>
                </a:solidFill>
              </a:rPr>
              <a:t>Scopy</a:t>
            </a:r>
            <a:endParaRPr lang="pt-BR" sz="1200" dirty="0">
              <a:solidFill>
                <a:srgbClr val="FF0000"/>
              </a:solidFill>
            </a:endParaRPr>
          </a:p>
          <a:p>
            <a:r>
              <a:rPr lang="pt-BR" sz="1200" dirty="0"/>
              <a:t>(</a:t>
            </a:r>
            <a:r>
              <a:rPr lang="pt-BR" sz="1200" dirty="0" err="1"/>
              <a:t>Analog</a:t>
            </a:r>
            <a:r>
              <a:rPr lang="pt-BR" sz="1200" dirty="0"/>
              <a:t> Devices | USA)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9E9D636-7E36-4445-B2EA-EC544354D2FD}"/>
              </a:ext>
            </a:extLst>
          </p:cNvPr>
          <p:cNvSpPr txBox="1"/>
          <p:nvPr/>
        </p:nvSpPr>
        <p:spPr>
          <a:xfrm>
            <a:off x="6030523" y="3288751"/>
            <a:ext cx="15316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Simulação</a:t>
            </a:r>
            <a:r>
              <a:rPr lang="pt-BR" sz="900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de Protoboard (</a:t>
            </a:r>
            <a:r>
              <a:rPr lang="pt-BR" dirty="0" err="1">
                <a:solidFill>
                  <a:srgbClr val="FF0000"/>
                </a:solidFill>
              </a:rPr>
              <a:t>Fritzing</a:t>
            </a:r>
            <a:r>
              <a:rPr lang="pt-BR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22B5E40-8BF9-4D8D-977A-1B514317A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19" y="1299521"/>
            <a:ext cx="2399717" cy="257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8E0353D-4823-4486-B02C-065EE8474CB7}"/>
              </a:ext>
            </a:extLst>
          </p:cNvPr>
          <p:cNvSpPr txBox="1"/>
          <p:nvPr/>
        </p:nvSpPr>
        <p:spPr>
          <a:xfrm>
            <a:off x="3393831" y="4164723"/>
            <a:ext cx="7082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sz="750" dirty="0">
                <a:solidFill>
                  <a:srgbClr val="FF0000"/>
                </a:solidFill>
              </a:rPr>
              <a:t>ADALM2000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ACA9477B-26AE-4E5E-AEC0-0CF841ABFC10}"/>
              </a:ext>
            </a:extLst>
          </p:cNvPr>
          <p:cNvSpPr/>
          <p:nvPr/>
        </p:nvSpPr>
        <p:spPr>
          <a:xfrm>
            <a:off x="5521569" y="2332906"/>
            <a:ext cx="598535" cy="41676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7671913E-649B-4448-AA4B-DD15FAB409B4}"/>
              </a:ext>
            </a:extLst>
          </p:cNvPr>
          <p:cNvSpPr/>
          <p:nvPr/>
        </p:nvSpPr>
        <p:spPr>
          <a:xfrm rot="10800000">
            <a:off x="2513249" y="2384564"/>
            <a:ext cx="533401" cy="37887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6EF6EB55-B0F3-4812-B716-EC73053F3CF6}"/>
              </a:ext>
            </a:extLst>
          </p:cNvPr>
          <p:cNvSpPr/>
          <p:nvPr/>
        </p:nvSpPr>
        <p:spPr>
          <a:xfrm>
            <a:off x="5431989" y="3305159"/>
            <a:ext cx="598535" cy="41676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53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1AF73C20-CF33-443F-A7CB-715C0316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556" y="1106040"/>
            <a:ext cx="1193205" cy="38147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A13FA39-A36B-4CD8-85B7-BFC506C9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26" y="1836825"/>
            <a:ext cx="3248046" cy="1855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BB4AC11-EAF6-4418-8B3B-39EB7F190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428" y="2112693"/>
            <a:ext cx="3752165" cy="2776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27F3602-EDD0-45C4-BFCF-1DB1098C5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341" y="3771833"/>
            <a:ext cx="2633197" cy="204445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E561534-B474-4950-90AD-FB1637A37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429" y="1111807"/>
            <a:ext cx="1336922" cy="3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1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C4B9D88-2CB0-48F6-B882-9AF0219B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201" y="259634"/>
            <a:ext cx="1250156" cy="628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1153A5-F8D4-488C-ABF7-B826699E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450" y="1051532"/>
            <a:ext cx="2903658" cy="311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70310E5-915B-4260-BE06-290B932B0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430899"/>
            <a:ext cx="3489911" cy="2588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D3B6F13-29C7-4BCA-9D27-2DF5C445D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762" y="2499524"/>
            <a:ext cx="4231664" cy="2519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84DB0C-D5E5-4370-B7A4-0DE2981B8DB7}"/>
              </a:ext>
            </a:extLst>
          </p:cNvPr>
          <p:cNvSpPr txBox="1"/>
          <p:nvPr/>
        </p:nvSpPr>
        <p:spPr>
          <a:xfrm>
            <a:off x="1619672" y="1852153"/>
            <a:ext cx="1471223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t-BR" sz="2100" dirty="0" err="1">
                <a:latin typeface="Aldo" panose="02000500000000020004" pitchFamily="2" charset="0"/>
              </a:rPr>
              <a:t>Osciloscope</a:t>
            </a:r>
            <a:endParaRPr lang="pt-BR" sz="2100" dirty="0">
              <a:latin typeface="Aldo" panose="02000500000000020004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7DF179-BB4B-41FA-8D16-72F2AECFD27E}"/>
              </a:ext>
            </a:extLst>
          </p:cNvPr>
          <p:cNvSpPr txBox="1"/>
          <p:nvPr/>
        </p:nvSpPr>
        <p:spPr>
          <a:xfrm>
            <a:off x="5556657" y="1876128"/>
            <a:ext cx="2146305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t-BR" sz="2100" dirty="0">
                <a:latin typeface="Aldo" panose="02000500000000020004" pitchFamily="2" charset="0"/>
              </a:rPr>
              <a:t>Spectrum </a:t>
            </a:r>
            <a:r>
              <a:rPr lang="pt-BR" sz="2100" dirty="0" err="1">
                <a:latin typeface="Aldo" panose="02000500000000020004" pitchFamily="2" charset="0"/>
              </a:rPr>
              <a:t>Analyzer</a:t>
            </a:r>
            <a:endParaRPr lang="pt-BR" sz="2100" dirty="0">
              <a:latin typeface="Aldo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1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BD31EDE-AEB3-4F8A-B06E-54BDA364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55" y="404664"/>
            <a:ext cx="1193205" cy="381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530DDE2-9D6C-4F83-8BBC-5960090FC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097" y="944733"/>
            <a:ext cx="1336922" cy="375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3BF1A5-7BE0-45C4-B5B6-5E17E892E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8" y="2454759"/>
            <a:ext cx="4378663" cy="2790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0F3C3B-8648-42AC-BDC8-40F6F04A9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66" y="2454758"/>
            <a:ext cx="4355612" cy="2790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C4416C2-0FC9-4675-9B3F-87957A48D91B}"/>
              </a:ext>
            </a:extLst>
          </p:cNvPr>
          <p:cNvSpPr txBox="1"/>
          <p:nvPr/>
        </p:nvSpPr>
        <p:spPr>
          <a:xfrm>
            <a:off x="1619672" y="1852153"/>
            <a:ext cx="1471223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t-BR" sz="2100" dirty="0" err="1">
                <a:latin typeface="Aldo" panose="02000500000000020004" pitchFamily="2" charset="0"/>
              </a:rPr>
              <a:t>Osciloscope</a:t>
            </a:r>
            <a:endParaRPr lang="pt-BR" sz="2100" dirty="0">
              <a:latin typeface="Aldo" panose="02000500000000020004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8B601B-33E9-4E0E-BB9D-40D487F45276}"/>
              </a:ext>
            </a:extLst>
          </p:cNvPr>
          <p:cNvSpPr txBox="1"/>
          <p:nvPr/>
        </p:nvSpPr>
        <p:spPr>
          <a:xfrm>
            <a:off x="5556657" y="1876128"/>
            <a:ext cx="2146305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t-BR" sz="2100" dirty="0">
                <a:latin typeface="Aldo" panose="02000500000000020004" pitchFamily="2" charset="0"/>
              </a:rPr>
              <a:t>Spectrum </a:t>
            </a:r>
            <a:r>
              <a:rPr lang="pt-BR" sz="2100" dirty="0" err="1">
                <a:latin typeface="Aldo" panose="02000500000000020004" pitchFamily="2" charset="0"/>
              </a:rPr>
              <a:t>Analyzer</a:t>
            </a:r>
            <a:endParaRPr lang="pt-BR" sz="2100" dirty="0">
              <a:latin typeface="Aldo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640" y="1360884"/>
            <a:ext cx="3123279" cy="41783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907704" y="855423"/>
            <a:ext cx="67115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Índice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4" y="1360885"/>
            <a:ext cx="2878931" cy="41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2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843ABCC-DB33-4B13-A541-4FF62172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71" y="1864125"/>
            <a:ext cx="3836194" cy="3836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13D0EA-E7B3-48D7-ABDE-2431C24B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61" y="1643118"/>
            <a:ext cx="3271838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E86DD3-C231-4DE6-AF5E-7DF64A11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831" y="914393"/>
            <a:ext cx="1250156" cy="6286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E57A4B-F868-4920-8777-B204E617C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30" y="1100082"/>
            <a:ext cx="2399717" cy="25727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4706CA-A5CF-4B1A-A05C-496EF0B26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09" y="1833529"/>
            <a:ext cx="1035844" cy="364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B5F2431-FABC-4AEA-B8D2-D1A42C703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86" y="2369801"/>
            <a:ext cx="1385888" cy="8143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9605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5B0DEF-C43A-4187-B7A3-6EF769F03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80" y="1751737"/>
            <a:ext cx="1035844" cy="364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5CB611-9447-4048-995E-C8ABFFBB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57" y="2288009"/>
            <a:ext cx="1385888" cy="814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DAA8DF6-E23A-4E8C-9B46-00E00B361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30" y="1628830"/>
            <a:ext cx="3136106" cy="4129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8169CC0-87C9-46D8-BFA0-67259D8BF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831" y="914393"/>
            <a:ext cx="1250156" cy="6286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D24E36A-9C24-423F-B7FE-63700C616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330" y="1100082"/>
            <a:ext cx="2399717" cy="2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2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89FC0DF-BA90-448D-A025-FBEF9E6F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623" y="1887573"/>
            <a:ext cx="5427511" cy="3864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94D137F-D889-4DEB-A11F-8119F214B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56" y="1106040"/>
            <a:ext cx="1193205" cy="3814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8BEAD1E-69E8-43DB-884C-427AD077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013" y="1111807"/>
            <a:ext cx="1336922" cy="3757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F6DC1A-A6C5-4183-A7FD-1844DC066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01" y="2989542"/>
            <a:ext cx="1150144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8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1140150" y="1696833"/>
            <a:ext cx="7005749" cy="246537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200" b="1" dirty="0">
                <a:solidFill>
                  <a:schemeClr val="bg1"/>
                </a:solidFill>
              </a:rPr>
              <a:t>Infraestrutura de Ensino (SEL)</a:t>
            </a:r>
          </a:p>
        </p:txBody>
      </p:sp>
    </p:spTree>
    <p:extLst>
      <p:ext uri="{BB962C8B-B14F-4D97-AF65-F5344CB8AC3E}">
        <p14:creationId xmlns:p14="http://schemas.microsoft.com/office/powerpoint/2010/main" val="174191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F75D079-3B71-4ACF-822E-DFF3707AC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908720"/>
            <a:ext cx="8312727" cy="43326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1627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E57D1122-E90F-47FF-9975-7E6EF50C236B}"/>
              </a:ext>
            </a:extLst>
          </p:cNvPr>
          <p:cNvSpPr txBox="1"/>
          <p:nvPr/>
        </p:nvSpPr>
        <p:spPr>
          <a:xfrm>
            <a:off x="2987824" y="3326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Sistema de Prototipagem de PCB </a:t>
            </a:r>
          </a:p>
          <a:p>
            <a:pPr algn="ctr"/>
            <a:r>
              <a:rPr lang="pt-BR" b="1" dirty="0"/>
              <a:t>(</a:t>
            </a:r>
            <a:r>
              <a:rPr lang="pt-BR" b="1" dirty="0">
                <a:hlinkClick r:id="rId2"/>
              </a:rPr>
              <a:t>LPKF</a:t>
            </a:r>
            <a:r>
              <a:rPr lang="pt-BR" b="1" dirty="0"/>
              <a:t> – Alemanha)</a:t>
            </a:r>
          </a:p>
        </p:txBody>
      </p:sp>
      <p:pic>
        <p:nvPicPr>
          <p:cNvPr id="3" name="Imagem 2" descr="Uma imagem contendo chão, no interior, mesa, quarto&#10;&#10;Descrição gerada automaticamente">
            <a:extLst>
              <a:ext uri="{FF2B5EF4-FFF2-40B4-BE49-F238E27FC236}">
                <a16:creationId xmlns:a16="http://schemas.microsoft.com/office/drawing/2014/main" id="{D1BE7092-08F4-451B-BD56-D8E2A6A19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5" y="1244228"/>
            <a:ext cx="2736304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Uma imagem contendo no interior, pia, pequeno, moto&#10;&#10;Descrição gerada automaticamente">
            <a:extLst>
              <a:ext uri="{FF2B5EF4-FFF2-40B4-BE49-F238E27FC236}">
                <a16:creationId xmlns:a16="http://schemas.microsoft.com/office/drawing/2014/main" id="{2A424327-D9C3-426E-88BB-22F632DE1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9845" y="2384884"/>
            <a:ext cx="2784309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Uma imagem contendo chão, mesa, no interior, cadeira&#10;&#10;Descrição gerada automaticamente">
            <a:extLst>
              <a:ext uri="{FF2B5EF4-FFF2-40B4-BE49-F238E27FC236}">
                <a16:creationId xmlns:a16="http://schemas.microsoft.com/office/drawing/2014/main" id="{9EABFE29-AE58-42D7-A359-342B5A50F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3" y="3772226"/>
            <a:ext cx="2483768" cy="1862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Uma imagem contendo no interior, mesa, caixa, em pé&#10;&#10;Descrição gerada automaticamente">
            <a:extLst>
              <a:ext uri="{FF2B5EF4-FFF2-40B4-BE49-F238E27FC236}">
                <a16:creationId xmlns:a16="http://schemas.microsoft.com/office/drawing/2014/main" id="{904783D9-CB8C-4ABA-B80A-33E8852EC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44228"/>
            <a:ext cx="2736304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Uma imagem contendo mesa&#10;&#10;Descrição gerada automaticamente">
            <a:extLst>
              <a:ext uri="{FF2B5EF4-FFF2-40B4-BE49-F238E27FC236}">
                <a16:creationId xmlns:a16="http://schemas.microsoft.com/office/drawing/2014/main" id="{C031E687-07B9-4E51-88FC-075729BA3F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89040"/>
            <a:ext cx="2736304" cy="20522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845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99271AC3-EDB7-4071-AEE0-D9517344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" y="908720"/>
            <a:ext cx="7557025" cy="41959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047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773FF08D-AEDD-44DF-A20F-04A8DBAC9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08720"/>
            <a:ext cx="7557025" cy="41803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696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596336" cy="5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3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9" y="1386032"/>
            <a:ext cx="3820537" cy="25470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13" y="1386032"/>
            <a:ext cx="3820535" cy="254702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1C6BF89-99AB-4E16-8C96-B61A390B1781}"/>
              </a:ext>
            </a:extLst>
          </p:cNvPr>
          <p:cNvSpPr txBox="1">
            <a:spLocks/>
          </p:cNvSpPr>
          <p:nvPr/>
        </p:nvSpPr>
        <p:spPr>
          <a:xfrm>
            <a:off x="3759513" y="260648"/>
            <a:ext cx="1336945" cy="72008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  <a:p>
            <a:r>
              <a:rPr lang="pt-BR" sz="2200" b="1" dirty="0">
                <a:solidFill>
                  <a:schemeClr val="bg1"/>
                </a:solidFill>
              </a:rPr>
              <a:t>(</a:t>
            </a:r>
            <a:r>
              <a:rPr lang="pt-BR" sz="2200" b="1" dirty="0" err="1">
                <a:solidFill>
                  <a:schemeClr val="bg1"/>
                </a:solidFill>
              </a:rPr>
              <a:t>Nov</a:t>
            </a:r>
            <a:r>
              <a:rPr lang="pt-BR" sz="2200" b="1" dirty="0">
                <a:solidFill>
                  <a:schemeClr val="bg1"/>
                </a:solidFill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70179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206" y="1988840"/>
            <a:ext cx="4779286" cy="32260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916EE8-A9F2-4632-95CE-28F3D7C2F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2878931" cy="4136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BED6AB-A4BA-441C-BF06-B357D04DC2D9}"/>
              </a:ext>
            </a:extLst>
          </p:cNvPr>
          <p:cNvSpPr txBox="1"/>
          <p:nvPr/>
        </p:nvSpPr>
        <p:spPr>
          <a:xfrm>
            <a:off x="1571431" y="1129851"/>
            <a:ext cx="67115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569557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4AB5C3-3E95-48C3-B388-67F7AED0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7" y="287861"/>
            <a:ext cx="4083326" cy="30624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BC561A-F92B-400C-8181-7C57D1333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47" y="3507645"/>
            <a:ext cx="4083327" cy="30624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84B6B4C-35EB-46B2-8894-684FC1339649}"/>
              </a:ext>
            </a:extLst>
          </p:cNvPr>
          <p:cNvSpPr txBox="1">
            <a:spLocks/>
          </p:cNvSpPr>
          <p:nvPr/>
        </p:nvSpPr>
        <p:spPr>
          <a:xfrm>
            <a:off x="467544" y="322503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948992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12FF7C-7A77-4972-B15D-9EED0A1D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0" y="980728"/>
            <a:ext cx="7260299" cy="544522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1E2F1F8-720B-4AD9-94CC-2F960635C350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916942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776864" cy="518457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DEE2CDA-F50D-4B95-8F14-C033DFD61D45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1031629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3" y="1052736"/>
            <a:ext cx="8039134" cy="5359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0EECBBF-7409-425D-8FB1-83C84D6D46F0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2913797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8" y="980728"/>
            <a:ext cx="7761904" cy="51746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1702AF-D8D0-4315-810D-893A16BCB569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1617085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64896" cy="53765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93A53E-1562-4593-A412-000A7EDF780A}"/>
              </a:ext>
            </a:extLst>
          </p:cNvPr>
          <p:cNvSpPr txBox="1">
            <a:spLocks/>
          </p:cNvSpPr>
          <p:nvPr/>
        </p:nvSpPr>
        <p:spPr>
          <a:xfrm>
            <a:off x="4034417" y="260648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8006126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484784"/>
            <a:ext cx="7956376" cy="44754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03848" y="260648"/>
            <a:ext cx="266429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1º Acesso </a:t>
            </a:r>
          </a:p>
          <a:p>
            <a:pPr algn="ctr"/>
            <a:r>
              <a:rPr lang="pt-BR" sz="2400" b="1" dirty="0"/>
              <a:t>(</a:t>
            </a:r>
            <a:r>
              <a:rPr lang="pt-BR" sz="2400" b="1" dirty="0" err="1"/>
              <a:t>Nov</a:t>
            </a:r>
            <a:r>
              <a:rPr lang="pt-BR" sz="2400" b="1" dirty="0"/>
              <a:t>/16)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00E3E8F-473F-4E8C-89FF-B9C8EDE85753}"/>
              </a:ext>
            </a:extLst>
          </p:cNvPr>
          <p:cNvSpPr txBox="1">
            <a:spLocks/>
          </p:cNvSpPr>
          <p:nvPr/>
        </p:nvSpPr>
        <p:spPr>
          <a:xfrm>
            <a:off x="593333" y="415533"/>
            <a:ext cx="1075166" cy="46151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dirty="0">
                <a:solidFill>
                  <a:schemeClr val="bg1"/>
                </a:solidFill>
              </a:rPr>
              <a:t>LA-SEL</a:t>
            </a:r>
          </a:p>
        </p:txBody>
      </p:sp>
    </p:spTree>
    <p:extLst>
      <p:ext uri="{BB962C8B-B14F-4D97-AF65-F5344CB8AC3E}">
        <p14:creationId xmlns:p14="http://schemas.microsoft.com/office/powerpoint/2010/main" val="38926226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ubtitle 2"/>
          <p:cNvSpPr/>
          <p:nvPr/>
        </p:nvSpPr>
        <p:spPr>
          <a:xfrm>
            <a:off x="1677240" y="1702440"/>
            <a:ext cx="5789520" cy="16833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919"/>
              </a:spcBef>
              <a:buNone/>
              <a:tabLst>
                <a:tab pos="0" algn="l"/>
              </a:tabLst>
            </a:pPr>
            <a:r>
              <a:rPr lang="pt-BR" sz="9600" b="1" strike="noStrike" spc="-1">
                <a:solidFill>
                  <a:srgbClr val="FFFFFF"/>
                </a:solidFill>
                <a:latin typeface="Calibri"/>
              </a:rPr>
              <a:t>Avaliação</a:t>
            </a:r>
            <a:endParaRPr lang="pt-BR" sz="9600" b="0" strike="noStrike" spc="-1"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m 1"/>
          <p:cNvPicPr/>
          <p:nvPr/>
        </p:nvPicPr>
        <p:blipFill>
          <a:blip r:embed="rId2"/>
          <a:stretch/>
        </p:blipFill>
        <p:spPr>
          <a:xfrm>
            <a:off x="2339640" y="439560"/>
            <a:ext cx="4690440" cy="587520"/>
          </a:xfrm>
          <a:prstGeom prst="rect">
            <a:avLst/>
          </a:prstGeom>
          <a:ln w="0">
            <a:noFill/>
          </a:ln>
        </p:spPr>
      </p:pic>
      <p:pic>
        <p:nvPicPr>
          <p:cNvPr id="290" name="Imagem 2"/>
          <p:cNvPicPr/>
          <p:nvPr/>
        </p:nvPicPr>
        <p:blipFill>
          <a:blip r:embed="rId3"/>
          <a:stretch/>
        </p:blipFill>
        <p:spPr>
          <a:xfrm>
            <a:off x="2918160" y="1265760"/>
            <a:ext cx="3307320" cy="737280"/>
          </a:xfrm>
          <a:prstGeom prst="rect">
            <a:avLst/>
          </a:prstGeom>
          <a:ln w="0">
            <a:noFill/>
          </a:ln>
        </p:spPr>
      </p:pic>
      <p:pic>
        <p:nvPicPr>
          <p:cNvPr id="291" name="Imagem 5" descr="Texto&#10;&#10;Descrição gerada automaticamente com confiança média"/>
          <p:cNvPicPr/>
          <p:nvPr/>
        </p:nvPicPr>
        <p:blipFill>
          <a:blip r:embed="rId4"/>
          <a:stretch/>
        </p:blipFill>
        <p:spPr>
          <a:xfrm>
            <a:off x="1225080" y="2294280"/>
            <a:ext cx="6693480" cy="226908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ubtitle 2"/>
          <p:cNvSpPr/>
          <p:nvPr/>
        </p:nvSpPr>
        <p:spPr>
          <a:xfrm>
            <a:off x="1677273" y="1148337"/>
            <a:ext cx="5789455" cy="30225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919"/>
              </a:spcBef>
              <a:buNone/>
              <a:tabLst>
                <a:tab pos="0" algn="l"/>
              </a:tabLst>
            </a:pPr>
            <a:r>
              <a:rPr lang="pt-BR" sz="9600" b="1" strike="noStrike" spc="-1">
                <a:solidFill>
                  <a:srgbClr val="FFFFFF"/>
                </a:solidFill>
                <a:latin typeface="Calibri"/>
              </a:rPr>
              <a:t>Ambiente das Aulas</a:t>
            </a:r>
            <a:endParaRPr lang="pt-BR" sz="9600" b="0" strike="noStrike" spc="-1"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8544AC-E188-48FB-928B-EA2FB39B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04" y="1431944"/>
            <a:ext cx="3050476" cy="38711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CD7C61-BE1B-4998-A247-D6A3DDA667AF}"/>
              </a:ext>
            </a:extLst>
          </p:cNvPr>
          <p:cNvSpPr txBox="1"/>
          <p:nvPr/>
        </p:nvSpPr>
        <p:spPr>
          <a:xfrm>
            <a:off x="5940152" y="5426056"/>
            <a:ext cx="15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7th </a:t>
            </a:r>
            <a:r>
              <a:rPr lang="pt-BR" sz="1400" b="1" dirty="0" err="1">
                <a:solidFill>
                  <a:schemeClr val="bg1"/>
                </a:solidFill>
              </a:rPr>
              <a:t>edition</a:t>
            </a:r>
            <a:r>
              <a:rPr lang="pt-BR" sz="1400" b="1" dirty="0">
                <a:solidFill>
                  <a:schemeClr val="bg1"/>
                </a:solidFill>
              </a:rPr>
              <a:t> - 2015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5F1F7A-510D-4360-BF59-187CC7F3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09" y="1419572"/>
            <a:ext cx="3144088" cy="40188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6EE79D1-229B-401A-B63D-EDF470634857}"/>
              </a:ext>
            </a:extLst>
          </p:cNvPr>
          <p:cNvSpPr txBox="1"/>
          <p:nvPr/>
        </p:nvSpPr>
        <p:spPr>
          <a:xfrm>
            <a:off x="1700174" y="5517232"/>
            <a:ext cx="155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1st </a:t>
            </a:r>
            <a:r>
              <a:rPr lang="pt-BR" sz="1400" b="1" dirty="0" err="1">
                <a:solidFill>
                  <a:schemeClr val="bg1"/>
                </a:solidFill>
              </a:rPr>
              <a:t>edition</a:t>
            </a:r>
            <a:r>
              <a:rPr lang="pt-BR" sz="1400" b="1" dirty="0">
                <a:solidFill>
                  <a:schemeClr val="bg1"/>
                </a:solidFill>
              </a:rPr>
              <a:t> - 2016</a:t>
            </a:r>
          </a:p>
        </p:txBody>
      </p:sp>
    </p:spTree>
    <p:extLst>
      <p:ext uri="{BB962C8B-B14F-4D97-AF65-F5344CB8AC3E}">
        <p14:creationId xmlns:p14="http://schemas.microsoft.com/office/powerpoint/2010/main" val="35611594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2"/>
          <p:cNvSpPr/>
          <p:nvPr/>
        </p:nvSpPr>
        <p:spPr>
          <a:xfrm>
            <a:off x="2771640" y="602280"/>
            <a:ext cx="3816000" cy="3646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1" u="sng" strike="noStrike" spc="-1">
                <a:solidFill>
                  <a:srgbClr val="0000FF"/>
                </a:solidFill>
                <a:uFillTx/>
                <a:latin typeface="Calibri"/>
                <a:hlinkClick r:id="rId2"/>
              </a:rPr>
              <a:t>https://edisciplinas.usp.br/acessar/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294" name="Imagem 1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415800" y="1556640"/>
            <a:ext cx="8312400" cy="332640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ubtitle 2"/>
          <p:cNvSpPr/>
          <p:nvPr/>
        </p:nvSpPr>
        <p:spPr>
          <a:xfrm>
            <a:off x="1448755" y="1988840"/>
            <a:ext cx="6245770" cy="1876743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15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4400" b="1" strike="noStrike" spc="-1" dirty="0">
                <a:latin typeface="Calibri"/>
                <a:ea typeface="Arial"/>
              </a:rPr>
              <a:t>Uso de Dashboards em </a:t>
            </a:r>
          </a:p>
          <a:p>
            <a:pPr algn="ctr">
              <a:lnSpc>
                <a:spcPct val="115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4400" b="1" strike="noStrike" spc="-1" dirty="0">
                <a:latin typeface="Calibri"/>
                <a:ea typeface="Arial"/>
              </a:rPr>
              <a:t>Disciplinas de Graduação</a:t>
            </a:r>
            <a:endParaRPr lang="pt-BR" sz="4400" b="0" strike="noStrike" spc="-1" dirty="0"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2.png" descr="Diagrama, Esquemático&#10;&#10;Descrição gerada automaticamente"/>
          <p:cNvPicPr/>
          <p:nvPr/>
        </p:nvPicPr>
        <p:blipFill>
          <a:blip r:embed="rId2"/>
          <a:stretch/>
        </p:blipFill>
        <p:spPr>
          <a:xfrm>
            <a:off x="1465200" y="836640"/>
            <a:ext cx="6213240" cy="40320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" name="CaixaDeTexto 5"/>
          <p:cNvSpPr/>
          <p:nvPr/>
        </p:nvSpPr>
        <p:spPr>
          <a:xfrm>
            <a:off x="1763640" y="5085360"/>
            <a:ext cx="5616360" cy="40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Dashboard da disciplina PSI3322 - Eletrônica II da EP-USP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m 3" descr="Interface gráfica do usuário&#10;&#10;Descrição gerada automaticamente"/>
          <p:cNvPicPr/>
          <p:nvPr/>
        </p:nvPicPr>
        <p:blipFill>
          <a:blip r:embed="rId2"/>
          <a:stretch/>
        </p:blipFill>
        <p:spPr>
          <a:xfrm>
            <a:off x="1772280" y="1124640"/>
            <a:ext cx="5455080" cy="32616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9" name="CaixaDeTexto 6"/>
          <p:cNvSpPr/>
          <p:nvPr/>
        </p:nvSpPr>
        <p:spPr>
          <a:xfrm>
            <a:off x="1547640" y="4653000"/>
            <a:ext cx="597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Tela inicial da versão do DashGen (Projeto PEEG 2021 – 2022)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m 4"/>
          <p:cNvPicPr/>
          <p:nvPr/>
        </p:nvPicPr>
        <p:blipFill>
          <a:blip r:embed="rId2"/>
          <a:stretch/>
        </p:blipFill>
        <p:spPr>
          <a:xfrm>
            <a:off x="1715040" y="908640"/>
            <a:ext cx="5713200" cy="337032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1" name="CaixaDeTexto 5"/>
          <p:cNvSpPr/>
          <p:nvPr/>
        </p:nvSpPr>
        <p:spPr>
          <a:xfrm>
            <a:off x="1511280" y="4437000"/>
            <a:ext cx="6085080" cy="50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199"/>
              </a:spcAft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Exemplo de dashboard de uma playlist de vídeos do YouTube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m 3"/>
          <p:cNvPicPr/>
          <p:nvPr/>
        </p:nvPicPr>
        <p:blipFill>
          <a:blip r:embed="rId2"/>
          <a:stretch/>
        </p:blipFill>
        <p:spPr>
          <a:xfrm>
            <a:off x="1465920" y="980640"/>
            <a:ext cx="6211440" cy="327276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3" name="CaixaDeTexto 6"/>
          <p:cNvSpPr/>
          <p:nvPr/>
        </p:nvSpPr>
        <p:spPr>
          <a:xfrm>
            <a:off x="1465920" y="4509000"/>
            <a:ext cx="6211440" cy="50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199"/>
              </a:spcAft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Exemplo de dashboard de um vídeo com capítulos do YouTube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ubtitle 2">
            <a:hlinkClick r:id="rId3"/>
          </p:cNvPr>
          <p:cNvSpPr/>
          <p:nvPr/>
        </p:nvSpPr>
        <p:spPr>
          <a:xfrm>
            <a:off x="793080" y="1507680"/>
            <a:ext cx="7666920" cy="22708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u="sng" strike="noStrike" spc="-1">
                <a:solidFill>
                  <a:schemeClr val="bg1"/>
                </a:solidFill>
                <a:uFillTx/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Expressão Escrita e Comunicação Oral</a:t>
            </a:r>
            <a:endParaRPr lang="pt-BR" sz="6600" b="0" strike="noStrike" spc="-1">
              <a:solidFill>
                <a:schemeClr val="bg1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m 2" descr="Interface gráfica do usuário&#10;&#10;Descrição gerada automaticamente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415800" y="1107720"/>
            <a:ext cx="8312400" cy="464256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ubtitle 2">
            <a:hlinkClick r:id="rId3"/>
          </p:cNvPr>
          <p:cNvSpPr/>
          <p:nvPr/>
        </p:nvSpPr>
        <p:spPr>
          <a:xfrm>
            <a:off x="793080" y="980640"/>
            <a:ext cx="7557480" cy="33246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u="sng" strike="noStrike" spc="-1">
                <a:solidFill>
                  <a:schemeClr val="bg1"/>
                </a:solidFill>
                <a:uFillTx/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Expressão Escrita  Relatórios de Laboratórios</a:t>
            </a:r>
            <a:endParaRPr lang="pt-BR" sz="6600" b="0" strike="noStrike" spc="-1">
              <a:solidFill>
                <a:schemeClr val="bg1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04F524-0A75-4F4A-AFC6-6D87342CFA3F}"/>
              </a:ext>
            </a:extLst>
          </p:cNvPr>
          <p:cNvSpPr txBox="1">
            <a:spLocks/>
          </p:cNvSpPr>
          <p:nvPr/>
        </p:nvSpPr>
        <p:spPr>
          <a:xfrm>
            <a:off x="2179490" y="1702345"/>
            <a:ext cx="4785021" cy="168388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600" b="1" dirty="0">
                <a:solidFill>
                  <a:schemeClr val="bg1"/>
                </a:solidFill>
              </a:rPr>
              <a:t>Ementa</a:t>
            </a:r>
          </a:p>
        </p:txBody>
      </p:sp>
    </p:spTree>
    <p:extLst>
      <p:ext uri="{BB962C8B-B14F-4D97-AF65-F5344CB8AC3E}">
        <p14:creationId xmlns:p14="http://schemas.microsoft.com/office/powerpoint/2010/main" val="796118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31F64CE-2004-4E7E-8121-94AC83D8FA53}"/>
              </a:ext>
            </a:extLst>
          </p:cNvPr>
          <p:cNvSpPr/>
          <p:nvPr/>
        </p:nvSpPr>
        <p:spPr>
          <a:xfrm>
            <a:off x="513653" y="1106539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05ABCAA-E488-4C27-BD26-6F91D8F38BCC}"/>
              </a:ext>
            </a:extLst>
          </p:cNvPr>
          <p:cNvSpPr txBox="1"/>
          <p:nvPr/>
        </p:nvSpPr>
        <p:spPr>
          <a:xfrm>
            <a:off x="844139" y="1015953"/>
            <a:ext cx="192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Recordação </a:t>
            </a:r>
            <a:r>
              <a:rPr lang="pt-BR" sz="1400" b="1" dirty="0" err="1">
                <a:solidFill>
                  <a:schemeClr val="bg1"/>
                </a:solidFill>
              </a:rPr>
              <a:t>Amp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Op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3860180E-B4B6-4E89-852E-7DC307BD902F}"/>
              </a:ext>
            </a:extLst>
          </p:cNvPr>
          <p:cNvSpPr/>
          <p:nvPr/>
        </p:nvSpPr>
        <p:spPr>
          <a:xfrm>
            <a:off x="518111" y="1527091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821C5E8-C5F4-490C-98B1-CED0FA5D2F53}"/>
              </a:ext>
            </a:extLst>
          </p:cNvPr>
          <p:cNvSpPr txBox="1"/>
          <p:nvPr/>
        </p:nvSpPr>
        <p:spPr>
          <a:xfrm>
            <a:off x="844139" y="1434428"/>
            <a:ext cx="207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Equalizador </a:t>
            </a:r>
            <a:r>
              <a:rPr lang="pt-BR" sz="1400" b="1" dirty="0" err="1">
                <a:solidFill>
                  <a:schemeClr val="bg1"/>
                </a:solidFill>
              </a:rPr>
              <a:t>Baxandall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F2150937-3555-4451-8C01-2FFE0A464490}"/>
              </a:ext>
            </a:extLst>
          </p:cNvPr>
          <p:cNvSpPr/>
          <p:nvPr/>
        </p:nvSpPr>
        <p:spPr>
          <a:xfrm>
            <a:off x="509748" y="1951973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092C232-F5AD-4060-B608-29C3E02C6FD4}"/>
              </a:ext>
            </a:extLst>
          </p:cNvPr>
          <p:cNvSpPr txBox="1"/>
          <p:nvPr/>
        </p:nvSpPr>
        <p:spPr>
          <a:xfrm>
            <a:off x="816527" y="1869182"/>
            <a:ext cx="2459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>
                <a:solidFill>
                  <a:schemeClr val="bg1"/>
                </a:solidFill>
              </a:rPr>
              <a:t>Designing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an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Audio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Equalizer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AA78B2C-DFDC-4D96-BC2B-EB118768937E}"/>
              </a:ext>
            </a:extLst>
          </p:cNvPr>
          <p:cNvSpPr/>
          <p:nvPr/>
        </p:nvSpPr>
        <p:spPr>
          <a:xfrm>
            <a:off x="509748" y="2382133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8424D82-E870-4169-9ADB-40B4EA96A6D1}"/>
              </a:ext>
            </a:extLst>
          </p:cNvPr>
          <p:cNvSpPr txBox="1"/>
          <p:nvPr/>
        </p:nvSpPr>
        <p:spPr>
          <a:xfrm>
            <a:off x="816527" y="2299342"/>
            <a:ext cx="2243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Osciladores de Relaxação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66D6CFFE-BC94-4DC6-AAA4-C4E524034B8D}"/>
              </a:ext>
            </a:extLst>
          </p:cNvPr>
          <p:cNvSpPr/>
          <p:nvPr/>
        </p:nvSpPr>
        <p:spPr>
          <a:xfrm>
            <a:off x="518111" y="3181560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782E16E-BD8A-49E4-B69D-D17327115261}"/>
              </a:ext>
            </a:extLst>
          </p:cNvPr>
          <p:cNvSpPr txBox="1"/>
          <p:nvPr/>
        </p:nvSpPr>
        <p:spPr>
          <a:xfrm>
            <a:off x="824891" y="3098769"/>
            <a:ext cx="1586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 </a:t>
            </a:r>
            <a:r>
              <a:rPr lang="pt-BR" sz="1400" b="1" dirty="0" err="1">
                <a:solidFill>
                  <a:schemeClr val="bg1"/>
                </a:solidFill>
              </a:rPr>
              <a:t>Hartley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DCA4456-2496-47DE-8C6D-525CDB0CF553}"/>
              </a:ext>
            </a:extLst>
          </p:cNvPr>
          <p:cNvSpPr/>
          <p:nvPr/>
        </p:nvSpPr>
        <p:spPr>
          <a:xfrm>
            <a:off x="518111" y="2779392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DE7CD4D-51F7-4C81-A4DF-42338AB2B9F1}"/>
              </a:ext>
            </a:extLst>
          </p:cNvPr>
          <p:cNvSpPr txBox="1"/>
          <p:nvPr/>
        </p:nvSpPr>
        <p:spPr>
          <a:xfrm>
            <a:off x="824890" y="2696601"/>
            <a:ext cx="1442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 </a:t>
            </a:r>
            <a:r>
              <a:rPr lang="pt-BR" sz="1400" b="1" dirty="0" err="1">
                <a:solidFill>
                  <a:schemeClr val="bg1"/>
                </a:solidFill>
              </a:rPr>
              <a:t>Colpitt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B26856F4-5E7B-4474-B869-EF22C3701EC6}"/>
              </a:ext>
            </a:extLst>
          </p:cNvPr>
          <p:cNvSpPr/>
          <p:nvPr/>
        </p:nvSpPr>
        <p:spPr>
          <a:xfrm>
            <a:off x="509748" y="3618950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02BE22C-42BE-4C50-BE36-7AD491446761}"/>
              </a:ext>
            </a:extLst>
          </p:cNvPr>
          <p:cNvSpPr txBox="1"/>
          <p:nvPr/>
        </p:nvSpPr>
        <p:spPr>
          <a:xfrm>
            <a:off x="816527" y="3536159"/>
            <a:ext cx="296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 por Deslocamento de Fase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81BE0E7-6138-4E54-8B4D-8225EEC0F83A}"/>
              </a:ext>
            </a:extLst>
          </p:cNvPr>
          <p:cNvSpPr/>
          <p:nvPr/>
        </p:nvSpPr>
        <p:spPr>
          <a:xfrm>
            <a:off x="518111" y="3985768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9CC12CD-CE2D-41FB-BD8A-2674941E11FA}"/>
              </a:ext>
            </a:extLst>
          </p:cNvPr>
          <p:cNvSpPr txBox="1"/>
          <p:nvPr/>
        </p:nvSpPr>
        <p:spPr>
          <a:xfrm>
            <a:off x="824891" y="3902977"/>
            <a:ext cx="180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 em Rampa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0536823-D02D-4A3F-939E-8A6DA7B6A77D}"/>
              </a:ext>
            </a:extLst>
          </p:cNvPr>
          <p:cNvSpPr/>
          <p:nvPr/>
        </p:nvSpPr>
        <p:spPr>
          <a:xfrm>
            <a:off x="537868" y="4387410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A635F28-5143-4020-A5F4-BAF17753FEF7}"/>
              </a:ext>
            </a:extLst>
          </p:cNvPr>
          <p:cNvSpPr txBox="1"/>
          <p:nvPr/>
        </p:nvSpPr>
        <p:spPr>
          <a:xfrm>
            <a:off x="844648" y="4304619"/>
            <a:ext cx="2719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Oscilador Controlado por Tensão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72A64FB1-75D4-4918-9834-546C5459A988}"/>
              </a:ext>
            </a:extLst>
          </p:cNvPr>
          <p:cNvSpPr/>
          <p:nvPr/>
        </p:nvSpPr>
        <p:spPr>
          <a:xfrm>
            <a:off x="537868" y="4807962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C6AB58C-45ED-4155-B9FF-057FFBC7D2BE}"/>
              </a:ext>
            </a:extLst>
          </p:cNvPr>
          <p:cNvSpPr txBox="1"/>
          <p:nvPr/>
        </p:nvSpPr>
        <p:spPr>
          <a:xfrm>
            <a:off x="844648" y="4725171"/>
            <a:ext cx="2071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Multiplicador Analógico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C3E0F634-E2CD-4F1F-8A42-DE8A01F2618B}"/>
              </a:ext>
            </a:extLst>
          </p:cNvPr>
          <p:cNvSpPr/>
          <p:nvPr/>
        </p:nvSpPr>
        <p:spPr>
          <a:xfrm>
            <a:off x="537868" y="5252324"/>
            <a:ext cx="279161" cy="1440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389E1EF-3658-45CD-9CA4-14C1E544934B}"/>
              </a:ext>
            </a:extLst>
          </p:cNvPr>
          <p:cNvSpPr txBox="1"/>
          <p:nvPr/>
        </p:nvSpPr>
        <p:spPr>
          <a:xfrm>
            <a:off x="844648" y="5169533"/>
            <a:ext cx="235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 Retificadores com </a:t>
            </a:r>
            <a:r>
              <a:rPr lang="pt-BR" sz="1400" b="1" dirty="0" err="1">
                <a:solidFill>
                  <a:schemeClr val="bg1"/>
                </a:solidFill>
              </a:rPr>
              <a:t>Amp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Op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14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1450</TotalTime>
  <Words>321</Words>
  <Application>Microsoft Office PowerPoint</Application>
  <PresentationFormat>Apresentação na tela (4:3)</PresentationFormat>
  <Paragraphs>89</Paragraphs>
  <Slides>78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2" baseType="lpstr">
      <vt:lpstr>Aldo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SEL410 – Eletricidade e Magnetismo</dc:title>
  <dc:creator>José Marcos Alves</dc:creator>
  <cp:lastModifiedBy>José Marcos Alves</cp:lastModifiedBy>
  <cp:revision>185</cp:revision>
  <dcterms:created xsi:type="dcterms:W3CDTF">2014-02-16T09:54:04Z</dcterms:created>
  <dcterms:modified xsi:type="dcterms:W3CDTF">2022-08-24T12:32:10Z</dcterms:modified>
</cp:coreProperties>
</file>