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45"/>
  </p:notesMasterIdLst>
  <p:sldIdLst>
    <p:sldId id="256" r:id="rId2"/>
    <p:sldId id="292" r:id="rId3"/>
    <p:sldId id="313" r:id="rId4"/>
    <p:sldId id="370" r:id="rId5"/>
    <p:sldId id="371" r:id="rId6"/>
    <p:sldId id="369" r:id="rId7"/>
    <p:sldId id="366" r:id="rId8"/>
    <p:sldId id="367" r:id="rId9"/>
    <p:sldId id="365" r:id="rId10"/>
    <p:sldId id="339" r:id="rId11"/>
    <p:sldId id="368" r:id="rId12"/>
    <p:sldId id="372" r:id="rId13"/>
    <p:sldId id="379" r:id="rId14"/>
    <p:sldId id="380" r:id="rId15"/>
    <p:sldId id="373" r:id="rId16"/>
    <p:sldId id="340" r:id="rId17"/>
    <p:sldId id="338" r:id="rId18"/>
    <p:sldId id="314" r:id="rId19"/>
    <p:sldId id="341" r:id="rId20"/>
    <p:sldId id="281" r:id="rId21"/>
    <p:sldId id="375" r:id="rId22"/>
    <p:sldId id="374" r:id="rId23"/>
    <p:sldId id="376" r:id="rId24"/>
    <p:sldId id="330" r:id="rId25"/>
    <p:sldId id="329" r:id="rId26"/>
    <p:sldId id="342" r:id="rId27"/>
    <p:sldId id="347" r:id="rId28"/>
    <p:sldId id="349" r:id="rId29"/>
    <p:sldId id="348" r:id="rId30"/>
    <p:sldId id="335" r:id="rId31"/>
    <p:sldId id="331" r:id="rId32"/>
    <p:sldId id="356" r:id="rId33"/>
    <p:sldId id="357" r:id="rId34"/>
    <p:sldId id="358" r:id="rId35"/>
    <p:sldId id="359" r:id="rId36"/>
    <p:sldId id="355" r:id="rId37"/>
    <p:sldId id="336" r:id="rId38"/>
    <p:sldId id="332" r:id="rId39"/>
    <p:sldId id="337" r:id="rId40"/>
    <p:sldId id="377" r:id="rId41"/>
    <p:sldId id="378" r:id="rId42"/>
    <p:sldId id="364" r:id="rId43"/>
    <p:sldId id="291" r:id="rId44"/>
  </p:sldIdLst>
  <p:sldSz cx="9144000" cy="5143500" type="screen16x9"/>
  <p:notesSz cx="6858000" cy="9144000"/>
  <p:embeddedFontLst>
    <p:embeddedFont>
      <p:font typeface="Amatic SC" panose="020B0604020202020204" charset="-79"/>
      <p:regular r:id="rId46"/>
      <p:bold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EB Garamond" panose="020B0604020202020204" charset="0"/>
      <p:regular r:id="rId52"/>
      <p:bold r:id="rId53"/>
      <p:italic r:id="rId54"/>
      <p:boldItalic r:id="rId55"/>
    </p:embeddedFont>
    <p:embeddedFont>
      <p:font typeface="Garamond" panose="02020404030301010803" pitchFamily="18" charset="0"/>
      <p:regular r:id="rId56"/>
      <p:bold r:id="rId57"/>
      <p:italic r:id="rId58"/>
    </p:embeddedFont>
    <p:embeddedFont>
      <p:font typeface="Source Code Pro" panose="020B060402020202020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22" autoAdjust="0"/>
  </p:normalViewPr>
  <p:slideViewPr>
    <p:cSldViewPr snapToGrid="0">
      <p:cViewPr varScale="1">
        <p:scale>
          <a:sx n="87" d="100"/>
          <a:sy n="87" d="100"/>
        </p:scale>
        <p:origin x="90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5850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0485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382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9394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740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408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194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877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413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623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f4ef9a1c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f4ef9a1c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975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98d2148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98d2148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98d2148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98d2148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660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98d2148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98d2148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5208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98d2148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98d2148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62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4671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320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2098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474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04769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78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8739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751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0799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6539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8479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48338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57858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1411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7384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40218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1277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6199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0310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f51d7f9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f51d7f9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88200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4989dfd36e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4989dfd36e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6457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4989dfd36e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4989dfd36e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610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61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338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458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4ef9a1c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4ef9a1c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91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hu.unisinos.br/noticias/518268-por-que-cooperar-faz-bem-a-especie-artigo-de-edward-wilso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25/bio.2012.62.11.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cademic.oup.com/bioscience/article/62/11/987/26316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25/bio.2012.62.11.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cademic.oup.com/bioscience/article/62/11/987/26316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hu.unisinos.br/noticias/518268-por-que-cooperar-faz-bem-a-especie-artigo-de-edward-wilso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topic/human-behavio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britannica.com/science/sociobiology" TargetMode="External"/><Relationship Id="rId4" Type="http://schemas.openxmlformats.org/officeDocument/2006/relationships/hyperlink" Target="https://www.britannica.com/topic/biological-determinis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lato.stanford.edu/entries/sociobiology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AudUnJeNg4sUpVQaygeymsa8fVsZjkCb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AudUnJeNg4sUpVQaygeymsa8fVsZjkCb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AudUnJeNg4sUpVQaygeymsa8fVsZjkCb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scitable/knowledge/library/overview-of-hominin-evolution-89010983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scitable/knowledge/library/overview-of-hominin-evolution-89010983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scitable/knowledge/library/overview-of-hominin-evolution-89010983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scitable/knowledge/library/overview-of-hominin-evolution-89010983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scitable/knowledge/library/overview-of-hominin-evolution-89010983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geographic.com/news/2013/4/130411-homo-ancestor-hominin-skeleton-lucy-australopithecus-sediba-science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nationalgeographic.com/contributors/c/photographer-robert-clark.html" TargetMode="External"/><Relationship Id="rId4" Type="http://schemas.openxmlformats.org/officeDocument/2006/relationships/hyperlink" Target="https://www.nationalgeographic.com/news/2015/09/150910-human-evolution-change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britannica.com/biography/Edward-O-Wilson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A5A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>
            <a:spLocks noGrp="1"/>
          </p:cNvSpPr>
          <p:nvPr>
            <p:ph type="ctrTitle"/>
          </p:nvPr>
        </p:nvSpPr>
        <p:spPr>
          <a:xfrm>
            <a:off x="311700" y="392149"/>
            <a:ext cx="8520600" cy="29679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rgbClr val="000000"/>
                </a:solidFill>
              </a:rPr>
              <a:t>ecologia evolutiva humana – aula 07</a:t>
            </a:r>
            <a:br>
              <a:rPr lang="pt-BR" sz="3200" dirty="0">
                <a:solidFill>
                  <a:srgbClr val="000000"/>
                </a:solidFill>
              </a:rPr>
            </a:br>
            <a:r>
              <a:rPr lang="pt-BR" sz="3200" dirty="0" err="1">
                <a:solidFill>
                  <a:srgbClr val="000000"/>
                </a:solidFill>
              </a:rPr>
              <a:t>Lgn</a:t>
            </a:r>
            <a:r>
              <a:rPr lang="pt-BR" sz="3200" dirty="0">
                <a:solidFill>
                  <a:srgbClr val="000000"/>
                </a:solidFill>
              </a:rPr>
              <a:t> 0321/ LGN/ </a:t>
            </a:r>
            <a:r>
              <a:rPr lang="pt-BR" sz="3200" dirty="0" err="1">
                <a:solidFill>
                  <a:srgbClr val="000000"/>
                </a:solidFill>
              </a:rPr>
              <a:t>Esalq</a:t>
            </a:r>
            <a:r>
              <a:rPr lang="pt-BR" sz="3200" dirty="0">
                <a:solidFill>
                  <a:srgbClr val="000000"/>
                </a:solidFill>
              </a:rPr>
              <a:t>/ </a:t>
            </a:r>
            <a:r>
              <a:rPr lang="pt-BR" sz="3200" dirty="0" err="1">
                <a:solidFill>
                  <a:srgbClr val="000000"/>
                </a:solidFill>
              </a:rPr>
              <a:t>usp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3200" dirty="0">
                <a:solidFill>
                  <a:srgbClr val="000000"/>
                </a:solidFill>
              </a:rPr>
            </a:br>
            <a:endParaRPr sz="3200" dirty="0">
              <a:solidFill>
                <a:srgbClr val="000000"/>
              </a:solidFill>
            </a:endParaRPr>
          </a:p>
        </p:txBody>
      </p:sp>
      <p:sp>
        <p:nvSpPr>
          <p:cNvPr id="104" name="Google Shape;104;p25"/>
          <p:cNvSpPr txBox="1">
            <a:spLocks noGrp="1"/>
          </p:cNvSpPr>
          <p:nvPr>
            <p:ph type="subTitle" idx="1"/>
          </p:nvPr>
        </p:nvSpPr>
        <p:spPr>
          <a:xfrm>
            <a:off x="311700" y="3646967"/>
            <a:ext cx="8520600" cy="1124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</a:rPr>
              <a:t>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</a:rPr>
              <a:t>Professora Débora Alexandra Casagrande Santos</a:t>
            </a:r>
            <a:endParaRPr dirty="0">
              <a:solidFill>
                <a:schemeClr val="lt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</a:rPr>
              <a:t>Abril de 2020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B5F0115-FF65-459F-85A2-C476EF346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58" y="493025"/>
            <a:ext cx="1024217" cy="137171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69AA0EE-5D37-4906-A1DB-CC187611D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670" y="499122"/>
            <a:ext cx="926672" cy="13656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58200"/>
            <a:ext cx="8520600" cy="624846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200" dirty="0"/>
              <a:t>SOCIOBIOLOGIA</a:t>
            </a:r>
            <a:endParaRPr sz="3200"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311700" y="683046"/>
            <a:ext cx="8520600" cy="41077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accent1"/>
              </a:solidFill>
            </a:endParaRP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accent1"/>
                </a:solidFill>
              </a:rPr>
              <a:t> O livro </a:t>
            </a:r>
            <a:r>
              <a:rPr lang="pt-BR" sz="1400" i="1" dirty="0" err="1">
                <a:solidFill>
                  <a:schemeClr val="accent1"/>
                </a:solidFill>
              </a:rPr>
              <a:t>Sociobiology</a:t>
            </a:r>
            <a:r>
              <a:rPr lang="pt-BR" sz="1400" i="1" dirty="0">
                <a:solidFill>
                  <a:schemeClr val="accent1"/>
                </a:solidFill>
              </a:rPr>
              <a:t> </a:t>
            </a:r>
            <a:r>
              <a:rPr lang="pt-BR" sz="1400" dirty="0">
                <a:solidFill>
                  <a:schemeClr val="accent1"/>
                </a:solidFill>
              </a:rPr>
              <a:t>de Wilson (1975) foi a semente inicial da disciplina e de uma grande polêmica dentro das ciências biológicas e entre estas e as ciências sociais.</a:t>
            </a: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accent1"/>
              </a:solidFill>
            </a:endParaRP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accent1"/>
                </a:solidFill>
              </a:rPr>
              <a:t> Uma das grandes contribuições da sociobiologia é ter questionado um antropocentrismo tão difundido nas ciências sociais. Mesmo sendo o homem “um caso especial evolutivo", de acordo com Wilson (1978), a evolução não tornou a cultura toda poderosa. Em outras palavras, a cultura é carregada por organismos que contém genes (</a:t>
            </a:r>
            <a:r>
              <a:rPr lang="pt-BR" sz="1400" dirty="0" err="1">
                <a:solidFill>
                  <a:schemeClr val="accent1"/>
                </a:solidFill>
              </a:rPr>
              <a:t>Boyd</a:t>
            </a:r>
            <a:r>
              <a:rPr lang="pt-BR" sz="1400" dirty="0">
                <a:solidFill>
                  <a:schemeClr val="accent1"/>
                </a:solidFill>
              </a:rPr>
              <a:t> &amp; Richerson,1981).</a:t>
            </a: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accent1"/>
              </a:solidFill>
            </a:endParaRP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pt-BR" sz="1200" dirty="0">
                <a:solidFill>
                  <a:schemeClr val="accent1"/>
                </a:solidFill>
              </a:rPr>
              <a:t>Fonte: Alpina </a:t>
            </a:r>
            <a:r>
              <a:rPr lang="pt-BR" sz="1200" dirty="0" err="1">
                <a:solidFill>
                  <a:schemeClr val="accent1"/>
                </a:solidFill>
              </a:rPr>
              <a:t>Begossi</a:t>
            </a:r>
            <a:r>
              <a:rPr lang="pt-BR" sz="1200" dirty="0">
                <a:solidFill>
                  <a:schemeClr val="accent1"/>
                </a:solidFill>
              </a:rPr>
              <a:t>, 1993. Ecologia Humana: Um Enfoque Das Relações Homem-Ambiente. INTERCIENCIA 18(1): 121-132. URL: http://www.interciencia.org.ve</a:t>
            </a:r>
          </a:p>
          <a:p>
            <a:pPr marL="0" lvl="0" indent="0">
              <a:buNone/>
            </a:pPr>
            <a:endParaRPr lang="pt-BR" sz="11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sz="1100" dirty="0">
              <a:solidFill>
                <a:srgbClr val="5B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3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58200"/>
            <a:ext cx="8520600" cy="624846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200" dirty="0"/>
              <a:t>SOCIOBIOLOGIA</a:t>
            </a:r>
            <a:endParaRPr sz="3200"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304176" y="885936"/>
            <a:ext cx="8520600" cy="41077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4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pt-BR" sz="11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sz="1100" dirty="0">
              <a:solidFill>
                <a:srgbClr val="5B0F00"/>
              </a:solidFill>
            </a:endParaRPr>
          </a:p>
        </p:txBody>
      </p:sp>
      <p:pic>
        <p:nvPicPr>
          <p:cNvPr id="4" name="Imagem 3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91FD7308-784C-4341-B9FE-6ACE71085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787" y="683046"/>
            <a:ext cx="4354037" cy="3722333"/>
          </a:xfrm>
          <a:prstGeom prst="rect">
            <a:avLst/>
          </a:prstGeom>
        </p:spPr>
      </p:pic>
      <p:pic>
        <p:nvPicPr>
          <p:cNvPr id="3" name="Imagem 2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41E2CB27-25EF-43BE-AF2D-293FE72A0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28" y="810006"/>
            <a:ext cx="4179591" cy="2137137"/>
          </a:xfrm>
          <a:prstGeom prst="rect">
            <a:avLst/>
          </a:prstGeom>
        </p:spPr>
      </p:pic>
      <p:pic>
        <p:nvPicPr>
          <p:cNvPr id="6" name="Imagem 5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4B26899C-4399-4ED7-8199-6D4EF56CD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38" y="2939803"/>
            <a:ext cx="3901440" cy="816864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375678A-7D17-45C3-8C8A-95343EDDA646}"/>
              </a:ext>
            </a:extLst>
          </p:cNvPr>
          <p:cNvSpPr/>
          <p:nvPr/>
        </p:nvSpPr>
        <p:spPr>
          <a:xfrm>
            <a:off x="322452" y="4317010"/>
            <a:ext cx="6298420" cy="5825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E9AD729-0670-46A2-8472-32A665F1F007}"/>
              </a:ext>
            </a:extLst>
          </p:cNvPr>
          <p:cNvSpPr/>
          <p:nvPr/>
        </p:nvSpPr>
        <p:spPr>
          <a:xfrm>
            <a:off x="319225" y="4405379"/>
            <a:ext cx="8502324" cy="4941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chemeClr val="bg2"/>
                </a:solidFill>
                <a:latin typeface="Garamond" panose="02020404030301010803" pitchFamily="18" charset="0"/>
              </a:rPr>
              <a:t>Fonte: Wilson, E. O. A conquista social da Terra. São Paulo: Cia das Letras, 2013 (p. 33, 34, 35)</a:t>
            </a:r>
          </a:p>
        </p:txBody>
      </p:sp>
    </p:spTree>
    <p:extLst>
      <p:ext uri="{BB962C8B-B14F-4D97-AF65-F5344CB8AC3E}">
        <p14:creationId xmlns:p14="http://schemas.microsoft.com/office/powerpoint/2010/main" val="2755890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58200"/>
            <a:ext cx="8520600" cy="624846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200" dirty="0"/>
              <a:t>SOCIOBIOLOGIA</a:t>
            </a:r>
            <a:endParaRPr sz="3200"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311700" y="730493"/>
            <a:ext cx="8520600" cy="41077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4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400" dirty="0">
              <a:hlinkClick r:id="rId3"/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400" dirty="0">
              <a:hlinkClick r:id="rId3"/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400" dirty="0">
              <a:hlinkClick r:id="rId3"/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400" dirty="0">
              <a:hlinkClick r:id="rId3"/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400" dirty="0">
              <a:hlinkClick r:id="rId3"/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400" dirty="0">
              <a:hlinkClick r:id="rId3"/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400" dirty="0">
              <a:hlinkClick r:id="rId3"/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400" dirty="0">
              <a:hlinkClick r:id="rId3"/>
            </a:endParaRPr>
          </a:p>
          <a:p>
            <a:pPr marL="0" indent="0">
              <a:lnSpc>
                <a:spcPct val="150000"/>
              </a:lnSpc>
              <a:buNone/>
            </a:pPr>
            <a:endParaRPr lang="pt-BR" sz="1400" dirty="0">
              <a:solidFill>
                <a:schemeClr val="bg2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t-BR" sz="1400" dirty="0">
              <a:solidFill>
                <a:schemeClr val="bg2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t-BR" sz="1400" dirty="0">
                <a:solidFill>
                  <a:schemeClr val="bg2"/>
                </a:solidFill>
                <a:latin typeface="Garamond" panose="02020404030301010803" pitchFamily="18" charset="0"/>
              </a:rPr>
              <a:t>Fonte: Wilson, E. O. A conquista social da Terra. São Paulo: Cia das Letras, 2013 (p. 33, 34, 35) </a:t>
            </a:r>
          </a:p>
          <a:p>
            <a:pPr marL="0" lvl="0" indent="0">
              <a:lnSpc>
                <a:spcPct val="150000"/>
              </a:lnSpc>
              <a:buNone/>
            </a:pPr>
            <a:endParaRPr lang="pt-BR" sz="1400" dirty="0">
              <a:hlinkClick r:id="rId3"/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400" dirty="0">
              <a:hlinkClick r:id="rId3"/>
            </a:endParaRPr>
          </a:p>
          <a:p>
            <a:pPr marL="0" lvl="0" indent="0">
              <a:buNone/>
            </a:pPr>
            <a:endParaRPr sz="1100" dirty="0">
              <a:solidFill>
                <a:srgbClr val="5B0F00"/>
              </a:solidFill>
            </a:endParaRPr>
          </a:p>
        </p:txBody>
      </p:sp>
      <p:pic>
        <p:nvPicPr>
          <p:cNvPr id="8" name="Imagem 7" descr="Texto preto sobre fundo branco&#10;&#10;Descrição gerada automaticamente">
            <a:extLst>
              <a:ext uri="{FF2B5EF4-FFF2-40B4-BE49-F238E27FC236}">
                <a16:creationId xmlns:a16="http://schemas.microsoft.com/office/drawing/2014/main" id="{C4D3047A-D393-47DD-87F4-F57ABEAC7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168" y="58199"/>
            <a:ext cx="4623856" cy="4548794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04FAEC6-EF91-4B3B-9CCC-7FD7F57CCDAF}"/>
              </a:ext>
            </a:extLst>
          </p:cNvPr>
          <p:cNvSpPr/>
          <p:nvPr/>
        </p:nvSpPr>
        <p:spPr>
          <a:xfrm>
            <a:off x="286176" y="4641471"/>
            <a:ext cx="8502324" cy="3605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FC2CA49-0CB6-4491-86E1-AD7031B2D422}"/>
              </a:ext>
            </a:extLst>
          </p:cNvPr>
          <p:cNvSpPr/>
          <p:nvPr/>
        </p:nvSpPr>
        <p:spPr>
          <a:xfrm>
            <a:off x="286176" y="4574686"/>
            <a:ext cx="8502324" cy="4941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200" dirty="0">
              <a:solidFill>
                <a:schemeClr val="bg2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AD6CDAAD-B2F1-4383-B3BC-76554AD85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237" y="872545"/>
            <a:ext cx="1965268" cy="292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58200"/>
            <a:ext cx="8520600" cy="624846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200" dirty="0"/>
              <a:t>SOCIOBIOLOGIA</a:t>
            </a:r>
            <a:endParaRPr sz="3200"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267900" y="461495"/>
            <a:ext cx="8520600" cy="4360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pt-BR" sz="2000" b="1" dirty="0" err="1">
                <a:solidFill>
                  <a:schemeClr val="accent1"/>
                </a:solidFill>
              </a:rPr>
              <a:t>Eussocialidade</a:t>
            </a: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pt-BR" sz="1600" dirty="0">
                <a:solidFill>
                  <a:schemeClr val="accent1"/>
                </a:solidFill>
              </a:rPr>
              <a:t>O tratamento de EO Wilson sobre a </a:t>
            </a:r>
            <a:r>
              <a:rPr lang="pt-BR" sz="1600" dirty="0" err="1">
                <a:solidFill>
                  <a:schemeClr val="accent1"/>
                </a:solidFill>
              </a:rPr>
              <a:t>eusocialidade</a:t>
            </a:r>
            <a:r>
              <a:rPr lang="pt-BR" sz="1600" dirty="0">
                <a:solidFill>
                  <a:schemeClr val="accent1"/>
                </a:solidFill>
              </a:rPr>
              <a:t> em </a:t>
            </a:r>
            <a:r>
              <a:rPr lang="pt-BR" sz="1600" b="1" dirty="0">
                <a:solidFill>
                  <a:schemeClr val="accent1"/>
                </a:solidFill>
              </a:rPr>
              <a:t>A conquista social da Terra</a:t>
            </a:r>
            <a:r>
              <a:rPr lang="pt-BR" sz="1600" dirty="0">
                <a:solidFill>
                  <a:schemeClr val="accent1"/>
                </a:solidFill>
              </a:rPr>
              <a:t> é uma grande inovação. Uma espécie é habitualmente definida como </a:t>
            </a:r>
            <a:r>
              <a:rPr lang="pt-BR" sz="1600" dirty="0" err="1">
                <a:solidFill>
                  <a:schemeClr val="accent1"/>
                </a:solidFill>
              </a:rPr>
              <a:t>eussocial</a:t>
            </a:r>
            <a:r>
              <a:rPr lang="pt-BR" sz="1600" dirty="0">
                <a:solidFill>
                  <a:schemeClr val="accent1"/>
                </a:solidFill>
              </a:rPr>
              <a:t> se for composta de colônias em cada uma das quais haja uma divisão reprodutiva do trabalho, como nos casos de abelhas e cupins sociais, em cujas sociedades um único ou alguns indivíduos (rainhas e seus companheiros) reproduzir e outras castas não. Nos humanos, por outro lado, os adultos são genericamente reprodutivos.</a:t>
            </a:r>
          </a:p>
          <a:p>
            <a:pPr marL="114300" indent="0" fontAlgn="base">
              <a:buNone/>
            </a:pPr>
            <a:endParaRPr lang="pt-BR" sz="1200" i="1" dirty="0">
              <a:solidFill>
                <a:srgbClr val="2A2A2A"/>
              </a:solidFill>
              <a:latin typeface="Garamond" panose="02020404030301010803" pitchFamily="18" charset="0"/>
            </a:endParaRPr>
          </a:p>
          <a:p>
            <a:pPr marL="114300" indent="0" fontAlgn="base">
              <a:buNone/>
            </a:pPr>
            <a:r>
              <a:rPr lang="pt-BR" sz="1200" i="1" dirty="0">
                <a:solidFill>
                  <a:srgbClr val="2A2A2A"/>
                </a:solidFill>
                <a:latin typeface="Garamond" panose="02020404030301010803" pitchFamily="18" charset="0"/>
              </a:rPr>
              <a:t>	</a:t>
            </a:r>
            <a:r>
              <a:rPr lang="pt-BR" sz="1200" i="1" dirty="0" err="1">
                <a:solidFill>
                  <a:srgbClr val="2A2A2A"/>
                </a:solidFill>
                <a:latin typeface="Garamond" panose="02020404030301010803" pitchFamily="18" charset="0"/>
              </a:rPr>
              <a:t>BioScience</a:t>
            </a:r>
            <a:r>
              <a:rPr lang="pt-BR" sz="1200" dirty="0">
                <a:solidFill>
                  <a:srgbClr val="2A2A2A"/>
                </a:solidFill>
                <a:latin typeface="Garamond" panose="02020404030301010803" pitchFamily="18" charset="0"/>
              </a:rPr>
              <a:t> , Volume 62, Edição 11, novembro de 2012, Páginas 987–991, </a:t>
            </a:r>
            <a:r>
              <a:rPr lang="pt-BR" sz="1200" u="sng" dirty="0">
                <a:solidFill>
                  <a:srgbClr val="006FB7"/>
                </a:solidFill>
                <a:latin typeface="Garamond" panose="020204040303010108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https://doi.org/10.1525/bio.2012.62.11.8</a:t>
            </a:r>
            <a:endParaRPr lang="pt-BR" sz="1200" b="1" dirty="0">
              <a:solidFill>
                <a:srgbClr val="2A2A2A"/>
              </a:solidFill>
              <a:latin typeface="Garamond" panose="02020404030301010803" pitchFamily="18" charset="0"/>
            </a:endParaRPr>
          </a:p>
          <a:p>
            <a:pPr marL="114300" indent="0" fontAlgn="base">
              <a:buNone/>
            </a:pPr>
            <a:r>
              <a:rPr lang="pt-BR" sz="1200" dirty="0">
                <a:solidFill>
                  <a:srgbClr val="2A2A2A"/>
                </a:solidFill>
                <a:latin typeface="Garamond" panose="02020404030301010803" pitchFamily="18" charset="0"/>
              </a:rPr>
              <a:t>	01 </a:t>
            </a:r>
            <a:r>
              <a:rPr lang="pt-BR" sz="1200" dirty="0" err="1">
                <a:solidFill>
                  <a:srgbClr val="2A2A2A"/>
                </a:solidFill>
                <a:latin typeface="Garamond" panose="02020404030301010803" pitchFamily="18" charset="0"/>
              </a:rPr>
              <a:t>November</a:t>
            </a:r>
            <a:r>
              <a:rPr lang="pt-BR" sz="1200" dirty="0">
                <a:solidFill>
                  <a:srgbClr val="2A2A2A"/>
                </a:solidFill>
                <a:latin typeface="Garamond" panose="02020404030301010803" pitchFamily="18" charset="0"/>
              </a:rPr>
              <a:t> 2012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pt-BR" sz="1400" dirty="0">
                <a:solidFill>
                  <a:schemeClr val="accent1"/>
                </a:solidFill>
                <a:latin typeface="Garamond" panose="02020404030301010803" pitchFamily="18" charset="0"/>
              </a:rPr>
              <a:t>	LINK: </a:t>
            </a:r>
            <a:r>
              <a:rPr lang="pt-BR" sz="1400" dirty="0">
                <a:latin typeface="Garamond" panose="02020404030301010803" pitchFamily="18" charset="0"/>
                <a:hlinkClick r:id="rId4"/>
              </a:rPr>
              <a:t>https://academic.oup.com/bioscience/article/62/11/987/263161</a:t>
            </a:r>
            <a:endParaRPr lang="pt-BR" sz="1400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400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endParaRPr sz="1100" dirty="0">
              <a:solidFill>
                <a:srgbClr val="5B0F00"/>
              </a:solidFill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04FAEC6-EF91-4B3B-9CCC-7FD7F57CCDAF}"/>
              </a:ext>
            </a:extLst>
          </p:cNvPr>
          <p:cNvSpPr/>
          <p:nvPr/>
        </p:nvSpPr>
        <p:spPr>
          <a:xfrm>
            <a:off x="286176" y="4641471"/>
            <a:ext cx="8502324" cy="3605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FC2CA49-0CB6-4491-86E1-AD7031B2D422}"/>
              </a:ext>
            </a:extLst>
          </p:cNvPr>
          <p:cNvSpPr/>
          <p:nvPr/>
        </p:nvSpPr>
        <p:spPr>
          <a:xfrm>
            <a:off x="286176" y="4574686"/>
            <a:ext cx="8502324" cy="4941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200" dirty="0">
              <a:solidFill>
                <a:schemeClr val="bg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193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58200"/>
            <a:ext cx="8520600" cy="624846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200" dirty="0"/>
              <a:t>SOCIOBIOLOGIA</a:t>
            </a:r>
            <a:endParaRPr sz="3200"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267900" y="466952"/>
            <a:ext cx="8520600" cy="41077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pt-BR" sz="2000" b="1" dirty="0" err="1">
                <a:solidFill>
                  <a:schemeClr val="accent1"/>
                </a:solidFill>
              </a:rPr>
              <a:t>Eussocialidade</a:t>
            </a: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pt-BR" sz="1400" dirty="0">
                <a:solidFill>
                  <a:schemeClr val="accent1"/>
                </a:solidFill>
              </a:rPr>
              <a:t>EO Wilson defende a noção de que os seres humanos são </a:t>
            </a:r>
            <a:r>
              <a:rPr lang="pt-BR" sz="1400" dirty="0" err="1">
                <a:solidFill>
                  <a:schemeClr val="accent1"/>
                </a:solidFill>
              </a:rPr>
              <a:t>eussociais</a:t>
            </a:r>
            <a:r>
              <a:rPr lang="pt-BR" sz="1400" dirty="0">
                <a:solidFill>
                  <a:schemeClr val="accent1"/>
                </a:solidFill>
              </a:rPr>
              <a:t>, lembrando que os primeiros </a:t>
            </a:r>
            <a:r>
              <a:rPr lang="pt-BR" sz="1400" dirty="0" err="1">
                <a:solidFill>
                  <a:schemeClr val="accent1"/>
                </a:solidFill>
              </a:rPr>
              <a:t>hominios</a:t>
            </a:r>
            <a:r>
              <a:rPr lang="pt-BR" sz="1400" dirty="0">
                <a:solidFill>
                  <a:schemeClr val="accent1"/>
                </a:solidFill>
              </a:rPr>
              <a:t> adotaram a criação coletiva de crianças em um local fixo, defendido por alguns membros do grupo, enquanto outros se dispersaram para procurar, procurar ou caçar ( </a:t>
            </a:r>
            <a:r>
              <a:rPr lang="pt-BR" sz="1400" dirty="0" err="1">
                <a:solidFill>
                  <a:schemeClr val="accent1"/>
                </a:solidFill>
              </a:rPr>
              <a:t>Burkart</a:t>
            </a:r>
            <a:r>
              <a:rPr lang="pt-BR" sz="1400" dirty="0">
                <a:solidFill>
                  <a:schemeClr val="accent1"/>
                </a:solidFill>
              </a:rPr>
              <a:t> et al. 2009 , Chapais 2009 , </a:t>
            </a:r>
            <a:r>
              <a:rPr lang="pt-BR" sz="1400" dirty="0" err="1">
                <a:solidFill>
                  <a:schemeClr val="accent1"/>
                </a:solidFill>
              </a:rPr>
              <a:t>Hrdy</a:t>
            </a:r>
            <a:r>
              <a:rPr lang="pt-BR" sz="1400" dirty="0">
                <a:solidFill>
                  <a:schemeClr val="accent1"/>
                </a:solidFill>
              </a:rPr>
              <a:t> 2009 , </a:t>
            </a:r>
            <a:r>
              <a:rPr lang="pt-BR" sz="1400" dirty="0" err="1">
                <a:solidFill>
                  <a:schemeClr val="accent1"/>
                </a:solidFill>
              </a:rPr>
              <a:t>Gintis</a:t>
            </a:r>
            <a:r>
              <a:rPr lang="pt-BR" sz="1400" dirty="0">
                <a:solidFill>
                  <a:schemeClr val="accent1"/>
                </a:solidFill>
              </a:rPr>
              <a:t> e van </a:t>
            </a:r>
            <a:r>
              <a:rPr lang="pt-BR" sz="1400" dirty="0" err="1">
                <a:solidFill>
                  <a:schemeClr val="accent1"/>
                </a:solidFill>
              </a:rPr>
              <a:t>Schaik</a:t>
            </a:r>
            <a:r>
              <a:rPr lang="pt-BR" sz="1400" dirty="0">
                <a:solidFill>
                  <a:schemeClr val="accent1"/>
                </a:solidFill>
              </a:rPr>
              <a:t> 2012 , </a:t>
            </a:r>
            <a:r>
              <a:rPr lang="pt-BR" sz="1400" dirty="0" err="1">
                <a:solidFill>
                  <a:schemeClr val="accent1"/>
                </a:solidFill>
              </a:rPr>
              <a:t>Pagano</a:t>
            </a:r>
            <a:r>
              <a:rPr lang="pt-BR" sz="1400" dirty="0">
                <a:solidFill>
                  <a:schemeClr val="accent1"/>
                </a:solidFill>
              </a:rPr>
              <a:t> 2012 ). Todas as espécies </a:t>
            </a:r>
            <a:r>
              <a:rPr lang="pt-BR" sz="1400" dirty="0" err="1">
                <a:solidFill>
                  <a:schemeClr val="accent1"/>
                </a:solidFill>
              </a:rPr>
              <a:t>eussociais</a:t>
            </a:r>
            <a:r>
              <a:rPr lang="pt-BR" sz="1400" dirty="0">
                <a:solidFill>
                  <a:schemeClr val="accent1"/>
                </a:solidFill>
              </a:rPr>
              <a:t> conhecidas passaram por um estágio semelhante de criação coletiva. Com a </a:t>
            </a:r>
            <a:r>
              <a:rPr lang="pt-BR" sz="1400" dirty="0" err="1">
                <a:solidFill>
                  <a:schemeClr val="accent1"/>
                </a:solidFill>
              </a:rPr>
              <a:t>aloparentalidade</a:t>
            </a:r>
            <a:r>
              <a:rPr lang="pt-BR" sz="1400" dirty="0">
                <a:solidFill>
                  <a:schemeClr val="accent1"/>
                </a:solidFill>
              </a:rPr>
              <a:t> (a prestação de cuidados parentais por indivíduos que não sejam os pais biológicos do destinatário) em um local fixo estabelecido, EO Wilson argumenta, há uma forte seleção de características que melhoram o comportamento cooperativo, o que culminaria na </a:t>
            </a:r>
            <a:r>
              <a:rPr lang="pt-BR" sz="1400" dirty="0" err="1">
                <a:solidFill>
                  <a:schemeClr val="accent1"/>
                </a:solidFill>
              </a:rPr>
              <a:t>eussocialidade</a:t>
            </a:r>
            <a:r>
              <a:rPr lang="pt-BR" sz="1400" dirty="0">
                <a:solidFill>
                  <a:schemeClr val="accent1"/>
                </a:solidFill>
              </a:rPr>
              <a:t>.</a:t>
            </a:r>
          </a:p>
          <a:p>
            <a:pPr marL="114300" lvl="0" indent="0" fontAlgn="base">
              <a:buClr>
                <a:srgbClr val="666666"/>
              </a:buClr>
              <a:buNone/>
            </a:pPr>
            <a:r>
              <a:rPr lang="pt-BR" sz="1200" i="1" dirty="0">
                <a:solidFill>
                  <a:srgbClr val="2A2A2A"/>
                </a:solidFill>
                <a:latin typeface="Garamond" panose="02020404030301010803" pitchFamily="18" charset="0"/>
              </a:rPr>
              <a:t>	</a:t>
            </a:r>
            <a:r>
              <a:rPr lang="pt-BR" sz="1200" i="1" dirty="0" err="1">
                <a:solidFill>
                  <a:srgbClr val="2A2A2A"/>
                </a:solidFill>
                <a:latin typeface="Garamond" panose="02020404030301010803" pitchFamily="18" charset="0"/>
              </a:rPr>
              <a:t>BioScience</a:t>
            </a:r>
            <a:r>
              <a:rPr lang="pt-BR" sz="1200" dirty="0">
                <a:solidFill>
                  <a:srgbClr val="2A2A2A"/>
                </a:solidFill>
                <a:latin typeface="Garamond" panose="02020404030301010803" pitchFamily="18" charset="0"/>
              </a:rPr>
              <a:t> , Volume 62, Edição 11, novembro de 2012, Páginas 987–991, </a:t>
            </a:r>
            <a:r>
              <a:rPr lang="pt-BR" sz="1200" u="sng" dirty="0">
                <a:solidFill>
                  <a:srgbClr val="006FB7"/>
                </a:solidFill>
                <a:latin typeface="Garamond" panose="020204040303010108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https://doi.org/10.1525/bio.2012.62.11.8</a:t>
            </a:r>
            <a:endParaRPr lang="pt-BR" sz="1200" b="1" dirty="0">
              <a:solidFill>
                <a:srgbClr val="2A2A2A"/>
              </a:solidFill>
              <a:latin typeface="Garamond" panose="02020404030301010803" pitchFamily="18" charset="0"/>
            </a:endParaRPr>
          </a:p>
          <a:p>
            <a:pPr marL="114300" lvl="0" indent="0" fontAlgn="base">
              <a:buClr>
                <a:srgbClr val="666666"/>
              </a:buClr>
              <a:buNone/>
            </a:pPr>
            <a:r>
              <a:rPr lang="pt-BR" sz="1200" dirty="0">
                <a:solidFill>
                  <a:srgbClr val="2A2A2A"/>
                </a:solidFill>
                <a:latin typeface="Garamond" panose="02020404030301010803" pitchFamily="18" charset="0"/>
              </a:rPr>
              <a:t>	01 </a:t>
            </a:r>
            <a:r>
              <a:rPr lang="pt-BR" sz="1200" dirty="0" err="1">
                <a:solidFill>
                  <a:srgbClr val="2A2A2A"/>
                </a:solidFill>
                <a:latin typeface="Garamond" panose="02020404030301010803" pitchFamily="18" charset="0"/>
              </a:rPr>
              <a:t>November</a:t>
            </a:r>
            <a:r>
              <a:rPr lang="pt-BR" sz="1200" dirty="0">
                <a:solidFill>
                  <a:srgbClr val="2A2A2A"/>
                </a:solidFill>
                <a:latin typeface="Garamond" panose="02020404030301010803" pitchFamily="18" charset="0"/>
              </a:rPr>
              <a:t> 2012</a:t>
            </a:r>
          </a:p>
          <a:p>
            <a:pPr marL="0" lvl="0" indent="0">
              <a:lnSpc>
                <a:spcPct val="150000"/>
              </a:lnSpc>
              <a:buClr>
                <a:srgbClr val="666666"/>
              </a:buClr>
              <a:buNone/>
            </a:pPr>
            <a:r>
              <a:rPr lang="pt-BR" sz="1400" dirty="0">
                <a:solidFill>
                  <a:srgbClr val="212121"/>
                </a:solidFill>
                <a:latin typeface="Garamond" panose="02020404030301010803" pitchFamily="18" charset="0"/>
              </a:rPr>
              <a:t>	LINK: </a:t>
            </a:r>
            <a:r>
              <a:rPr lang="pt-BR" sz="1400" dirty="0">
                <a:solidFill>
                  <a:srgbClr val="FF0000"/>
                </a:solidFill>
                <a:latin typeface="Garamond" panose="020204040303010108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https://academic.oup.com/bioscience/article/62/11/987/263161</a:t>
            </a:r>
            <a:endParaRPr lang="pt-BR" sz="1400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marL="0" lvl="0" indent="0">
              <a:lnSpc>
                <a:spcPct val="150000"/>
              </a:lnSpc>
              <a:buClr>
                <a:srgbClr val="666666"/>
              </a:buClr>
              <a:buNone/>
            </a:pPr>
            <a:endParaRPr lang="pt-BR" sz="1400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endParaRPr sz="1100" dirty="0">
              <a:solidFill>
                <a:srgbClr val="5B0F00"/>
              </a:solidFill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04FAEC6-EF91-4B3B-9CCC-7FD7F57CCDAF}"/>
              </a:ext>
            </a:extLst>
          </p:cNvPr>
          <p:cNvSpPr/>
          <p:nvPr/>
        </p:nvSpPr>
        <p:spPr>
          <a:xfrm>
            <a:off x="286176" y="4641471"/>
            <a:ext cx="8502324" cy="3605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FC2CA49-0CB6-4491-86E1-AD7031B2D422}"/>
              </a:ext>
            </a:extLst>
          </p:cNvPr>
          <p:cNvSpPr/>
          <p:nvPr/>
        </p:nvSpPr>
        <p:spPr>
          <a:xfrm>
            <a:off x="286176" y="4574686"/>
            <a:ext cx="8502324" cy="4941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200" dirty="0">
              <a:solidFill>
                <a:schemeClr val="bg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263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58200"/>
            <a:ext cx="8520600" cy="624846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200" dirty="0"/>
              <a:t>SOCIOBIOLOGIA</a:t>
            </a:r>
            <a:endParaRPr sz="3200"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311700" y="683046"/>
            <a:ext cx="8520600" cy="41077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pt-BR" sz="1400" dirty="0">
                <a:solidFill>
                  <a:schemeClr val="accent1"/>
                </a:solidFill>
              </a:rPr>
              <a:t>LEIA também...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b="1" dirty="0"/>
              <a:t>Por que cooperar faz bem à espécie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b="1" dirty="0"/>
              <a:t>Artigo de Edward Wilson</a:t>
            </a:r>
          </a:p>
          <a:p>
            <a:pPr marL="0" lvl="0" indent="0">
              <a:lnSpc>
                <a:spcPct val="150000"/>
              </a:lnSpc>
              <a:buNone/>
            </a:pPr>
            <a:endParaRPr lang="pt-BR" sz="14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pt-BR" sz="1400" dirty="0">
                <a:solidFill>
                  <a:schemeClr val="accent1"/>
                </a:solidFill>
              </a:rPr>
              <a:t>Link: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pt-BR" sz="1400" dirty="0">
                <a:hlinkClick r:id="rId3"/>
              </a:rPr>
              <a:t>http://www.ihu.unisinos.br/noticias/518268-por-que-cooperar-faz-bem-a-especie-artigo-de-edward-wilson%20</a:t>
            </a:r>
            <a:endParaRPr lang="pt-BR" sz="14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pt-BR" sz="11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sz="1100" dirty="0">
              <a:solidFill>
                <a:srgbClr val="5B0F00"/>
              </a:solidFill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D863142-3576-499E-8773-A8AB5BBFB064}"/>
              </a:ext>
            </a:extLst>
          </p:cNvPr>
          <p:cNvSpPr/>
          <p:nvPr/>
        </p:nvSpPr>
        <p:spPr>
          <a:xfrm rot="1641286">
            <a:off x="4354672" y="591716"/>
            <a:ext cx="1725729" cy="7724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2"/>
                </a:solidFill>
              </a:rPr>
              <a:t>Matéria de Prova!!!</a:t>
            </a:r>
          </a:p>
        </p:txBody>
      </p:sp>
    </p:spTree>
    <p:extLst>
      <p:ext uri="{BB962C8B-B14F-4D97-AF65-F5344CB8AC3E}">
        <p14:creationId xmlns:p14="http://schemas.microsoft.com/office/powerpoint/2010/main" val="1196125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58200"/>
            <a:ext cx="8520600" cy="624846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200" dirty="0"/>
              <a:t>SOCIOBIOLOGIA</a:t>
            </a:r>
            <a:endParaRPr sz="3200"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311700" y="467758"/>
            <a:ext cx="8520600" cy="44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accent1"/>
              </a:solidFill>
            </a:endParaRP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accent1"/>
                </a:solidFill>
              </a:rPr>
              <a:t> Wilson observou </a:t>
            </a:r>
            <a:r>
              <a:rPr lang="pt-BR" sz="1400" dirty="0">
                <a:solidFill>
                  <a:schemeClr val="accent1"/>
                </a:solidFill>
                <a:highlight>
                  <a:srgbClr val="FFFF00"/>
                </a:highlight>
              </a:rPr>
              <a:t>padrões comuns </a:t>
            </a:r>
            <a:r>
              <a:rPr lang="pt-BR" sz="1400" dirty="0">
                <a:solidFill>
                  <a:schemeClr val="accent1"/>
                </a:solidFill>
              </a:rPr>
              <a:t>de comportamento humano em distintos povos e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pt-BR" sz="1400" dirty="0">
                <a:solidFill>
                  <a:schemeClr val="accent1"/>
                </a:solidFill>
              </a:rPr>
              <a:t>culturas. Ou seja, não há população humana sem família nuclear, sem formalização de parentesco, sem rituais sacros, sem ética ou regras de ação social, sem estética, sem estrutura gramatical e sem homossexualismo, dentre outros. As </a:t>
            </a:r>
            <a:r>
              <a:rPr lang="pt-BR" sz="1400" dirty="0">
                <a:solidFill>
                  <a:schemeClr val="accent1"/>
                </a:solidFill>
                <a:highlight>
                  <a:srgbClr val="FFFF00"/>
                </a:highlight>
              </a:rPr>
              <a:t>formas de expressão de comportamento podem variar </a:t>
            </a:r>
            <a:r>
              <a:rPr lang="pt-BR" sz="1400" dirty="0">
                <a:solidFill>
                  <a:schemeClr val="accent1"/>
                </a:solidFill>
              </a:rPr>
              <a:t>entre os povos, mas o comportamento é o mesmo. Por exemplo, povos com religiões diferentes acreditam em deuses com formas e em número diferentes. Entretanto, todos têm alguma forma de ritual sacro. O trabalho de Wilson, junto com </a:t>
            </a:r>
            <a:r>
              <a:rPr lang="pt-BR" sz="1400" dirty="0" err="1">
                <a:solidFill>
                  <a:schemeClr val="accent1"/>
                </a:solidFill>
              </a:rPr>
              <a:t>Lumsden</a:t>
            </a:r>
            <a:r>
              <a:rPr lang="pt-BR" sz="1400" dirty="0">
                <a:solidFill>
                  <a:schemeClr val="accent1"/>
                </a:solidFill>
              </a:rPr>
              <a:t> (1981, 1983) se tornou complexo, aprofundando mecanismos mentais e modelos sobre evolução humana.</a:t>
            </a: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pt-BR" sz="1200" dirty="0">
                <a:solidFill>
                  <a:schemeClr val="accent1"/>
                </a:solidFill>
              </a:rPr>
              <a:t>Fonte: Alpina </a:t>
            </a:r>
            <a:r>
              <a:rPr lang="pt-BR" sz="1200" dirty="0" err="1">
                <a:solidFill>
                  <a:schemeClr val="accent1"/>
                </a:solidFill>
              </a:rPr>
              <a:t>Begossi</a:t>
            </a:r>
            <a:r>
              <a:rPr lang="pt-BR" sz="1200" dirty="0">
                <a:solidFill>
                  <a:schemeClr val="accent1"/>
                </a:solidFill>
              </a:rPr>
              <a:t> 1993. Ecologia Humana: Um Enfoque Das Relações Homem-Ambiente. INTERCIENCIA 18(1): 121-132. URL: http://www.interciencia.org.ve</a:t>
            </a:r>
          </a:p>
          <a:p>
            <a:pPr marL="0" lvl="0" indent="0">
              <a:buNone/>
            </a:pPr>
            <a:endParaRPr lang="pt-BR" sz="11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sz="1100" dirty="0">
              <a:solidFill>
                <a:srgbClr val="5B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94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58200"/>
            <a:ext cx="8520600" cy="624846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200" dirty="0"/>
              <a:t>SOCIOBIOLOGIA</a:t>
            </a:r>
            <a:endParaRPr sz="3200"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160692" y="370623"/>
            <a:ext cx="8520600" cy="41077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buNone/>
            </a:pPr>
            <a:endParaRPr lang="pt-BR" sz="1600" dirty="0"/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400" b="1" dirty="0">
                <a:solidFill>
                  <a:schemeClr val="accent1"/>
                </a:solidFill>
              </a:rPr>
              <a:t> Controversa</a:t>
            </a:r>
            <a:r>
              <a:rPr lang="pt-BR" sz="1400" dirty="0">
                <a:solidFill>
                  <a:schemeClr val="accent1"/>
                </a:solidFill>
              </a:rPr>
              <a:t>: Quando tenta explicar vários comportamentos sociais humanos em termos de seu valor adaptativo para a reprodução; muitos desses comportamentos, de acordo com objeção, são mais plausivelmente vistos como construções culturais ou como subprodutos evolutivos, sem qualquer propósito adaptativo direto próprio.</a:t>
            </a: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400" b="1" dirty="0">
                <a:solidFill>
                  <a:schemeClr val="accent1"/>
                </a:solidFill>
              </a:rPr>
              <a:t> Defensores da sociobiologia respondem</a:t>
            </a:r>
            <a:r>
              <a:rPr lang="pt-BR" sz="1400" dirty="0">
                <a:solidFill>
                  <a:schemeClr val="accent1"/>
                </a:solidFill>
              </a:rPr>
              <a:t>: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pt-BR" sz="1400" dirty="0">
                <a:solidFill>
                  <a:schemeClr val="accent1"/>
                </a:solidFill>
              </a:rPr>
              <a:t>-  que pelo menos alguns aspectos do </a:t>
            </a:r>
            <a:r>
              <a:rPr lang="pt-BR" sz="14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comportamento humano</a:t>
            </a:r>
            <a:r>
              <a:rPr lang="pt-BR" sz="1400" dirty="0">
                <a:solidFill>
                  <a:schemeClr val="accent1"/>
                </a:solidFill>
              </a:rPr>
              <a:t> devem ser biologicamente influenciados (porque haveria seleção para esses traços);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pt-BR" sz="1400" dirty="0">
                <a:solidFill>
                  <a:schemeClr val="accent1"/>
                </a:solidFill>
              </a:rPr>
              <a:t>-  que as explicações evolutivas do comportamento humano não são “defeituosas” em princípio, mas devem ser avaliadas da mesma maneira que outras hipóteses científicas; e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pt-BR" sz="1400" dirty="0">
                <a:solidFill>
                  <a:schemeClr val="accent1"/>
                </a:solidFill>
              </a:rPr>
              <a:t>-  que a sociobiologia não implica um </a:t>
            </a:r>
            <a:r>
              <a:rPr lang="pt-BR" sz="1400" u="sng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determinismo biológico</a:t>
            </a:r>
            <a:r>
              <a:rPr lang="pt-BR" sz="1400" dirty="0">
                <a:solidFill>
                  <a:schemeClr val="accent1"/>
                </a:solidFill>
              </a:rPr>
              <a:t> estrito.</a:t>
            </a:r>
          </a:p>
          <a:p>
            <a:pPr marL="0" lvl="0" indent="0">
              <a:buNone/>
            </a:pPr>
            <a:endParaRPr lang="pt-BR" sz="1200" dirty="0">
              <a:solidFill>
                <a:srgbClr val="5B0F00"/>
              </a:solidFill>
            </a:endParaRPr>
          </a:p>
          <a:p>
            <a:pPr marL="0" lvl="0" indent="0">
              <a:buNone/>
            </a:pPr>
            <a:r>
              <a:rPr lang="pt-BR" sz="1200" dirty="0">
                <a:solidFill>
                  <a:srgbClr val="5B0F00"/>
                </a:solidFill>
              </a:rPr>
              <a:t>Fonte: </a:t>
            </a:r>
            <a:r>
              <a:rPr lang="pt-BR" sz="1200" dirty="0">
                <a:solidFill>
                  <a:srgbClr val="5B0F00"/>
                </a:solidFill>
                <a:hlinkClick r:id="rId5"/>
              </a:rPr>
              <a:t>https://www.britannica.com/science/sociobiology</a:t>
            </a:r>
            <a:endParaRPr lang="pt-BR" sz="1200" dirty="0">
              <a:solidFill>
                <a:srgbClr val="5B0F00"/>
              </a:solidFill>
            </a:endParaRPr>
          </a:p>
          <a:p>
            <a:pPr marL="0" lvl="0" indent="0">
              <a:buNone/>
            </a:pPr>
            <a:endParaRPr lang="pt-BR" sz="1400" dirty="0">
              <a:solidFill>
                <a:srgbClr val="5B0F00"/>
              </a:solidFill>
            </a:endParaRPr>
          </a:p>
          <a:p>
            <a:pPr marL="0" lvl="0" indent="0">
              <a:buNone/>
            </a:pPr>
            <a:endParaRPr lang="pt-BR" sz="1100" dirty="0">
              <a:solidFill>
                <a:srgbClr val="5B0F00"/>
              </a:solidFill>
            </a:endParaRPr>
          </a:p>
          <a:p>
            <a:pPr marL="0" lvl="0" indent="0">
              <a:buNone/>
            </a:pPr>
            <a:endParaRPr sz="1100" dirty="0">
              <a:solidFill>
                <a:srgbClr val="5B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22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184521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dirty="0"/>
              <a:t>SOCIOBIOLOGIA</a:t>
            </a:r>
            <a:endParaRPr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303911" y="1129195"/>
            <a:ext cx="8520600" cy="3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t-BR" sz="1600" b="1" dirty="0">
                <a:solidFill>
                  <a:schemeClr val="accent1"/>
                </a:solidFill>
              </a:rPr>
              <a:t>Críticas à Sociobiologia:</a:t>
            </a:r>
          </a:p>
          <a:p>
            <a:pPr marL="0" lvl="0" indent="0" algn="just">
              <a:buNone/>
            </a:pPr>
            <a:endParaRPr lang="pt-BR" sz="1600" b="1" dirty="0">
              <a:solidFill>
                <a:schemeClr val="accent1"/>
              </a:solidFill>
            </a:endParaRPr>
          </a:p>
          <a:p>
            <a:pPr marL="0" lvl="0" indent="0" algn="just">
              <a:buNone/>
            </a:pPr>
            <a:r>
              <a:rPr lang="pt-BR" sz="1600" dirty="0">
                <a:solidFill>
                  <a:schemeClr val="accent1"/>
                </a:solidFill>
              </a:rPr>
              <a:t>Críticos afirmaram que alguns </a:t>
            </a:r>
            <a:r>
              <a:rPr lang="pt-BR" sz="1600" dirty="0" err="1">
                <a:solidFill>
                  <a:schemeClr val="accent1"/>
                </a:solidFill>
              </a:rPr>
              <a:t>sociobiólogos</a:t>
            </a:r>
            <a:r>
              <a:rPr lang="pt-BR" sz="1600" dirty="0">
                <a:solidFill>
                  <a:schemeClr val="accent1"/>
                </a:solidFill>
              </a:rPr>
              <a:t> estavam comprometidos com uma forma de determinismo genético, um </a:t>
            </a:r>
            <a:r>
              <a:rPr lang="pt-BR" sz="1600" dirty="0" err="1">
                <a:solidFill>
                  <a:schemeClr val="accent1"/>
                </a:solidFill>
              </a:rPr>
              <a:t>adaptacionismo</a:t>
            </a:r>
            <a:r>
              <a:rPr lang="pt-BR" sz="1600" dirty="0">
                <a:solidFill>
                  <a:schemeClr val="accent1"/>
                </a:solidFill>
              </a:rPr>
              <a:t> excessivamente forte e tendiam a ignorar os efeitos do aprendizado e da cultura.</a:t>
            </a:r>
          </a:p>
          <a:p>
            <a:pPr marL="0" lvl="0" indent="0" algn="just"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pt-BR" sz="11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pt-BR" sz="11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pt-BR" sz="1100" dirty="0">
              <a:solidFill>
                <a:srgbClr val="5B0F00"/>
              </a:solidFill>
            </a:endParaRPr>
          </a:p>
          <a:p>
            <a:pPr marL="0" lvl="0" indent="0">
              <a:buNone/>
            </a:pPr>
            <a:endParaRPr lang="pt-BR" sz="1100" dirty="0">
              <a:solidFill>
                <a:srgbClr val="5B0F00"/>
              </a:solidFill>
            </a:endParaRPr>
          </a:p>
          <a:p>
            <a:pPr marL="0" lvl="0" indent="0">
              <a:buNone/>
            </a:pPr>
            <a:endParaRPr lang="pt-BR" sz="1100" dirty="0">
              <a:solidFill>
                <a:srgbClr val="5B0F00"/>
              </a:solidFill>
            </a:endParaRPr>
          </a:p>
          <a:p>
            <a:pPr marL="0" lvl="0" indent="0">
              <a:buNone/>
            </a:pPr>
            <a:endParaRPr lang="pt-BR" sz="1100" dirty="0">
              <a:solidFill>
                <a:srgbClr val="5B0F00"/>
              </a:solidFill>
            </a:endParaRPr>
          </a:p>
          <a:p>
            <a:pPr marL="0" lvl="0" indent="0">
              <a:buNone/>
            </a:pPr>
            <a:r>
              <a:rPr lang="pt-BR" sz="1100" dirty="0">
                <a:solidFill>
                  <a:schemeClr val="accent1"/>
                </a:solidFill>
              </a:rPr>
              <a:t>Fonte: </a:t>
            </a:r>
            <a:r>
              <a:rPr lang="pt-BR" sz="1100" dirty="0">
                <a:solidFill>
                  <a:srgbClr val="5B0F00"/>
                </a:solidFill>
                <a:hlinkClick r:id="rId3"/>
              </a:rPr>
              <a:t>https://plato.stanford.edu/entries/sociobiology/</a:t>
            </a:r>
            <a:endParaRPr lang="pt-BR" sz="1100" dirty="0">
              <a:solidFill>
                <a:srgbClr val="5B0F00"/>
              </a:solidFill>
            </a:endParaRPr>
          </a:p>
          <a:p>
            <a:pPr marL="0" lvl="0" indent="0">
              <a:buNone/>
            </a:pPr>
            <a:endParaRPr lang="pt-BR" sz="1100" dirty="0">
              <a:solidFill>
                <a:srgbClr val="5B0F00"/>
              </a:solidFill>
            </a:endParaRPr>
          </a:p>
          <a:p>
            <a:pPr marL="0" lvl="0" indent="0">
              <a:buNone/>
            </a:pPr>
            <a:endParaRPr lang="pt-BR" sz="1100" dirty="0">
              <a:solidFill>
                <a:srgbClr val="5B0F00"/>
              </a:solidFill>
            </a:endParaRPr>
          </a:p>
          <a:p>
            <a:pPr marL="0" lvl="0" indent="0">
              <a:buNone/>
            </a:pPr>
            <a:endParaRPr sz="1100" dirty="0">
              <a:solidFill>
                <a:srgbClr val="5B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26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184521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4000" dirty="0"/>
              <a:t>Como entendemos a sociobiologia...</a:t>
            </a:r>
            <a:endParaRPr sz="4000"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311700" y="699082"/>
            <a:ext cx="8520600" cy="31831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endParaRPr lang="pt-BR" sz="1100" dirty="0">
              <a:solidFill>
                <a:srgbClr val="5B0F00"/>
              </a:solidFill>
            </a:endParaRPr>
          </a:p>
          <a:p>
            <a:pPr marL="0" lvl="0" indent="0">
              <a:buNone/>
            </a:pPr>
            <a:endParaRPr lang="pt-BR" sz="1100" dirty="0">
              <a:solidFill>
                <a:srgbClr val="5B0F00"/>
              </a:solidFill>
            </a:endParaRPr>
          </a:p>
          <a:p>
            <a:pPr marL="0" lvl="0" indent="0">
              <a:buNone/>
            </a:pPr>
            <a:r>
              <a:rPr lang="pt-BR" dirty="0">
                <a:solidFill>
                  <a:schemeClr val="accent1"/>
                </a:solidFill>
              </a:rPr>
              <a:t>A sociobiologia não pretende substituir explicações culturais, mas sim contribuir com dados genéticos que influenciam o comportamento. São faces diferentes da mesma moeda. Por exemplo, estudar o parentesco sob o ponto de vista biológico é tão fundamental como sob o econômico ou cultural (formação de alianças). Felizmente, o debate cultura versus genes foi praticamente superado e hoje não é mais levado a sério pelos estudiosos da área e pela comunidade científica.</a:t>
            </a:r>
          </a:p>
          <a:p>
            <a:pPr marL="0" lvl="0" indent="0">
              <a:buNone/>
            </a:pPr>
            <a:endParaRPr lang="pt-BR" sz="11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pt-BR" sz="11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pt-BR" sz="11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pt-BR" sz="1100" dirty="0">
                <a:solidFill>
                  <a:schemeClr val="accent1"/>
                </a:solidFill>
              </a:rPr>
              <a:t>Fonte: Alpina </a:t>
            </a:r>
            <a:r>
              <a:rPr lang="pt-BR" sz="1100" dirty="0" err="1">
                <a:solidFill>
                  <a:schemeClr val="accent1"/>
                </a:solidFill>
              </a:rPr>
              <a:t>Begossi</a:t>
            </a:r>
            <a:r>
              <a:rPr lang="pt-BR" sz="1100" dirty="0">
                <a:solidFill>
                  <a:schemeClr val="accent1"/>
                </a:solidFill>
              </a:rPr>
              <a:t>, 1993. Ecologia Humana: Um Enfoque Das Relações Homem-Ambiente. INTERCIENCIA 18(1): 121-132. URL: http://www.interciencia.org.ve</a:t>
            </a:r>
          </a:p>
          <a:p>
            <a:pPr marL="0" lvl="0" indent="0">
              <a:buNone/>
            </a:pPr>
            <a:endParaRPr lang="pt-BR" sz="11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pt-BR" sz="11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pt-BR" sz="1100" dirty="0">
              <a:solidFill>
                <a:srgbClr val="5B0F00"/>
              </a:solidFill>
            </a:endParaRPr>
          </a:p>
          <a:p>
            <a:pPr marL="0" lvl="0" indent="0">
              <a:buNone/>
            </a:pPr>
            <a:endParaRPr sz="1100" dirty="0">
              <a:solidFill>
                <a:srgbClr val="5B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08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7"/>
          <p:cNvSpPr txBox="1">
            <a:spLocks noGrp="1"/>
          </p:cNvSpPr>
          <p:nvPr>
            <p:ph type="title"/>
          </p:nvPr>
        </p:nvSpPr>
        <p:spPr>
          <a:xfrm>
            <a:off x="311700" y="107040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dirty="0"/>
              <a:t>Roteiro de aula</a:t>
            </a:r>
            <a:endParaRPr dirty="0"/>
          </a:p>
        </p:txBody>
      </p:sp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311700" y="1360550"/>
            <a:ext cx="8520600" cy="3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i="1"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1"/>
          </p:nvPr>
        </p:nvSpPr>
        <p:spPr>
          <a:xfrm>
            <a:off x="311700" y="841044"/>
            <a:ext cx="8520600" cy="4116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5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pt-BR" b="1" dirty="0">
                <a:solidFill>
                  <a:schemeClr val="accent1"/>
                </a:solidFill>
              </a:rPr>
              <a:t>		1ª Parte</a:t>
            </a:r>
          </a:p>
          <a:p>
            <a:pPr marL="3486150" lvl="7" indent="-285750">
              <a:lnSpc>
                <a:spcPct val="100000"/>
              </a:lnSpc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1"/>
                </a:solidFill>
              </a:rPr>
              <a:t>Primatas</a:t>
            </a:r>
          </a:p>
          <a:p>
            <a:pPr marL="3486150" lvl="7" indent="-285750">
              <a:lnSpc>
                <a:spcPct val="100000"/>
              </a:lnSpc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1"/>
                </a:solidFill>
              </a:rPr>
              <a:t>Sociobiologia</a:t>
            </a:r>
          </a:p>
          <a:p>
            <a:pPr marL="2286000" lvl="5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pt-BR" b="1" dirty="0">
                <a:solidFill>
                  <a:schemeClr val="accent1"/>
                </a:solidFill>
              </a:rPr>
              <a:t>		2ª Parte</a:t>
            </a:r>
          </a:p>
          <a:p>
            <a:pPr marL="3486150" lvl="7" indent="-285750"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1"/>
                </a:solidFill>
              </a:rPr>
              <a:t>Primeiros </a:t>
            </a:r>
            <a:r>
              <a:rPr lang="pt-BR" dirty="0" err="1">
                <a:solidFill>
                  <a:schemeClr val="accent1"/>
                </a:solidFill>
              </a:rPr>
              <a:t>hominínios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62F74F9-3E40-42F7-BE5A-C766A2E2B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58" y="1164838"/>
            <a:ext cx="2233196" cy="334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27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hominínios</a:t>
            </a:r>
            <a:endParaRPr dirty="0"/>
          </a:p>
        </p:txBody>
      </p:sp>
      <p:sp>
        <p:nvSpPr>
          <p:cNvPr id="278" name="Google Shape;278;p50"/>
          <p:cNvSpPr txBox="1">
            <a:spLocks noGrp="1"/>
          </p:cNvSpPr>
          <p:nvPr>
            <p:ph type="body" idx="1"/>
          </p:nvPr>
        </p:nvSpPr>
        <p:spPr>
          <a:xfrm>
            <a:off x="311700" y="1360550"/>
            <a:ext cx="8520600" cy="3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000000"/>
                </a:solidFill>
              </a:rPr>
              <a:t>O termo é usado para descrever seres humanos e todas as outras espécies que compreendem a linhagem que divergiu dos chimpanzés cerca de 7 milhões de anos passados. Apenas alguns são nossos ancestrais e muitos se extinguiram ...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pt-BR" sz="1400" dirty="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pt-BR" sz="1400" dirty="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pt-BR" sz="1400" dirty="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Fonte: Roberts, Alice. </a:t>
            </a:r>
            <a:r>
              <a:rPr lang="pt-BR" sz="1400" b="1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Evolution - The </a:t>
            </a:r>
            <a:r>
              <a:rPr lang="pt-BR" sz="1400" b="1" dirty="0" err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Human</a:t>
            </a:r>
            <a:r>
              <a:rPr lang="pt-BR" sz="1400" b="1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pt-BR" sz="1400" b="1" dirty="0" err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Story</a:t>
            </a:r>
            <a:r>
              <a:rPr lang="pt-BR" sz="1400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. </a:t>
            </a:r>
            <a:r>
              <a:rPr lang="pt-BR" sz="1400" dirty="0" err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Great</a:t>
            </a:r>
            <a:r>
              <a:rPr lang="pt-BR" sz="1400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pt-BR" sz="1400" dirty="0" err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Britain</a:t>
            </a:r>
            <a:r>
              <a:rPr lang="pt-BR" sz="1400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, London: </a:t>
            </a:r>
            <a:r>
              <a:rPr lang="pt-BR" sz="1400" dirty="0" err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Dorling</a:t>
            </a:r>
            <a:r>
              <a:rPr lang="pt-BR" sz="1400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pt-BR" sz="1400" dirty="0" err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Kindersley</a:t>
            </a:r>
            <a:r>
              <a:rPr lang="pt-BR" sz="1400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pt-BR" sz="1400" dirty="0" err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Limited</a:t>
            </a:r>
            <a:r>
              <a:rPr lang="pt-BR" sz="1400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, 2011.</a:t>
            </a:r>
            <a:endParaRPr sz="1400" dirty="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Hominínios</a:t>
            </a:r>
            <a:endParaRPr dirty="0"/>
          </a:p>
        </p:txBody>
      </p:sp>
      <p:sp>
        <p:nvSpPr>
          <p:cNvPr id="278" name="Google Shape;278;p50"/>
          <p:cNvSpPr txBox="1">
            <a:spLocks noGrp="1"/>
          </p:cNvSpPr>
          <p:nvPr>
            <p:ph type="body" idx="1"/>
          </p:nvPr>
        </p:nvSpPr>
        <p:spPr>
          <a:xfrm>
            <a:off x="311700" y="1360550"/>
            <a:ext cx="8520600" cy="3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b="1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Tx/>
              <a:buNone/>
            </a:pPr>
            <a:r>
              <a:rPr lang="pt-BR" sz="1100" dirty="0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Fonte</a:t>
            </a: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: Neves, W.A.; Rangel Jr.; </a:t>
            </a:r>
            <a:r>
              <a:rPr lang="pt-BR" sz="1200" dirty="0" err="1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Murrieta</a:t>
            </a: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, R.S.S. (organizadores) </a:t>
            </a:r>
            <a:r>
              <a:rPr lang="pt-BR" sz="1200" b="1" dirty="0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Assim caminhou a humanidade</a:t>
            </a: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. São Paulo: Palas Athena, 2015 (p. 98).</a:t>
            </a:r>
            <a:endParaRPr lang="pt-BR" sz="1200" dirty="0">
              <a:solidFill>
                <a:srgbClr val="FFFFFF"/>
              </a:solidFill>
              <a:latin typeface="Garamond" panose="02020404030301010803" pitchFamily="18" charset="0"/>
              <a:ea typeface="+mn-ea"/>
              <a:cs typeface="+mn-cs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 dirty="0">
              <a:solidFill>
                <a:srgbClr val="000000"/>
              </a:solidFill>
            </a:endParaRPr>
          </a:p>
        </p:txBody>
      </p:sp>
      <p:pic>
        <p:nvPicPr>
          <p:cNvPr id="4" name="Imagem 3" descr="Texto preto sobre fundo branco&#10;&#10;Descrição gerada automaticamente">
            <a:extLst>
              <a:ext uri="{FF2B5EF4-FFF2-40B4-BE49-F238E27FC236}">
                <a16:creationId xmlns:a16="http://schemas.microsoft.com/office/drawing/2014/main" id="{9166806A-B0D4-4B0A-BA86-1DA3F5405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352" y="384704"/>
            <a:ext cx="5696124" cy="39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25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Hominínios</a:t>
            </a:r>
            <a:endParaRPr dirty="0"/>
          </a:p>
        </p:txBody>
      </p:sp>
      <p:sp>
        <p:nvSpPr>
          <p:cNvPr id="278" name="Google Shape;278;p50"/>
          <p:cNvSpPr txBox="1">
            <a:spLocks noGrp="1"/>
          </p:cNvSpPr>
          <p:nvPr>
            <p:ph type="body" idx="1"/>
          </p:nvPr>
        </p:nvSpPr>
        <p:spPr>
          <a:xfrm>
            <a:off x="311700" y="1054550"/>
            <a:ext cx="8520600" cy="40338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Tx/>
              <a:buNone/>
            </a:pPr>
            <a:endParaRPr lang="pt-BR" sz="1100" dirty="0">
              <a:solidFill>
                <a:srgbClr val="212121"/>
              </a:solidFill>
              <a:latin typeface="Garamond" panose="02020404030301010803" pitchFamily="18" charset="0"/>
              <a:ea typeface="+mn-ea"/>
              <a:cs typeface="+mn-cs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Tx/>
              <a:buNone/>
            </a:pPr>
            <a:endParaRPr lang="pt-BR" sz="1100" dirty="0">
              <a:solidFill>
                <a:srgbClr val="212121"/>
              </a:solidFill>
              <a:latin typeface="Garamond" panose="02020404030301010803" pitchFamily="18" charset="0"/>
              <a:ea typeface="+mn-ea"/>
              <a:cs typeface="+mn-cs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Tx/>
              <a:buNone/>
            </a:pPr>
            <a:endParaRPr lang="pt-BR" sz="1100" dirty="0">
              <a:solidFill>
                <a:srgbClr val="212121"/>
              </a:solidFill>
              <a:latin typeface="Garamond" panose="02020404030301010803" pitchFamily="18" charset="0"/>
              <a:ea typeface="+mn-ea"/>
              <a:cs typeface="+mn-cs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Tx/>
              <a:buNone/>
            </a:pPr>
            <a:endParaRPr lang="pt-BR" sz="1100" dirty="0">
              <a:solidFill>
                <a:srgbClr val="212121"/>
              </a:solidFill>
              <a:latin typeface="Garamond" panose="02020404030301010803" pitchFamily="18" charset="0"/>
              <a:ea typeface="+mn-ea"/>
              <a:cs typeface="+mn-cs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Tx/>
              <a:buNone/>
            </a:pPr>
            <a:endParaRPr lang="pt-BR" sz="1100" dirty="0">
              <a:solidFill>
                <a:srgbClr val="212121"/>
              </a:solidFill>
              <a:latin typeface="Garamond" panose="02020404030301010803" pitchFamily="18" charset="0"/>
              <a:ea typeface="+mn-ea"/>
              <a:cs typeface="+mn-cs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Tx/>
              <a:buNone/>
            </a:pPr>
            <a:endParaRPr lang="pt-BR" sz="1100" dirty="0">
              <a:solidFill>
                <a:srgbClr val="212121"/>
              </a:solidFill>
              <a:latin typeface="Garamond" panose="02020404030301010803" pitchFamily="18" charset="0"/>
              <a:ea typeface="+mn-ea"/>
              <a:cs typeface="+mn-cs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Tx/>
              <a:buNone/>
            </a:pPr>
            <a:r>
              <a:rPr lang="pt-BR" sz="1100" dirty="0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Fonte</a:t>
            </a: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: Neves, W.A.; Rangel Jr.; </a:t>
            </a:r>
            <a:r>
              <a:rPr lang="pt-BR" sz="1200" dirty="0" err="1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Murrieta</a:t>
            </a: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, R.S.S. (organizadores) </a:t>
            </a:r>
            <a:r>
              <a:rPr lang="pt-BR" sz="1200" b="1" dirty="0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Assim caminhou a humanidade</a:t>
            </a: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. São Paulo: Palas Athena, 2015 (p. 148).</a:t>
            </a:r>
            <a:endParaRPr lang="pt-BR" sz="1200" dirty="0">
              <a:solidFill>
                <a:srgbClr val="FFFFFF"/>
              </a:solidFill>
              <a:latin typeface="Garamond" panose="02020404030301010803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Imagem 2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88213FC8-93E7-4543-B18A-DFCCE512B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519" y="292850"/>
            <a:ext cx="4313903" cy="438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44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Hominínios</a:t>
            </a:r>
            <a:endParaRPr dirty="0"/>
          </a:p>
        </p:txBody>
      </p:sp>
      <p:pic>
        <p:nvPicPr>
          <p:cNvPr id="4" name="Imagem 3" descr="Texto preto sobre fundo branco&#10;&#10;Descrição gerada automaticamente">
            <a:extLst>
              <a:ext uri="{FF2B5EF4-FFF2-40B4-BE49-F238E27FC236}">
                <a16:creationId xmlns:a16="http://schemas.microsoft.com/office/drawing/2014/main" id="{AE962987-E864-41A2-8A5B-F75D9CAD1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7118"/>
            <a:ext cx="4260301" cy="4568875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058B2359-0525-4B81-9842-A0FD74A7D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114300" indent="0">
              <a:buNone/>
            </a:pPr>
            <a:endParaRPr lang="pt-BR" dirty="0"/>
          </a:p>
          <a:p>
            <a:pPr marL="114300" indent="0">
              <a:buNone/>
            </a:pPr>
            <a:endParaRPr lang="pt-BR" dirty="0"/>
          </a:p>
          <a:p>
            <a:pPr marL="114300" indent="0">
              <a:buNone/>
            </a:pPr>
            <a:endParaRPr lang="pt-BR" dirty="0"/>
          </a:p>
          <a:p>
            <a:pPr marL="114300" indent="0">
              <a:buNone/>
            </a:pPr>
            <a:endParaRPr lang="pt-BR" dirty="0"/>
          </a:p>
          <a:p>
            <a:pPr marL="114300" indent="0">
              <a:buNone/>
            </a:pPr>
            <a:endParaRPr lang="pt-BR" dirty="0"/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Tx/>
              <a:buNone/>
            </a:pP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Fonte: Neves, W.A.; Rangel Jr.; </a:t>
            </a:r>
            <a:r>
              <a:rPr lang="pt-BR" sz="1200" dirty="0" err="1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Murrieta</a:t>
            </a: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, R.S.S. (organizadores) </a:t>
            </a:r>
            <a:r>
              <a:rPr lang="pt-BR" sz="1200" b="1" dirty="0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Assim caminhou a humanidade</a:t>
            </a: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  <a:ea typeface="+mn-ea"/>
                <a:cs typeface="+mn-cs"/>
                <a:sym typeface="Arial"/>
              </a:rPr>
              <a:t>. São Paulo: Palas Athena, 2015 (p. 137).</a:t>
            </a:r>
            <a:endParaRPr lang="pt-BR" sz="1200" dirty="0">
              <a:solidFill>
                <a:srgbClr val="FFFFFF"/>
              </a:solidFill>
              <a:latin typeface="Garamond" panose="02020404030301010803" pitchFamily="18" charset="0"/>
              <a:ea typeface="+mn-ea"/>
              <a:cs typeface="+mn-cs"/>
              <a:sym typeface="Arial"/>
            </a:endParaRPr>
          </a:p>
          <a:p>
            <a:pPr marL="11430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3637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129995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 err="1"/>
              <a:t>Sahelanthropus</a:t>
            </a:r>
            <a:endParaRPr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311700" y="530495"/>
            <a:ext cx="8520600" cy="4373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lang="pt-BR" sz="1600" i="1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600" b="1" dirty="0">
                <a:solidFill>
                  <a:schemeClr val="accent1"/>
                </a:solidFill>
              </a:rPr>
              <a:t>Características</a:t>
            </a:r>
            <a:r>
              <a:rPr lang="pt-BR" sz="1600" dirty="0">
                <a:solidFill>
                  <a:schemeClr val="accent1"/>
                </a:solidFill>
              </a:rPr>
              <a:t>: Forame magno – bastante deslocado para a base da cabeça; Crânio menor que o do chimpanzé; Caninos desgastados e pouco projetados (há controvérsias); Face </a:t>
            </a:r>
            <a:r>
              <a:rPr lang="pt-BR" sz="1600" dirty="0" err="1">
                <a:solidFill>
                  <a:schemeClr val="accent1"/>
                </a:solidFill>
              </a:rPr>
              <a:t>ortognata</a:t>
            </a:r>
            <a:r>
              <a:rPr lang="pt-BR" sz="1600" dirty="0">
                <a:solidFill>
                  <a:schemeClr val="accent1"/>
                </a:solidFill>
              </a:rPr>
              <a:t> (acomodada em baixo do </a:t>
            </a:r>
            <a:r>
              <a:rPr lang="pt-BR" sz="1600" dirty="0" err="1">
                <a:solidFill>
                  <a:schemeClr val="accent1"/>
                </a:solidFill>
              </a:rPr>
              <a:t>neurocrânio</a:t>
            </a:r>
            <a:r>
              <a:rPr lang="pt-BR" sz="1600" dirty="0">
                <a:solidFill>
                  <a:schemeClr val="accent1"/>
                </a:solidFill>
              </a:rPr>
              <a:t>); </a:t>
            </a:r>
            <a:r>
              <a:rPr lang="pt-BR" sz="1600" dirty="0" err="1">
                <a:solidFill>
                  <a:schemeClr val="accent1"/>
                </a:solidFill>
              </a:rPr>
              <a:t>Torus</a:t>
            </a:r>
            <a:r>
              <a:rPr lang="pt-BR" sz="1600" dirty="0">
                <a:solidFill>
                  <a:schemeClr val="accent1"/>
                </a:solidFill>
              </a:rPr>
              <a:t> frontal (</a:t>
            </a:r>
            <a:r>
              <a:rPr lang="pt-BR" sz="1600" dirty="0" err="1">
                <a:solidFill>
                  <a:schemeClr val="accent1"/>
                </a:solidFill>
              </a:rPr>
              <a:t>torus</a:t>
            </a:r>
            <a:r>
              <a:rPr lang="pt-BR" sz="1600" dirty="0">
                <a:solidFill>
                  <a:schemeClr val="accent1"/>
                </a:solidFill>
              </a:rPr>
              <a:t> supra orbital) muito grande.</a:t>
            </a: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600" b="1" dirty="0">
                <a:solidFill>
                  <a:schemeClr val="accent1"/>
                </a:solidFill>
              </a:rPr>
              <a:t>Análise do </a:t>
            </a:r>
            <a:r>
              <a:rPr lang="pt-BR" sz="1600" b="1" dirty="0" err="1">
                <a:solidFill>
                  <a:schemeClr val="accent1"/>
                </a:solidFill>
              </a:rPr>
              <a:t>paleoambiente</a:t>
            </a:r>
            <a:r>
              <a:rPr lang="pt-BR" sz="1600" dirty="0">
                <a:solidFill>
                  <a:schemeClr val="accent1"/>
                </a:solidFill>
              </a:rPr>
              <a:t>: multiplicidade de ambientes (à beira de lagos), não apenas savanas.</a:t>
            </a: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200" dirty="0">
                <a:solidFill>
                  <a:schemeClr val="accent1"/>
                </a:solidFill>
              </a:rPr>
              <a:t>Fontes:  - Aulas USP/ A saga da humanidade, por Walter Neves. LINK: 	</a:t>
            </a:r>
            <a:r>
              <a:rPr lang="pt-BR" sz="1200" dirty="0">
                <a:solidFill>
                  <a:schemeClr val="accent1"/>
                </a:solidFill>
                <a:hlinkClick r:id="rId3"/>
              </a:rPr>
              <a:t>https://www.youtube.com/playlist?list=PLAudUnJeNg4sUpVQaygeymsa8fVsZjkCb</a:t>
            </a:r>
            <a:endParaRPr lang="pt-BR" sz="1200" dirty="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200" dirty="0">
                <a:solidFill>
                  <a:schemeClr val="accent1"/>
                </a:solidFill>
              </a:rPr>
              <a:t>	- Roberts, Alice. </a:t>
            </a:r>
            <a:r>
              <a:rPr lang="en-US" sz="1200" b="1" dirty="0">
                <a:solidFill>
                  <a:schemeClr val="accent1"/>
                </a:solidFill>
              </a:rPr>
              <a:t>Evolution - The Human Story</a:t>
            </a:r>
            <a:r>
              <a:rPr lang="en-US" sz="1200" dirty="0">
                <a:solidFill>
                  <a:schemeClr val="accent1"/>
                </a:solidFill>
              </a:rPr>
              <a:t>. Great Britain, London: Dorling 	Kindersley Limited, 2011.</a:t>
            </a:r>
          </a:p>
          <a:p>
            <a:pPr marL="171450" lvl="0" indent="-171450">
              <a:spcBef>
                <a:spcPts val="1600"/>
              </a:spcBef>
              <a:spcAft>
                <a:spcPts val="1600"/>
              </a:spcAft>
              <a:buFontTx/>
              <a:buChar char="-"/>
            </a:pPr>
            <a:endParaRPr lang="pt-BR" sz="1200" dirty="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6E122E0-1A84-4B02-AA92-DE67DEF77844}"/>
              </a:ext>
            </a:extLst>
          </p:cNvPr>
          <p:cNvSpPr/>
          <p:nvPr/>
        </p:nvSpPr>
        <p:spPr>
          <a:xfrm>
            <a:off x="688554" y="945190"/>
            <a:ext cx="7766891" cy="401263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i="1" dirty="0">
              <a:solidFill>
                <a:schemeClr val="accent1"/>
              </a:solidFill>
            </a:endParaRPr>
          </a:p>
          <a:p>
            <a:pPr algn="ctr"/>
            <a:r>
              <a:rPr lang="pt-BR" sz="16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Sahelanthropus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pt-BR" sz="16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tchadensis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  </a:t>
            </a:r>
            <a:r>
              <a:rPr lang="pt-BR" dirty="0">
                <a:solidFill>
                  <a:schemeClr val="accent1"/>
                </a:solidFill>
              </a:rPr>
              <a:t>(Chade ou </a:t>
            </a:r>
            <a:r>
              <a:rPr lang="pt-BR" dirty="0" err="1">
                <a:solidFill>
                  <a:schemeClr val="accent1"/>
                </a:solidFill>
              </a:rPr>
              <a:t>Tchade</a:t>
            </a:r>
            <a:r>
              <a:rPr lang="pt-BR" dirty="0">
                <a:solidFill>
                  <a:schemeClr val="accent1"/>
                </a:solidFill>
              </a:rPr>
              <a:t>; na África Central; cerca de 7 MYA)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0048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Ardipithecus</a:t>
            </a:r>
            <a:endParaRPr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311700" y="1093850"/>
            <a:ext cx="8520600" cy="3698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accent1"/>
                </a:solidFill>
              </a:rPr>
              <a:t>Descobertas em 1992/ 1993/ 1995;</a:t>
            </a:r>
          </a:p>
          <a:p>
            <a:pPr marL="0" lvl="0" indent="0">
              <a:buNone/>
            </a:pPr>
            <a:r>
              <a:rPr lang="pt-BR" sz="1600" b="1" dirty="0">
                <a:solidFill>
                  <a:schemeClr val="accent1"/>
                </a:solidFill>
              </a:rPr>
              <a:t>Características</a:t>
            </a:r>
            <a:r>
              <a:rPr lang="pt-BR" sz="1600" dirty="0">
                <a:solidFill>
                  <a:schemeClr val="accent1"/>
                </a:solidFill>
              </a:rPr>
              <a:t>: </a:t>
            </a:r>
            <a:r>
              <a:rPr lang="pt-BR" sz="1600" dirty="0" err="1">
                <a:solidFill>
                  <a:schemeClr val="accent1"/>
                </a:solidFill>
              </a:rPr>
              <a:t>Torus</a:t>
            </a:r>
            <a:r>
              <a:rPr lang="pt-BR" sz="1600" dirty="0">
                <a:solidFill>
                  <a:schemeClr val="accent1"/>
                </a:solidFill>
              </a:rPr>
              <a:t> frontal (</a:t>
            </a:r>
            <a:r>
              <a:rPr lang="pt-BR" sz="1600" dirty="0" err="1">
                <a:solidFill>
                  <a:schemeClr val="accent1"/>
                </a:solidFill>
              </a:rPr>
              <a:t>torus</a:t>
            </a:r>
            <a:r>
              <a:rPr lang="pt-BR" sz="1600" dirty="0">
                <a:solidFill>
                  <a:schemeClr val="accent1"/>
                </a:solidFill>
              </a:rPr>
              <a:t> supra orbital) pouco proeminente; caninos pequenos, com desgaste apical; forame magno – na base do crânio (bipedia); braços longos e pernas curtas (bípede, mas sobe em árvores); “dedão do pé” oponível; bipedia facultativa; vivia em florestas.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u="sng" dirty="0">
                <a:solidFill>
                  <a:schemeClr val="accent1"/>
                </a:solidFill>
              </a:rPr>
              <a:t>Quebra de paradigma</a:t>
            </a:r>
            <a:r>
              <a:rPr lang="pt-BR" dirty="0">
                <a:solidFill>
                  <a:schemeClr val="accent1"/>
                </a:solidFill>
              </a:rPr>
              <a:t>: bipedia foi um passo abrupto 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200" dirty="0">
                <a:solidFill>
                  <a:schemeClr val="accent1"/>
                </a:solidFill>
              </a:rPr>
              <a:t>Fonte: Aulas USP/ A saga da humanidade, por Walter Neves. LINK: </a:t>
            </a:r>
            <a:r>
              <a:rPr lang="pt-BR" sz="1200" dirty="0">
                <a:solidFill>
                  <a:schemeClr val="accent1"/>
                </a:solidFill>
                <a:hlinkClick r:id="rId3"/>
              </a:rPr>
              <a:t>https://www.youtube.com/playlist?list=PLAudUnJeNg4sUpVQaygeymsa8fVsZjkCb</a:t>
            </a: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573FA73-243E-4212-B533-27BFB2C13D30}"/>
              </a:ext>
            </a:extLst>
          </p:cNvPr>
          <p:cNvSpPr/>
          <p:nvPr/>
        </p:nvSpPr>
        <p:spPr>
          <a:xfrm>
            <a:off x="908890" y="1093850"/>
            <a:ext cx="7326217" cy="44067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Ardipithecus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pt-BR" sz="16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ramidus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pt-BR" sz="1600" dirty="0">
                <a:solidFill>
                  <a:schemeClr val="accent1"/>
                </a:solidFill>
              </a:rPr>
              <a:t>( Etiópia; África; 4,5 a 4,3 MYA)</a:t>
            </a:r>
          </a:p>
        </p:txBody>
      </p:sp>
      <p:sp>
        <p:nvSpPr>
          <p:cNvPr id="4" name="Sinal de Multiplicação 3">
            <a:extLst>
              <a:ext uri="{FF2B5EF4-FFF2-40B4-BE49-F238E27FC236}">
                <a16:creationId xmlns:a16="http://schemas.microsoft.com/office/drawing/2014/main" id="{9DA793C8-9566-4B42-A958-9962E5EFB7E9}"/>
              </a:ext>
            </a:extLst>
          </p:cNvPr>
          <p:cNvSpPr/>
          <p:nvPr/>
        </p:nvSpPr>
        <p:spPr>
          <a:xfrm>
            <a:off x="4571998" y="3439165"/>
            <a:ext cx="930927" cy="874889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2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193033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Ardipithecus</a:t>
            </a:r>
            <a:endParaRPr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311700" y="1093850"/>
            <a:ext cx="8520600" cy="3698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pt-BR" sz="900" dirty="0">
                <a:solidFill>
                  <a:srgbClr val="000000"/>
                </a:solidFill>
              </a:rPr>
              <a:t>Fonte: </a:t>
            </a:r>
            <a:r>
              <a:rPr lang="en-US" sz="900" dirty="0">
                <a:solidFill>
                  <a:srgbClr val="000000"/>
                </a:solidFill>
              </a:rPr>
              <a:t>Roberts, Alice. </a:t>
            </a:r>
            <a:r>
              <a:rPr lang="en-US" sz="900" b="1" dirty="0">
                <a:solidFill>
                  <a:srgbClr val="000000"/>
                </a:solidFill>
              </a:rPr>
              <a:t>Evolution - The Human Story</a:t>
            </a:r>
            <a:r>
              <a:rPr lang="en-US" sz="900" dirty="0">
                <a:solidFill>
                  <a:srgbClr val="000000"/>
                </a:solidFill>
              </a:rPr>
              <a:t>. Great Britain, London: Dorling Kindersley Limited, 2011.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9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573FA73-243E-4212-B533-27BFB2C13D30}"/>
              </a:ext>
            </a:extLst>
          </p:cNvPr>
          <p:cNvSpPr/>
          <p:nvPr/>
        </p:nvSpPr>
        <p:spPr>
          <a:xfrm>
            <a:off x="2445744" y="302013"/>
            <a:ext cx="5183435" cy="44067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Ardipithecus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pt-BR" sz="16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ramidus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pt-BR" sz="1600" dirty="0">
                <a:solidFill>
                  <a:schemeClr val="accent1"/>
                </a:solidFill>
              </a:rPr>
              <a:t>( Etiópia; África; 4,5 a 4,3 MYA)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6F3F2DB-BD97-46D7-A6C4-7EDC19EB0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743" y="851668"/>
            <a:ext cx="5183436" cy="388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6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72513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Ardipithecus</a:t>
            </a:r>
            <a:endParaRPr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358995" y="1372499"/>
            <a:ext cx="8520600" cy="3698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1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1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1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1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100" dirty="0">
                <a:solidFill>
                  <a:schemeClr val="accent1"/>
                </a:solidFill>
              </a:rPr>
              <a:t>Fonte: Roberts, Alice. </a:t>
            </a:r>
            <a:r>
              <a:rPr lang="en-US" sz="1100" b="1" dirty="0">
                <a:solidFill>
                  <a:schemeClr val="accent1"/>
                </a:solidFill>
              </a:rPr>
              <a:t>Evolution - The Human Story</a:t>
            </a:r>
            <a:r>
              <a:rPr lang="en-US" sz="1100" dirty="0">
                <a:solidFill>
                  <a:schemeClr val="accent1"/>
                </a:solidFill>
              </a:rPr>
              <a:t>. Great Britain, London: Dorling Kindersley Limited, 2011.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573FA73-243E-4212-B533-27BFB2C13D30}"/>
              </a:ext>
            </a:extLst>
          </p:cNvPr>
          <p:cNvSpPr/>
          <p:nvPr/>
        </p:nvSpPr>
        <p:spPr>
          <a:xfrm>
            <a:off x="2688116" y="131104"/>
            <a:ext cx="5453350" cy="44067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Ardipithecus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pt-BR" sz="16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ramidus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pt-BR" sz="1600" dirty="0">
                <a:solidFill>
                  <a:schemeClr val="accent1"/>
                </a:solidFill>
              </a:rPr>
              <a:t>( Etiópia; África; 4,5 a 4,3 MYA)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C3DBAF-8478-413B-B53D-D39DB72AF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316" y="630370"/>
            <a:ext cx="3233367" cy="40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27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65974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Ardipithecus</a:t>
            </a:r>
            <a:endParaRPr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292894" y="466474"/>
            <a:ext cx="8520600" cy="4499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200" dirty="0">
                <a:solidFill>
                  <a:schemeClr val="accent1"/>
                </a:solidFill>
              </a:rPr>
              <a:t>Fonte: Roberts, Alice. </a:t>
            </a:r>
            <a:r>
              <a:rPr lang="en-US" sz="1200" b="1" dirty="0">
                <a:solidFill>
                  <a:schemeClr val="accent1"/>
                </a:solidFill>
              </a:rPr>
              <a:t>Evolution - The Human Story</a:t>
            </a:r>
            <a:r>
              <a:rPr lang="en-US" sz="1200" dirty="0">
                <a:solidFill>
                  <a:schemeClr val="accent1"/>
                </a:solidFill>
              </a:rPr>
              <a:t>. Great Britain, London: Dorling Kindersley Limited, 2011.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573FA73-243E-4212-B533-27BFB2C13D30}"/>
              </a:ext>
            </a:extLst>
          </p:cNvPr>
          <p:cNvSpPr/>
          <p:nvPr/>
        </p:nvSpPr>
        <p:spPr>
          <a:xfrm>
            <a:off x="2688116" y="130824"/>
            <a:ext cx="5453350" cy="44067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Ardipithecus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pt-BR" sz="16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ramidus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pt-BR" sz="1600" dirty="0">
                <a:solidFill>
                  <a:schemeClr val="accent1"/>
                </a:solidFill>
              </a:rPr>
              <a:t>( Etiópia; África; 4,5 a 4,3 MYA)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8FDB4D-6889-45BD-A708-B4C06A33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690" y="571499"/>
            <a:ext cx="2798285" cy="387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49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193033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Ardipithecus</a:t>
            </a:r>
            <a:endParaRPr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311700" y="1177376"/>
            <a:ext cx="8520600" cy="3698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200" dirty="0">
                <a:solidFill>
                  <a:schemeClr val="accent1"/>
                </a:solidFill>
              </a:rPr>
              <a:t>Fonte: Roberts, Alice. </a:t>
            </a:r>
            <a:r>
              <a:rPr lang="en-US" sz="1200" b="1" dirty="0">
                <a:solidFill>
                  <a:schemeClr val="accent1"/>
                </a:solidFill>
              </a:rPr>
              <a:t>Evolution - The Human Story</a:t>
            </a:r>
            <a:r>
              <a:rPr lang="en-US" sz="1200" dirty="0">
                <a:solidFill>
                  <a:schemeClr val="accent1"/>
                </a:solidFill>
              </a:rPr>
              <a:t>. Great Britain, London: Dorling Kindersley Limited, 2011.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573FA73-243E-4212-B533-27BFB2C13D30}"/>
              </a:ext>
            </a:extLst>
          </p:cNvPr>
          <p:cNvSpPr/>
          <p:nvPr/>
        </p:nvSpPr>
        <p:spPr>
          <a:xfrm>
            <a:off x="2710150" y="376376"/>
            <a:ext cx="5712245" cy="44067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Ardipithecus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pt-BR" sz="16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ramidus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pt-BR" sz="1600" dirty="0">
                <a:solidFill>
                  <a:schemeClr val="accent1"/>
                </a:solidFill>
              </a:rPr>
              <a:t>( Etiópia; África; 4,5 a 4,3 MYA)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909A1F8-3F2F-4579-9A27-7FEC81D30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301" y="914796"/>
            <a:ext cx="4367171" cy="354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05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E4686D52-259F-4FE4-BF17-BA2FAFCEE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320" y="1789930"/>
            <a:ext cx="4279212" cy="1129540"/>
          </a:xfrm>
          <a:prstGeom prst="rect">
            <a:avLst/>
          </a:prstGeom>
        </p:spPr>
      </p:pic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58200"/>
            <a:ext cx="8520600" cy="624846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200" dirty="0"/>
              <a:t>Primatas</a:t>
            </a:r>
            <a:endParaRPr sz="3200"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311700" y="774700"/>
            <a:ext cx="8520600" cy="4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endParaRPr sz="1600" dirty="0">
              <a:solidFill>
                <a:srgbClr val="5B0F00"/>
              </a:solidFill>
            </a:endParaRPr>
          </a:p>
        </p:txBody>
      </p:sp>
      <p:pic>
        <p:nvPicPr>
          <p:cNvPr id="3" name="Imagem 2" descr="Texto preto sobre fundo branco&#10;&#10;Descrição gerada automaticamente">
            <a:extLst>
              <a:ext uri="{FF2B5EF4-FFF2-40B4-BE49-F238E27FC236}">
                <a16:creationId xmlns:a16="http://schemas.microsoft.com/office/drawing/2014/main" id="{2AD6681A-1CAB-425F-BF72-BB29ECB21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2" y="649210"/>
            <a:ext cx="4783965" cy="3970510"/>
          </a:xfrm>
          <a:prstGeom prst="rect">
            <a:avLst/>
          </a:prstGeom>
        </p:spPr>
      </p:pic>
      <p:pic>
        <p:nvPicPr>
          <p:cNvPr id="7" name="Imagem 6" descr="Texto preto sobre fundo branco&#10;&#10;Descrição gerada automaticamente">
            <a:extLst>
              <a:ext uri="{FF2B5EF4-FFF2-40B4-BE49-F238E27FC236}">
                <a16:creationId xmlns:a16="http://schemas.microsoft.com/office/drawing/2014/main" id="{C65182DD-BC00-4926-8345-7A94A97D6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788" y="170116"/>
            <a:ext cx="4182759" cy="1619814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71E1D86-6388-419B-8C60-33B25E1A1A1A}"/>
              </a:ext>
            </a:extLst>
          </p:cNvPr>
          <p:cNvSpPr/>
          <p:nvPr/>
        </p:nvSpPr>
        <p:spPr>
          <a:xfrm>
            <a:off x="311700" y="4602338"/>
            <a:ext cx="8718676" cy="473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</a:rPr>
              <a:t>Fonte: Neves, W.A.; Rangel Jr.; </a:t>
            </a:r>
            <a:r>
              <a:rPr lang="pt-BR" dirty="0" err="1">
                <a:solidFill>
                  <a:schemeClr val="accent1"/>
                </a:solidFill>
                <a:latin typeface="Garamond" panose="02020404030301010803" pitchFamily="18" charset="0"/>
              </a:rPr>
              <a:t>Murrieta</a:t>
            </a: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</a:rPr>
              <a:t>, R.S.S. (organizadores) </a:t>
            </a:r>
            <a:r>
              <a:rPr lang="pt-BR" b="1" dirty="0">
                <a:solidFill>
                  <a:schemeClr val="accent1"/>
                </a:solidFill>
                <a:latin typeface="Garamond" panose="02020404030301010803" pitchFamily="18" charset="0"/>
              </a:rPr>
              <a:t>Assim caminhou a humanidade</a:t>
            </a: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</a:rPr>
              <a:t>. São Paulo: Palas Athena, 2015 (p 56, 57, 58).</a:t>
            </a:r>
            <a:endParaRPr lang="pt-BR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068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Ardipithecus</a:t>
            </a:r>
            <a:endParaRPr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231354" y="863066"/>
            <a:ext cx="8600946" cy="41385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>
                <a:solidFill>
                  <a:schemeClr val="accent1"/>
                </a:solidFill>
              </a:rPr>
              <a:t>Pergunta: “qual teria sido a força seletiva que favoreceria a </a:t>
            </a:r>
            <a:r>
              <a:rPr lang="pt-BR" dirty="0" err="1">
                <a:solidFill>
                  <a:schemeClr val="accent1"/>
                </a:solidFill>
              </a:rPr>
              <a:t>a</a:t>
            </a:r>
            <a:r>
              <a:rPr lang="pt-BR" dirty="0">
                <a:solidFill>
                  <a:schemeClr val="accent1"/>
                </a:solidFill>
              </a:rPr>
              <a:t> bipedia em ambientes arbóreos?”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>
                <a:solidFill>
                  <a:schemeClr val="accent1"/>
                </a:solidFill>
              </a:rPr>
              <a:t>Desde Darwin até as últimas décadas - (Modelos baseados na ideia da savana) – outra quebra de paradigma.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200" dirty="0">
                <a:solidFill>
                  <a:schemeClr val="accent1"/>
                </a:solidFill>
              </a:rPr>
              <a:t>Fonte: Aulas USP/ A saga da humanidade, por Walter Neves. LINK: </a:t>
            </a:r>
            <a:r>
              <a:rPr lang="pt-BR" sz="1200" dirty="0">
                <a:solidFill>
                  <a:schemeClr val="accent1"/>
                </a:solidFill>
                <a:hlinkClick r:id="rId3"/>
              </a:rPr>
              <a:t>https://www.youtube.com/playlist?list=PLAudUnJeNg4sUpVQaygeymsa8fVsZjkCb</a:t>
            </a: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1200" dirty="0">
              <a:solidFill>
                <a:schemeClr val="accent1"/>
              </a:solidFill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573FA73-243E-4212-B533-27BFB2C13D30}"/>
              </a:ext>
            </a:extLst>
          </p:cNvPr>
          <p:cNvSpPr/>
          <p:nvPr/>
        </p:nvSpPr>
        <p:spPr>
          <a:xfrm>
            <a:off x="908891" y="1093850"/>
            <a:ext cx="7326217" cy="44067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Ardipithecus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pt-BR" sz="16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ramidus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pt-BR" sz="1600" dirty="0">
                <a:solidFill>
                  <a:schemeClr val="accent1"/>
                </a:solidFill>
              </a:rPr>
              <a:t>( Etiópia; África; 4,5 a 4,3 MYA)</a:t>
            </a:r>
          </a:p>
        </p:txBody>
      </p:sp>
    </p:spTree>
    <p:extLst>
      <p:ext uri="{BB962C8B-B14F-4D97-AF65-F5344CB8AC3E}">
        <p14:creationId xmlns:p14="http://schemas.microsoft.com/office/powerpoint/2010/main" val="3271219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115917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dirty="0"/>
              <a:t>AUSTRALOPITHECUS 				</a:t>
            </a:r>
            <a:r>
              <a:rPr lang="pt-BR" sz="1800" dirty="0" err="1"/>
              <a:t>Fonte:Nature</a:t>
            </a:r>
            <a:r>
              <a:rPr lang="pt-BR" sz="1800" dirty="0"/>
              <a:t> </a:t>
            </a:r>
            <a:r>
              <a:rPr lang="pt-BR" sz="1800" dirty="0" err="1"/>
              <a:t>Education</a:t>
            </a:r>
            <a:r>
              <a:rPr lang="pt-BR" sz="1800" dirty="0"/>
              <a:t> </a:t>
            </a:r>
            <a:endParaRPr sz="1800"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311700" y="848298"/>
            <a:ext cx="8520600" cy="37787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>
                <a:solidFill>
                  <a:schemeClr val="accent1"/>
                </a:solidFill>
              </a:rPr>
              <a:t>“Ao redor de </a:t>
            </a:r>
            <a:r>
              <a:rPr lang="pt-BR" dirty="0">
                <a:solidFill>
                  <a:schemeClr val="accent1"/>
                </a:solidFill>
                <a:highlight>
                  <a:srgbClr val="FFFF00"/>
                </a:highlight>
              </a:rPr>
              <a:t>4mya</a:t>
            </a:r>
            <a:r>
              <a:rPr lang="pt-BR" dirty="0">
                <a:solidFill>
                  <a:schemeClr val="accent1"/>
                </a:solidFill>
              </a:rPr>
              <a:t> encontramos os primeiros membros do gênero </a:t>
            </a:r>
            <a:r>
              <a:rPr lang="pt-BR" i="1" dirty="0" err="1">
                <a:solidFill>
                  <a:schemeClr val="accent1"/>
                </a:solidFill>
              </a:rPr>
              <a:t>Australopithecus</a:t>
            </a:r>
            <a:r>
              <a:rPr lang="pt-BR" dirty="0">
                <a:solidFill>
                  <a:schemeClr val="accent1"/>
                </a:solidFill>
              </a:rPr>
              <a:t> , </a:t>
            </a:r>
            <a:r>
              <a:rPr lang="pt-BR" dirty="0" err="1">
                <a:solidFill>
                  <a:schemeClr val="accent1"/>
                </a:solidFill>
              </a:rPr>
              <a:t>hominínios</a:t>
            </a:r>
            <a:r>
              <a:rPr lang="pt-BR" dirty="0">
                <a:solidFill>
                  <a:schemeClr val="accent1"/>
                </a:solidFill>
              </a:rPr>
              <a:t> que eram adeptos de </a:t>
            </a:r>
            <a:r>
              <a:rPr lang="pt-BR" dirty="0" err="1">
                <a:solidFill>
                  <a:schemeClr val="accent1"/>
                </a:solidFill>
              </a:rPr>
              <a:t>bipedalismo</a:t>
            </a:r>
            <a:r>
              <a:rPr lang="pt-BR" dirty="0">
                <a:solidFill>
                  <a:schemeClr val="accent1"/>
                </a:solidFill>
              </a:rPr>
              <a:t> terrestre, mas continuaram a usar as árvores para alimentação e proteção. Os primeiros espécimes de </a:t>
            </a:r>
            <a:r>
              <a:rPr lang="pt-BR" i="1" dirty="0" err="1">
                <a:solidFill>
                  <a:schemeClr val="accent1"/>
                </a:solidFill>
              </a:rPr>
              <a:t>Australopithecus</a:t>
            </a:r>
            <a:r>
              <a:rPr lang="pt-BR" dirty="0">
                <a:solidFill>
                  <a:schemeClr val="accent1"/>
                </a:solidFill>
              </a:rPr>
              <a:t> foram descobertos na África do Sul em 1924 (</a:t>
            </a:r>
            <a:r>
              <a:rPr lang="pt-BR" dirty="0" err="1">
                <a:solidFill>
                  <a:schemeClr val="accent1"/>
                </a:solidFill>
              </a:rPr>
              <a:t>Dart</a:t>
            </a:r>
            <a:r>
              <a:rPr lang="pt-BR" dirty="0">
                <a:solidFill>
                  <a:schemeClr val="accent1"/>
                </a:solidFill>
              </a:rPr>
              <a:t>, 1925), e os esforços de pesquisa nas oito décadas subsequentes produziram </a:t>
            </a:r>
            <a:r>
              <a:rPr lang="pt-BR" dirty="0">
                <a:solidFill>
                  <a:schemeClr val="accent1"/>
                </a:solidFill>
                <a:highlight>
                  <a:srgbClr val="FFFF00"/>
                </a:highlight>
              </a:rPr>
              <a:t>centenas de fósseis de várias espécies em locais por toda a África Oriental e Austral</a:t>
            </a:r>
            <a:r>
              <a:rPr lang="pt-BR" dirty="0">
                <a:solidFill>
                  <a:schemeClr val="accent1"/>
                </a:solidFill>
              </a:rPr>
              <a:t>. Hoje, sabemos que o </a:t>
            </a:r>
            <a:r>
              <a:rPr lang="pt-BR" i="1" dirty="0" err="1">
                <a:solidFill>
                  <a:schemeClr val="accent1"/>
                </a:solidFill>
              </a:rPr>
              <a:t>Australopithecus</a:t>
            </a:r>
            <a:r>
              <a:rPr lang="pt-BR" dirty="0">
                <a:solidFill>
                  <a:schemeClr val="accent1"/>
                </a:solidFill>
              </a:rPr>
              <a:t> foi um </a:t>
            </a:r>
            <a:r>
              <a:rPr lang="pt-BR" dirty="0">
                <a:solidFill>
                  <a:schemeClr val="accent1"/>
                </a:solidFill>
                <a:highlight>
                  <a:srgbClr val="FFFF00"/>
                </a:highlight>
              </a:rPr>
              <a:t>gênero altamente bem sucedido que persistiu por quase três milhões de anos</a:t>
            </a:r>
            <a:r>
              <a:rPr lang="pt-BR" dirty="0">
                <a:solidFill>
                  <a:schemeClr val="accent1"/>
                </a:solidFill>
              </a:rPr>
              <a:t>...” 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000" dirty="0">
                <a:solidFill>
                  <a:schemeClr val="accent1"/>
                </a:solidFill>
              </a:rPr>
              <a:t>Fonte: </a:t>
            </a:r>
            <a:r>
              <a:rPr lang="pt-BR" sz="1000" dirty="0">
                <a:solidFill>
                  <a:schemeClr val="accent1"/>
                </a:solidFill>
                <a:hlinkClick r:id="rId3"/>
              </a:rPr>
              <a:t>https://www.nature.com/scitable/knowledge/library/overview-of-hominin-evolution-89010983</a:t>
            </a:r>
            <a:endParaRPr lang="pt-BR" sz="1000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000" dirty="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12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40CE9F5-F6E7-43FB-B2E2-EA21EAB497FF}"/>
              </a:ext>
            </a:extLst>
          </p:cNvPr>
          <p:cNvSpPr/>
          <p:nvPr/>
        </p:nvSpPr>
        <p:spPr>
          <a:xfrm>
            <a:off x="2286000" y="-415316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900" dirty="0" err="1"/>
              <a:t>Australopithecus</a:t>
            </a:r>
            <a:endParaRPr lang="pt-BR" sz="900" dirty="0"/>
          </a:p>
          <a:p>
            <a:r>
              <a:rPr lang="pt-BR" sz="900" dirty="0"/>
              <a:t>Ao redor de 4mya encontramos os primeiros membros do gênero </a:t>
            </a:r>
            <a:r>
              <a:rPr lang="pt-BR" sz="900" dirty="0" err="1"/>
              <a:t>Australopithecus</a:t>
            </a:r>
            <a:r>
              <a:rPr lang="pt-BR" sz="900" dirty="0"/>
              <a:t> , </a:t>
            </a:r>
            <a:r>
              <a:rPr lang="pt-BR" sz="900" dirty="0" err="1"/>
              <a:t>homininos</a:t>
            </a:r>
            <a:r>
              <a:rPr lang="pt-BR" sz="900" dirty="0"/>
              <a:t> que eram adeptos de bípedes terrestres, mas continuaram a usar as árvores para alimentação e proteção. Os primeiros espécimes de </a:t>
            </a:r>
            <a:r>
              <a:rPr lang="pt-BR" sz="900" dirty="0" err="1"/>
              <a:t>Australopithecus</a:t>
            </a:r>
            <a:r>
              <a:rPr lang="pt-BR" sz="900" dirty="0"/>
              <a:t> foram descobertos na África do Sul em 1924 (</a:t>
            </a:r>
            <a:r>
              <a:rPr lang="pt-BR" sz="900" dirty="0" err="1"/>
              <a:t>Dart</a:t>
            </a:r>
            <a:r>
              <a:rPr lang="pt-BR" sz="900" dirty="0"/>
              <a:t>, 1925), e os esforços de pesquisa nas oito décadas subsequentes produziram centenas de fósseis de várias espécies em locais por toda a África Oriental e Austral. Hoje sabemos que o </a:t>
            </a:r>
            <a:r>
              <a:rPr lang="pt-BR" sz="900" dirty="0" err="1"/>
              <a:t>Australopithecus</a:t>
            </a:r>
            <a:r>
              <a:rPr lang="pt-BR" sz="900" dirty="0"/>
              <a:t> foi um gênero altamente bem sucedido que persistiu por quase três milhões de anos (Figura 1).</a:t>
            </a:r>
          </a:p>
          <a:p>
            <a:endParaRPr lang="pt-BR" sz="900" dirty="0"/>
          </a:p>
          <a:p>
            <a:r>
              <a:rPr lang="pt-BR" sz="900" dirty="0"/>
              <a:t>As espécies </a:t>
            </a:r>
            <a:r>
              <a:rPr lang="pt-BR" sz="900" dirty="0" err="1"/>
              <a:t>Australopithecus</a:t>
            </a:r>
            <a:r>
              <a:rPr lang="pt-BR" sz="900" dirty="0"/>
              <a:t> mais conhecidas são A. </a:t>
            </a:r>
            <a:r>
              <a:rPr lang="pt-BR" sz="900" dirty="0" err="1"/>
              <a:t>afarensis</a:t>
            </a:r>
            <a:r>
              <a:rPr lang="pt-BR" sz="900" dirty="0"/>
              <a:t> (3.6–2.9 </a:t>
            </a:r>
            <a:r>
              <a:rPr lang="pt-BR" sz="900" dirty="0" err="1"/>
              <a:t>mya</a:t>
            </a:r>
            <a:r>
              <a:rPr lang="pt-BR" sz="900" dirty="0"/>
              <a:t>) da </a:t>
            </a:r>
            <a:r>
              <a:rPr lang="pt-BR" sz="1000" dirty="0"/>
              <a:t>al. 2000), sugerindo que as habilidades cognitivas eram amplamente semelhantes aos macacos vivos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1876641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sz="4400" dirty="0"/>
              <a:t>AUSTRALOPITHECUS 				</a:t>
            </a:r>
            <a:r>
              <a:rPr lang="pt-BR" sz="1800" dirty="0" err="1">
                <a:solidFill>
                  <a:srgbClr val="212121"/>
                </a:solidFill>
              </a:rPr>
              <a:t>Fonte:Nature</a:t>
            </a:r>
            <a:r>
              <a:rPr lang="pt-BR" sz="1800" dirty="0">
                <a:solidFill>
                  <a:srgbClr val="212121"/>
                </a:solidFill>
              </a:rPr>
              <a:t> </a:t>
            </a:r>
            <a:r>
              <a:rPr lang="pt-BR" sz="1800" dirty="0" err="1">
                <a:solidFill>
                  <a:srgbClr val="212121"/>
                </a:solidFill>
              </a:rPr>
              <a:t>Education</a:t>
            </a:r>
            <a:r>
              <a:rPr lang="pt-BR" sz="4400" dirty="0"/>
              <a:t> </a:t>
            </a:r>
            <a:r>
              <a:rPr lang="pt-BR" dirty="0"/>
              <a:t> </a:t>
            </a:r>
            <a:endParaRPr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311700" y="991517"/>
            <a:ext cx="8520600" cy="37787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600" dirty="0">
                <a:solidFill>
                  <a:schemeClr val="accent1"/>
                </a:solidFill>
              </a:rPr>
              <a:t>“... As espécies </a:t>
            </a:r>
            <a:r>
              <a:rPr lang="pt-BR" sz="1600" i="1" dirty="0" err="1">
                <a:solidFill>
                  <a:schemeClr val="accent1"/>
                </a:solidFill>
              </a:rPr>
              <a:t>Australopithecus</a:t>
            </a:r>
            <a:r>
              <a:rPr lang="pt-BR" sz="1600" dirty="0">
                <a:solidFill>
                  <a:schemeClr val="accent1"/>
                </a:solidFill>
              </a:rPr>
              <a:t> mais conhecidas são 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A. </a:t>
            </a:r>
            <a:r>
              <a:rPr lang="pt-BR" sz="16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afarensis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pt-BR" sz="1600" dirty="0">
                <a:solidFill>
                  <a:schemeClr val="accent1"/>
                </a:solidFill>
                <a:highlight>
                  <a:srgbClr val="FFFF00"/>
                </a:highlight>
              </a:rPr>
              <a:t>(3.6–2.9 </a:t>
            </a:r>
            <a:r>
              <a:rPr lang="pt-BR" sz="1600" dirty="0" err="1">
                <a:solidFill>
                  <a:schemeClr val="accent1"/>
                </a:solidFill>
                <a:highlight>
                  <a:srgbClr val="FFFF00"/>
                </a:highlight>
              </a:rPr>
              <a:t>mya</a:t>
            </a:r>
            <a:r>
              <a:rPr lang="pt-BR" sz="1600" dirty="0">
                <a:solidFill>
                  <a:schemeClr val="accent1"/>
                </a:solidFill>
                <a:highlight>
                  <a:srgbClr val="FFFF00"/>
                </a:highlight>
              </a:rPr>
              <a:t>)</a:t>
            </a:r>
            <a:r>
              <a:rPr lang="pt-BR" sz="1600" dirty="0">
                <a:solidFill>
                  <a:schemeClr val="accent1"/>
                </a:solidFill>
              </a:rPr>
              <a:t> da África Oriental e 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A. </a:t>
            </a:r>
            <a:r>
              <a:rPr lang="pt-BR" sz="16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africanus</a:t>
            </a:r>
            <a:r>
              <a:rPr lang="pt-BR" sz="1600" i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pt-BR" sz="1600" dirty="0">
                <a:solidFill>
                  <a:schemeClr val="accent1"/>
                </a:solidFill>
                <a:highlight>
                  <a:srgbClr val="FFFF00"/>
                </a:highlight>
              </a:rPr>
              <a:t>(3.2–2.0mya) </a:t>
            </a:r>
            <a:r>
              <a:rPr lang="pt-BR" sz="1600" dirty="0">
                <a:solidFill>
                  <a:schemeClr val="accent1"/>
                </a:solidFill>
              </a:rPr>
              <a:t>da África do Sul. A </a:t>
            </a:r>
            <a:r>
              <a:rPr lang="pt-BR" sz="1600" dirty="0">
                <a:solidFill>
                  <a:schemeClr val="accent1"/>
                </a:solidFill>
                <a:highlight>
                  <a:srgbClr val="FFFF00"/>
                </a:highlight>
              </a:rPr>
              <a:t>pélvis e o membro inferior </a:t>
            </a:r>
            <a:r>
              <a:rPr lang="pt-BR" sz="1600" dirty="0">
                <a:solidFill>
                  <a:schemeClr val="accent1"/>
                </a:solidFill>
              </a:rPr>
              <a:t>destas espécies indicam claramente que eram totalmente bípedes: a pélvis é curta e em forma de tigela, trazendo os músculos glúteos para o lado do corpo, como nos humanos modernos, para a estabilização do tronco durante o </a:t>
            </a:r>
            <a:r>
              <a:rPr lang="pt-BR" sz="1600" dirty="0" err="1">
                <a:solidFill>
                  <a:schemeClr val="accent1"/>
                </a:solidFill>
              </a:rPr>
              <a:t>bipedalismo</a:t>
            </a:r>
            <a:r>
              <a:rPr lang="pt-BR" sz="1600" dirty="0">
                <a:solidFill>
                  <a:schemeClr val="accent1"/>
                </a:solidFill>
              </a:rPr>
              <a:t> e </a:t>
            </a:r>
            <a:r>
              <a:rPr lang="pt-BR" sz="1600" dirty="0">
                <a:solidFill>
                  <a:schemeClr val="accent1"/>
                </a:solidFill>
                <a:highlight>
                  <a:srgbClr val="FFFF00"/>
                </a:highlight>
              </a:rPr>
              <a:t>o primeiro dedo do pé está alinhado com os outros dedos do pé </a:t>
            </a:r>
            <a:r>
              <a:rPr lang="pt-BR" sz="1600" dirty="0">
                <a:solidFill>
                  <a:schemeClr val="accent1"/>
                </a:solidFill>
              </a:rPr>
              <a:t>(Ward, 2002; </a:t>
            </a:r>
            <a:r>
              <a:rPr lang="pt-BR" sz="1600" dirty="0" err="1">
                <a:solidFill>
                  <a:schemeClr val="accent1"/>
                </a:solidFill>
              </a:rPr>
              <a:t>Harcourt</a:t>
            </a:r>
            <a:r>
              <a:rPr lang="pt-BR" sz="1600" dirty="0">
                <a:solidFill>
                  <a:schemeClr val="accent1"/>
                </a:solidFill>
              </a:rPr>
              <a:t>-Smith e Aiello, 2004). O pé do </a:t>
            </a:r>
            <a:r>
              <a:rPr lang="pt-BR" sz="1600" i="1" dirty="0" err="1">
                <a:solidFill>
                  <a:schemeClr val="accent1"/>
                </a:solidFill>
              </a:rPr>
              <a:t>Australopithecus</a:t>
            </a:r>
            <a:r>
              <a:rPr lang="pt-BR" sz="1600" dirty="0">
                <a:solidFill>
                  <a:schemeClr val="accent1"/>
                </a:solidFill>
              </a:rPr>
              <a:t> pode até ter um arco semelhante ao humano, baseado na análise dos metatarsos e das pegadas de </a:t>
            </a:r>
            <a:r>
              <a:rPr lang="pt-BR" sz="1600" dirty="0" err="1">
                <a:solidFill>
                  <a:schemeClr val="accent1"/>
                </a:solidFill>
              </a:rPr>
              <a:t>Laetoli</a:t>
            </a:r>
            <a:r>
              <a:rPr lang="pt-BR" sz="1600" dirty="0">
                <a:solidFill>
                  <a:schemeClr val="accent1"/>
                </a:solidFill>
              </a:rPr>
              <a:t> fossilizadas (Ward et al.2011).</a:t>
            </a:r>
            <a:r>
              <a:rPr lang="pt-BR" sz="1600" i="1" dirty="0">
                <a:solidFill>
                  <a:schemeClr val="accent1"/>
                </a:solidFill>
              </a:rPr>
              <a:t>”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None/>
            </a:pPr>
            <a:r>
              <a:rPr lang="pt-BR" sz="1000" dirty="0">
                <a:solidFill>
                  <a:srgbClr val="212121"/>
                </a:solidFill>
              </a:rPr>
              <a:t>Fonte: </a:t>
            </a:r>
            <a:r>
              <a:rPr lang="pt-BR" sz="1000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https://www.nature.com/scitable/knowledge/library/overview-of-hominin-evolution-89010983</a:t>
            </a:r>
            <a:endParaRPr lang="pt-BR" sz="1000" dirty="0">
              <a:solidFill>
                <a:schemeClr val="accent5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None/>
            </a:pPr>
            <a:endParaRPr lang="pt-BR" sz="1000" dirty="0">
              <a:solidFill>
                <a:srgbClr val="21212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600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12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24597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sz="4400" dirty="0"/>
              <a:t>AUSTRALOPITHECUS 				</a:t>
            </a:r>
            <a:r>
              <a:rPr lang="pt-BR" sz="1800" dirty="0" err="1">
                <a:solidFill>
                  <a:srgbClr val="212121"/>
                </a:solidFill>
              </a:rPr>
              <a:t>Fonte:Nature</a:t>
            </a:r>
            <a:r>
              <a:rPr lang="pt-BR" sz="1800" dirty="0">
                <a:solidFill>
                  <a:srgbClr val="212121"/>
                </a:solidFill>
              </a:rPr>
              <a:t> </a:t>
            </a:r>
            <a:r>
              <a:rPr lang="pt-BR" sz="1800" dirty="0" err="1">
                <a:solidFill>
                  <a:srgbClr val="212121"/>
                </a:solidFill>
              </a:rPr>
              <a:t>Education</a:t>
            </a:r>
            <a:r>
              <a:rPr lang="pt-BR" sz="4400" dirty="0"/>
              <a:t> </a:t>
            </a:r>
            <a:r>
              <a:rPr lang="pt-BR" dirty="0"/>
              <a:t> </a:t>
            </a:r>
            <a:endParaRPr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311700" y="1093850"/>
            <a:ext cx="8520600" cy="3572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>
                <a:solidFill>
                  <a:schemeClr val="accent1"/>
                </a:solidFill>
              </a:rPr>
              <a:t>“... Não obstante, </a:t>
            </a:r>
            <a:r>
              <a:rPr lang="pt-BR" dirty="0">
                <a:solidFill>
                  <a:schemeClr val="accent1"/>
                </a:solidFill>
                <a:highlight>
                  <a:srgbClr val="FFFF00"/>
                </a:highlight>
              </a:rPr>
              <a:t>comparado aos humanos modernos</a:t>
            </a:r>
            <a:r>
              <a:rPr lang="pt-BR" dirty="0">
                <a:solidFill>
                  <a:schemeClr val="accent1"/>
                </a:solidFill>
              </a:rPr>
              <a:t>, os antebraços eram longos e os dedos das mãos e pés eram longos e um pouco curvados, sugerindo que os </a:t>
            </a:r>
            <a:r>
              <a:rPr lang="pt-BR" i="1" dirty="0" err="1">
                <a:solidFill>
                  <a:schemeClr val="accent1"/>
                </a:solidFill>
              </a:rPr>
              <a:t>Australopithecus</a:t>
            </a:r>
            <a:r>
              <a:rPr lang="pt-BR" dirty="0">
                <a:solidFill>
                  <a:schemeClr val="accent1"/>
                </a:solidFill>
              </a:rPr>
              <a:t> usavam regularmente as árvores para forragear e talvez como um refúgio dos predadores à noite. Essa </a:t>
            </a:r>
            <a:r>
              <a:rPr lang="pt-BR" dirty="0">
                <a:solidFill>
                  <a:schemeClr val="accent1"/>
                </a:solidFill>
                <a:highlight>
                  <a:srgbClr val="FFFF00"/>
                </a:highlight>
              </a:rPr>
              <a:t>estratégia mista </a:t>
            </a:r>
            <a:r>
              <a:rPr lang="pt-BR" dirty="0">
                <a:solidFill>
                  <a:schemeClr val="accent1"/>
                </a:solidFill>
              </a:rPr>
              <a:t>terrestre e arbórea teria servido bem a essas espécies nos ambientes de floresta e savana mistos que habitavam”.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>
              <a:solidFill>
                <a:schemeClr val="accent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None/>
            </a:pPr>
            <a:r>
              <a:rPr lang="pt-BR" sz="1000" dirty="0">
                <a:solidFill>
                  <a:srgbClr val="212121"/>
                </a:solidFill>
              </a:rPr>
              <a:t>Fonte: </a:t>
            </a:r>
            <a:r>
              <a:rPr lang="pt-BR" sz="1000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https://www.nature.com/scitable/knowledge/library/overview-of-hominin-evolution-89010983</a:t>
            </a:r>
            <a:endParaRPr lang="pt-BR" sz="1000" dirty="0">
              <a:solidFill>
                <a:schemeClr val="accent5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None/>
            </a:pPr>
            <a:endParaRPr lang="pt-BR" sz="1000" dirty="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12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612790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sz="4400" dirty="0"/>
              <a:t>AUSTRALOPITHECUS 				</a:t>
            </a:r>
            <a:r>
              <a:rPr lang="pt-BR" sz="1800" dirty="0" err="1">
                <a:solidFill>
                  <a:srgbClr val="212121"/>
                </a:solidFill>
              </a:rPr>
              <a:t>Fonte:Nature</a:t>
            </a:r>
            <a:r>
              <a:rPr lang="pt-BR" sz="1800" dirty="0">
                <a:solidFill>
                  <a:srgbClr val="212121"/>
                </a:solidFill>
              </a:rPr>
              <a:t> </a:t>
            </a:r>
            <a:r>
              <a:rPr lang="pt-BR" sz="1800" dirty="0" err="1">
                <a:solidFill>
                  <a:srgbClr val="212121"/>
                </a:solidFill>
              </a:rPr>
              <a:t>Education</a:t>
            </a:r>
            <a:r>
              <a:rPr lang="pt-BR" sz="4400" dirty="0"/>
              <a:t> </a:t>
            </a:r>
            <a:r>
              <a:rPr lang="pt-BR" dirty="0"/>
              <a:t> </a:t>
            </a:r>
            <a:endParaRPr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311700" y="947450"/>
            <a:ext cx="8520600" cy="37787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>
                <a:solidFill>
                  <a:schemeClr val="accent1"/>
                </a:solidFill>
              </a:rPr>
              <a:t>“... O </a:t>
            </a:r>
            <a:r>
              <a:rPr lang="pt-BR" dirty="0">
                <a:solidFill>
                  <a:schemeClr val="accent1"/>
                </a:solidFill>
                <a:highlight>
                  <a:srgbClr val="FFFF00"/>
                </a:highlight>
              </a:rPr>
              <a:t>tamanho do cérebro </a:t>
            </a:r>
            <a:r>
              <a:rPr lang="pt-BR" dirty="0">
                <a:solidFill>
                  <a:schemeClr val="accent1"/>
                </a:solidFill>
              </a:rPr>
              <a:t>em </a:t>
            </a:r>
            <a:r>
              <a:rPr lang="pt-BR" i="1" dirty="0" err="1">
                <a:solidFill>
                  <a:schemeClr val="accent1"/>
                </a:solidFill>
              </a:rPr>
              <a:t>Australopithecus</a:t>
            </a:r>
            <a:r>
              <a:rPr lang="pt-BR" dirty="0">
                <a:solidFill>
                  <a:schemeClr val="accent1"/>
                </a:solidFill>
              </a:rPr>
              <a:t> variou entre 390 e 515cc, semelhante aos chimpanzés e gorilas (</a:t>
            </a:r>
            <a:r>
              <a:rPr lang="pt-BR" dirty="0" err="1">
                <a:solidFill>
                  <a:schemeClr val="accent1"/>
                </a:solidFill>
              </a:rPr>
              <a:t>Falk</a:t>
            </a:r>
            <a:r>
              <a:rPr lang="pt-BR" dirty="0">
                <a:solidFill>
                  <a:schemeClr val="accent1"/>
                </a:solidFill>
              </a:rPr>
              <a:t> </a:t>
            </a:r>
            <a:r>
              <a:rPr lang="pt-BR" i="1" dirty="0">
                <a:solidFill>
                  <a:schemeClr val="accent1"/>
                </a:solidFill>
              </a:rPr>
              <a:t>et al</a:t>
            </a:r>
            <a:r>
              <a:rPr lang="pt-BR" dirty="0">
                <a:solidFill>
                  <a:schemeClr val="accent1"/>
                </a:solidFill>
              </a:rPr>
              <a:t>. 2000), sugerindo que as habilidades cognitivas eram amplamente semelhantes aos macacos vivos. O tamanho do </a:t>
            </a:r>
            <a:r>
              <a:rPr lang="pt-BR" dirty="0">
                <a:solidFill>
                  <a:schemeClr val="accent1"/>
                </a:solidFill>
                <a:highlight>
                  <a:srgbClr val="FFFF00"/>
                </a:highlight>
              </a:rPr>
              <a:t>corpo</a:t>
            </a:r>
            <a:r>
              <a:rPr lang="pt-BR" dirty="0">
                <a:solidFill>
                  <a:schemeClr val="accent1"/>
                </a:solidFill>
              </a:rPr>
              <a:t> em </a:t>
            </a:r>
            <a:r>
              <a:rPr lang="pt-BR" i="1" dirty="0" err="1">
                <a:solidFill>
                  <a:schemeClr val="accent1"/>
                </a:solidFill>
              </a:rPr>
              <a:t>Australopithecus</a:t>
            </a:r>
            <a:r>
              <a:rPr lang="pt-BR" dirty="0">
                <a:solidFill>
                  <a:schemeClr val="accent1"/>
                </a:solidFill>
              </a:rPr>
              <a:t> era </a:t>
            </a:r>
            <a:r>
              <a:rPr lang="pt-BR" dirty="0">
                <a:solidFill>
                  <a:schemeClr val="accent1"/>
                </a:solidFill>
                <a:highlight>
                  <a:srgbClr val="FFFF00"/>
                </a:highlight>
              </a:rPr>
              <a:t>pequeno</a:t>
            </a:r>
            <a:r>
              <a:rPr lang="pt-BR" dirty="0">
                <a:solidFill>
                  <a:schemeClr val="accent1"/>
                </a:solidFill>
              </a:rPr>
              <a:t> e sexualmente </a:t>
            </a:r>
            <a:r>
              <a:rPr lang="pt-BR" dirty="0" err="1">
                <a:solidFill>
                  <a:schemeClr val="accent1"/>
                </a:solidFill>
                <a:highlight>
                  <a:srgbClr val="FFFF00"/>
                </a:highlight>
              </a:rPr>
              <a:t>dimórfico</a:t>
            </a:r>
            <a:r>
              <a:rPr lang="pt-BR" dirty="0">
                <a:solidFill>
                  <a:schemeClr val="accent1"/>
                </a:solidFill>
              </a:rPr>
              <a:t>, cerca de 30 kg para as fêmeas e 40 kg para os machos (</a:t>
            </a:r>
            <a:r>
              <a:rPr lang="pt-BR" dirty="0" err="1">
                <a:solidFill>
                  <a:schemeClr val="accent1"/>
                </a:solidFill>
              </a:rPr>
              <a:t>McHenry</a:t>
            </a:r>
            <a:r>
              <a:rPr lang="pt-BR" dirty="0">
                <a:solidFill>
                  <a:schemeClr val="accent1"/>
                </a:solidFill>
              </a:rPr>
              <a:t>, 1992). Esse nível de dimorfismo não se reflete nos caninos, que eram pequenos, rombudos e monomórficos como nos hominídeos anteriores”.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None/>
            </a:pPr>
            <a:r>
              <a:rPr lang="pt-BR" sz="1000" dirty="0">
                <a:solidFill>
                  <a:srgbClr val="212121"/>
                </a:solidFill>
              </a:rPr>
              <a:t>Fonte</a:t>
            </a:r>
            <a:r>
              <a:rPr lang="pt-BR" sz="1000" dirty="0">
                <a:solidFill>
                  <a:schemeClr val="accent5"/>
                </a:solidFill>
              </a:rPr>
              <a:t>: </a:t>
            </a:r>
            <a:r>
              <a:rPr lang="pt-BR" sz="1000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https://www.nature.com/scitable/knowledge/library/overview-of-hominin-evolution-89010983</a:t>
            </a:r>
            <a:endParaRPr lang="pt-BR" sz="1000" dirty="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12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133604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42900" y="0"/>
            <a:ext cx="8489400" cy="708661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sz="4000" dirty="0"/>
              <a:t>AUSTRALOPITHECUS</a:t>
            </a:r>
            <a:r>
              <a:rPr lang="pt-BR" sz="4000" dirty="0">
                <a:solidFill>
                  <a:srgbClr val="212121"/>
                </a:solidFill>
              </a:rPr>
              <a:t> </a:t>
            </a:r>
            <a:r>
              <a:rPr lang="pt-BR" sz="1800" dirty="0">
                <a:solidFill>
                  <a:srgbClr val="212121"/>
                </a:solidFill>
              </a:rPr>
              <a:t>					</a:t>
            </a:r>
            <a:r>
              <a:rPr lang="pt-BR" sz="1800" dirty="0" err="1">
                <a:solidFill>
                  <a:srgbClr val="212121"/>
                </a:solidFill>
              </a:rPr>
              <a:t>Fonte:Nature</a:t>
            </a:r>
            <a:r>
              <a:rPr lang="pt-BR" sz="1800" dirty="0">
                <a:solidFill>
                  <a:srgbClr val="212121"/>
                </a:solidFill>
              </a:rPr>
              <a:t> </a:t>
            </a:r>
            <a:r>
              <a:rPr lang="pt-BR" sz="1800" dirty="0" err="1">
                <a:solidFill>
                  <a:srgbClr val="212121"/>
                </a:solidFill>
              </a:rPr>
              <a:t>Education</a:t>
            </a:r>
            <a:r>
              <a:rPr lang="pt-BR" sz="4400" dirty="0"/>
              <a:t>  </a:t>
            </a:r>
            <a:r>
              <a:rPr lang="pt-BR" dirty="0"/>
              <a:t> </a:t>
            </a:r>
            <a:endParaRPr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280500" y="446183"/>
            <a:ext cx="8520600" cy="47071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700" dirty="0">
                <a:solidFill>
                  <a:schemeClr val="accent1"/>
                </a:solidFill>
              </a:rPr>
              <a:t>“... Ao contrário dos caninos, </a:t>
            </a:r>
            <a:r>
              <a:rPr lang="pt-BR" sz="1700" dirty="0">
                <a:solidFill>
                  <a:schemeClr val="accent1"/>
                </a:solidFill>
                <a:highlight>
                  <a:srgbClr val="FFFF00"/>
                </a:highlight>
              </a:rPr>
              <a:t>os dentes molares no </a:t>
            </a:r>
            <a:r>
              <a:rPr lang="pt-BR" sz="1700" i="1" dirty="0" err="1">
                <a:solidFill>
                  <a:schemeClr val="accent1"/>
                </a:solidFill>
                <a:highlight>
                  <a:srgbClr val="FFFF00"/>
                </a:highlight>
              </a:rPr>
              <a:t>Australopithecus</a:t>
            </a:r>
            <a:r>
              <a:rPr lang="pt-BR" sz="1700" dirty="0">
                <a:solidFill>
                  <a:schemeClr val="accent1"/>
                </a:solidFill>
                <a:highlight>
                  <a:srgbClr val="FFFF00"/>
                </a:highlight>
              </a:rPr>
              <a:t> eram muito maiores que os dos hominídeos anteriores e tinham um esmalte mais espesso</a:t>
            </a:r>
            <a:r>
              <a:rPr lang="pt-BR" sz="1700" dirty="0">
                <a:solidFill>
                  <a:schemeClr val="accent1"/>
                </a:solidFill>
              </a:rPr>
              <a:t>. Isso sugere que sua dieta incluía alimentos </a:t>
            </a:r>
            <a:r>
              <a:rPr lang="pt-BR" sz="1700" dirty="0">
                <a:solidFill>
                  <a:schemeClr val="accent1"/>
                </a:solidFill>
                <a:highlight>
                  <a:srgbClr val="FFFF00"/>
                </a:highlight>
              </a:rPr>
              <a:t>vegetais duros </a:t>
            </a:r>
            <a:r>
              <a:rPr lang="pt-BR" sz="1700" dirty="0">
                <a:solidFill>
                  <a:schemeClr val="accent1"/>
                </a:solidFill>
              </a:rPr>
              <a:t>e de baixa qualidade que exigiam uma mastigação poderosa para processar. Um subgrupo de </a:t>
            </a:r>
            <a:r>
              <a:rPr lang="pt-BR" sz="1700" i="1" dirty="0" err="1">
                <a:solidFill>
                  <a:schemeClr val="accent1"/>
                </a:solidFill>
              </a:rPr>
              <a:t>Australopithecus</a:t>
            </a:r>
            <a:r>
              <a:rPr lang="pt-BR" sz="1700" i="1" dirty="0">
                <a:solidFill>
                  <a:schemeClr val="accent1"/>
                </a:solidFill>
              </a:rPr>
              <a:t>, </a:t>
            </a:r>
            <a:r>
              <a:rPr lang="pt-BR" sz="1700" dirty="0">
                <a:solidFill>
                  <a:schemeClr val="accent1"/>
                </a:solidFill>
              </a:rPr>
              <a:t>conhecido como australopiteco "robusto" (muitas vezes rotulado por um gênero </a:t>
            </a:r>
            <a:r>
              <a:rPr lang="pt-BR" sz="1700" i="1" dirty="0" err="1">
                <a:solidFill>
                  <a:schemeClr val="accent1"/>
                </a:solidFill>
                <a:highlight>
                  <a:srgbClr val="00FFFF"/>
                </a:highlight>
              </a:rPr>
              <a:t>Paranthropus</a:t>
            </a:r>
            <a:r>
              <a:rPr lang="pt-BR" sz="1700" dirty="0">
                <a:solidFill>
                  <a:schemeClr val="accent1"/>
                </a:solidFill>
              </a:rPr>
              <a:t> separado) por causa de seus enormes dentes e músculos da mastigação, </a:t>
            </a:r>
            <a:r>
              <a:rPr lang="pt-BR" sz="1700" dirty="0">
                <a:solidFill>
                  <a:schemeClr val="accent1"/>
                </a:solidFill>
                <a:highlight>
                  <a:srgbClr val="00FFFF"/>
                </a:highlight>
              </a:rPr>
              <a:t>levou essa adaptação ao extremo</a:t>
            </a:r>
            <a:r>
              <a:rPr lang="pt-BR" sz="1700" dirty="0">
                <a:solidFill>
                  <a:schemeClr val="accent1"/>
                </a:solidFill>
              </a:rPr>
              <a:t>. A maioria das espécies de </a:t>
            </a:r>
            <a:r>
              <a:rPr lang="pt-BR" sz="1700" i="1" dirty="0" err="1">
                <a:solidFill>
                  <a:schemeClr val="accent1"/>
                </a:solidFill>
              </a:rPr>
              <a:t>Australopithecus</a:t>
            </a:r>
            <a:r>
              <a:rPr lang="pt-BR" sz="1700" i="1" dirty="0">
                <a:solidFill>
                  <a:schemeClr val="accent1"/>
                </a:solidFill>
              </a:rPr>
              <a:t> </a:t>
            </a:r>
            <a:r>
              <a:rPr lang="pt-BR" sz="1700" dirty="0">
                <a:solidFill>
                  <a:schemeClr val="accent1"/>
                </a:solidFill>
              </a:rPr>
              <a:t>foram extintas há 2 </a:t>
            </a:r>
            <a:r>
              <a:rPr lang="pt-BR" sz="1700" dirty="0" err="1">
                <a:solidFill>
                  <a:schemeClr val="accent1"/>
                </a:solidFill>
              </a:rPr>
              <a:t>mya</a:t>
            </a:r>
            <a:r>
              <a:rPr lang="pt-BR" sz="1700" dirty="0">
                <a:solidFill>
                  <a:schemeClr val="accent1"/>
                </a:solidFill>
              </a:rPr>
              <a:t>, mas algumas formas robustas persistiram até cerca de 1,2 </a:t>
            </a:r>
            <a:r>
              <a:rPr lang="pt-BR" sz="1700" dirty="0" err="1">
                <a:solidFill>
                  <a:schemeClr val="accent1"/>
                </a:solidFill>
              </a:rPr>
              <a:t>mya</a:t>
            </a:r>
            <a:r>
              <a:rPr lang="pt-BR" sz="1700" dirty="0">
                <a:solidFill>
                  <a:schemeClr val="accent1"/>
                </a:solidFill>
              </a:rPr>
              <a:t> na África Oriental e do Sul”.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200" dirty="0">
                <a:solidFill>
                  <a:schemeClr val="accent1"/>
                </a:solidFill>
              </a:rPr>
              <a:t>Fonte:</a:t>
            </a:r>
            <a:r>
              <a:rPr lang="pt-BR" sz="1200" dirty="0">
                <a:solidFill>
                  <a:schemeClr val="accent5"/>
                </a:solidFill>
              </a:rPr>
              <a:t> </a:t>
            </a:r>
            <a:r>
              <a:rPr lang="pt-BR" sz="1200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https://www.nature.com/scitable/knowledge/library/overview-of-hominin-evolution-89010983</a:t>
            </a:r>
            <a:endParaRPr lang="pt-BR" sz="1200" dirty="0">
              <a:solidFill>
                <a:schemeClr val="accent5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12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502586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dirty="0"/>
              <a:t>AUSTRALOPITHECUS </a:t>
            </a:r>
            <a:r>
              <a:rPr lang="pt-BR" dirty="0"/>
              <a:t> </a:t>
            </a:r>
            <a:endParaRPr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311700" y="1189821"/>
            <a:ext cx="8520600" cy="37787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 err="1">
                <a:solidFill>
                  <a:srgbClr val="000000"/>
                </a:solidFill>
                <a:highlight>
                  <a:srgbClr val="FFFF00"/>
                </a:highlight>
              </a:rPr>
              <a:t>Australopithecus</a:t>
            </a:r>
            <a:r>
              <a:rPr lang="pt-BR" i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pt-BR" i="1" dirty="0" err="1">
                <a:solidFill>
                  <a:srgbClr val="000000"/>
                </a:solidFill>
                <a:highlight>
                  <a:srgbClr val="FFFF00"/>
                </a:highlight>
              </a:rPr>
              <a:t>anamensis</a:t>
            </a:r>
            <a:endParaRPr lang="pt-BR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200" dirty="0"/>
              <a:t>Fonte: </a:t>
            </a:r>
            <a:r>
              <a:rPr lang="en-US" sz="1200" dirty="0"/>
              <a:t>Roberts, Alice. </a:t>
            </a:r>
            <a:r>
              <a:rPr lang="en-US" sz="1200" b="1" dirty="0"/>
              <a:t>Evolution - The Human Story</a:t>
            </a:r>
            <a:r>
              <a:rPr lang="en-US" sz="1200" dirty="0"/>
              <a:t>. Great Britain, London: Dorling Kindersley Limited, 2011.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12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D37BC33-8863-41F0-9B09-604013D88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572" y="373132"/>
            <a:ext cx="3070479" cy="41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92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AUSTRALOPITHECUS  </a:t>
            </a:r>
            <a:endParaRPr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303911" y="1129662"/>
            <a:ext cx="8520600" cy="3685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 err="1">
                <a:solidFill>
                  <a:srgbClr val="000000"/>
                </a:solidFill>
                <a:highlight>
                  <a:srgbClr val="FFFF00"/>
                </a:highlight>
              </a:rPr>
              <a:t>Australopithecus</a:t>
            </a:r>
            <a:r>
              <a:rPr lang="pt-BR" i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pt-BR" i="1" dirty="0" err="1">
                <a:solidFill>
                  <a:srgbClr val="000000"/>
                </a:solidFill>
                <a:highlight>
                  <a:srgbClr val="FFFF00"/>
                </a:highlight>
              </a:rPr>
              <a:t>bahrelghazali</a:t>
            </a:r>
            <a:endParaRPr lang="pt-BR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200" dirty="0"/>
              <a:t>F</a:t>
            </a:r>
            <a:r>
              <a:rPr lang="en-US" sz="1200" dirty="0" err="1"/>
              <a:t>onte</a:t>
            </a:r>
            <a:r>
              <a:rPr lang="en-US" sz="1200" dirty="0"/>
              <a:t>: Roberts, Alice. </a:t>
            </a:r>
            <a:r>
              <a:rPr lang="en-US" sz="1200" b="1" dirty="0"/>
              <a:t>Evolution - The Human Story</a:t>
            </a:r>
            <a:r>
              <a:rPr lang="en-US" sz="1200" dirty="0"/>
              <a:t>. Great Britain, London: Dorling Kindersley Limited, 2011.</a:t>
            </a:r>
            <a:endParaRPr lang="pt-BR" sz="12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i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AD4CD8B-72B3-4E9E-B1B3-4EF6C0E0D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828" y="328663"/>
            <a:ext cx="3173562" cy="396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42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716096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AUSTRALOPITHECUS  </a:t>
            </a:r>
            <a:endParaRPr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223565" y="613485"/>
            <a:ext cx="8520600" cy="4432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 err="1">
                <a:solidFill>
                  <a:srgbClr val="000000"/>
                </a:solidFill>
                <a:highlight>
                  <a:srgbClr val="FFFF00"/>
                </a:highlight>
              </a:rPr>
              <a:t>Australopithecus</a:t>
            </a:r>
            <a:r>
              <a:rPr lang="pt-BR" i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pt-BR" i="1" dirty="0" err="1">
                <a:solidFill>
                  <a:srgbClr val="000000"/>
                </a:solidFill>
                <a:highlight>
                  <a:srgbClr val="FFFF00"/>
                </a:highlight>
              </a:rPr>
              <a:t>afarensis</a:t>
            </a:r>
            <a:r>
              <a:rPr lang="pt-BR" i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000000"/>
                </a:solidFill>
              </a:rPr>
              <a:t>Lucy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00000"/>
                </a:solidFill>
              </a:rPr>
              <a:t>Fóssil encontrado no deserto de </a:t>
            </a:r>
            <a:r>
              <a:rPr lang="pt-BR" sz="1400" dirty="0" err="1">
                <a:solidFill>
                  <a:srgbClr val="000000"/>
                </a:solidFill>
              </a:rPr>
              <a:t>Afar</a:t>
            </a:r>
            <a:r>
              <a:rPr lang="pt-BR" sz="1400" dirty="0">
                <a:solidFill>
                  <a:srgbClr val="000000"/>
                </a:solidFill>
              </a:rPr>
              <a:t>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00000"/>
                </a:solidFill>
              </a:rPr>
              <a:t>na Etiópia, na década de 1970 (1974),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00000"/>
                </a:solidFill>
              </a:rPr>
              <a:t>esqueleto 40% intacto, pouco maior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00000"/>
                </a:solidFill>
              </a:rPr>
              <a:t>que 1 metro, o pé não </a:t>
            </a:r>
            <a:r>
              <a:rPr lang="pt-BR" sz="1400" dirty="0" err="1">
                <a:solidFill>
                  <a:srgbClr val="000000"/>
                </a:solidFill>
              </a:rPr>
              <a:t>possuia</a:t>
            </a:r>
            <a:r>
              <a:rPr lang="pt-BR" sz="1400" dirty="0">
                <a:solidFill>
                  <a:srgbClr val="000000"/>
                </a:solidFill>
              </a:rPr>
              <a:t> polegar opositor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00000"/>
                </a:solidFill>
              </a:rPr>
              <a:t>(característica indicativa de bipedia).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</a:rPr>
              <a:t>Fontes: Roberts, Alice. Evolution - </a:t>
            </a:r>
            <a:r>
              <a:rPr lang="en-US" sz="1200" b="1" dirty="0">
                <a:solidFill>
                  <a:srgbClr val="000000"/>
                </a:solidFill>
              </a:rPr>
              <a:t>The Human Story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</a:rPr>
              <a:t>Great Britain, London: Dorling Kindersley Limited, 2011.</a:t>
            </a:r>
          </a:p>
          <a:p>
            <a:pPr marL="0" indent="0">
              <a:buNone/>
            </a:pPr>
            <a:r>
              <a:rPr lang="pt-BR" sz="1200" dirty="0">
                <a:solidFill>
                  <a:srgbClr val="212121"/>
                </a:solidFill>
              </a:rPr>
              <a:t>Neves, W.A.; Rangel Jr.; </a:t>
            </a:r>
            <a:r>
              <a:rPr lang="pt-BR" sz="1200" dirty="0" err="1">
                <a:solidFill>
                  <a:srgbClr val="212121"/>
                </a:solidFill>
              </a:rPr>
              <a:t>Murrieta</a:t>
            </a:r>
            <a:r>
              <a:rPr lang="pt-BR" sz="1200" dirty="0">
                <a:solidFill>
                  <a:srgbClr val="212121"/>
                </a:solidFill>
              </a:rPr>
              <a:t>, R.S.S. (organizadores)</a:t>
            </a:r>
          </a:p>
          <a:p>
            <a:pPr marL="0" indent="0">
              <a:buNone/>
            </a:pPr>
            <a:r>
              <a:rPr lang="pt-BR" sz="1200" b="1" dirty="0">
                <a:solidFill>
                  <a:srgbClr val="212121"/>
                </a:solidFill>
              </a:rPr>
              <a:t>Assim caminhou a humanidade</a:t>
            </a:r>
            <a:r>
              <a:rPr lang="pt-BR" sz="1200" dirty="0">
                <a:solidFill>
                  <a:srgbClr val="212121"/>
                </a:solidFill>
              </a:rPr>
              <a:t>. São Paulo: Palas Athena, 2015).</a:t>
            </a:r>
            <a:endParaRPr i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1FA0713-70CF-433D-9488-A4479DD1D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753" y="66103"/>
            <a:ext cx="1276725" cy="225845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3308816-8C3F-49D8-A91C-F48A278C3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749" y="49366"/>
            <a:ext cx="2464551" cy="50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48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77569"/>
            <a:ext cx="8520600" cy="665617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AUSTRALOPITHECUS  </a:t>
            </a:r>
            <a:endParaRPr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200198" y="638073"/>
            <a:ext cx="8520600" cy="4322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 err="1">
                <a:solidFill>
                  <a:srgbClr val="000000"/>
                </a:solidFill>
                <a:highlight>
                  <a:srgbClr val="FFFF00"/>
                </a:highlight>
              </a:rPr>
              <a:t>Australopithecus</a:t>
            </a:r>
            <a:r>
              <a:rPr lang="pt-BR" i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pt-BR" i="1" dirty="0" err="1">
                <a:solidFill>
                  <a:srgbClr val="000000"/>
                </a:solidFill>
                <a:highlight>
                  <a:srgbClr val="FFFF00"/>
                </a:highlight>
              </a:rPr>
              <a:t>afarensis</a:t>
            </a:r>
            <a:r>
              <a:rPr lang="pt-BR" i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pt-BR" i="1" dirty="0">
                <a:solidFill>
                  <a:srgbClr val="000000"/>
                </a:solidFill>
              </a:rPr>
              <a:t>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600" dirty="0">
                <a:solidFill>
                  <a:srgbClr val="000000"/>
                </a:solidFill>
              </a:rPr>
              <a:t>Esqueleto parcial de uma criança, encontrado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000000"/>
                </a:solidFill>
              </a:rPr>
              <a:t>na região do </a:t>
            </a:r>
            <a:r>
              <a:rPr lang="pt-BR" sz="1600" dirty="0" err="1">
                <a:solidFill>
                  <a:srgbClr val="000000"/>
                </a:solidFill>
              </a:rPr>
              <a:t>Afar</a:t>
            </a:r>
            <a:r>
              <a:rPr lang="pt-BR" sz="1600" dirty="0">
                <a:solidFill>
                  <a:srgbClr val="000000"/>
                </a:solidFill>
              </a:rPr>
              <a:t>, Etiópia; mais completo e melhor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000000"/>
                </a:solidFill>
              </a:rPr>
              <a:t>preservado que Lucy; levou a melhor compreensão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000000"/>
                </a:solidFill>
              </a:rPr>
              <a:t>sobre o desenvolvimento dessa espécie: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rgbClr val="000000"/>
                </a:solidFill>
              </a:rPr>
              <a:t>aparentemente mais lento que os monos modernos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rgbClr val="000000"/>
                </a:solidFill>
              </a:rPr>
              <a:t>isso aproxima a espécie dos </a:t>
            </a:r>
            <a:r>
              <a:rPr lang="pt-BR" sz="1400" dirty="0" err="1">
                <a:solidFill>
                  <a:srgbClr val="000000"/>
                </a:solidFill>
              </a:rPr>
              <a:t>hominínios</a:t>
            </a:r>
            <a:r>
              <a:rPr lang="pt-BR" sz="1400" dirty="0">
                <a:solidFill>
                  <a:srgbClr val="000000"/>
                </a:solidFill>
              </a:rPr>
              <a:t> mais recentes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t-BR" sz="1400" dirty="0">
              <a:solidFill>
                <a:srgbClr val="000000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rgbClr val="000000"/>
                </a:solidFill>
              </a:rPr>
              <a:t>a título de discussão: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00000"/>
                </a:solidFill>
                <a:highlight>
                  <a:srgbClr val="00FFFF"/>
                </a:highlight>
              </a:rPr>
              <a:t>chimpanzés nascem com 90% de seu cérebro já formado,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00000"/>
                </a:solidFill>
                <a:highlight>
                  <a:srgbClr val="00FFFF"/>
                </a:highlight>
              </a:rPr>
              <a:t>enquanto que seres humanos nascem com somente 40%</a:t>
            </a:r>
          </a:p>
          <a:p>
            <a:pPr marL="0" indent="0">
              <a:buNone/>
            </a:pPr>
            <a:endParaRPr lang="pt-BR" sz="12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</a:rPr>
              <a:t>Fontes: Roberts, Alice. Evolution - </a:t>
            </a:r>
            <a:r>
              <a:rPr lang="en-US" sz="1200" b="1" dirty="0">
                <a:solidFill>
                  <a:srgbClr val="000000"/>
                </a:solidFill>
              </a:rPr>
              <a:t>The Human Story</a:t>
            </a:r>
            <a:r>
              <a:rPr lang="en-US" sz="1200" dirty="0">
                <a:solidFill>
                  <a:srgbClr val="000000"/>
                </a:solidFill>
              </a:rPr>
              <a:t>. Great Britain, London: Dorling Kindersley Limited, 2011.</a:t>
            </a:r>
            <a:r>
              <a:rPr lang="pt-BR" sz="1200" dirty="0">
                <a:solidFill>
                  <a:srgbClr val="212121"/>
                </a:solidFill>
              </a:rPr>
              <a:t> </a:t>
            </a:r>
          </a:p>
          <a:p>
            <a:pPr marL="0" indent="0">
              <a:buNone/>
            </a:pPr>
            <a:r>
              <a:rPr lang="pt-BR" sz="1200" dirty="0">
                <a:solidFill>
                  <a:srgbClr val="212121"/>
                </a:solidFill>
              </a:rPr>
              <a:t>Neves, W.A.; Rangel Jr.; </a:t>
            </a:r>
            <a:r>
              <a:rPr lang="pt-BR" sz="1200" dirty="0" err="1">
                <a:solidFill>
                  <a:srgbClr val="212121"/>
                </a:solidFill>
              </a:rPr>
              <a:t>Murrieta</a:t>
            </a:r>
            <a:r>
              <a:rPr lang="pt-BR" sz="1200" dirty="0">
                <a:solidFill>
                  <a:srgbClr val="212121"/>
                </a:solidFill>
              </a:rPr>
              <a:t>, R.S.S. (organizadores) </a:t>
            </a:r>
            <a:r>
              <a:rPr lang="pt-BR" sz="1200" b="1" dirty="0">
                <a:solidFill>
                  <a:srgbClr val="212121"/>
                </a:solidFill>
              </a:rPr>
              <a:t>Assim caminhou a humanidade</a:t>
            </a:r>
            <a:r>
              <a:rPr lang="pt-BR" sz="1200" dirty="0">
                <a:solidFill>
                  <a:srgbClr val="212121"/>
                </a:solidFill>
              </a:rPr>
              <a:t>. São Paulo: Palas Athena, 2015.</a:t>
            </a:r>
            <a:endParaRPr lang="pt-BR" sz="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sz="1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200" dirty="0"/>
              <a:t>Fonte:</a:t>
            </a:r>
            <a:r>
              <a:rPr lang="en-US" sz="1200" dirty="0"/>
              <a:t>Fonte: Roberts, Alice. </a:t>
            </a:r>
            <a:r>
              <a:rPr lang="en-US" sz="1200" b="1" dirty="0"/>
              <a:t>Evolution - The Human Story</a:t>
            </a:r>
            <a:r>
              <a:rPr lang="en-US" sz="1200" dirty="0"/>
              <a:t>. Great Britain, London: Dorling Kindersley Limited, 2011.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CA7BCED-ACC7-4F1D-8815-57767AC1E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564" y="77569"/>
            <a:ext cx="2406238" cy="408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58200"/>
            <a:ext cx="8520600" cy="624846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200" dirty="0"/>
              <a:t>Primatas</a:t>
            </a:r>
            <a:endParaRPr sz="3200"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311700" y="774700"/>
            <a:ext cx="8520600" cy="4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lnSpc>
                <a:spcPct val="100000"/>
              </a:lnSpc>
              <a:spcBef>
                <a:spcPts val="1600"/>
              </a:spcBef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114300" lvl="0" indent="0">
              <a:lnSpc>
                <a:spcPct val="100000"/>
              </a:lnSpc>
              <a:spcBef>
                <a:spcPts val="1600"/>
              </a:spcBef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114300" lvl="0" indent="0">
              <a:lnSpc>
                <a:spcPct val="100000"/>
              </a:lnSpc>
              <a:spcBef>
                <a:spcPts val="1600"/>
              </a:spcBef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114300" lvl="0" indent="0">
              <a:lnSpc>
                <a:spcPct val="100000"/>
              </a:lnSpc>
              <a:spcBef>
                <a:spcPts val="1600"/>
              </a:spcBef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114300" lvl="0" indent="0">
              <a:lnSpc>
                <a:spcPct val="100000"/>
              </a:lnSpc>
              <a:spcBef>
                <a:spcPts val="1600"/>
              </a:spcBef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114300" lvl="0" indent="0">
              <a:lnSpc>
                <a:spcPct val="100000"/>
              </a:lnSpc>
              <a:spcBef>
                <a:spcPts val="1600"/>
              </a:spcBef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114300" lv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pt-BR" sz="1600" dirty="0">
                <a:solidFill>
                  <a:schemeClr val="accent1"/>
                </a:solidFill>
              </a:rPr>
              <a:t>						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pt-BR" sz="1600" dirty="0">
                <a:solidFill>
                  <a:srgbClr val="5B0F00"/>
                </a:solidFill>
              </a:rPr>
              <a:t>					</a:t>
            </a:r>
            <a:endParaRPr sz="1600" dirty="0">
              <a:solidFill>
                <a:srgbClr val="5B0F00"/>
              </a:solidFill>
            </a:endParaRPr>
          </a:p>
        </p:txBody>
      </p:sp>
      <p:pic>
        <p:nvPicPr>
          <p:cNvPr id="4" name="Imagem 3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AE0C08B7-EE35-49A0-A01E-EA0319F40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831" y="569815"/>
            <a:ext cx="4315155" cy="349203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A5E0E47-1733-4D2C-BD46-E46CB5C22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" y="760164"/>
            <a:ext cx="4150131" cy="4232621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1BABB94B-FD34-40AB-A48D-25D48DAE87E5}"/>
              </a:ext>
            </a:extLst>
          </p:cNvPr>
          <p:cNvSpPr/>
          <p:nvPr/>
        </p:nvSpPr>
        <p:spPr>
          <a:xfrm rot="20854835">
            <a:off x="2785878" y="276388"/>
            <a:ext cx="2112862" cy="770458"/>
          </a:xfrm>
          <a:prstGeom prst="round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accent1"/>
                </a:solidFill>
                <a:latin typeface="Comic Sans MS" panose="030F0702030302020204" pitchFamily="66" charset="0"/>
              </a:rPr>
              <a:t>Primeiros primatas... Pouco antes do Eoceno, há 56 milhões de anos atrás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6440140-174C-471B-A884-247EB13144C0}"/>
              </a:ext>
            </a:extLst>
          </p:cNvPr>
          <p:cNvSpPr/>
          <p:nvPr/>
        </p:nvSpPr>
        <p:spPr>
          <a:xfrm>
            <a:off x="4682171" y="4263529"/>
            <a:ext cx="4094815" cy="6730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pt-BR" sz="1200" dirty="0">
                <a:solidFill>
                  <a:schemeClr val="accent1"/>
                </a:solidFill>
                <a:latin typeface="Garamond" panose="02020404030301010803" pitchFamily="18" charset="0"/>
              </a:rPr>
              <a:t>Fonte: Neves, W.A.; Rangel Jr.; </a:t>
            </a:r>
            <a:r>
              <a:rPr lang="pt-BR" sz="1200" dirty="0" err="1">
                <a:solidFill>
                  <a:schemeClr val="accent1"/>
                </a:solidFill>
                <a:latin typeface="Garamond" panose="02020404030301010803" pitchFamily="18" charset="0"/>
              </a:rPr>
              <a:t>Murrieta</a:t>
            </a:r>
            <a:r>
              <a:rPr lang="pt-BR" sz="1200" dirty="0">
                <a:solidFill>
                  <a:schemeClr val="accent1"/>
                </a:solidFill>
                <a:latin typeface="Garamond" panose="02020404030301010803" pitchFamily="18" charset="0"/>
              </a:rPr>
              <a:t>, R.S.S. (organizadores) </a:t>
            </a:r>
            <a:r>
              <a:rPr lang="pt-BR" sz="1200" b="1" dirty="0">
                <a:solidFill>
                  <a:schemeClr val="accent1"/>
                </a:solidFill>
                <a:latin typeface="Garamond" panose="02020404030301010803" pitchFamily="18" charset="0"/>
              </a:rPr>
              <a:t>Assim caminhou a humanidade</a:t>
            </a:r>
            <a:r>
              <a:rPr lang="pt-BR" sz="1200" dirty="0">
                <a:solidFill>
                  <a:schemeClr val="accent1"/>
                </a:solidFill>
                <a:latin typeface="Garamond" panose="02020404030301010803" pitchFamily="18" charset="0"/>
              </a:rPr>
              <a:t>. São Paulo: Palas Athena, 2015 (p.55, 57).</a:t>
            </a:r>
            <a:endParaRPr lang="pt-B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82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77569"/>
            <a:ext cx="8520600" cy="665617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AUSTRALOPITHECUS  </a:t>
            </a:r>
            <a:endParaRPr dirty="0"/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200198" y="743186"/>
            <a:ext cx="8520600" cy="4322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 err="1">
                <a:solidFill>
                  <a:srgbClr val="000000"/>
                </a:solidFill>
                <a:highlight>
                  <a:srgbClr val="FFFF00"/>
                </a:highlight>
              </a:rPr>
              <a:t>Australopithecus</a:t>
            </a:r>
            <a:r>
              <a:rPr lang="pt-BR" i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pt-BR" i="1" dirty="0" err="1">
                <a:solidFill>
                  <a:srgbClr val="000000"/>
                </a:solidFill>
                <a:highlight>
                  <a:srgbClr val="FFFF00"/>
                </a:highlight>
              </a:rPr>
              <a:t>sediba</a:t>
            </a:r>
            <a:r>
              <a:rPr lang="pt-BR" i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pt-BR" i="1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sz="1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100" dirty="0">
                <a:solidFill>
                  <a:srgbClr val="212121"/>
                </a:solidFill>
                <a:latin typeface="Garamond" panose="02020404030301010803" pitchFamily="18" charset="0"/>
                <a:sym typeface="Arial"/>
              </a:rPr>
              <a:t>Fonte</a:t>
            </a: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  <a:sym typeface="Arial"/>
              </a:rPr>
              <a:t>: Neves, W.A.; Rangel Jr.; </a:t>
            </a:r>
            <a:r>
              <a:rPr lang="pt-BR" sz="1200" dirty="0" err="1">
                <a:solidFill>
                  <a:srgbClr val="212121"/>
                </a:solidFill>
                <a:latin typeface="Garamond" panose="02020404030301010803" pitchFamily="18" charset="0"/>
                <a:sym typeface="Arial"/>
              </a:rPr>
              <a:t>Murrieta</a:t>
            </a: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  <a:sym typeface="Arial"/>
              </a:rPr>
              <a:t>, R.S.S. (organizadores) </a:t>
            </a:r>
            <a:r>
              <a:rPr lang="pt-BR" sz="1200" b="1" dirty="0">
                <a:solidFill>
                  <a:srgbClr val="212121"/>
                </a:solidFill>
                <a:latin typeface="Garamond" panose="02020404030301010803" pitchFamily="18" charset="0"/>
                <a:sym typeface="Arial"/>
              </a:rPr>
              <a:t>Assim caminhou a humanidade</a:t>
            </a: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  <a:sym typeface="Arial"/>
              </a:rPr>
              <a:t>. São Paulo: Palas Athena, 2015 (p. 128).</a:t>
            </a:r>
            <a:endParaRPr lang="pt-BR" sz="1200" dirty="0">
              <a:solidFill>
                <a:srgbClr val="FFFFFF"/>
              </a:solidFill>
              <a:latin typeface="Garamond" panose="02020404030301010803" pitchFamily="18" charset="0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  <p:pic>
        <p:nvPicPr>
          <p:cNvPr id="3" name="Imagem 2" descr="Texto preto sobre fundo branco&#10;&#10;Descrição gerada automaticamente">
            <a:extLst>
              <a:ext uri="{FF2B5EF4-FFF2-40B4-BE49-F238E27FC236}">
                <a16:creationId xmlns:a16="http://schemas.microsoft.com/office/drawing/2014/main" id="{F5B4E663-7B6E-4BD2-9019-25B75288C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703" y="1257916"/>
            <a:ext cx="6201597" cy="318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10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>
            <a:spLocks noGrp="1"/>
          </p:cNvSpPr>
          <p:nvPr>
            <p:ph type="title"/>
          </p:nvPr>
        </p:nvSpPr>
        <p:spPr>
          <a:xfrm>
            <a:off x="311700" y="77569"/>
            <a:ext cx="8520600" cy="665617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dirty="0"/>
              <a:t>AUSTRALOPITHECUS  		</a:t>
            </a:r>
            <a:r>
              <a:rPr lang="pt-BR" sz="2800" dirty="0">
                <a:highlight>
                  <a:srgbClr val="00FFFF"/>
                </a:highlight>
              </a:rPr>
              <a:t>Para quem quer saber mais...Links:</a:t>
            </a:r>
            <a:br>
              <a:rPr lang="pt-BR" sz="2800" dirty="0">
                <a:highlight>
                  <a:srgbClr val="00FFFF"/>
                </a:highlight>
              </a:rPr>
            </a:br>
            <a:endParaRPr sz="2800" dirty="0">
              <a:highlight>
                <a:srgbClr val="00FFFF"/>
              </a:highlight>
            </a:endParaRPr>
          </a:p>
        </p:txBody>
      </p:sp>
      <p:sp>
        <p:nvSpPr>
          <p:cNvPr id="226" name="Google Shape;226;p42"/>
          <p:cNvSpPr txBox="1">
            <a:spLocks noGrp="1"/>
          </p:cNvSpPr>
          <p:nvPr>
            <p:ph type="body" idx="1"/>
          </p:nvPr>
        </p:nvSpPr>
        <p:spPr>
          <a:xfrm>
            <a:off x="200198" y="743186"/>
            <a:ext cx="8520600" cy="4322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 err="1">
                <a:solidFill>
                  <a:srgbClr val="000000"/>
                </a:solidFill>
                <a:highlight>
                  <a:srgbClr val="FFFF00"/>
                </a:highlight>
              </a:rPr>
              <a:t>Australopithecus</a:t>
            </a:r>
            <a:r>
              <a:rPr lang="pt-BR" i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pt-BR" i="1" dirty="0" err="1">
                <a:solidFill>
                  <a:srgbClr val="000000"/>
                </a:solidFill>
                <a:highlight>
                  <a:srgbClr val="FFFF00"/>
                </a:highlight>
              </a:rPr>
              <a:t>sediba</a:t>
            </a:r>
            <a:r>
              <a:rPr lang="pt-BR" i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pt-BR" i="1" dirty="0">
                <a:solidFill>
                  <a:srgbClr val="000000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pt-BR" sz="1400" dirty="0">
                <a:hlinkClick r:id="rId3"/>
              </a:rPr>
              <a:t>https://www.nationalgeographic.com/news/2013/4/130411-homo-ancestor-hominin-skeleton-lucy-australopithecus-sediba-science/</a:t>
            </a:r>
            <a:endParaRPr lang="pt-BR" sz="1400" dirty="0"/>
          </a:p>
          <a:p>
            <a:pPr marL="0" lvl="0" indent="0">
              <a:buNone/>
            </a:pPr>
            <a:r>
              <a:rPr lang="en-US" sz="1400" b="1" dirty="0">
                <a:solidFill>
                  <a:srgbClr val="000000"/>
                </a:solidFill>
              </a:rPr>
              <a:t>New Studies Shake Up Human Family Tree</a:t>
            </a:r>
          </a:p>
          <a:p>
            <a:pPr marL="0" lvl="0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Does a 2-million-year-old skeleton unseat "Lucy" from a critical evolutionary junction on the way to Homo, our genus?</a:t>
            </a:r>
          </a:p>
          <a:p>
            <a:pPr marL="0" lvl="0" indent="0">
              <a:buNone/>
            </a:pPr>
            <a:r>
              <a:rPr lang="en-US" sz="1400" dirty="0">
                <a:solidFill>
                  <a:srgbClr val="000000"/>
                </a:solidFill>
              </a:rPr>
              <a:t>BY BRIAN SWITEK, NATIONAL GEOGRAPHIC NEWS</a:t>
            </a:r>
          </a:p>
          <a:p>
            <a:pPr marL="0" lvl="0" indent="0">
              <a:buNone/>
            </a:pPr>
            <a:endParaRPr lang="en-US" sz="1400" dirty="0">
              <a:solidFill>
                <a:srgbClr val="000000"/>
              </a:solidFill>
              <a:hlinkClick r:id="rId4"/>
            </a:endParaRPr>
          </a:p>
          <a:p>
            <a:pPr marL="0" lvl="0" indent="0">
              <a:buNone/>
            </a:pPr>
            <a:r>
              <a:rPr lang="pt-BR" sz="1400" dirty="0">
                <a:hlinkClick r:id="rId4"/>
              </a:rPr>
              <a:t>https://www.nationalgeographic.com/news/2015/09/150910-human-evolution-change/</a:t>
            </a:r>
            <a:r>
              <a:rPr lang="pt-BR" sz="1400" dirty="0"/>
              <a:t> </a:t>
            </a:r>
            <a:r>
              <a:rPr lang="en-US" sz="1400" b="1" dirty="0">
                <a:solidFill>
                  <a:schemeClr val="accent1"/>
                </a:solidFill>
              </a:rPr>
              <a:t>This Face Changes the Human Story. But How?</a:t>
            </a:r>
          </a:p>
          <a:p>
            <a:pPr marL="0" lvl="0" indent="0">
              <a:buNone/>
            </a:pPr>
            <a:r>
              <a:rPr lang="en-US" sz="1400" dirty="0">
                <a:solidFill>
                  <a:schemeClr val="accent1"/>
                </a:solidFill>
              </a:rPr>
              <a:t>Scientists have discovered a new species of human ancestor deep in a South African cave, adding a baffling new branch to the family tree.</a:t>
            </a:r>
          </a:p>
          <a:p>
            <a:pPr marL="0" lvl="0" indent="0">
              <a:buNone/>
            </a:pPr>
            <a:r>
              <a:rPr lang="en-US" sz="1400" cap="all" dirty="0">
                <a:solidFill>
                  <a:schemeClr val="accent1"/>
                </a:solidFill>
              </a:rPr>
              <a:t>BY JAMIE SHREEVE, NATIONAL GEOGRAPHIC</a:t>
            </a:r>
          </a:p>
          <a:p>
            <a:pPr marL="0" lvl="0" indent="0">
              <a:buNone/>
            </a:pPr>
            <a:r>
              <a:rPr lang="en-US" sz="1400" cap="all" dirty="0">
                <a:solidFill>
                  <a:schemeClr val="accent1"/>
                </a:solidFill>
              </a:rPr>
              <a:t>PHOTOGRAPHS BY </a:t>
            </a:r>
            <a:r>
              <a:rPr lang="en-US" sz="1400" cap="all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 CLARK</a:t>
            </a:r>
            <a:endParaRPr lang="en-US" sz="1400" cap="all" dirty="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sz="1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934653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0"/>
          <p:cNvSpPr txBox="1">
            <a:spLocks noGrp="1"/>
          </p:cNvSpPr>
          <p:nvPr>
            <p:ph type="title"/>
          </p:nvPr>
        </p:nvSpPr>
        <p:spPr>
          <a:xfrm>
            <a:off x="311700" y="174125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Bibliografia</a:t>
            </a:r>
            <a:endParaRPr/>
          </a:p>
        </p:txBody>
      </p:sp>
      <p:sp>
        <p:nvSpPr>
          <p:cNvPr id="340" name="Google Shape;340;p60"/>
          <p:cNvSpPr txBox="1">
            <a:spLocks noGrp="1"/>
          </p:cNvSpPr>
          <p:nvPr>
            <p:ph type="body" idx="1"/>
          </p:nvPr>
        </p:nvSpPr>
        <p:spPr>
          <a:xfrm>
            <a:off x="311700" y="1085455"/>
            <a:ext cx="8520600" cy="388392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pt-BR" dirty="0" err="1">
                <a:solidFill>
                  <a:schemeClr val="accent1"/>
                </a:solidFill>
              </a:rPr>
              <a:t>Begossi</a:t>
            </a:r>
            <a:r>
              <a:rPr lang="pt-BR" dirty="0">
                <a:solidFill>
                  <a:schemeClr val="accent1"/>
                </a:solidFill>
              </a:rPr>
              <a:t>, A. 1993. Ecologia Humana: Um Enfoque Das Relações Homem-Ambiente. INTERCIENCIA 18(1): 121-132. URL: http://www.interciencia.org.ve</a:t>
            </a:r>
            <a:endParaRPr lang="pt-BR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pt-BR" dirty="0">
                <a:solidFill>
                  <a:srgbClr val="000000"/>
                </a:solidFill>
              </a:rPr>
              <a:t>Brown, D.E e </a:t>
            </a:r>
            <a:r>
              <a:rPr lang="pt-BR" dirty="0" err="1">
                <a:solidFill>
                  <a:srgbClr val="000000"/>
                </a:solidFill>
              </a:rPr>
              <a:t>Kormondy</a:t>
            </a:r>
            <a:r>
              <a:rPr lang="pt-BR" dirty="0">
                <a:solidFill>
                  <a:srgbClr val="000000"/>
                </a:solidFill>
              </a:rPr>
              <a:t>, Edward J. </a:t>
            </a:r>
            <a:r>
              <a:rPr lang="pt-BR" b="1" dirty="0">
                <a:solidFill>
                  <a:srgbClr val="000000"/>
                </a:solidFill>
              </a:rPr>
              <a:t>Ecologia Humana</a:t>
            </a:r>
            <a:r>
              <a:rPr lang="pt-BR" dirty="0">
                <a:solidFill>
                  <a:srgbClr val="000000"/>
                </a:solidFill>
              </a:rPr>
              <a:t>. São Paulo: Atheneu, 2002.</a:t>
            </a:r>
          </a:p>
          <a:p>
            <a:pPr marL="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pt-BR" dirty="0">
                <a:solidFill>
                  <a:srgbClr val="000000"/>
                </a:solidFill>
              </a:rPr>
              <a:t>Cain, M.L., </a:t>
            </a:r>
            <a:r>
              <a:rPr lang="pt-BR" dirty="0" err="1">
                <a:solidFill>
                  <a:srgbClr val="000000"/>
                </a:solidFill>
              </a:rPr>
              <a:t>Bowman</a:t>
            </a:r>
            <a:r>
              <a:rPr lang="pt-BR" dirty="0">
                <a:solidFill>
                  <a:srgbClr val="000000"/>
                </a:solidFill>
              </a:rPr>
              <a:t>, W. D., Hacker, S.D. </a:t>
            </a:r>
            <a:r>
              <a:rPr lang="pt-BR" b="1" dirty="0">
                <a:solidFill>
                  <a:srgbClr val="000000"/>
                </a:solidFill>
              </a:rPr>
              <a:t>Ecologia</a:t>
            </a:r>
            <a:r>
              <a:rPr lang="pt-BR" dirty="0">
                <a:solidFill>
                  <a:srgbClr val="000000"/>
                </a:solidFill>
              </a:rPr>
              <a:t>. Porto Alegre, Artmed. 2011.  (p. 134 – 157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pt-BR" dirty="0">
                <a:solidFill>
                  <a:srgbClr val="212121"/>
                </a:solidFill>
              </a:rPr>
              <a:t>Neves, W.A.; Rangel Jr.; </a:t>
            </a:r>
            <a:r>
              <a:rPr lang="pt-BR" dirty="0" err="1">
                <a:solidFill>
                  <a:srgbClr val="212121"/>
                </a:solidFill>
              </a:rPr>
              <a:t>Murrieta</a:t>
            </a:r>
            <a:r>
              <a:rPr lang="pt-BR" dirty="0">
                <a:solidFill>
                  <a:srgbClr val="212121"/>
                </a:solidFill>
              </a:rPr>
              <a:t>, R.S.S. (organizadores) </a:t>
            </a:r>
            <a:r>
              <a:rPr lang="pt-BR" b="1" dirty="0">
                <a:solidFill>
                  <a:srgbClr val="212121"/>
                </a:solidFill>
              </a:rPr>
              <a:t>Assim caminhou a humanidade</a:t>
            </a:r>
            <a:r>
              <a:rPr lang="pt-BR" dirty="0">
                <a:solidFill>
                  <a:srgbClr val="212121"/>
                </a:solidFill>
              </a:rPr>
              <a:t>. São Paulo: Palas Athena, 2015.</a:t>
            </a:r>
            <a:endParaRPr lang="pt-BR" dirty="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2853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0"/>
          <p:cNvSpPr txBox="1">
            <a:spLocks noGrp="1"/>
          </p:cNvSpPr>
          <p:nvPr>
            <p:ph type="title"/>
          </p:nvPr>
        </p:nvSpPr>
        <p:spPr>
          <a:xfrm>
            <a:off x="311700" y="174125"/>
            <a:ext cx="8520600" cy="801000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Bibliografia</a:t>
            </a:r>
            <a:endParaRPr/>
          </a:p>
        </p:txBody>
      </p:sp>
      <p:sp>
        <p:nvSpPr>
          <p:cNvPr id="340" name="Google Shape;340;p60"/>
          <p:cNvSpPr txBox="1">
            <a:spLocks noGrp="1"/>
          </p:cNvSpPr>
          <p:nvPr>
            <p:ph type="body" idx="1"/>
          </p:nvPr>
        </p:nvSpPr>
        <p:spPr>
          <a:xfrm>
            <a:off x="311700" y="1085455"/>
            <a:ext cx="8520600" cy="388392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 err="1">
                <a:solidFill>
                  <a:schemeClr val="accent1"/>
                </a:solidFill>
              </a:rPr>
              <a:t>Pontzer</a:t>
            </a:r>
            <a:r>
              <a:rPr lang="en-US" dirty="0">
                <a:solidFill>
                  <a:schemeClr val="accent1"/>
                </a:solidFill>
              </a:rPr>
              <a:t>, H. (2012) Overview of Hominin Evolution. </a:t>
            </a:r>
            <a:r>
              <a:rPr lang="en-US" b="1" dirty="0">
                <a:solidFill>
                  <a:schemeClr val="accent1"/>
                </a:solidFill>
              </a:rPr>
              <a:t>Nature Education Knowledge </a:t>
            </a:r>
            <a:r>
              <a:rPr lang="en-US" dirty="0">
                <a:solidFill>
                  <a:schemeClr val="accent1"/>
                </a:solidFill>
              </a:rPr>
              <a:t>3(10):8.</a:t>
            </a:r>
          </a:p>
          <a:p>
            <a:pPr marL="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Roberts, Alice. Evolution - </a:t>
            </a:r>
            <a:r>
              <a:rPr lang="en-US" b="1" dirty="0">
                <a:solidFill>
                  <a:schemeClr val="accent1"/>
                </a:solidFill>
              </a:rPr>
              <a:t>The Human Story</a:t>
            </a:r>
            <a:r>
              <a:rPr lang="en-US" dirty="0">
                <a:solidFill>
                  <a:schemeClr val="accent1"/>
                </a:solidFill>
              </a:rPr>
              <a:t>. Great Britain, London: Dorling Kindersley Limited, 2011.</a:t>
            </a:r>
          </a:p>
          <a:p>
            <a:pPr marL="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Schaffner, S. &amp; </a:t>
            </a:r>
            <a:r>
              <a:rPr lang="en-US" dirty="0" err="1">
                <a:solidFill>
                  <a:schemeClr val="accent1"/>
                </a:solidFill>
              </a:rPr>
              <a:t>Sabeti</a:t>
            </a:r>
            <a:r>
              <a:rPr lang="en-US" dirty="0">
                <a:solidFill>
                  <a:schemeClr val="accent1"/>
                </a:solidFill>
              </a:rPr>
              <a:t>, P. (2008) Evolutionary adaptation in the human lineage. </a:t>
            </a:r>
            <a:r>
              <a:rPr lang="en-US" b="1" dirty="0">
                <a:solidFill>
                  <a:schemeClr val="accent1"/>
                </a:solidFill>
              </a:rPr>
              <a:t>Nature Education </a:t>
            </a:r>
            <a:r>
              <a:rPr lang="en-US" dirty="0">
                <a:solidFill>
                  <a:schemeClr val="accent1"/>
                </a:solidFill>
              </a:rPr>
              <a:t>1(1):14.</a:t>
            </a:r>
            <a:endParaRPr dirty="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>
                <a:solidFill>
                  <a:schemeClr val="accent1"/>
                </a:solidFill>
              </a:rPr>
              <a:t>Wilson, E. O. </a:t>
            </a:r>
            <a:r>
              <a:rPr lang="pt-BR" b="1" dirty="0">
                <a:solidFill>
                  <a:schemeClr val="accent1"/>
                </a:solidFill>
              </a:rPr>
              <a:t>A conquista Social da Terra</a:t>
            </a:r>
            <a:r>
              <a:rPr lang="pt-BR" dirty="0">
                <a:solidFill>
                  <a:schemeClr val="accent1"/>
                </a:solidFill>
              </a:rPr>
              <a:t>. São Paulo: Cia das Letras, 2013.</a:t>
            </a:r>
            <a:endParaRPr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58200"/>
            <a:ext cx="8520600" cy="624846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200" dirty="0"/>
              <a:t>Primatas</a:t>
            </a:r>
            <a:endParaRPr sz="3200"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311700" y="774700"/>
            <a:ext cx="8520600" cy="4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endParaRPr sz="1600" dirty="0">
              <a:solidFill>
                <a:srgbClr val="5B0F00"/>
              </a:solidFill>
            </a:endParaRPr>
          </a:p>
        </p:txBody>
      </p:sp>
      <p:pic>
        <p:nvPicPr>
          <p:cNvPr id="3" name="Imagem 2" descr="Texto preto sobre fundo branco&#10;&#10;Descrição gerada automaticamente">
            <a:extLst>
              <a:ext uri="{FF2B5EF4-FFF2-40B4-BE49-F238E27FC236}">
                <a16:creationId xmlns:a16="http://schemas.microsoft.com/office/drawing/2014/main" id="{616DC6A4-2D6A-4505-8AE6-86DA2C05D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15" y="38876"/>
            <a:ext cx="4701207" cy="5046424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E632A91-E036-44E3-8E63-C3B8A2F11935}"/>
              </a:ext>
            </a:extLst>
          </p:cNvPr>
          <p:cNvSpPr/>
          <p:nvPr/>
        </p:nvSpPr>
        <p:spPr>
          <a:xfrm>
            <a:off x="36278" y="4575700"/>
            <a:ext cx="4535721" cy="567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pt-BR" sz="1100" dirty="0">
                <a:solidFill>
                  <a:schemeClr val="accent1"/>
                </a:solidFill>
                <a:latin typeface="Garamond" panose="02020404030301010803" pitchFamily="18" charset="0"/>
              </a:rPr>
              <a:t>Fonte</a:t>
            </a:r>
            <a:r>
              <a:rPr lang="pt-BR" sz="1200" dirty="0">
                <a:solidFill>
                  <a:schemeClr val="accent1"/>
                </a:solidFill>
                <a:latin typeface="Garamond" panose="02020404030301010803" pitchFamily="18" charset="0"/>
              </a:rPr>
              <a:t>: Neves, W.A.; Rangel Jr.; </a:t>
            </a:r>
            <a:r>
              <a:rPr lang="pt-BR" sz="1200" dirty="0" err="1">
                <a:solidFill>
                  <a:schemeClr val="accent1"/>
                </a:solidFill>
                <a:latin typeface="Garamond" panose="02020404030301010803" pitchFamily="18" charset="0"/>
              </a:rPr>
              <a:t>Murrieta</a:t>
            </a:r>
            <a:r>
              <a:rPr lang="pt-BR" sz="1200" dirty="0">
                <a:solidFill>
                  <a:schemeClr val="accent1"/>
                </a:solidFill>
                <a:latin typeface="Garamond" panose="02020404030301010803" pitchFamily="18" charset="0"/>
              </a:rPr>
              <a:t>, R.S.S. (organizadores) </a:t>
            </a:r>
            <a:r>
              <a:rPr lang="pt-BR" sz="1200" b="1" dirty="0">
                <a:solidFill>
                  <a:schemeClr val="accent1"/>
                </a:solidFill>
                <a:latin typeface="Garamond" panose="02020404030301010803" pitchFamily="18" charset="0"/>
              </a:rPr>
              <a:t>Assim caminhou a humanidade</a:t>
            </a:r>
            <a:r>
              <a:rPr lang="pt-BR" sz="1200" dirty="0">
                <a:solidFill>
                  <a:schemeClr val="accent1"/>
                </a:solidFill>
                <a:latin typeface="Garamond" panose="02020404030301010803" pitchFamily="18" charset="0"/>
              </a:rPr>
              <a:t>. São Paulo: Palas Athena, 2015 (p. 58).</a:t>
            </a:r>
            <a:endParaRPr lang="pt-BR" sz="1200" dirty="0">
              <a:latin typeface="Garamond" panose="02020404030301010803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BBD610A-1378-46E3-894D-8C462D8453CC}"/>
              </a:ext>
            </a:extLst>
          </p:cNvPr>
          <p:cNvSpPr/>
          <p:nvPr/>
        </p:nvSpPr>
        <p:spPr>
          <a:xfrm>
            <a:off x="348492" y="712073"/>
            <a:ext cx="4005654" cy="383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>
              <a:lnSpc>
                <a:spcPct val="150000"/>
              </a:lnSpc>
              <a:buNone/>
            </a:pPr>
            <a:endParaRPr lang="pt-BR" sz="1200" dirty="0">
              <a:solidFill>
                <a:schemeClr val="bg2"/>
              </a:solidFill>
              <a:latin typeface="Source Code Pro" panose="020B0604020202020204" charset="0"/>
            </a:endParaRPr>
          </a:p>
          <a:p>
            <a:pPr marL="0" lvl="0" indent="0">
              <a:buNone/>
            </a:pPr>
            <a:endParaRPr lang="pt-BR" sz="1200" dirty="0">
              <a:solidFill>
                <a:schemeClr val="bg2"/>
              </a:solidFill>
              <a:latin typeface="Source Code Pro" panose="020B0604020202020204" charset="0"/>
            </a:endParaRPr>
          </a:p>
          <a:p>
            <a:pPr marL="0" lvl="0" indent="0">
              <a:buNone/>
            </a:pPr>
            <a:endParaRPr lang="pt-BR" dirty="0">
              <a:solidFill>
                <a:schemeClr val="bg2"/>
              </a:solidFill>
              <a:latin typeface="Source Code Pro" panose="020B0604020202020204" charset="0"/>
            </a:endParaRPr>
          </a:p>
          <a:p>
            <a:pPr marL="0" lvl="0" indent="0">
              <a:buNone/>
            </a:pPr>
            <a:endParaRPr lang="pt-BR" dirty="0">
              <a:solidFill>
                <a:schemeClr val="bg2"/>
              </a:solidFill>
              <a:latin typeface="Source Code Pro" panose="020B0604020202020204" charset="0"/>
            </a:endParaRPr>
          </a:p>
          <a:p>
            <a:pPr marL="0" lvl="0" indent="0">
              <a:buNone/>
            </a:pPr>
            <a:endParaRPr lang="pt-BR" dirty="0">
              <a:solidFill>
                <a:schemeClr val="bg2"/>
              </a:solidFill>
              <a:latin typeface="Source Code Pro" panose="020B0604020202020204" charset="0"/>
            </a:endParaRPr>
          </a:p>
          <a:p>
            <a:pPr marL="0" lvl="0" indent="0">
              <a:buNone/>
            </a:pPr>
            <a:endParaRPr lang="pt-BR" dirty="0">
              <a:solidFill>
                <a:schemeClr val="bg2"/>
              </a:solidFill>
              <a:latin typeface="Source Code Pro" panose="020B0604020202020204" charset="0"/>
            </a:endParaRPr>
          </a:p>
          <a:p>
            <a:pPr marL="0" lvl="0" indent="0">
              <a:buNone/>
            </a:pPr>
            <a:r>
              <a:rPr lang="pt-BR" dirty="0">
                <a:solidFill>
                  <a:schemeClr val="bg2"/>
                </a:solidFill>
                <a:latin typeface="Source Code Pro" panose="020B0604020202020204" charset="0"/>
              </a:rPr>
              <a:t>Hipóteses:</a:t>
            </a:r>
          </a:p>
          <a:p>
            <a:pPr marL="0" lvl="0" indent="0">
              <a:buNone/>
            </a:pPr>
            <a:endParaRPr lang="pt-BR" dirty="0">
              <a:solidFill>
                <a:schemeClr val="bg2"/>
              </a:solidFill>
              <a:latin typeface="Source Code Pro" panose="020B0604020202020204" charset="0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2"/>
                </a:solidFill>
                <a:latin typeface="Source Code Pro" panose="020B0604020202020204" charset="0"/>
              </a:rPr>
              <a:t>Arborícola (aceita até década de 1970) – adaptados à vida nas árvores/ capacidade de agarrar/ visão binocular/ profundidade/ compreensão do espaço tridimensional</a:t>
            </a:r>
          </a:p>
          <a:p>
            <a:pPr marL="0" lvl="0" indent="0">
              <a:buNone/>
            </a:pPr>
            <a:r>
              <a:rPr lang="pt-BR" dirty="0">
                <a:solidFill>
                  <a:schemeClr val="bg2"/>
                </a:solidFill>
                <a:latin typeface="Source Code Pro" panose="020B0604020202020204" charset="0"/>
              </a:rPr>
              <a:t>Questionada em 1974 – argumento: 	Esquilos</a:t>
            </a:r>
          </a:p>
          <a:p>
            <a:pPr marL="0" lvl="0" indent="0">
              <a:buNone/>
            </a:pPr>
            <a:endParaRPr lang="pt-BR" dirty="0">
              <a:solidFill>
                <a:schemeClr val="bg2"/>
              </a:solidFill>
              <a:latin typeface="Source Code Pro" panose="020B0604020202020204" charset="0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2"/>
                </a:solidFill>
                <a:latin typeface="Source Code Pro" panose="020B0604020202020204" charset="0"/>
              </a:rPr>
              <a:t>Aparato visual e boa coordenação motora</a:t>
            </a:r>
          </a:p>
          <a:p>
            <a:pPr lvl="0"/>
            <a:endParaRPr lang="pt-BR" dirty="0">
              <a:solidFill>
                <a:schemeClr val="bg2"/>
              </a:solidFill>
              <a:latin typeface="Source Code Pro" panose="020B0604020202020204" charset="0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2"/>
                </a:solidFill>
                <a:latin typeface="Source Code Pro" panose="020B0604020202020204" charset="0"/>
              </a:rPr>
              <a:t>Associação com o consumo de frutos/ associada à aparição das angiospermas</a:t>
            </a:r>
          </a:p>
          <a:p>
            <a:pPr marL="0" lvl="0" indent="0">
              <a:buNone/>
            </a:pPr>
            <a:endParaRPr lang="pt-BR" dirty="0">
              <a:solidFill>
                <a:schemeClr val="bg2"/>
              </a:solidFill>
              <a:latin typeface="Source Code Pro" panose="020B0604020202020204" charset="0"/>
            </a:endParaRPr>
          </a:p>
          <a:p>
            <a:pPr marL="0" lvl="0" indent="0">
              <a:buNone/>
            </a:pPr>
            <a:endParaRPr lang="pt-BR" dirty="0">
              <a:solidFill>
                <a:schemeClr val="bg2"/>
              </a:solidFill>
              <a:latin typeface="Source Code Pro" panose="020B0604020202020204" charset="0"/>
            </a:endParaRPr>
          </a:p>
          <a:p>
            <a:pPr marL="0" lvl="0" indent="0">
              <a:buNone/>
            </a:pPr>
            <a:endParaRPr lang="pt-BR" dirty="0">
              <a:solidFill>
                <a:schemeClr val="bg2"/>
              </a:solidFill>
              <a:latin typeface="Source Code Pro" panose="020B0604020202020204" charset="0"/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dirty="0">
              <a:solidFill>
                <a:srgbClr val="5B0F00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dirty="0">
              <a:solidFill>
                <a:srgbClr val="5B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78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58200"/>
            <a:ext cx="8520600" cy="624846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200" dirty="0"/>
              <a:t>Primatas</a:t>
            </a:r>
            <a:endParaRPr sz="3200"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311700" y="785717"/>
            <a:ext cx="8520600" cy="4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700" dirty="0">
                <a:solidFill>
                  <a:schemeClr val="accent1"/>
                </a:solidFill>
                <a:latin typeface="Source Code Pro" panose="020B0604020202020204" charset="0"/>
              </a:rPr>
              <a:t>Assim, nas aulas 06 e nessa aula 07, destacamos algumas características gerais dos primatas, tanto anatômicas, como associadas ao comportamento social. Enfatizando que o toque, a vocalização, o cumprimento, o abraço entre outros são comuns e importantes, voltados para a comunicação e interações sociais.</a:t>
            </a: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700" dirty="0">
                <a:solidFill>
                  <a:schemeClr val="accent1"/>
                </a:solidFill>
                <a:latin typeface="Source Code Pro" panose="020B0604020202020204" charset="0"/>
              </a:rPr>
              <a:t>Observações em campo permitiram elucidar questões relacionadas a hierarquia, sexualidade e estabelecimento de alianças.</a:t>
            </a: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700" dirty="0">
                <a:solidFill>
                  <a:schemeClr val="accent1"/>
                </a:solidFill>
                <a:latin typeface="Source Code Pro" panose="020B0604020202020204" charset="0"/>
              </a:rPr>
              <a:t>As explicações para os comportamentos observados, de maneira geral, pautam-se na competição pela reprodução. Fica então o questionamento sobre quais as vantagens da vida em grupo</a:t>
            </a:r>
            <a:r>
              <a:rPr lang="pt-BR" sz="1700" dirty="0">
                <a:solidFill>
                  <a:schemeClr val="accent1"/>
                </a:solidFill>
                <a:latin typeface="Source Code Pro" panose="020B0604020202020204" charset="0"/>
                <a:cs typeface="Arial" panose="020B0604020202020204" pitchFamily="34" charset="0"/>
              </a:rPr>
              <a:t>?</a:t>
            </a:r>
          </a:p>
          <a:p>
            <a:pPr marL="0" lvl="0" indent="0">
              <a:lnSpc>
                <a:spcPct val="150000"/>
              </a:lnSpc>
              <a:buNone/>
            </a:pPr>
            <a:endParaRPr sz="1600" dirty="0">
              <a:solidFill>
                <a:srgbClr val="5B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75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58200"/>
            <a:ext cx="8520600" cy="624846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200" dirty="0"/>
              <a:t>Primatas</a:t>
            </a:r>
            <a:endParaRPr sz="3200"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311700" y="683046"/>
            <a:ext cx="8520600" cy="39003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pt-BR" sz="1600" dirty="0">
                <a:solidFill>
                  <a:schemeClr val="accent1"/>
                </a:solidFill>
              </a:rPr>
              <a:t>Os estudos também destacam “elementos da cultura primata”, como tipos de vocalização, uso de ferramentas, agrupamentos para caçada.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pt-BR" sz="1600" dirty="0">
                <a:solidFill>
                  <a:schemeClr val="accent1"/>
                </a:solidFill>
              </a:rPr>
              <a:t>Exemplos: </a:t>
            </a:r>
          </a:p>
          <a:p>
            <a:pPr marL="0" lvl="0" indent="0">
              <a:lnSpc>
                <a:spcPct val="150000"/>
              </a:lnSpc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pt-BR" sz="1400" dirty="0">
                <a:solidFill>
                  <a:schemeClr val="accent1"/>
                </a:solidFill>
              </a:rPr>
              <a:t>1) Tradição de lavar as batatas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pt-BR" sz="1400" dirty="0">
                <a:solidFill>
                  <a:schemeClr val="accent1"/>
                </a:solidFill>
              </a:rPr>
              <a:t>	(macaca Imo)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pt-BR" sz="1400" dirty="0">
                <a:solidFill>
                  <a:schemeClr val="accent1"/>
                </a:solidFill>
              </a:rPr>
              <a:t>2) Macaco-prego</a:t>
            </a:r>
          </a:p>
          <a:p>
            <a:pPr marL="0" lvl="0" indent="0">
              <a:lnSpc>
                <a:spcPct val="150000"/>
              </a:lnSpc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pt-BR" sz="1600" dirty="0">
              <a:solidFill>
                <a:schemeClr val="accent1"/>
              </a:solidFill>
            </a:endParaRPr>
          </a:p>
          <a:p>
            <a:pPr marL="0" lvl="0" indent="0">
              <a:buClr>
                <a:srgbClr val="666666"/>
              </a:buClr>
              <a:buNone/>
            </a:pP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buClr>
                <a:srgbClr val="666666"/>
              </a:buClr>
              <a:buNone/>
            </a:pPr>
            <a:r>
              <a:rPr lang="pt-BR" sz="1200" dirty="0">
                <a:solidFill>
                  <a:schemeClr val="accent1"/>
                </a:solidFill>
              </a:rPr>
              <a:t>Fonte: Neves, W.A.; Rangel Jr.; </a:t>
            </a:r>
            <a:r>
              <a:rPr lang="pt-BR" sz="1200" dirty="0" err="1">
                <a:solidFill>
                  <a:schemeClr val="accent1"/>
                </a:solidFill>
              </a:rPr>
              <a:t>Murrieta</a:t>
            </a:r>
            <a:r>
              <a:rPr lang="pt-BR" sz="1200" dirty="0">
                <a:solidFill>
                  <a:schemeClr val="accent1"/>
                </a:solidFill>
              </a:rPr>
              <a:t>, R.S.S. (organizadores) </a:t>
            </a:r>
            <a:r>
              <a:rPr lang="pt-BR" sz="1200" b="1" dirty="0">
                <a:solidFill>
                  <a:schemeClr val="accent1"/>
                </a:solidFill>
              </a:rPr>
              <a:t>Assim caminhou a humanidade</a:t>
            </a:r>
            <a:r>
              <a:rPr lang="pt-BR" sz="1200" dirty="0">
                <a:solidFill>
                  <a:schemeClr val="accent1"/>
                </a:solidFill>
              </a:rPr>
              <a:t>. São Paulo: Palas Athena, 2015 (p. 36- 41).</a:t>
            </a:r>
            <a:endParaRPr lang="pt-BR" i="1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pt-BR" sz="1600" dirty="0">
                <a:solidFill>
                  <a:schemeClr val="accent1"/>
                </a:solidFill>
              </a:rPr>
              <a:t> </a:t>
            </a:r>
            <a:endParaRPr sz="1600" dirty="0">
              <a:solidFill>
                <a:schemeClr val="accent1"/>
              </a:solidFill>
            </a:endParaRPr>
          </a:p>
        </p:txBody>
      </p:sp>
      <p:pic>
        <p:nvPicPr>
          <p:cNvPr id="3" name="Imagem 2" descr="Foto em preto e branco de animal&#10;&#10;Descrição gerada automaticamente">
            <a:extLst>
              <a:ext uri="{FF2B5EF4-FFF2-40B4-BE49-F238E27FC236}">
                <a16:creationId xmlns:a16="http://schemas.microsoft.com/office/drawing/2014/main" id="{E9A1E783-6413-46C2-AFAC-B809DDA07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256" y="1792723"/>
            <a:ext cx="4762129" cy="2790264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5D4FE27-4F21-408F-ACDE-6E9396BDEAB3}"/>
              </a:ext>
            </a:extLst>
          </p:cNvPr>
          <p:cNvSpPr/>
          <p:nvPr/>
        </p:nvSpPr>
        <p:spPr>
          <a:xfrm>
            <a:off x="220337" y="4656036"/>
            <a:ext cx="8611963" cy="3700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pt-BR" sz="1100" dirty="0">
                <a:solidFill>
                  <a:schemeClr val="accent1"/>
                </a:solidFill>
                <a:latin typeface="Garamond" panose="02020404030301010803" pitchFamily="18" charset="0"/>
              </a:rPr>
              <a:t>Fonte</a:t>
            </a:r>
            <a:r>
              <a:rPr lang="pt-BR" sz="1200" dirty="0">
                <a:solidFill>
                  <a:schemeClr val="accent1"/>
                </a:solidFill>
                <a:latin typeface="Garamond" panose="02020404030301010803" pitchFamily="18" charset="0"/>
              </a:rPr>
              <a:t>: Neves, W.A.; Rangel Jr.; </a:t>
            </a:r>
            <a:r>
              <a:rPr lang="pt-BR" sz="1200" dirty="0" err="1">
                <a:solidFill>
                  <a:schemeClr val="accent1"/>
                </a:solidFill>
                <a:latin typeface="Garamond" panose="02020404030301010803" pitchFamily="18" charset="0"/>
              </a:rPr>
              <a:t>Murrieta</a:t>
            </a:r>
            <a:r>
              <a:rPr lang="pt-BR" sz="1200" dirty="0">
                <a:solidFill>
                  <a:schemeClr val="accent1"/>
                </a:solidFill>
                <a:latin typeface="Garamond" panose="02020404030301010803" pitchFamily="18" charset="0"/>
              </a:rPr>
              <a:t>, R.S.S. (organizadores) </a:t>
            </a:r>
            <a:r>
              <a:rPr lang="pt-BR" sz="1200" b="1" dirty="0">
                <a:solidFill>
                  <a:schemeClr val="accent1"/>
                </a:solidFill>
                <a:latin typeface="Garamond" panose="02020404030301010803" pitchFamily="18" charset="0"/>
              </a:rPr>
              <a:t>Assim caminhou a humanidade</a:t>
            </a:r>
            <a:r>
              <a:rPr lang="pt-BR" sz="1200" dirty="0">
                <a:solidFill>
                  <a:schemeClr val="accent1"/>
                </a:solidFill>
                <a:latin typeface="Garamond" panose="02020404030301010803" pitchFamily="18" charset="0"/>
              </a:rPr>
              <a:t>. São Paulo: Palas Athena, 2015 (p. 58).</a:t>
            </a:r>
            <a:endParaRPr lang="pt-BR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24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58200"/>
            <a:ext cx="8520600" cy="624846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200" dirty="0"/>
              <a:t>Sociobiologia</a:t>
            </a:r>
            <a:endParaRPr sz="3200"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311700" y="565150"/>
            <a:ext cx="8520600" cy="4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pt-BR" sz="1600" dirty="0">
                <a:solidFill>
                  <a:schemeClr val="accent1"/>
                </a:solidFill>
              </a:rPr>
              <a:t>Assim, com a abordagem dos slides anteriores, abrimos o caminho para entender a Sociobiologia: </a:t>
            </a:r>
            <a:r>
              <a:rPr lang="pt-BR" sz="1700" dirty="0">
                <a:solidFill>
                  <a:schemeClr val="accent1"/>
                </a:solidFill>
              </a:rPr>
              <a:t>O COMPORTAMENTO SOCIAL DE TODOS OS ORGANISMOS (INCLUSIVE O HOMEM) TEM UMA BASE BIOLÓGICA</a:t>
            </a:r>
          </a:p>
          <a:p>
            <a:pPr marL="0" lvl="0" indent="0" algn="ctr">
              <a:lnSpc>
                <a:spcPct val="150000"/>
              </a:lnSpc>
              <a:buNone/>
            </a:pPr>
            <a:endParaRPr lang="pt-BR" sz="1700" dirty="0">
              <a:solidFill>
                <a:schemeClr val="accent1"/>
              </a:solidFill>
            </a:endParaRPr>
          </a:p>
          <a:p>
            <a:pPr marL="0" lvl="0" indent="0" algn="ctr">
              <a:lnSpc>
                <a:spcPct val="150000"/>
              </a:lnSpc>
              <a:buNone/>
            </a:pPr>
            <a:endParaRPr sz="1600" dirty="0">
              <a:solidFill>
                <a:schemeClr val="accent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4AE7C7E-9AAE-4B22-BF9E-64E14FF05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396" y="1978457"/>
            <a:ext cx="2318214" cy="292010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FDB98C3-1389-4309-9151-026B85550BAF}"/>
              </a:ext>
            </a:extLst>
          </p:cNvPr>
          <p:cNvSpPr/>
          <p:nvPr/>
        </p:nvSpPr>
        <p:spPr>
          <a:xfrm>
            <a:off x="4260300" y="2005460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/>
              <a:t>Edward</a:t>
            </a:r>
            <a:r>
              <a:rPr lang="pt-BR" dirty="0"/>
              <a:t> Osborne </a:t>
            </a:r>
            <a:r>
              <a:rPr lang="pt-BR" b="1" dirty="0"/>
              <a:t>Wilson, </a:t>
            </a:r>
            <a:r>
              <a:rPr lang="pt-BR" dirty="0"/>
              <a:t>(</a:t>
            </a:r>
            <a:r>
              <a:rPr lang="pt-BR" b="1" dirty="0"/>
              <a:t>nascido</a:t>
            </a:r>
            <a:r>
              <a:rPr lang="pt-BR" dirty="0"/>
              <a:t> em 10 de junho de 1929, Birmingham, Alabama, EUA), biólogo americano reconhecido como a principal autoridade mundial em formigas. Ele também foi o principal defensor da sociobiologia, o estudo da base genética do comportamento social de todos os animais, incluindo os humanos.</a:t>
            </a:r>
          </a:p>
          <a:p>
            <a:br>
              <a:rPr lang="pt-BR" dirty="0">
                <a:solidFill>
                  <a:srgbClr val="DB4437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t-BR" u="sng" dirty="0">
                <a:solidFill>
                  <a:schemeClr val="accent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Fonte</a:t>
            </a:r>
            <a:endParaRPr lang="pt-BR" dirty="0">
              <a:solidFill>
                <a:srgbClr val="DB4437"/>
              </a:solidFill>
              <a:latin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pt-BR" dirty="0">
              <a:solidFill>
                <a:srgbClr val="DB4437"/>
              </a:solidFill>
              <a:latin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pt-BR" dirty="0">
                <a:solidFill>
                  <a:srgbClr val="DB4437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www.britannica.com › </a:t>
            </a:r>
            <a:r>
              <a:rPr lang="pt-BR" dirty="0" err="1">
                <a:solidFill>
                  <a:srgbClr val="DB4437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biography</a:t>
            </a:r>
            <a:r>
              <a:rPr lang="pt-BR" dirty="0">
                <a:solidFill>
                  <a:srgbClr val="DB4437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› Edward-O-Wilson</a:t>
            </a:r>
          </a:p>
          <a:p>
            <a:br>
              <a:rPr lang="pt-BR" dirty="0">
                <a:solidFill>
                  <a:srgbClr val="70757A"/>
                </a:solidFill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5613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58200"/>
            <a:ext cx="8520600" cy="624846"/>
          </a:xfrm>
          <a:prstGeom prst="rect">
            <a:avLst/>
          </a:prstGeom>
          <a:solidFill>
            <a:srgbClr val="76A5A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3200" dirty="0"/>
              <a:t>SOCIOBIOLOGIA</a:t>
            </a:r>
            <a:endParaRPr sz="3200" dirty="0"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149675" y="389673"/>
            <a:ext cx="8520600" cy="41077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buNone/>
            </a:pPr>
            <a:endParaRPr lang="pt-BR" sz="1600" dirty="0"/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accent1"/>
              </a:solidFill>
            </a:endParaRP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accent1"/>
                </a:solidFill>
              </a:rPr>
              <a:t>A sociobiologia desenvolveu-se a partir dos anos 70 e inclui disciplinas como a etologia clássica, a ecologia evolutiva e a genética.</a:t>
            </a:r>
          </a:p>
          <a:p>
            <a:pPr marL="0" lvl="0" indent="0">
              <a:lnSpc>
                <a:spcPct val="150000"/>
              </a:lnSpc>
              <a:buNone/>
            </a:pPr>
            <a:endParaRPr lang="pt-BR" sz="1400" dirty="0">
              <a:solidFill>
                <a:schemeClr val="accent1"/>
              </a:solidFill>
            </a:endParaRP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accent1"/>
                </a:solidFill>
              </a:rPr>
              <a:t>A etologia clássica é uma precursora da sociobiologia, na medida que a base genética de comportamentos humanos é uma das abordagens da área. Os trabalhos de Lorenz (1963) sobre a agressão humana e as comparações entre os comportamentos humanos e os de outros animais (</a:t>
            </a:r>
            <a:r>
              <a:rPr lang="pt-BR" sz="1400" dirty="0" err="1">
                <a:solidFill>
                  <a:schemeClr val="accent1"/>
                </a:solidFill>
              </a:rPr>
              <a:t>Ardrey</a:t>
            </a:r>
            <a:r>
              <a:rPr lang="pt-BR" sz="1400" dirty="0">
                <a:solidFill>
                  <a:schemeClr val="accent1"/>
                </a:solidFill>
              </a:rPr>
              <a:t>, 1966; Morris, 1967; Tiger &amp; Fox, 1971; Tinbergen, 1968) são exemplos clássicos de estudos de etologia.</a:t>
            </a:r>
          </a:p>
          <a:p>
            <a:pPr marL="17145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pt-BR" sz="1200" dirty="0">
                <a:solidFill>
                  <a:schemeClr val="accent1"/>
                </a:solidFill>
              </a:rPr>
              <a:t>Fonte: Alpina </a:t>
            </a:r>
            <a:r>
              <a:rPr lang="pt-BR" sz="1200" dirty="0" err="1">
                <a:solidFill>
                  <a:schemeClr val="accent1"/>
                </a:solidFill>
              </a:rPr>
              <a:t>Begossi</a:t>
            </a:r>
            <a:r>
              <a:rPr lang="pt-BR" sz="1200" dirty="0">
                <a:solidFill>
                  <a:schemeClr val="accent1"/>
                </a:solidFill>
              </a:rPr>
              <a:t>, 1993. Ecologia Humana: Um Enfoque Das </a:t>
            </a:r>
            <a:r>
              <a:rPr lang="pt-BR" sz="1200" dirty="0" err="1">
                <a:solidFill>
                  <a:schemeClr val="accent1"/>
                </a:solidFill>
              </a:rPr>
              <a:t>Relacões</a:t>
            </a:r>
            <a:r>
              <a:rPr lang="pt-BR" sz="1200" dirty="0">
                <a:solidFill>
                  <a:schemeClr val="accent1"/>
                </a:solidFill>
              </a:rPr>
              <a:t> Homem-Ambiente. INTERCIENCIA 18(1): 121-132. URL: http://www.interciencia.org.ve</a:t>
            </a:r>
            <a:endParaRPr lang="pt-BR" sz="1100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sz="1100" dirty="0">
              <a:solidFill>
                <a:srgbClr val="5B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70392"/>
      </p:ext>
    </p:extLst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4623</TotalTime>
  <Words>3795</Words>
  <Application>Microsoft Office PowerPoint</Application>
  <PresentationFormat>Apresentação na tela (16:9)</PresentationFormat>
  <Paragraphs>416</Paragraphs>
  <Slides>43</Slides>
  <Notes>43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2" baseType="lpstr">
      <vt:lpstr>Source Code Pro</vt:lpstr>
      <vt:lpstr>EB Garamond</vt:lpstr>
      <vt:lpstr>Wingdings</vt:lpstr>
      <vt:lpstr>Comic Sans MS</vt:lpstr>
      <vt:lpstr>arial</vt:lpstr>
      <vt:lpstr>Amatic SC</vt:lpstr>
      <vt:lpstr>Garamond</vt:lpstr>
      <vt:lpstr>arial</vt:lpstr>
      <vt:lpstr>Beach Day</vt:lpstr>
      <vt:lpstr>ecologia evolutiva humana – aula 07 Lgn 0321/ LGN/ Esalq/ usp  </vt:lpstr>
      <vt:lpstr>Roteiro de aula</vt:lpstr>
      <vt:lpstr>Primatas</vt:lpstr>
      <vt:lpstr>Primatas</vt:lpstr>
      <vt:lpstr>Primatas</vt:lpstr>
      <vt:lpstr>Primatas</vt:lpstr>
      <vt:lpstr>Primatas</vt:lpstr>
      <vt:lpstr>Sociobiologia</vt:lpstr>
      <vt:lpstr>SOCIOBIOLOGIA</vt:lpstr>
      <vt:lpstr>SOCIOBIOLOGIA</vt:lpstr>
      <vt:lpstr>SOCIOBIOLOGIA</vt:lpstr>
      <vt:lpstr>SOCIOBIOLOGIA</vt:lpstr>
      <vt:lpstr>SOCIOBIOLOGIA</vt:lpstr>
      <vt:lpstr>SOCIOBIOLOGIA</vt:lpstr>
      <vt:lpstr>SOCIOBIOLOGIA</vt:lpstr>
      <vt:lpstr>SOCIOBIOLOGIA</vt:lpstr>
      <vt:lpstr>SOCIOBIOLOGIA</vt:lpstr>
      <vt:lpstr>SOCIOBIOLOGIA</vt:lpstr>
      <vt:lpstr>Como entendemos a sociobiologia...</vt:lpstr>
      <vt:lpstr>hominínios</vt:lpstr>
      <vt:lpstr>Hominínios</vt:lpstr>
      <vt:lpstr>Hominínios</vt:lpstr>
      <vt:lpstr>Hominínios</vt:lpstr>
      <vt:lpstr>Sahelanthropus</vt:lpstr>
      <vt:lpstr>Ardipithecus</vt:lpstr>
      <vt:lpstr>Ardipithecus</vt:lpstr>
      <vt:lpstr>Ardipithecus</vt:lpstr>
      <vt:lpstr>Ardipithecus</vt:lpstr>
      <vt:lpstr>Ardipithecus</vt:lpstr>
      <vt:lpstr>Ardipithecus</vt:lpstr>
      <vt:lpstr>AUSTRALOPITHECUS     Fonte:Nature Education </vt:lpstr>
      <vt:lpstr>AUSTRALOPITHECUS     Fonte:Nature Education  </vt:lpstr>
      <vt:lpstr>AUSTRALOPITHECUS     Fonte:Nature Education  </vt:lpstr>
      <vt:lpstr>AUSTRALOPITHECUS     Fonte:Nature Education  </vt:lpstr>
      <vt:lpstr>AUSTRALOPITHECUS      Fonte:Nature Education   </vt:lpstr>
      <vt:lpstr>AUSTRALOPITHECUS  </vt:lpstr>
      <vt:lpstr>AUSTRALOPITHECUS  </vt:lpstr>
      <vt:lpstr>AUSTRALOPITHECUS  </vt:lpstr>
      <vt:lpstr>AUSTRALOPITHECUS  </vt:lpstr>
      <vt:lpstr>AUSTRALOPITHECUS  </vt:lpstr>
      <vt:lpstr>AUSTRALOPITHECUS    Para quem quer saber mais...Links: </vt:lpstr>
      <vt:lpstr>Bibliografia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ecologia evolutiva humana   lgn/ Esalq/ usp Capítulo - Evolução de hominíneos</dc:title>
  <dc:creator>Debora Casagrande Santos</dc:creator>
  <cp:lastModifiedBy>Debora Casagrande Santos</cp:lastModifiedBy>
  <cp:revision>400</cp:revision>
  <dcterms:modified xsi:type="dcterms:W3CDTF">2020-04-02T21:17:42Z</dcterms:modified>
</cp:coreProperties>
</file>