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0" r:id="rId1"/>
  </p:sldMasterIdLst>
  <p:notesMasterIdLst>
    <p:notesMasterId r:id="rId80"/>
  </p:notesMasterIdLst>
  <p:handoutMasterIdLst>
    <p:handoutMasterId r:id="rId81"/>
  </p:handoutMasterIdLst>
  <p:sldIdLst>
    <p:sldId id="1364" r:id="rId2"/>
    <p:sldId id="1365" r:id="rId3"/>
    <p:sldId id="1366" r:id="rId4"/>
    <p:sldId id="1367" r:id="rId5"/>
    <p:sldId id="1368" r:id="rId6"/>
    <p:sldId id="1369" r:id="rId7"/>
    <p:sldId id="1370" r:id="rId8"/>
    <p:sldId id="1371" r:id="rId9"/>
    <p:sldId id="1372" r:id="rId10"/>
    <p:sldId id="1373" r:id="rId11"/>
    <p:sldId id="1374" r:id="rId12"/>
    <p:sldId id="1375" r:id="rId13"/>
    <p:sldId id="1376" r:id="rId14"/>
    <p:sldId id="1377" r:id="rId15"/>
    <p:sldId id="1378" r:id="rId16"/>
    <p:sldId id="1379" r:id="rId17"/>
    <p:sldId id="1380" r:id="rId18"/>
    <p:sldId id="1381" r:id="rId19"/>
    <p:sldId id="1382" r:id="rId20"/>
    <p:sldId id="1383" r:id="rId21"/>
    <p:sldId id="1384" r:id="rId22"/>
    <p:sldId id="1385" r:id="rId23"/>
    <p:sldId id="1386" r:id="rId24"/>
    <p:sldId id="1387" r:id="rId25"/>
    <p:sldId id="1388" r:id="rId26"/>
    <p:sldId id="1389" r:id="rId27"/>
    <p:sldId id="1390" r:id="rId28"/>
    <p:sldId id="1391" r:id="rId29"/>
    <p:sldId id="1392" r:id="rId30"/>
    <p:sldId id="1393" r:id="rId31"/>
    <p:sldId id="1394" r:id="rId32"/>
    <p:sldId id="1396" r:id="rId33"/>
    <p:sldId id="1397" r:id="rId34"/>
    <p:sldId id="1398" r:id="rId35"/>
    <p:sldId id="1399" r:id="rId36"/>
    <p:sldId id="1400" r:id="rId37"/>
    <p:sldId id="1401" r:id="rId38"/>
    <p:sldId id="1402" r:id="rId39"/>
    <p:sldId id="1403" r:id="rId40"/>
    <p:sldId id="1404" r:id="rId41"/>
    <p:sldId id="1405" r:id="rId42"/>
    <p:sldId id="1406" r:id="rId43"/>
    <p:sldId id="1407" r:id="rId44"/>
    <p:sldId id="1408" r:id="rId45"/>
    <p:sldId id="1409" r:id="rId46"/>
    <p:sldId id="1410" r:id="rId47"/>
    <p:sldId id="1411" r:id="rId48"/>
    <p:sldId id="1412" r:id="rId49"/>
    <p:sldId id="1413" r:id="rId50"/>
    <p:sldId id="1414" r:id="rId51"/>
    <p:sldId id="1415" r:id="rId52"/>
    <p:sldId id="1416" r:id="rId53"/>
    <p:sldId id="1418" r:id="rId54"/>
    <p:sldId id="1419" r:id="rId55"/>
    <p:sldId id="1420" r:id="rId56"/>
    <p:sldId id="1421" r:id="rId57"/>
    <p:sldId id="1422" r:id="rId58"/>
    <p:sldId id="1423" r:id="rId59"/>
    <p:sldId id="1424" r:id="rId60"/>
    <p:sldId id="1425" r:id="rId61"/>
    <p:sldId id="1426" r:id="rId62"/>
    <p:sldId id="1427" r:id="rId63"/>
    <p:sldId id="1428" r:id="rId64"/>
    <p:sldId id="1429" r:id="rId65"/>
    <p:sldId id="1430" r:id="rId66"/>
    <p:sldId id="1431" r:id="rId67"/>
    <p:sldId id="1432" r:id="rId68"/>
    <p:sldId id="1433" r:id="rId69"/>
    <p:sldId id="1434" r:id="rId70"/>
    <p:sldId id="1435" r:id="rId71"/>
    <p:sldId id="1436" r:id="rId72"/>
    <p:sldId id="1437" r:id="rId73"/>
    <p:sldId id="1438" r:id="rId74"/>
    <p:sldId id="1440" r:id="rId75"/>
    <p:sldId id="1441" r:id="rId76"/>
    <p:sldId id="1442" r:id="rId77"/>
    <p:sldId id="1443" r:id="rId78"/>
    <p:sldId id="1444" r:id="rId79"/>
  </p:sldIdLst>
  <p:sldSz cx="9144000" cy="6858000" type="screen4x3"/>
  <p:notesSz cx="7010400" cy="9296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8590" autoAdjust="0"/>
  </p:normalViewPr>
  <p:slideViewPr>
    <p:cSldViewPr>
      <p:cViewPr varScale="1">
        <p:scale>
          <a:sx n="94" d="100"/>
          <a:sy n="94" d="100"/>
        </p:scale>
        <p:origin x="480" y="90"/>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199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cked"/>
        <c:varyColors val="0"/>
        <c:ser>
          <c:idx val="1"/>
          <c:order val="1"/>
          <c:tx>
            <c:strRef>
              <c:f>Sheet1!$C$1</c:f>
              <c:strCache>
                <c:ptCount val="1"/>
                <c:pt idx="0">
                  <c:v>Quilos de prata</c:v>
                </c:pt>
              </c:strCache>
            </c:strRef>
          </c:tx>
          <c:spPr>
            <a:ln>
              <a:solidFill>
                <a:schemeClr val="accent3"/>
              </a:solidFill>
            </a:ln>
            <a:effectLst/>
          </c:spPr>
          <c:marker>
            <c:symbol val="square"/>
            <c:size val="13"/>
            <c:spPr>
              <a:solidFill>
                <a:schemeClr val="accent3"/>
              </a:solidFill>
              <a:ln>
                <a:solidFill>
                  <a:schemeClr val="accent3"/>
                </a:solidFill>
              </a:ln>
              <a:effectLst/>
            </c:spPr>
          </c:marker>
          <c:cat>
            <c:strRef>
              <c:f>Sheet1!$A$2:$A$11</c:f>
              <c:strCache>
                <c:ptCount val="10"/>
                <c:pt idx="0">
                  <c:v>1503-1510</c:v>
                </c:pt>
                <c:pt idx="1">
                  <c:v>1511-1520</c:v>
                </c:pt>
                <c:pt idx="2">
                  <c:v>1521-1530</c:v>
                </c:pt>
                <c:pt idx="3">
                  <c:v>1531-1540</c:v>
                </c:pt>
                <c:pt idx="4">
                  <c:v>1541-1550</c:v>
                </c:pt>
                <c:pt idx="5">
                  <c:v>1551-1560</c:v>
                </c:pt>
                <c:pt idx="6">
                  <c:v>1561-1570</c:v>
                </c:pt>
                <c:pt idx="7">
                  <c:v>1571-1580</c:v>
                </c:pt>
                <c:pt idx="8">
                  <c:v>1581-1590</c:v>
                </c:pt>
                <c:pt idx="9">
                  <c:v>1591-1600</c:v>
                </c:pt>
              </c:strCache>
            </c:strRef>
          </c:cat>
          <c:val>
            <c:numRef>
              <c:f>Sheet1!$C$2:$C$11</c:f>
              <c:numCache>
                <c:formatCode>General</c:formatCode>
                <c:ptCount val="10"/>
                <c:pt idx="2">
                  <c:v>148</c:v>
                </c:pt>
                <c:pt idx="3">
                  <c:v>86193</c:v>
                </c:pt>
                <c:pt idx="4">
                  <c:v>177573</c:v>
                </c:pt>
                <c:pt idx="5">
                  <c:v>303121</c:v>
                </c:pt>
                <c:pt idx="6">
                  <c:v>942858</c:v>
                </c:pt>
                <c:pt idx="7">
                  <c:v>1118592</c:v>
                </c:pt>
                <c:pt idx="8">
                  <c:v>2103027</c:v>
                </c:pt>
                <c:pt idx="9">
                  <c:v>2707626</c:v>
                </c:pt>
              </c:numCache>
            </c:numRef>
          </c:val>
          <c:smooth val="0"/>
          <c:extLst>
            <c:ext xmlns:c16="http://schemas.microsoft.com/office/drawing/2014/chart" uri="{C3380CC4-5D6E-409C-BE32-E72D297353CC}">
              <c16:uniqueId val="{00000000-99E0-441C-96D1-9336C2E3FE46}"/>
            </c:ext>
          </c:extLst>
        </c:ser>
        <c:dLbls>
          <c:showLegendKey val="0"/>
          <c:showVal val="0"/>
          <c:showCatName val="0"/>
          <c:showSerName val="0"/>
          <c:showPercent val="0"/>
          <c:showBubbleSize val="0"/>
        </c:dLbls>
        <c:marker val="1"/>
        <c:smooth val="0"/>
        <c:axId val="-2131396984"/>
        <c:axId val="-2116231784"/>
      </c:lineChart>
      <c:lineChart>
        <c:grouping val="stacked"/>
        <c:varyColors val="0"/>
        <c:ser>
          <c:idx val="0"/>
          <c:order val="0"/>
          <c:tx>
            <c:strRef>
              <c:f>Sheet1!$B$1</c:f>
              <c:strCache>
                <c:ptCount val="1"/>
                <c:pt idx="0">
                  <c:v>Quilos de ouro</c:v>
                </c:pt>
              </c:strCache>
            </c:strRef>
          </c:tx>
          <c:spPr>
            <a:ln>
              <a:solidFill>
                <a:srgbClr val="FFCC66"/>
              </a:solidFill>
            </a:ln>
            <a:effectLst/>
          </c:spPr>
          <c:marker>
            <c:symbol val="diamond"/>
            <c:size val="13"/>
            <c:spPr>
              <a:solidFill>
                <a:srgbClr val="FFCC66"/>
              </a:solidFill>
              <a:ln>
                <a:solidFill>
                  <a:srgbClr val="FFCC66"/>
                </a:solidFill>
              </a:ln>
              <a:effectLst/>
            </c:spPr>
          </c:marker>
          <c:cat>
            <c:strRef>
              <c:f>Sheet1!$A$2:$A$11</c:f>
              <c:strCache>
                <c:ptCount val="10"/>
                <c:pt idx="0">
                  <c:v>1503-1510</c:v>
                </c:pt>
                <c:pt idx="1">
                  <c:v>1511-1520</c:v>
                </c:pt>
                <c:pt idx="2">
                  <c:v>1521-1530</c:v>
                </c:pt>
                <c:pt idx="3">
                  <c:v>1531-1540</c:v>
                </c:pt>
                <c:pt idx="4">
                  <c:v>1541-1550</c:v>
                </c:pt>
                <c:pt idx="5">
                  <c:v>1551-1560</c:v>
                </c:pt>
                <c:pt idx="6">
                  <c:v>1561-1570</c:v>
                </c:pt>
                <c:pt idx="7">
                  <c:v>1571-1580</c:v>
                </c:pt>
                <c:pt idx="8">
                  <c:v>1581-1590</c:v>
                </c:pt>
                <c:pt idx="9">
                  <c:v>1591-1600</c:v>
                </c:pt>
              </c:strCache>
            </c:strRef>
          </c:cat>
          <c:val>
            <c:numRef>
              <c:f>Sheet1!$B$2:$B$11</c:f>
              <c:numCache>
                <c:formatCode>General</c:formatCode>
                <c:ptCount val="10"/>
                <c:pt idx="0">
                  <c:v>4965</c:v>
                </c:pt>
                <c:pt idx="1">
                  <c:v>9153</c:v>
                </c:pt>
                <c:pt idx="2">
                  <c:v>4889</c:v>
                </c:pt>
                <c:pt idx="3">
                  <c:v>14466</c:v>
                </c:pt>
                <c:pt idx="4">
                  <c:v>24957</c:v>
                </c:pt>
                <c:pt idx="5">
                  <c:v>42620</c:v>
                </c:pt>
                <c:pt idx="6">
                  <c:v>11530</c:v>
                </c:pt>
                <c:pt idx="7">
                  <c:v>9429</c:v>
                </c:pt>
                <c:pt idx="8">
                  <c:v>12101</c:v>
                </c:pt>
                <c:pt idx="9">
                  <c:v>19451</c:v>
                </c:pt>
              </c:numCache>
            </c:numRef>
          </c:val>
          <c:smooth val="0"/>
          <c:extLst>
            <c:ext xmlns:c16="http://schemas.microsoft.com/office/drawing/2014/chart" uri="{C3380CC4-5D6E-409C-BE32-E72D297353CC}">
              <c16:uniqueId val="{00000001-99E0-441C-96D1-9336C2E3FE46}"/>
            </c:ext>
          </c:extLst>
        </c:ser>
        <c:dLbls>
          <c:showLegendKey val="0"/>
          <c:showVal val="0"/>
          <c:showCatName val="0"/>
          <c:showSerName val="0"/>
          <c:showPercent val="0"/>
          <c:showBubbleSize val="0"/>
        </c:dLbls>
        <c:marker val="1"/>
        <c:smooth val="0"/>
        <c:axId val="-2118121688"/>
        <c:axId val="-2114589864"/>
      </c:lineChart>
      <c:catAx>
        <c:axId val="-2131396984"/>
        <c:scaling>
          <c:orientation val="minMax"/>
        </c:scaling>
        <c:delete val="0"/>
        <c:axPos val="b"/>
        <c:numFmt formatCode="General" sourceLinked="0"/>
        <c:majorTickMark val="out"/>
        <c:minorTickMark val="none"/>
        <c:tickLblPos val="nextTo"/>
        <c:txPr>
          <a:bodyPr/>
          <a:lstStyle/>
          <a:p>
            <a:pPr>
              <a:defRPr sz="1200"/>
            </a:pPr>
            <a:endParaRPr lang="pt-BR"/>
          </a:p>
        </c:txPr>
        <c:crossAx val="-2116231784"/>
        <c:crosses val="autoZero"/>
        <c:auto val="1"/>
        <c:lblAlgn val="ctr"/>
        <c:lblOffset val="100"/>
        <c:noMultiLvlLbl val="0"/>
      </c:catAx>
      <c:valAx>
        <c:axId val="-2116231784"/>
        <c:scaling>
          <c:orientation val="minMax"/>
        </c:scaling>
        <c:delete val="0"/>
        <c:axPos val="l"/>
        <c:majorGridlines/>
        <c:numFmt formatCode="#,##0" sourceLinked="0"/>
        <c:majorTickMark val="out"/>
        <c:minorTickMark val="none"/>
        <c:tickLblPos val="nextTo"/>
        <c:crossAx val="-2131396984"/>
        <c:crosses val="autoZero"/>
        <c:crossBetween val="between"/>
      </c:valAx>
      <c:valAx>
        <c:axId val="-2114589864"/>
        <c:scaling>
          <c:orientation val="minMax"/>
        </c:scaling>
        <c:delete val="0"/>
        <c:axPos val="r"/>
        <c:numFmt formatCode="General" sourceLinked="1"/>
        <c:majorTickMark val="out"/>
        <c:minorTickMark val="none"/>
        <c:tickLblPos val="nextTo"/>
        <c:crossAx val="-2118121688"/>
        <c:crosses val="max"/>
        <c:crossBetween val="between"/>
      </c:valAx>
      <c:catAx>
        <c:axId val="-2118121688"/>
        <c:scaling>
          <c:orientation val="minMax"/>
        </c:scaling>
        <c:delete val="1"/>
        <c:axPos val="b"/>
        <c:numFmt formatCode="General" sourceLinked="1"/>
        <c:majorTickMark val="out"/>
        <c:minorTickMark val="none"/>
        <c:tickLblPos val="nextTo"/>
        <c:crossAx val="-2114589864"/>
        <c:crosses val="autoZero"/>
        <c:auto val="1"/>
        <c:lblAlgn val="ctr"/>
        <c:lblOffset val="100"/>
        <c:noMultiLvlLbl val="0"/>
      </c:catAx>
    </c:plotArea>
    <c:legend>
      <c:legendPos val="b"/>
      <c:layout>
        <c:manualLayout>
          <c:xMode val="edge"/>
          <c:yMode val="edge"/>
          <c:x val="0.51101368046939599"/>
          <c:y val="0.92525934279387301"/>
          <c:w val="0.47934605687642501"/>
          <c:h val="6.3985167926216294E-2"/>
        </c:manualLayout>
      </c:layout>
      <c:overlay val="0"/>
    </c:legend>
    <c:plotVisOnly val="1"/>
    <c:dispBlanksAs val="zero"/>
    <c:showDLblsOverMax val="0"/>
  </c:chart>
  <c:txPr>
    <a:bodyPr/>
    <a:lstStyle/>
    <a:p>
      <a:pPr>
        <a:defRPr sz="1800"/>
      </a:pPr>
      <a:endParaRPr lang="pt-B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pt-BR"/>
          </a:p>
        </p:txBody>
      </p:sp>
      <p:sp>
        <p:nvSpPr>
          <p:cNvPr id="3" name="Espaço Reservado para Dat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BCFEFF7-3D73-46A0-87D3-D8259C54CB06}" type="datetimeFigureOut">
              <a:rPr lang="pt-BR" smtClean="0"/>
              <a:pPr/>
              <a:t>14/09/2021</a:t>
            </a:fld>
            <a:endParaRPr lang="pt-BR"/>
          </a:p>
        </p:txBody>
      </p:sp>
      <p:sp>
        <p:nvSpPr>
          <p:cNvPr id="4" name="Espaço Reservado para Rodapé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AAC6A0-912F-4AA9-9D0E-F2C46BF3C253}" type="slidenum">
              <a:rPr lang="pt-BR" smtClean="0"/>
              <a:pPr/>
              <a:t>‹nº›</a:t>
            </a:fld>
            <a:endParaRPr lang="pt-BR"/>
          </a:p>
        </p:txBody>
      </p:sp>
    </p:spTree>
    <p:extLst>
      <p:ext uri="{BB962C8B-B14F-4D97-AF65-F5344CB8AC3E}">
        <p14:creationId xmlns:p14="http://schemas.microsoft.com/office/powerpoint/2010/main" val="3515983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3038475" cy="46513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970339" y="1"/>
            <a:ext cx="3038475" cy="465138"/>
          </a:xfrm>
          <a:prstGeom prst="rect">
            <a:avLst/>
          </a:prstGeom>
        </p:spPr>
        <p:txBody>
          <a:bodyPr vert="horz" lIns="91440" tIns="45720" rIns="91440" bIns="45720" rtlCol="0"/>
          <a:lstStyle>
            <a:lvl1pPr algn="r">
              <a:defRPr sz="1200"/>
            </a:lvl1pPr>
          </a:lstStyle>
          <a:p>
            <a:fld id="{C048DF87-94AD-4585-9112-FB5739434767}" type="datetimeFigureOut">
              <a:rPr lang="pt-BR" smtClean="0"/>
              <a:pPr/>
              <a:t>14/09/2021</a:t>
            </a:fld>
            <a:endParaRPr lang="pt-BR"/>
          </a:p>
        </p:txBody>
      </p:sp>
      <p:sp>
        <p:nvSpPr>
          <p:cNvPr id="4" name="Espaço Reservado para Imagem de Slide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01676" y="4416426"/>
            <a:ext cx="5607050" cy="4183063"/>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70339" y="8829675"/>
            <a:ext cx="3038475" cy="465138"/>
          </a:xfrm>
          <a:prstGeom prst="rect">
            <a:avLst/>
          </a:prstGeom>
        </p:spPr>
        <p:txBody>
          <a:bodyPr vert="horz" lIns="91440" tIns="45720" rIns="91440" bIns="45720" rtlCol="0" anchor="b"/>
          <a:lstStyle>
            <a:lvl1pPr algn="r">
              <a:defRPr sz="1200"/>
            </a:lvl1pPr>
          </a:lstStyle>
          <a:p>
            <a:fld id="{AFA1A587-0A0E-4D80-947E-55F253A39C1A}" type="slidenum">
              <a:rPr lang="pt-BR" smtClean="0"/>
              <a:pPr/>
              <a:t>‹nº›</a:t>
            </a:fld>
            <a:endParaRPr lang="pt-BR"/>
          </a:p>
        </p:txBody>
      </p:sp>
    </p:spTree>
    <p:extLst>
      <p:ext uri="{BB962C8B-B14F-4D97-AF65-F5344CB8AC3E}">
        <p14:creationId xmlns:p14="http://schemas.microsoft.com/office/powerpoint/2010/main" val="13444361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1</a:t>
            </a:fld>
            <a:endParaRPr lang="pt-BR"/>
          </a:p>
        </p:txBody>
      </p:sp>
    </p:spTree>
    <p:extLst>
      <p:ext uri="{BB962C8B-B14F-4D97-AF65-F5344CB8AC3E}">
        <p14:creationId xmlns:p14="http://schemas.microsoft.com/office/powerpoint/2010/main" val="180097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26</a:t>
            </a:fld>
            <a:endParaRPr lang="pt-BR"/>
          </a:p>
        </p:txBody>
      </p:sp>
    </p:spTree>
    <p:extLst>
      <p:ext uri="{BB962C8B-B14F-4D97-AF65-F5344CB8AC3E}">
        <p14:creationId xmlns:p14="http://schemas.microsoft.com/office/powerpoint/2010/main" val="1772488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30</a:t>
            </a:fld>
            <a:endParaRPr lang="pt-BR"/>
          </a:p>
        </p:txBody>
      </p:sp>
    </p:spTree>
    <p:extLst>
      <p:ext uri="{BB962C8B-B14F-4D97-AF65-F5344CB8AC3E}">
        <p14:creationId xmlns:p14="http://schemas.microsoft.com/office/powerpoint/2010/main" val="28622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a:ln/>
        </p:spPr>
      </p:sp>
      <p:sp>
        <p:nvSpPr>
          <p:cNvPr id="51203" name="Espaço Reservado para Anotações 2"/>
          <p:cNvSpPr>
            <a:spLocks noGrp="1"/>
          </p:cNvSpPr>
          <p:nvPr>
            <p:ph type="body" idx="1"/>
          </p:nvPr>
        </p:nvSpPr>
        <p:spPr>
          <a:noFill/>
          <a:ln/>
        </p:spPr>
        <p:txBody>
          <a:bodyPr/>
          <a:lstStyle/>
          <a:p>
            <a:pPr eaLnBrk="1" hangingPunct="1"/>
            <a:endParaRPr lang="pt-BR"/>
          </a:p>
        </p:txBody>
      </p:sp>
      <p:sp>
        <p:nvSpPr>
          <p:cNvPr id="51204" name="Espaço Reservado para Número de Slide 3"/>
          <p:cNvSpPr txBox="1">
            <a:spLocks noGrp="1"/>
          </p:cNvSpPr>
          <p:nvPr/>
        </p:nvSpPr>
        <p:spPr bwMode="auto">
          <a:xfrm>
            <a:off x="3851098" y="9429750"/>
            <a:ext cx="2944958" cy="496888"/>
          </a:xfrm>
          <a:prstGeom prst="rect">
            <a:avLst/>
          </a:prstGeom>
          <a:noFill/>
          <a:ln w="9525">
            <a:noFill/>
            <a:miter lim="800000"/>
            <a:headEnd/>
            <a:tailEnd/>
          </a:ln>
        </p:spPr>
        <p:txBody>
          <a:bodyPr anchor="b"/>
          <a:lstStyle/>
          <a:p>
            <a:pPr algn="r" eaLnBrk="0" hangingPunct="0"/>
            <a:fld id="{BBDE6684-D2A7-49DE-99E5-95A75F907D4B}" type="slidenum">
              <a:rPr lang="pt-BR" sz="1200">
                <a:latin typeface="Times New Roman" pitchFamily="18" charset="0"/>
              </a:rPr>
              <a:pPr algn="r" eaLnBrk="0" hangingPunct="0"/>
              <a:t>31</a:t>
            </a:fld>
            <a:endParaRPr lang="pt-BR" sz="1200">
              <a:latin typeface="Times New Roman" pitchFamily="18" charset="0"/>
            </a:endParaRPr>
          </a:p>
        </p:txBody>
      </p:sp>
    </p:spTree>
    <p:extLst>
      <p:ext uri="{BB962C8B-B14F-4D97-AF65-F5344CB8AC3E}">
        <p14:creationId xmlns:p14="http://schemas.microsoft.com/office/powerpoint/2010/main" val="266439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A1A587-0A0E-4D80-947E-55F253A39C1A}" type="slidenum">
              <a:rPr lang="pt-BR" smtClean="0"/>
              <a:pPr/>
              <a:t>32</a:t>
            </a:fld>
            <a:endParaRPr lang="pt-BR"/>
          </a:p>
        </p:txBody>
      </p:sp>
    </p:spTree>
    <p:extLst>
      <p:ext uri="{BB962C8B-B14F-4D97-AF65-F5344CB8AC3E}">
        <p14:creationId xmlns:p14="http://schemas.microsoft.com/office/powerpoint/2010/main" val="357649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34</a:t>
            </a:fld>
            <a:endParaRPr lang="pt-BR"/>
          </a:p>
        </p:txBody>
      </p:sp>
    </p:spTree>
    <p:extLst>
      <p:ext uri="{BB962C8B-B14F-4D97-AF65-F5344CB8AC3E}">
        <p14:creationId xmlns:p14="http://schemas.microsoft.com/office/powerpoint/2010/main" val="283070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39</a:t>
            </a:fld>
            <a:endParaRPr lang="pt-BR"/>
          </a:p>
        </p:txBody>
      </p:sp>
    </p:spTree>
    <p:extLst>
      <p:ext uri="{BB962C8B-B14F-4D97-AF65-F5344CB8AC3E}">
        <p14:creationId xmlns:p14="http://schemas.microsoft.com/office/powerpoint/2010/main" val="320677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A1A587-0A0E-4D80-947E-55F253A39C1A}" type="slidenum">
              <a:rPr lang="pt-BR" smtClean="0"/>
              <a:pPr/>
              <a:t>42</a:t>
            </a:fld>
            <a:endParaRPr lang="pt-BR"/>
          </a:p>
        </p:txBody>
      </p:sp>
    </p:spTree>
    <p:extLst>
      <p:ext uri="{BB962C8B-B14F-4D97-AF65-F5344CB8AC3E}">
        <p14:creationId xmlns:p14="http://schemas.microsoft.com/office/powerpoint/2010/main" val="312668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857722F-AD9B-4AB7-B5BC-94A00358EF44}" type="slidenum">
              <a:rPr lang="pt-BR" smtClean="0"/>
              <a:t>47</a:t>
            </a:fld>
            <a:endParaRPr lang="pt-BR"/>
          </a:p>
        </p:txBody>
      </p:sp>
    </p:spTree>
    <p:extLst>
      <p:ext uri="{BB962C8B-B14F-4D97-AF65-F5344CB8AC3E}">
        <p14:creationId xmlns:p14="http://schemas.microsoft.com/office/powerpoint/2010/main" val="209061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857722F-AD9B-4AB7-B5BC-94A00358EF44}" type="slidenum">
              <a:rPr lang="pt-BR" smtClean="0"/>
              <a:t>48</a:t>
            </a:fld>
            <a:endParaRPr lang="pt-BR"/>
          </a:p>
        </p:txBody>
      </p:sp>
    </p:spTree>
    <p:extLst>
      <p:ext uri="{BB962C8B-B14F-4D97-AF65-F5344CB8AC3E}">
        <p14:creationId xmlns:p14="http://schemas.microsoft.com/office/powerpoint/2010/main" val="128562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857722F-AD9B-4AB7-B5BC-94A00358EF44}" type="slidenum">
              <a:rPr lang="pt-BR" smtClean="0"/>
              <a:t>49</a:t>
            </a:fld>
            <a:endParaRPr lang="pt-BR"/>
          </a:p>
        </p:txBody>
      </p:sp>
    </p:spTree>
    <p:extLst>
      <p:ext uri="{BB962C8B-B14F-4D97-AF65-F5344CB8AC3E}">
        <p14:creationId xmlns:p14="http://schemas.microsoft.com/office/powerpoint/2010/main" val="423476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2</a:t>
            </a:fld>
            <a:endParaRPr lang="pt-BR"/>
          </a:p>
        </p:txBody>
      </p:sp>
    </p:spTree>
    <p:extLst>
      <p:ext uri="{BB962C8B-B14F-4D97-AF65-F5344CB8AC3E}">
        <p14:creationId xmlns:p14="http://schemas.microsoft.com/office/powerpoint/2010/main" val="3868149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857722F-AD9B-4AB7-B5BC-94A00358EF44}" type="slidenum">
              <a:rPr lang="pt-BR" smtClean="0"/>
              <a:t>50</a:t>
            </a:fld>
            <a:endParaRPr lang="pt-BR"/>
          </a:p>
        </p:txBody>
      </p:sp>
    </p:spTree>
    <p:extLst>
      <p:ext uri="{BB962C8B-B14F-4D97-AF65-F5344CB8AC3E}">
        <p14:creationId xmlns:p14="http://schemas.microsoft.com/office/powerpoint/2010/main" val="860419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A1A587-0A0E-4D80-947E-55F253A39C1A}" type="slidenum">
              <a:rPr lang="pt-BR" smtClean="0"/>
              <a:pPr/>
              <a:t>52</a:t>
            </a:fld>
            <a:endParaRPr lang="pt-BR"/>
          </a:p>
        </p:txBody>
      </p:sp>
    </p:spTree>
    <p:extLst>
      <p:ext uri="{BB962C8B-B14F-4D97-AF65-F5344CB8AC3E}">
        <p14:creationId xmlns:p14="http://schemas.microsoft.com/office/powerpoint/2010/main" val="239150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17</a:t>
            </a:fld>
            <a:endParaRPr lang="pt-BR"/>
          </a:p>
        </p:txBody>
      </p:sp>
    </p:spTree>
    <p:extLst>
      <p:ext uri="{BB962C8B-B14F-4D97-AF65-F5344CB8AC3E}">
        <p14:creationId xmlns:p14="http://schemas.microsoft.com/office/powerpoint/2010/main" val="376190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18</a:t>
            </a:fld>
            <a:endParaRPr lang="pt-BR"/>
          </a:p>
        </p:txBody>
      </p:sp>
    </p:spTree>
    <p:extLst>
      <p:ext uri="{BB962C8B-B14F-4D97-AF65-F5344CB8AC3E}">
        <p14:creationId xmlns:p14="http://schemas.microsoft.com/office/powerpoint/2010/main" val="374131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19</a:t>
            </a:fld>
            <a:endParaRPr lang="pt-BR"/>
          </a:p>
        </p:txBody>
      </p:sp>
    </p:spTree>
    <p:extLst>
      <p:ext uri="{BB962C8B-B14F-4D97-AF65-F5344CB8AC3E}">
        <p14:creationId xmlns:p14="http://schemas.microsoft.com/office/powerpoint/2010/main" val="81629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7972351-A09C-44D5-9DD0-0622ACA34EF6}" type="slidenum">
              <a:rPr lang="pt-BR" smtClean="0"/>
              <a:pPr/>
              <a:t>20</a:t>
            </a:fld>
            <a:endParaRPr lang="pt-BR"/>
          </a:p>
        </p:txBody>
      </p:sp>
    </p:spTree>
    <p:extLst>
      <p:ext uri="{BB962C8B-B14F-4D97-AF65-F5344CB8AC3E}">
        <p14:creationId xmlns:p14="http://schemas.microsoft.com/office/powerpoint/2010/main" val="205604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21</a:t>
            </a:fld>
            <a:endParaRPr lang="pt-BR"/>
          </a:p>
        </p:txBody>
      </p:sp>
    </p:spTree>
    <p:extLst>
      <p:ext uri="{BB962C8B-B14F-4D97-AF65-F5344CB8AC3E}">
        <p14:creationId xmlns:p14="http://schemas.microsoft.com/office/powerpoint/2010/main" val="165434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23</a:t>
            </a:fld>
            <a:endParaRPr lang="pt-BR"/>
          </a:p>
        </p:txBody>
      </p:sp>
    </p:spTree>
    <p:extLst>
      <p:ext uri="{BB962C8B-B14F-4D97-AF65-F5344CB8AC3E}">
        <p14:creationId xmlns:p14="http://schemas.microsoft.com/office/powerpoint/2010/main" val="33615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FA1A587-0A0E-4D80-947E-55F253A39C1A}" type="slidenum">
              <a:rPr lang="pt-BR" smtClean="0"/>
              <a:pPr/>
              <a:t>24</a:t>
            </a:fld>
            <a:endParaRPr lang="pt-BR"/>
          </a:p>
        </p:txBody>
      </p:sp>
    </p:spTree>
    <p:extLst>
      <p:ext uri="{BB962C8B-B14F-4D97-AF65-F5344CB8AC3E}">
        <p14:creationId xmlns:p14="http://schemas.microsoft.com/office/powerpoint/2010/main" val="267628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838901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13469636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3AAA87F-6CB3-1D48-BCB3-B0E4F1A84AB2}" type="slidenum">
              <a:rPr lang="pt-BR" smtClean="0"/>
              <a:t>‹nº›</a:t>
            </a:fld>
            <a:endParaRPr lang="pt-B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89553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pt-BR"/>
              <a:t>Clique para editar o título mestre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78974494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3AAA87F-6CB3-1D48-BCB3-B0E4F1A84AB2}" type="slidenum">
              <a:rPr lang="pt-BR" smtClean="0"/>
              <a:t>‹nº›</a:t>
            </a:fld>
            <a:endParaRPr lang="pt-B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6668588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33118979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1689698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66063778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itação">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728" y="332656"/>
            <a:ext cx="6805165" cy="5832648"/>
          </a:xfrm>
        </p:spPr>
        <p:txBody>
          <a:bodyPr anchor="ctr">
            <a:normAutofit/>
          </a:bodyPr>
          <a:lstStyle>
            <a:lvl1pPr marL="0" indent="0" algn="ctr">
              <a:lnSpc>
                <a:spcPct val="114000"/>
              </a:lnSpc>
              <a:spcBef>
                <a:spcPts val="0"/>
              </a:spcBef>
              <a:buFont typeface="Arial" panose="020B0604020202020204" pitchFamily="34" charset="0"/>
              <a:buNone/>
              <a:defRPr sz="2400" i="1">
                <a:solidFill>
                  <a:schemeClr val="tx1"/>
                </a:solidFill>
                <a:latin typeface="+mj-lt"/>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255712" indent="0">
              <a:buFont typeface="Arial" panose="020B0604020202020204" pitchFamily="34" charset="0"/>
              <a:buNone/>
              <a:defRPr sz="2000">
                <a:solidFill>
                  <a:schemeClr val="tx1"/>
                </a:solidFill>
              </a:defRPr>
            </a:lvl4pPr>
            <a:lvl5pPr marL="1597025" indent="0">
              <a:buFont typeface="Arial" panose="020B0604020202020204" pitchFamily="34" charset="0"/>
              <a:buNone/>
              <a:defRPr sz="2000">
                <a:solidFill>
                  <a:schemeClr val="tx1"/>
                </a:solidFill>
              </a:defRPr>
            </a:lvl5pPr>
          </a:lstStyle>
          <a:p>
            <a:pPr lvl="0"/>
            <a:r>
              <a:rPr lang="pt-BR" dirty="0"/>
              <a:t>Editar estilos de texto Mestre</a:t>
            </a:r>
          </a:p>
        </p:txBody>
      </p:sp>
      <p:sp>
        <p:nvSpPr>
          <p:cNvPr id="8" name="Espaço Reservado para Texto 7"/>
          <p:cNvSpPr>
            <a:spLocks noGrp="1"/>
          </p:cNvSpPr>
          <p:nvPr>
            <p:ph type="body" sz="quarter" idx="14"/>
          </p:nvPr>
        </p:nvSpPr>
        <p:spPr>
          <a:xfrm>
            <a:off x="1358414" y="6236543"/>
            <a:ext cx="7570480" cy="504825"/>
          </a:xfrm>
        </p:spPr>
        <p:txBody>
          <a:bodyPr>
            <a:normAutofit/>
          </a:bodyPr>
          <a:lstStyle>
            <a:lvl1pPr marL="0" indent="0" algn="r">
              <a:buFont typeface="Arial" panose="020B0604020202020204" pitchFamily="34" charset="0"/>
              <a:buNone/>
              <a:defRPr sz="1400">
                <a:solidFill>
                  <a:schemeClr val="tx1">
                    <a:lumMod val="65000"/>
                    <a:lumOff val="35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255712" indent="0">
              <a:buFont typeface="Arial" panose="020B0604020202020204" pitchFamily="34" charset="0"/>
              <a:buNone/>
              <a:defRPr/>
            </a:lvl4pPr>
            <a:lvl5pPr marL="1597025" indent="0">
              <a:buFont typeface="Arial" panose="020B0604020202020204" pitchFamily="34" charset="0"/>
              <a:buNone/>
              <a:defRPr/>
            </a:lvl5pPr>
          </a:lstStyle>
          <a:p>
            <a:pPr lvl="0"/>
            <a:r>
              <a:rPr lang="pt-BR" dirty="0"/>
              <a:t>Editar estilos de texto Mestre</a:t>
            </a:r>
          </a:p>
        </p:txBody>
      </p:sp>
      <p:sp>
        <p:nvSpPr>
          <p:cNvPr id="4" name="Freeform 11"/>
          <p:cNvSpPr/>
          <p:nvPr userDrawn="1"/>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Tree>
    <p:extLst>
      <p:ext uri="{BB962C8B-B14F-4D97-AF65-F5344CB8AC3E}">
        <p14:creationId xmlns:p14="http://schemas.microsoft.com/office/powerpoint/2010/main" val="321121710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114" y="282573"/>
            <a:ext cx="7271658" cy="5864227"/>
          </a:xfrm>
        </p:spPr>
        <p:txBody>
          <a:bodyPr anchor="ctr">
            <a:normAutofit/>
          </a:bodyPr>
          <a:lstStyle>
            <a:lvl1pPr marL="0" indent="0" algn="ctr">
              <a:lnSpc>
                <a:spcPct val="114000"/>
              </a:lnSpc>
              <a:spcBef>
                <a:spcPts val="0"/>
              </a:spcBef>
              <a:buNone/>
              <a:defRPr sz="2800" i="1">
                <a:solidFill>
                  <a:schemeClr val="tx1"/>
                </a:solidFill>
              </a:defRPr>
            </a:lvl1pPr>
            <a:lvl2pPr marL="228600" indent="0">
              <a:buNone/>
              <a:defRPr sz="2400" i="1">
                <a:solidFill>
                  <a:schemeClr val="tx1"/>
                </a:solidFill>
              </a:defRPr>
            </a:lvl2pPr>
            <a:lvl3pPr marL="457200" indent="0">
              <a:buNone/>
              <a:defRPr sz="2400" i="1">
                <a:solidFill>
                  <a:schemeClr val="tx1"/>
                </a:solidFill>
              </a:defRPr>
            </a:lvl3pPr>
            <a:lvl4pPr marL="685800" indent="0">
              <a:buNone/>
              <a:defRPr sz="2400" i="1">
                <a:solidFill>
                  <a:schemeClr val="tx1"/>
                </a:solidFill>
              </a:defRPr>
            </a:lvl4pPr>
            <a:lvl5pPr marL="914400" indent="0">
              <a:buNone/>
              <a:defRPr sz="2400" i="1">
                <a:solidFill>
                  <a:schemeClr val="tx1"/>
                </a:solidFill>
              </a:defRPr>
            </a:lvl5pPr>
          </a:lstStyle>
          <a:p>
            <a:pPr lvl="0"/>
            <a:r>
              <a:rPr lang="pt-BR"/>
              <a:t>Clique para editar o texto mestre</a:t>
            </a:r>
          </a:p>
        </p:txBody>
      </p:sp>
      <p:sp>
        <p:nvSpPr>
          <p:cNvPr id="4" name="Date Placeholder 3"/>
          <p:cNvSpPr>
            <a:spLocks noGrp="1"/>
          </p:cNvSpPr>
          <p:nvPr>
            <p:ph type="dt" sz="half" idx="10"/>
          </p:nvPr>
        </p:nvSpPr>
        <p:spPr/>
        <p:txBody>
          <a:bodyPr/>
          <a:lstStyle/>
          <a:p>
            <a:fld id="{8B13FECC-04E6-43E2-AD42-2FD4456C5DC8}" type="datetime1">
              <a:rPr lang="pt-BR" smtClean="0"/>
              <a:pPr/>
              <a:t>14/09/2021</a:t>
            </a:fld>
            <a:endParaRPr lang="pt-BR"/>
          </a:p>
        </p:txBody>
      </p:sp>
      <p:sp>
        <p:nvSpPr>
          <p:cNvPr id="5" name="Footer Placeholder 4"/>
          <p:cNvSpPr>
            <a:spLocks noGrp="1"/>
          </p:cNvSpPr>
          <p:nvPr>
            <p:ph type="ftr" sz="quarter" idx="11"/>
          </p:nvPr>
        </p:nvSpPr>
        <p:spPr/>
        <p:txBody>
          <a:bodyPr/>
          <a:lstStyle/>
          <a:p>
            <a:endParaRPr lang="pt-BR"/>
          </a:p>
        </p:txBody>
      </p:sp>
      <p:sp>
        <p:nvSpPr>
          <p:cNvPr id="7" name="Slide Number Placeholder 5"/>
          <p:cNvSpPr>
            <a:spLocks noGrp="1"/>
          </p:cNvSpPr>
          <p:nvPr>
            <p:ph type="sldNum" sz="quarter" idx="12"/>
          </p:nvPr>
        </p:nvSpPr>
        <p:spPr>
          <a:xfrm>
            <a:off x="8305800" y="242234"/>
            <a:ext cx="554038" cy="365125"/>
          </a:xfrm>
        </p:spPr>
        <p:txBody>
          <a:bodyPr/>
          <a:lstStyle>
            <a:lvl1pPr algn="ctr">
              <a:defRPr/>
            </a:lvl1pPr>
          </a:lstStyle>
          <a:p>
            <a:fld id="{38FDEC19-2326-4C1D-95A6-695BA3D6EBCC}" type="slidenum">
              <a:rPr lang="pt-BR" smtClean="0"/>
              <a:pPr/>
              <a:t>‹nº›</a:t>
            </a:fld>
            <a:endParaRPr lang="pt-BR"/>
          </a:p>
        </p:txBody>
      </p:sp>
      <p:sp>
        <p:nvSpPr>
          <p:cNvPr id="10" name="Content Placeholder 2"/>
          <p:cNvSpPr>
            <a:spLocks noGrp="1"/>
          </p:cNvSpPr>
          <p:nvPr>
            <p:ph idx="13"/>
          </p:nvPr>
        </p:nvSpPr>
        <p:spPr>
          <a:xfrm>
            <a:off x="624114" y="6280681"/>
            <a:ext cx="7271658" cy="508028"/>
          </a:xfrm>
        </p:spPr>
        <p:txBody>
          <a:bodyPr anchor="ctr">
            <a:noAutofit/>
          </a:bodyPr>
          <a:lstStyle>
            <a:lvl1pPr marL="0" indent="0" algn="ctr">
              <a:lnSpc>
                <a:spcPct val="114000"/>
              </a:lnSpc>
              <a:buNone/>
              <a:defRPr sz="1400" i="0">
                <a:solidFill>
                  <a:schemeClr val="tx1">
                    <a:lumMod val="65000"/>
                    <a:lumOff val="35000"/>
                  </a:schemeClr>
                </a:solidFill>
              </a:defRPr>
            </a:lvl1pPr>
            <a:lvl2pPr marL="228600" indent="0">
              <a:buNone/>
              <a:defRPr sz="2400" i="1">
                <a:solidFill>
                  <a:schemeClr val="tx1"/>
                </a:solidFill>
              </a:defRPr>
            </a:lvl2pPr>
            <a:lvl3pPr marL="457200" indent="0">
              <a:buNone/>
              <a:defRPr sz="2400" i="1">
                <a:solidFill>
                  <a:schemeClr val="tx1"/>
                </a:solidFill>
              </a:defRPr>
            </a:lvl3pPr>
            <a:lvl4pPr marL="685800" indent="0">
              <a:buNone/>
              <a:defRPr sz="2400" i="1">
                <a:solidFill>
                  <a:schemeClr val="tx1"/>
                </a:solidFill>
              </a:defRPr>
            </a:lvl4pPr>
            <a:lvl5pPr marL="914400" indent="0">
              <a:buNone/>
              <a:defRPr sz="2400" i="1">
                <a:solidFill>
                  <a:schemeClr val="tx1"/>
                </a:solidFill>
              </a:defRPr>
            </a:lvl5pPr>
          </a:lstStyle>
          <a:p>
            <a:pPr lvl="0"/>
            <a:r>
              <a:rPr lang="pt-BR"/>
              <a:t>Clique para editar o texto mestre</a:t>
            </a:r>
          </a:p>
        </p:txBody>
      </p:sp>
    </p:spTree>
    <p:extLst>
      <p:ext uri="{BB962C8B-B14F-4D97-AF65-F5344CB8AC3E}">
        <p14:creationId xmlns:p14="http://schemas.microsoft.com/office/powerpoint/2010/main" val="510802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1" y="1340768"/>
            <a:ext cx="6624736" cy="4896544"/>
          </a:xfrm>
        </p:spPr>
        <p:txBody>
          <a:bodyPr anchor="ctr">
            <a:normAutofit/>
          </a:bodyPr>
          <a:lstStyle>
            <a:lvl1pPr marL="0" indent="0">
              <a:buFont typeface="Arial"/>
              <a:buNone/>
              <a:defRPr sz="2600" i="1">
                <a:solidFill>
                  <a:srgbClr val="000000"/>
                </a:solidFill>
              </a:defRPr>
            </a:lvl1pPr>
            <a:lvl5pPr>
              <a:defRPr/>
            </a:lvl5pPr>
          </a:lstStyle>
          <a:p>
            <a:pPr lvl="0"/>
            <a:r>
              <a:rPr lang="pt-BR"/>
              <a:t>Clique para editar o texto mestre</a:t>
            </a:r>
          </a:p>
        </p:txBody>
      </p:sp>
      <p:sp>
        <p:nvSpPr>
          <p:cNvPr id="6" name="Slide Number Placeholder 5"/>
          <p:cNvSpPr>
            <a:spLocks noGrp="1"/>
          </p:cNvSpPr>
          <p:nvPr>
            <p:ph type="sldNum" sz="quarter" idx="12"/>
          </p:nvPr>
        </p:nvSpPr>
        <p:spPr/>
        <p:txBody>
          <a:bodyPr/>
          <a:lstStyle/>
          <a:p>
            <a:fld id="{38FDEC19-2326-4C1D-95A6-695BA3D6EBCC}" type="slidenum">
              <a:rPr lang="pt-BR" smtClean="0"/>
              <a:pPr/>
              <a:t>‹nº›</a:t>
            </a:fld>
            <a:endParaRPr lang="pt-BR"/>
          </a:p>
        </p:txBody>
      </p:sp>
      <p:sp>
        <p:nvSpPr>
          <p:cNvPr id="9" name="Text Placeholder 8"/>
          <p:cNvSpPr>
            <a:spLocks noGrp="1"/>
          </p:cNvSpPr>
          <p:nvPr>
            <p:ph type="body" sz="quarter" idx="13"/>
          </p:nvPr>
        </p:nvSpPr>
        <p:spPr>
          <a:xfrm>
            <a:off x="250824" y="6381328"/>
            <a:ext cx="8785671" cy="360040"/>
          </a:xfrm>
        </p:spPr>
        <p:txBody>
          <a:bodyPr anchor="b">
            <a:normAutofit/>
          </a:bodyPr>
          <a:lstStyle>
            <a:lvl1pPr marL="0" indent="0">
              <a:buFont typeface="Arial"/>
              <a:buNone/>
              <a:defRPr sz="1400"/>
            </a:lvl1pPr>
            <a:lvl2pPr marL="457200" indent="0">
              <a:buFont typeface="Arial"/>
              <a:buNone/>
              <a:defRPr/>
            </a:lvl2pPr>
            <a:lvl3pPr marL="914400" indent="0">
              <a:buFont typeface="Arial"/>
              <a:buNone/>
              <a:defRPr/>
            </a:lvl3pPr>
            <a:lvl4pPr marL="1255712" indent="0">
              <a:buFont typeface="Arial"/>
              <a:buNone/>
              <a:defRPr/>
            </a:lvl4pPr>
            <a:lvl5pPr marL="1597025" indent="0">
              <a:buFont typeface="Arial"/>
              <a:buNone/>
              <a:defRPr/>
            </a:lvl5pPr>
          </a:lstStyle>
          <a:p>
            <a:pPr lvl="0"/>
            <a:r>
              <a:rPr lang="pt-BR"/>
              <a:t>Clique para editar o texto mestre</a:t>
            </a:r>
          </a:p>
        </p:txBody>
      </p:sp>
      <p:sp>
        <p:nvSpPr>
          <p:cNvPr id="5" name="Text Placeholder 7"/>
          <p:cNvSpPr>
            <a:spLocks noGrp="1"/>
          </p:cNvSpPr>
          <p:nvPr>
            <p:ph type="body" sz="quarter" idx="14"/>
          </p:nvPr>
        </p:nvSpPr>
        <p:spPr>
          <a:xfrm>
            <a:off x="1122218" y="116632"/>
            <a:ext cx="8021782" cy="1152128"/>
          </a:xfrm>
        </p:spPr>
        <p:txBody>
          <a:bodyPr wrap="none" lIns="0" tIns="0" rIns="0" bIns="0" anchor="ctr" anchorCtr="0">
            <a:noAutofit/>
          </a:bodyPr>
          <a:lstStyle>
            <a:lvl1pPr marL="0" indent="0" algn="r">
              <a:spcBef>
                <a:spcPts val="0"/>
              </a:spcBef>
              <a:buNone/>
              <a:defRPr sz="96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pt-BR"/>
              <a:t>Clique para editar o texto mestre</a:t>
            </a:r>
          </a:p>
        </p:txBody>
      </p:sp>
    </p:spTree>
    <p:extLst>
      <p:ext uri="{BB962C8B-B14F-4D97-AF65-F5344CB8AC3E}">
        <p14:creationId xmlns:p14="http://schemas.microsoft.com/office/powerpoint/2010/main" val="962510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7019287" cy="1280890"/>
          </a:xfrm>
        </p:spPr>
        <p:txBody>
          <a:bodyPr/>
          <a:lstStyle/>
          <a:p>
            <a:r>
              <a:rPr lang="pt-BR"/>
              <a:t>Clique para editar o título mestre</a:t>
            </a:r>
            <a:endParaRPr lang="en-US" dirty="0"/>
          </a:p>
        </p:txBody>
      </p:sp>
      <p:sp>
        <p:nvSpPr>
          <p:cNvPr id="3" name="Content Placeholder 2"/>
          <p:cNvSpPr>
            <a:spLocks noGrp="1"/>
          </p:cNvSpPr>
          <p:nvPr>
            <p:ph idx="1"/>
          </p:nvPr>
        </p:nvSpPr>
        <p:spPr>
          <a:xfrm>
            <a:off x="1942415" y="2133600"/>
            <a:ext cx="7022255" cy="4535760"/>
          </a:xfrm>
        </p:spPr>
        <p:txBody>
          <a:bodyPr>
            <a:normAutofit/>
          </a:bodyPr>
          <a:lstStyle>
            <a:lvl1pPr>
              <a:defRPr sz="2400"/>
            </a:lvl1pPr>
            <a:lvl2pPr>
              <a:defRPr sz="1800"/>
            </a:lvl2pPr>
            <a:lvl3pPr>
              <a:defRPr sz="1600"/>
            </a:lvl3pPr>
            <a:lvl4pPr>
              <a:defRPr sz="1400"/>
            </a:lvl4pPr>
            <a:lvl5pPr>
              <a:defRPr sz="1400"/>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55781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0"/>
            </a:lvl1pPr>
          </a:lstStyle>
          <a:p>
            <a:r>
              <a:rPr lang="pt-BR"/>
              <a:t>Clique para editar o título mestre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EDF71591-3CB6-4E71-BDD9-908E668F16DC}" type="datetime1">
              <a:rPr lang="pt-BR" smtClean="0"/>
              <a:pPr/>
              <a:t>14/09/2021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8FDEC19-2326-4C1D-95A6-695BA3D6EBCC}" type="slidenum">
              <a:rPr lang="pt-BR" smtClean="0"/>
              <a:pPr/>
              <a:t>‹nº›</a:t>
            </a:fld>
            <a:endParaRPr lang="pt-B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pt-BR"/>
              <a:t>Clique no ícone para adicionar uma imagem</a:t>
            </a:r>
            <a:endParaRPr/>
          </a:p>
        </p:txBody>
      </p:sp>
    </p:spTree>
    <p:extLst>
      <p:ext uri="{BB962C8B-B14F-4D97-AF65-F5344CB8AC3E}">
        <p14:creationId xmlns:p14="http://schemas.microsoft.com/office/powerpoint/2010/main" val="412541214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údo com Le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041" y="174812"/>
            <a:ext cx="8769448" cy="595135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dirty="0"/>
          </a:p>
        </p:txBody>
      </p:sp>
      <p:sp>
        <p:nvSpPr>
          <p:cNvPr id="8" name="Rectangle 7"/>
          <p:cNvSpPr/>
          <p:nvPr/>
        </p:nvSpPr>
        <p:spPr>
          <a:xfrm>
            <a:off x="195040" y="6237312"/>
            <a:ext cx="8753921"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95039" y="6237312"/>
            <a:ext cx="8753921" cy="504056"/>
          </a:xfrm>
        </p:spPr>
        <p:txBody>
          <a:bodyPr anchor="ctr">
            <a:normAutofit/>
          </a:bodyPr>
          <a:lstStyle>
            <a:lvl1pPr algn="l">
              <a:defRPr sz="1400" b="0">
                <a:solidFill>
                  <a:schemeClr val="bg1"/>
                </a:solidFill>
              </a:defRPr>
            </a:lvl1pPr>
          </a:lstStyle>
          <a:p>
            <a:r>
              <a:rPr lang="pt-BR" dirty="0"/>
              <a:t>Clique para editar o título mestre</a:t>
            </a:r>
            <a:endParaRPr dirty="0"/>
          </a:p>
        </p:txBody>
      </p:sp>
      <p:sp>
        <p:nvSpPr>
          <p:cNvPr id="10" name="TextBox 8"/>
          <p:cNvSpPr txBox="1"/>
          <p:nvPr userDrawn="1"/>
        </p:nvSpPr>
        <p:spPr>
          <a:xfrm>
            <a:off x="218332" y="188640"/>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Tree>
    <p:extLst>
      <p:ext uri="{BB962C8B-B14F-4D97-AF65-F5344CB8AC3E}">
        <p14:creationId xmlns:p14="http://schemas.microsoft.com/office/powerpoint/2010/main" val="303484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23578456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305414614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a:p>
        </p:txBody>
      </p:sp>
      <p:sp>
        <p:nvSpPr>
          <p:cNvPr id="8" name="Footer Placeholder 7"/>
          <p:cNvSpPr>
            <a:spLocks noGrp="1"/>
          </p:cNvSpPr>
          <p:nvPr>
            <p:ph type="ftr" sz="quarter" idx="11"/>
          </p:nvPr>
        </p:nvSpPr>
        <p:spPr/>
        <p:txBody>
          <a:bodyPr/>
          <a:lstStyle/>
          <a:p>
            <a:endParaRPr lang="pt-B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353608320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p>
        </p:txBody>
      </p:sp>
      <p:sp>
        <p:nvSpPr>
          <p:cNvPr id="4" name="Footer Placeholder 3"/>
          <p:cNvSpPr>
            <a:spLocks noGrp="1"/>
          </p:cNvSpPr>
          <p:nvPr>
            <p:ph type="ftr" sz="quarter" idx="11"/>
          </p:nvPr>
        </p:nvSpPr>
        <p:spPr/>
        <p:txBody>
          <a:bodyPr/>
          <a:lstStyle/>
          <a:p>
            <a:endParaRPr lang="pt-B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236719871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p>
        </p:txBody>
      </p:sp>
      <p:sp>
        <p:nvSpPr>
          <p:cNvPr id="3" name="Footer Placeholder 2"/>
          <p:cNvSpPr>
            <a:spLocks noGrp="1"/>
          </p:cNvSpPr>
          <p:nvPr>
            <p:ph type="ftr" sz="quarter" idx="11"/>
          </p:nvPr>
        </p:nvSpPr>
        <p:spPr/>
        <p:txBody>
          <a:bodyPr/>
          <a:lstStyle/>
          <a:p>
            <a:endParaRPr lang="pt-B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202786624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40922024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F5ABCC35-AE37-4B74-AFDC-2B5B2D807A04}" type="datetimeFigureOut">
              <a:rPr lang="en-US" smtClean="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3AAA87F-6CB3-1D48-BCB3-B0E4F1A84AB2}" type="slidenum">
              <a:rPr lang="pt-BR" smtClean="0"/>
              <a:t>‹nº›</a:t>
            </a:fld>
            <a:endParaRPr lang="pt-BR"/>
          </a:p>
        </p:txBody>
      </p:sp>
    </p:spTree>
    <p:extLst>
      <p:ext uri="{BB962C8B-B14F-4D97-AF65-F5344CB8AC3E}">
        <p14:creationId xmlns:p14="http://schemas.microsoft.com/office/powerpoint/2010/main" val="49721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ctr">
            <a:normAutofit/>
          </a:bodyPr>
          <a:lstStyle/>
          <a:p>
            <a:r>
              <a:rPr lang="pt-BR" dirty="0"/>
              <a:t>Clique para editar o título mestre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pt-B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03AAA87F-6CB3-1D48-BCB3-B0E4F1A84AB2}" type="slidenum">
              <a:rPr lang="pt-BR" smtClean="0"/>
              <a:t>‹nº›</a:t>
            </a:fld>
            <a:endParaRPr lang="pt-BR"/>
          </a:p>
        </p:txBody>
      </p:sp>
    </p:spTree>
    <p:extLst>
      <p:ext uri="{BB962C8B-B14F-4D97-AF65-F5344CB8AC3E}">
        <p14:creationId xmlns:p14="http://schemas.microsoft.com/office/powerpoint/2010/main" val="266898210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colonialvoyage.com/west-africa-list-portuguese-colonial-forts-possession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dirty="0"/>
              <a:t>Brasil</a:t>
            </a:r>
          </a:p>
        </p:txBody>
      </p:sp>
      <p:sp>
        <p:nvSpPr>
          <p:cNvPr id="5" name="Subtítulo 4"/>
          <p:cNvSpPr>
            <a:spLocks noGrp="1"/>
          </p:cNvSpPr>
          <p:nvPr>
            <p:ph type="subTitle" idx="1"/>
          </p:nvPr>
        </p:nvSpPr>
        <p:spPr/>
        <p:txBody>
          <a:bodyPr/>
          <a:lstStyle/>
          <a:p>
            <a:r>
              <a:rPr lang="pt-BR" dirty="0"/>
              <a:t>Fundamentos econômicos e ocupação territorial</a:t>
            </a:r>
          </a:p>
        </p:txBody>
      </p:sp>
    </p:spTree>
    <p:extLst>
      <p:ext uri="{BB962C8B-B14F-4D97-AF65-F5344CB8AC3E}">
        <p14:creationId xmlns:p14="http://schemas.microsoft.com/office/powerpoint/2010/main" val="235413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a:t>Devido a essas prioridades, bem como ao interesse relativamente secundário, do ponto de vista econômico, de que se revestiam as terras ocidentais, o Venturoso decidiu aplicar ao Brasil [...] a solução adotada no reinado de D. Afonso V (1348-1481) para enquadrar a exploração geográfica e comercial da costa ocidental de África, consistindo em conceder [...] o exclusivo do comércio [...] a um grande mercador lisboeta, Fernão Gomes, que ficou contratualmente obrigado a mandar proceder ao reconhecimento de, pelo menos, 100 éguas de litoral por ano.</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207.</a:t>
            </a:r>
            <a:endParaRPr lang="pt-BR" dirty="0"/>
          </a:p>
        </p:txBody>
      </p:sp>
    </p:spTree>
    <p:extLst>
      <p:ext uri="{BB962C8B-B14F-4D97-AF65-F5344CB8AC3E}">
        <p14:creationId xmlns:p14="http://schemas.microsoft.com/office/powerpoint/2010/main" val="249445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a:t>Em data anterior a 3 de outubro de 1502, D. Manuel I arrendou a Terra de Santa Cruz a uma associação de mercadores. O Contrato [...] tinha a duração prevista de três anos. Concedia o monopólio da exploração do território à sociedade encabeçada por Fernão de Loronha [...]</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207.</a:t>
            </a:r>
            <a:endParaRPr lang="pt-BR" dirty="0"/>
          </a:p>
        </p:txBody>
      </p:sp>
    </p:spTree>
    <p:extLst>
      <p:ext uri="{BB962C8B-B14F-4D97-AF65-F5344CB8AC3E}">
        <p14:creationId xmlns:p14="http://schemas.microsoft.com/office/powerpoint/2010/main" val="3453626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a:t>Entre as cláusulas estipuladas pela Coroa aos arrendatários contava-se o pagamento anual de 4.000 ducados, o envio todos os anos de uma esquadra de seis navios destinada a prosseguir o reconhecimento de, pelo menos, 300 léguas de costa, bem como a fundação e manutenção de uma feitoria fortaleza. No primeiro ano as mercadorias desembarcadas no reino ficariam isentas de impostos, no segundo ano pagariam 1/6 e no terceiro ano, ¼ dos direitos alfandegários.</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207.</a:t>
            </a:r>
            <a:endParaRPr lang="pt-BR" dirty="0"/>
          </a:p>
        </p:txBody>
      </p:sp>
    </p:spTree>
    <p:extLst>
      <p:ext uri="{BB962C8B-B14F-4D97-AF65-F5344CB8AC3E}">
        <p14:creationId xmlns:p14="http://schemas.microsoft.com/office/powerpoint/2010/main" val="157741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a:t>[...] adotou uma orientação política oposta à seguida por seu antecessor. Abandonou definitivamente os projetos imperiais manuelinos para o triângulo Jerusalém-Egito-Arábia, de expansão militar no Norte da África e de imposição naval da presença portuguesa na China.</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219.</a:t>
            </a:r>
            <a:endParaRPr lang="pt-BR" dirty="0"/>
          </a:p>
        </p:txBody>
      </p:sp>
    </p:spTree>
    <p:extLst>
      <p:ext uri="{BB962C8B-B14F-4D97-AF65-F5344CB8AC3E}">
        <p14:creationId xmlns:p14="http://schemas.microsoft.com/office/powerpoint/2010/main" val="406349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D. João III, 1521-1557</a:t>
            </a:r>
            <a:br>
              <a:rPr lang="pt-BR"/>
            </a:br>
            <a:r>
              <a:rPr lang="pt-BR"/>
              <a:t>(o Piedoso; o Colonizador)</a:t>
            </a:r>
            <a:endParaRPr lang="pt-BR" dirty="0"/>
          </a:p>
        </p:txBody>
      </p:sp>
      <p:sp>
        <p:nvSpPr>
          <p:cNvPr id="3" name="Content Placeholder 2"/>
          <p:cNvSpPr>
            <a:spLocks noGrp="1"/>
          </p:cNvSpPr>
          <p:nvPr>
            <p:ph idx="1"/>
          </p:nvPr>
        </p:nvSpPr>
        <p:spPr/>
        <p:txBody>
          <a:bodyPr/>
          <a:lstStyle/>
          <a:p>
            <a:r>
              <a:rPr lang="pt-BR" dirty="0"/>
              <a:t>Esforços na manutenção da hegemonia portuguesa no Atlântico Sul</a:t>
            </a:r>
          </a:p>
          <a:p>
            <a:r>
              <a:rPr lang="pt-BR" dirty="0"/>
              <a:t>Prioridade para a ocupação de suas duas margens atlânticas</a:t>
            </a:r>
          </a:p>
          <a:p>
            <a:r>
              <a:rPr lang="pt-BR" dirty="0"/>
              <a:t>A colonização da Terra de Santa Cruz passa a ser organizada pela Coroa</a:t>
            </a:r>
          </a:p>
          <a:p>
            <a:r>
              <a:rPr lang="pt-BR" dirty="0"/>
              <a:t>Nesse sentido, é organizada a expedição de Martim Afonso e o território passa a ser dividido em capitanias</a:t>
            </a:r>
          </a:p>
          <a:p>
            <a:endParaRPr lang="pt-BR" dirty="0"/>
          </a:p>
        </p:txBody>
      </p:sp>
    </p:spTree>
    <p:extLst>
      <p:ext uri="{BB962C8B-B14F-4D97-AF65-F5344CB8AC3E}">
        <p14:creationId xmlns:p14="http://schemas.microsoft.com/office/powerpoint/2010/main" val="227586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a:t>A Martim Afonso de Sousa foram fixados diversos objetivos: efetuar um aprofundado reconhecimento do litoral, do Amazonas ao Prata; proceder ao assentamento de padrões em locais estratégicos [...]; apresar todos os navios franceses encontrados na “Costa do Pau-Brasil”; [...] procurar descobrir metais preciosos; efetuar experiências agronômicas e fundar povoações litorâneas.</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219.</a:t>
            </a:r>
            <a:endParaRPr lang="pt-BR" dirty="0"/>
          </a:p>
        </p:txBody>
      </p:sp>
    </p:spTree>
    <p:extLst>
      <p:ext uri="{BB962C8B-B14F-4D97-AF65-F5344CB8AC3E}">
        <p14:creationId xmlns:p14="http://schemas.microsoft.com/office/powerpoint/2010/main" val="344222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t="21916" r="388" b="15222"/>
          <a:stretch/>
        </p:blipFill>
        <p:spPr>
          <a:xfrm>
            <a:off x="51182" y="116194"/>
            <a:ext cx="6969090" cy="6755058"/>
          </a:xfrm>
        </p:spPr>
      </p:pic>
      <p:sp>
        <p:nvSpPr>
          <p:cNvPr id="3" name="Espaço Reservado para Conteúdo 2"/>
          <p:cNvSpPr>
            <a:spLocks noGrp="1"/>
          </p:cNvSpPr>
          <p:nvPr>
            <p:ph idx="13"/>
          </p:nvPr>
        </p:nvSpPr>
        <p:spPr/>
        <p:txBody>
          <a:bodyPr/>
          <a:lstStyle/>
          <a:p>
            <a:endParaRPr lang="pt-BR"/>
          </a:p>
        </p:txBody>
      </p:sp>
      <p:sp>
        <p:nvSpPr>
          <p:cNvPr id="5" name="Retângulo 4"/>
          <p:cNvSpPr/>
          <p:nvPr/>
        </p:nvSpPr>
        <p:spPr>
          <a:xfrm>
            <a:off x="7164288" y="116632"/>
            <a:ext cx="1872208" cy="1061829"/>
          </a:xfrm>
          <a:prstGeom prst="rect">
            <a:avLst/>
          </a:prstGeom>
        </p:spPr>
        <p:txBody>
          <a:bodyPr wrap="square">
            <a:spAutoFit/>
          </a:bodyPr>
          <a:lstStyle/>
          <a:p>
            <a:pPr algn="r"/>
            <a:r>
              <a:rPr lang="pt-BR" sz="1050" dirty="0">
                <a:solidFill>
                  <a:schemeClr val="accent4">
                    <a:lumMod val="50000"/>
                  </a:schemeClr>
                </a:solidFill>
              </a:rPr>
              <a:t>COUTO, Jorge. </a:t>
            </a:r>
            <a:r>
              <a:rPr lang="pt-BR" sz="1050" i="1" dirty="0">
                <a:solidFill>
                  <a:schemeClr val="accent4">
                    <a:lumMod val="50000"/>
                  </a:schemeClr>
                </a:solidFill>
              </a:rPr>
              <a:t>A Construção do Brasil</a:t>
            </a:r>
            <a:r>
              <a:rPr lang="pt-BR" sz="1050" dirty="0">
                <a:solidFill>
                  <a:schemeClr val="accent4">
                    <a:lumMod val="50000"/>
                  </a:schemeClr>
                </a:solidFill>
              </a:rPr>
              <a:t>. </a:t>
            </a:r>
            <a:r>
              <a:rPr lang="pt-BR" sz="1050" i="1" dirty="0">
                <a:solidFill>
                  <a:schemeClr val="accent4">
                    <a:lumMod val="50000"/>
                  </a:schemeClr>
                </a:solidFill>
              </a:rPr>
              <a:t>Ameríndios, portugueses e africanos do início do povoamento a finais de Quinhentos</a:t>
            </a:r>
            <a:r>
              <a:rPr lang="pt-BR" sz="1050" dirty="0">
                <a:solidFill>
                  <a:schemeClr val="accent4">
                    <a:lumMod val="50000"/>
                  </a:schemeClr>
                </a:solidFill>
              </a:rPr>
              <a:t>. 3ª. Ed. Rio de Janeiro: Forense, 2001, p. 232.</a:t>
            </a:r>
          </a:p>
        </p:txBody>
      </p:sp>
    </p:spTree>
    <p:extLst>
      <p:ext uri="{BB962C8B-B14F-4D97-AF65-F5344CB8AC3E}">
        <p14:creationId xmlns:p14="http://schemas.microsoft.com/office/powerpoint/2010/main" val="216328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As quatro capitanias setentrionais, situadas entre a Paraíba do Norte e o Amazonas, não foram ocupadas durante o século XVI, ainda que os donatários, a quem haviam sido distribuídas, tivessem tentado, em vão, fazê-lo. Das oito restantes, apenas Pernambuco, no Nordeste e São Vicente, na extremidade setentrional, conseguiram vencer os “problemas de dentição” dos primeiros tempos, e tornaram-se centros de crescimento populacional e econômico relativamente importantes.</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BOXER, Charles R. O Império Marítimo Português. São Paulo: Companhia das Letras, 2002, p. 100. </a:t>
            </a:r>
            <a:endParaRPr lang="pt-BR" dirty="0"/>
          </a:p>
        </p:txBody>
      </p:sp>
    </p:spTree>
    <p:extLst>
      <p:ext uri="{BB962C8B-B14F-4D97-AF65-F5344CB8AC3E}">
        <p14:creationId xmlns:p14="http://schemas.microsoft.com/office/powerpoint/2010/main" val="229999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As demais, ou foram abandonadas em consequência de ataques indígenas ou vegetaram numa obscuridade total, com pequeno número de colonos que mantinham uma posição precária em locais isolados da faixa litorânea.</a:t>
            </a:r>
          </a:p>
          <a:p>
            <a:r>
              <a:rPr lang="pt-BR"/>
              <a:t>O passo seguinte foi dado pelo rei em 1549, ao enviar um governador-geral com o propósito de fundar uma capitania nova, situada no centro, na Bahia, diretamente administrada pela Coroa. </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BOXER, Charles R. O Império Marítimo Português. São Paulo: Companhia das Letras, 2002, p. 100. </a:t>
            </a:r>
            <a:endParaRPr lang="pt-BR" dirty="0"/>
          </a:p>
        </p:txBody>
      </p:sp>
    </p:spTree>
    <p:extLst>
      <p:ext uri="{BB962C8B-B14F-4D97-AF65-F5344CB8AC3E}">
        <p14:creationId xmlns:p14="http://schemas.microsoft.com/office/powerpoint/2010/main" val="167636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92080" y="3717032"/>
            <a:ext cx="3851920" cy="1650306"/>
          </a:xfrm>
        </p:spPr>
        <p:txBody>
          <a:bodyPr>
            <a:normAutofit fontScale="90000"/>
          </a:bodyPr>
          <a:lstStyle/>
          <a:p>
            <a:pPr algn="r"/>
            <a:r>
              <a:rPr lang="pt-BR" dirty="0"/>
              <a:t>Capitanias hereditárias, Luís Teixeira. </a:t>
            </a:r>
          </a:p>
        </p:txBody>
      </p:sp>
      <p:pic>
        <p:nvPicPr>
          <p:cNvPr id="2" name="Content Placeholder 1"/>
          <p:cNvPicPr>
            <a:picLocks noGrp="1" noChangeAspect="1"/>
          </p:cNvPicPr>
          <p:nvPr>
            <p:ph type="pic" idx="4294967295"/>
          </p:nvPr>
        </p:nvPicPr>
        <p:blipFill rotWithShape="1">
          <a:blip r:embed="rId3" cstate="print">
            <a:extLst>
              <a:ext uri="{28A0092B-C50C-407E-A947-70E740481C1C}">
                <a14:useLocalDpi xmlns:a14="http://schemas.microsoft.com/office/drawing/2010/main"/>
              </a:ext>
            </a:extLst>
          </a:blip>
          <a:srcRect l="-1614" t="1192" b="-82"/>
          <a:stretch/>
        </p:blipFill>
        <p:spPr>
          <a:xfrm>
            <a:off x="107504" y="116632"/>
            <a:ext cx="5040560" cy="6640738"/>
          </a:xfrm>
          <a:prstGeom prst="rect">
            <a:avLst/>
          </a:prstGeom>
        </p:spPr>
      </p:pic>
      <p:sp>
        <p:nvSpPr>
          <p:cNvPr id="4" name="Text Placeholder 3"/>
          <p:cNvSpPr>
            <a:spLocks noGrp="1"/>
          </p:cNvSpPr>
          <p:nvPr>
            <p:ph type="body" sz="half" idx="4294967295"/>
          </p:nvPr>
        </p:nvSpPr>
        <p:spPr>
          <a:xfrm>
            <a:off x="5292080" y="5367338"/>
            <a:ext cx="3851920" cy="1302022"/>
          </a:xfrm>
        </p:spPr>
        <p:txBody>
          <a:bodyPr>
            <a:normAutofit fontScale="62500" lnSpcReduction="20000"/>
          </a:bodyPr>
          <a:lstStyle/>
          <a:p>
            <a:pPr marL="0" indent="0" algn="r">
              <a:buNone/>
            </a:pPr>
            <a:endParaRPr lang="pt-BR" dirty="0"/>
          </a:p>
          <a:p>
            <a:pPr marL="0" indent="0" algn="r">
              <a:buNone/>
            </a:pPr>
            <a:r>
              <a:rPr lang="pt-BR" dirty="0"/>
              <a:t>"Roteiro de todos os sinais, conhecimentos, fundos, baixos, alturas, e derrotas que há na costa do Brasil desde o cabo de Santo Agostinho até ao estreito de Fernão de Magalhães" </a:t>
            </a:r>
          </a:p>
          <a:p>
            <a:pPr marL="0" indent="0" algn="r">
              <a:buNone/>
            </a:pPr>
            <a:r>
              <a:rPr lang="pt-BR" dirty="0"/>
              <a:t>(</a:t>
            </a:r>
            <a:r>
              <a:rPr lang="pt-BR" dirty="0" err="1"/>
              <a:t>ca</a:t>
            </a:r>
            <a:r>
              <a:rPr lang="pt-BR" dirty="0"/>
              <a:t>. 1586. Lisboa, Biblioteca da Ajuda)</a:t>
            </a:r>
          </a:p>
        </p:txBody>
      </p:sp>
    </p:spTree>
    <p:extLst>
      <p:ext uri="{BB962C8B-B14F-4D97-AF65-F5344CB8AC3E}">
        <p14:creationId xmlns:p14="http://schemas.microsoft.com/office/powerpoint/2010/main" val="399015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p:cNvSpPr>
            <a:spLocks noGrp="1"/>
          </p:cNvSpPr>
          <p:nvPr>
            <p:ph idx="1"/>
          </p:nvPr>
        </p:nvSpPr>
        <p:spPr/>
        <p:txBody>
          <a:bodyPr/>
          <a:lstStyle/>
          <a:p>
            <a:r>
              <a:rPr lang="pt-BR" dirty="0"/>
              <a:t>A ocupação econômica das terras americanas constitui um episódio da expansão comercial da Europa [...] uma consequência da pressão política exercida sobre Portugal e Espanha pelas demais nações europeias. Nestas últimas prevalecia o princípio de que espanhóis e portugueses não tinham direito senão àquelas terras que houvesses efetivamente ocupado. </a:t>
            </a:r>
          </a:p>
        </p:txBody>
      </p:sp>
      <p:sp>
        <p:nvSpPr>
          <p:cNvPr id="9"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5.</a:t>
            </a:r>
            <a:endParaRPr lang="pt-BR" dirty="0"/>
          </a:p>
        </p:txBody>
      </p:sp>
    </p:spTree>
    <p:extLst>
      <p:ext uri="{BB962C8B-B14F-4D97-AF65-F5344CB8AC3E}">
        <p14:creationId xmlns:p14="http://schemas.microsoft.com/office/powerpoint/2010/main" val="214496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pt-BR"/>
              <a:t>Os fatores de êxito da empresa agrícola açucareira</a:t>
            </a:r>
            <a:endParaRPr lang="pt-BR" dirty="0"/>
          </a:p>
        </p:txBody>
      </p:sp>
      <p:sp>
        <p:nvSpPr>
          <p:cNvPr id="9" name="Subtítulo 7"/>
          <p:cNvSpPr>
            <a:spLocks noGrp="1"/>
          </p:cNvSpPr>
          <p:nvPr>
            <p:ph type="body" idx="1"/>
          </p:nvPr>
        </p:nvSpPr>
        <p:spPr>
          <a:xfrm>
            <a:off x="1942415" y="3581400"/>
            <a:ext cx="6591985" cy="2727920"/>
          </a:xfrm>
        </p:spPr>
        <p:txBody>
          <a:bodyPr>
            <a:normAutofit/>
          </a:bodyPr>
          <a:lstStyle/>
          <a:p>
            <a:pPr algn="r"/>
            <a:r>
              <a:rPr lang="pt-BR" i="1" dirty="0"/>
              <a:t>“</a:t>
            </a:r>
          </a:p>
          <a:p>
            <a:pPr algn="r"/>
            <a:endParaRPr lang="pt-BR" i="1" dirty="0"/>
          </a:p>
          <a:p>
            <a:pPr algn="r"/>
            <a:endParaRPr lang="pt-BR" i="1" dirty="0"/>
          </a:p>
          <a:p>
            <a:pPr algn="r"/>
            <a:r>
              <a:rPr lang="pt-BR" i="1" dirty="0"/>
              <a:t>Um conjunto de fatores particularmente favoráveis tornou possível o êxito dessa primeira grande empresa colonial agrícola europeia.” (FURTADO) </a:t>
            </a:r>
          </a:p>
        </p:txBody>
      </p:sp>
    </p:spTree>
    <p:extLst>
      <p:ext uri="{BB962C8B-B14F-4D97-AF65-F5344CB8AC3E}">
        <p14:creationId xmlns:p14="http://schemas.microsoft.com/office/powerpoint/2010/main" val="1860956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Os portugueses já haviam iniciado há algumas dezenas de anos a produção, em escala relativamente grande, nas ilhas do Atlântico, de uma das especiarias mais apreciadas no mercado europeu: o açúcar. Essa experiência resultou ser de enorme importância [...]</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9.</a:t>
            </a:r>
            <a:endParaRPr lang="pt-BR" dirty="0"/>
          </a:p>
        </p:txBody>
      </p:sp>
    </p:spTree>
    <p:extLst>
      <p:ext uri="{BB962C8B-B14F-4D97-AF65-F5344CB8AC3E}">
        <p14:creationId xmlns:p14="http://schemas.microsoft.com/office/powerpoint/2010/main" val="3421816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pt-BR"/>
              <a:t>A indústria açucareira de São Tomé era uma atividade florescente em 1530, e a produção cresceu de cerca de 5 mil arrobas nesse ano para 150 mil em 1550. A transplantação do cultivo da cana-de-açúcar e da escravatura negra para o Brasil, que começou durante essas décadas, foi consequência natural do exemplo fornecido por São Tomé.</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BOXER, Charles R. O Império Marítimo Português. São Paulo: Companhia das Letras, 2002, p. 103.</a:t>
            </a:r>
            <a:endParaRPr lang="pt-BR" dirty="0"/>
          </a:p>
        </p:txBody>
      </p:sp>
    </p:spTree>
    <p:extLst>
      <p:ext uri="{BB962C8B-B14F-4D97-AF65-F5344CB8AC3E}">
        <p14:creationId xmlns:p14="http://schemas.microsoft.com/office/powerpoint/2010/main" val="64129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Desde cedo a produção portuguesa passa a ser encaminhada em proporção considerável para Flandres. Quando em 1496 o governo português, sob a pressão da baixa de preço, decidiu restringir a produção, a terça parte desta já</a:t>
            </a:r>
            <a:br>
              <a:rPr lang="pt-BR"/>
            </a:br>
            <a:r>
              <a:rPr lang="pt-BR"/>
              <a:t>se encaminhava para os portos flamengos.</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10.</a:t>
            </a:r>
            <a:endParaRPr lang="pt-BR" dirty="0"/>
          </a:p>
        </p:txBody>
      </p:sp>
    </p:spTree>
    <p:extLst>
      <p:ext uri="{BB962C8B-B14F-4D97-AF65-F5344CB8AC3E}">
        <p14:creationId xmlns:p14="http://schemas.microsoft.com/office/powerpoint/2010/main" val="87444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dirty="0"/>
              <a:t>A partir da metade do século XVI a produção portuguesa de açúcar passa a ser mais e mais uma empresa em comum com os flamengos [...] Os flamengos recolhiam o produto em Lisboa, refinavam-no e faziam a distribuição por toda a Europa, particularmente o Báltico, a França e a Inglaterra. E não somente com sua experiência comercial contribuíram os holandeses. Parte substancial dos capitais requeridos pela empresa açucareira viera dos Países-Baixos.</a:t>
            </a:r>
          </a:p>
        </p:txBody>
      </p:sp>
      <p:sp>
        <p:nvSpPr>
          <p:cNvPr id="9"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10.</a:t>
            </a:r>
            <a:endParaRPr lang="pt-BR" dirty="0"/>
          </a:p>
        </p:txBody>
      </p:sp>
    </p:spTree>
    <p:extLst>
      <p:ext uri="{BB962C8B-B14F-4D97-AF65-F5344CB8AC3E}">
        <p14:creationId xmlns:p14="http://schemas.microsoft.com/office/powerpoint/2010/main" val="387416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pt-BR"/>
              <a:t>O estereótipo do índio brasileiro como filho da natureza no estado mais puro foi logo substituído pela convicção portuguesa popular de que era um selvagem irremediável, ‘sem fé, sem rei, sem lei’.</a:t>
            </a:r>
          </a:p>
          <a:p>
            <a:r>
              <a:rPr lang="pt-BR"/>
              <a:t>Essa mudança de atitude tornou-se muito mais pronunciada e geral [...] depois de meados do século XVI. E deveu-se em grande parte à substituição do pau-brasil pelo açúcar como principal exportação da região, e a consequente necessidade de uma força de trabalho disciplinada (ou escrava).</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BOXER, Charles R. O Império Marítimo Português. São Paulo: Companhia das Letras, 2002, p. 103.</a:t>
            </a:r>
            <a:endParaRPr lang="pt-BR" dirty="0"/>
          </a:p>
        </p:txBody>
      </p:sp>
    </p:spTree>
    <p:extLst>
      <p:ext uri="{BB962C8B-B14F-4D97-AF65-F5344CB8AC3E}">
        <p14:creationId xmlns:p14="http://schemas.microsoft.com/office/powerpoint/2010/main" val="163101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Por essa época os portugueses eram já senhores de um complexo conhecimento do mercado africano de escravos. [...] Mediante recursos suficientes, seria possível ampliar esse negócio e organizar a transferência para a nova colônia agrícola da mão-de-obra barata, sem a qual ela seria economicamente inviável.</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10.</a:t>
            </a:r>
            <a:endParaRPr lang="pt-BR" dirty="0"/>
          </a:p>
        </p:txBody>
      </p:sp>
    </p:spTree>
    <p:extLst>
      <p:ext uri="{BB962C8B-B14F-4D97-AF65-F5344CB8AC3E}">
        <p14:creationId xmlns:p14="http://schemas.microsoft.com/office/powerpoint/2010/main" val="234135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Cada um dos problemas referidos – técnica de produção, criação de mercado, financiamento, mão-de-obra – pôde ser resolvido no tempo oportuno, independentemente da existência de um plano geral preestabelecido. </a:t>
            </a:r>
            <a:endParaRPr lang="pt-BR" dirty="0"/>
          </a:p>
        </p:txBody>
      </p:sp>
      <p:sp>
        <p:nvSpPr>
          <p:cNvPr id="13"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12.</a:t>
            </a:r>
            <a:endParaRPr lang="pt-BR" dirty="0"/>
          </a:p>
        </p:txBody>
      </p:sp>
    </p:spTree>
    <p:extLst>
      <p:ext uri="{BB962C8B-B14F-4D97-AF65-F5344CB8AC3E}">
        <p14:creationId xmlns:p14="http://schemas.microsoft.com/office/powerpoint/2010/main" val="3186434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Não há dúvida que por trás de tudo </a:t>
            </a:r>
          </a:p>
          <a:p>
            <a:r>
              <a:rPr lang="pt-BR"/>
              <a:t>estavam o desejo e o empenho do governo português de conservar a parte que lhe cabia das terras da América, das quais sempre se esperava que um dia sairia o ouro em grande escala. Sem embargo, esse desejo só poderia transformar-se em política atuante se encontrasse algo concreto em que se apoiar.</a:t>
            </a:r>
            <a:endParaRPr lang="pt-BR" dirty="0"/>
          </a:p>
        </p:txBody>
      </p:sp>
      <p:sp>
        <p:nvSpPr>
          <p:cNvPr id="13"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12.</a:t>
            </a:r>
            <a:endParaRPr lang="pt-BR" dirty="0"/>
          </a:p>
        </p:txBody>
      </p:sp>
    </p:spTree>
    <p:extLst>
      <p:ext uri="{BB962C8B-B14F-4D97-AF65-F5344CB8AC3E}">
        <p14:creationId xmlns:p14="http://schemas.microsoft.com/office/powerpoint/2010/main" val="3722536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Quaisquer que pudessem ter sido os números reais, não há dúvida de que a rápida expansão da indústria açucareira no Brasil, de 1575 a 1600, era um dos maiores acontecimentos do</a:t>
            </a:r>
            <a:br>
              <a:rPr lang="pt-BR"/>
            </a:br>
            <a:r>
              <a:rPr lang="pt-BR"/>
              <a:t>mundo atlântico da época.  [...]   No fim do século, um produtor podia vangloriar-se junto ao governo de Lisboa de que o açúcar do Brasil era mais lucrativo para a monarquia ibérica do que toda a pimenta, especiarias, joias e mercadorias de luxo que os navios mercantes importavam da ‘Goa dourada’.</a:t>
            </a:r>
            <a:endParaRPr lang="pt-BR" dirty="0"/>
          </a:p>
        </p:txBody>
      </p:sp>
      <p:sp>
        <p:nvSpPr>
          <p:cNvPr id="9" name="Espaço Reservado para Texto 2"/>
          <p:cNvSpPr>
            <a:spLocks noGrp="1"/>
          </p:cNvSpPr>
          <p:nvPr>
            <p:ph type="body" sz="quarter" idx="14"/>
          </p:nvPr>
        </p:nvSpPr>
        <p:spPr/>
        <p:txBody>
          <a:bodyPr>
            <a:normAutofit lnSpcReduction="10000"/>
          </a:bodyPr>
          <a:lstStyle/>
          <a:p>
            <a:r>
              <a:rPr lang="pt-BR"/>
              <a:t>BOXER, Charles R. O Império Marítimo Português. São Paulo: Companhia das Letras, 2002, pp. 118-119.</a:t>
            </a:r>
            <a:endParaRPr lang="pt-BR" dirty="0"/>
          </a:p>
        </p:txBody>
      </p:sp>
    </p:spTree>
    <p:extLst>
      <p:ext uri="{BB962C8B-B14F-4D97-AF65-F5344CB8AC3E}">
        <p14:creationId xmlns:p14="http://schemas.microsoft.com/office/powerpoint/2010/main" val="246189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Feitorias: o início da ocupação na historiografia tradicional</a:t>
            </a:r>
            <a:endParaRPr lang="pt-BR" dirty="0"/>
          </a:p>
        </p:txBody>
      </p:sp>
      <p:sp>
        <p:nvSpPr>
          <p:cNvPr id="3" name="Espaço Reservado para Conteúdo 2"/>
          <p:cNvSpPr>
            <a:spLocks noGrp="1"/>
          </p:cNvSpPr>
          <p:nvPr>
            <p:ph idx="1"/>
          </p:nvPr>
        </p:nvSpPr>
        <p:spPr/>
        <p:txBody>
          <a:bodyPr/>
          <a:lstStyle/>
          <a:p>
            <a:r>
              <a:rPr lang="pt-BR"/>
              <a:t>Extração do pau-brasil e defesa do território contra invasões</a:t>
            </a:r>
          </a:p>
          <a:p>
            <a:r>
              <a:rPr lang="pt-BR"/>
              <a:t>As primeiras construções datam do período 1502-1504</a:t>
            </a:r>
          </a:p>
          <a:p>
            <a:r>
              <a:rPr lang="pt-BR"/>
              <a:t>Poucas foram duradouras, algumas malograram por falta de assistência, outras devido a ataques de populações nativas</a:t>
            </a:r>
            <a:endParaRPr lang="pt-BR" dirty="0"/>
          </a:p>
        </p:txBody>
      </p:sp>
    </p:spTree>
    <p:extLst>
      <p:ext uri="{BB962C8B-B14F-4D97-AF65-F5344CB8AC3E}">
        <p14:creationId xmlns:p14="http://schemas.microsoft.com/office/powerpoint/2010/main" val="2119323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a:t>As razões do monopólio português na produção açucareira</a:t>
            </a:r>
            <a:endParaRPr lang="pt-BR" dirty="0"/>
          </a:p>
        </p:txBody>
      </p:sp>
      <p:sp>
        <p:nvSpPr>
          <p:cNvPr id="3" name="Espaço Reservado para Texto 2"/>
          <p:cNvSpPr>
            <a:spLocks noGrp="1"/>
          </p:cNvSpPr>
          <p:nvPr>
            <p:ph type="body" idx="1"/>
          </p:nvPr>
        </p:nvSpPr>
        <p:spPr/>
        <p:txBody>
          <a:bodyPr/>
          <a:lstStyle/>
          <a:p>
            <a:endParaRPr lang="pt-BR"/>
          </a:p>
        </p:txBody>
      </p:sp>
    </p:spTree>
    <p:extLst>
      <p:ext uri="{BB962C8B-B14F-4D97-AF65-F5344CB8AC3E}">
        <p14:creationId xmlns:p14="http://schemas.microsoft.com/office/powerpoint/2010/main" val="2182461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pt-BR"/>
              <a:t>A Espanha e o afluxo de metais</a:t>
            </a:r>
            <a:endParaRPr lang="pt-BR" dirty="0"/>
          </a:p>
        </p:txBody>
      </p:sp>
      <p:sp>
        <p:nvSpPr>
          <p:cNvPr id="4" name="Content Placeholder 3"/>
          <p:cNvSpPr>
            <a:spLocks noGrp="1"/>
          </p:cNvSpPr>
          <p:nvPr>
            <p:ph idx="1"/>
          </p:nvPr>
        </p:nvSpPr>
        <p:spPr/>
        <p:txBody>
          <a:bodyPr>
            <a:normAutofit/>
          </a:bodyPr>
          <a:lstStyle/>
          <a:p>
            <a:r>
              <a:rPr lang="pt-BR" dirty="0"/>
              <a:t>Grande afluxo de metais fortalece o Estado e desestimula o desenvolvimento de atividades produtivas</a:t>
            </a:r>
          </a:p>
          <a:p>
            <a:r>
              <a:rPr lang="pt-BR" dirty="0"/>
              <a:t>Aumentam os repasses de renda da Coroa para a nobreza</a:t>
            </a:r>
          </a:p>
          <a:p>
            <a:r>
              <a:rPr lang="pt-BR" dirty="0"/>
              <a:t>Espanha torna-se centro de uma inflação crônica que se propaga pela Europa</a:t>
            </a:r>
          </a:p>
          <a:p>
            <a:r>
              <a:rPr lang="pt-BR" dirty="0"/>
              <a:t> Implicações</a:t>
            </a:r>
          </a:p>
          <a:p>
            <a:pPr lvl="1">
              <a:spcBef>
                <a:spcPts val="0"/>
              </a:spcBef>
            </a:pPr>
            <a:r>
              <a:rPr lang="pt-BR" dirty="0"/>
              <a:t>Persistente déficit na balança comercial</a:t>
            </a:r>
          </a:p>
          <a:p>
            <a:pPr lvl="1">
              <a:spcBef>
                <a:spcPts val="0"/>
              </a:spcBef>
            </a:pPr>
            <a:r>
              <a:rPr lang="pt-BR" dirty="0"/>
              <a:t>Estímulo às demais economias europeias</a:t>
            </a:r>
          </a:p>
          <a:p>
            <a:pPr lvl="1">
              <a:spcBef>
                <a:spcPts val="0"/>
              </a:spcBef>
            </a:pPr>
            <a:r>
              <a:rPr lang="pt-BR" dirty="0"/>
              <a:t>Relações metrópole-colônia baseadas na transferência de metais e não nas trocas mercantis</a:t>
            </a:r>
          </a:p>
          <a:p>
            <a:endParaRPr lang="pt-BR" dirty="0"/>
          </a:p>
        </p:txBody>
      </p:sp>
    </p:spTree>
    <p:extLst>
      <p:ext uri="{BB962C8B-B14F-4D97-AF65-F5344CB8AC3E}">
        <p14:creationId xmlns:p14="http://schemas.microsoft.com/office/powerpoint/2010/main" val="3740858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4017229653"/>
              </p:ext>
            </p:extLst>
          </p:nvPr>
        </p:nvGraphicFramePr>
        <p:xfrm>
          <a:off x="107504" y="260647"/>
          <a:ext cx="8928992" cy="590465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4294967295"/>
          </p:nvPr>
        </p:nvSpPr>
        <p:spPr>
          <a:xfrm>
            <a:off x="107255" y="6236989"/>
            <a:ext cx="8785225" cy="360363"/>
          </a:xfrm>
        </p:spPr>
        <p:txBody>
          <a:bodyPr>
            <a:normAutofit lnSpcReduction="10000"/>
          </a:bodyPr>
          <a:lstStyle/>
          <a:p>
            <a:pPr marL="0" indent="0">
              <a:buNone/>
            </a:pPr>
            <a:r>
              <a:rPr lang="pt-BR" dirty="0"/>
              <a:t>Chegadas de ouro e prata da América na Espanha</a:t>
            </a:r>
          </a:p>
        </p:txBody>
      </p:sp>
      <p:sp>
        <p:nvSpPr>
          <p:cNvPr id="9" name="Rectangle 6"/>
          <p:cNvSpPr/>
          <p:nvPr/>
        </p:nvSpPr>
        <p:spPr>
          <a:xfrm>
            <a:off x="107255" y="6453336"/>
            <a:ext cx="8785473" cy="215444"/>
          </a:xfrm>
          <a:prstGeom prst="rect">
            <a:avLst/>
          </a:prstGeom>
        </p:spPr>
        <p:txBody>
          <a:bodyPr wrap="square">
            <a:spAutoFit/>
          </a:bodyPr>
          <a:lstStyle/>
          <a:p>
            <a:pPr>
              <a:lnSpc>
                <a:spcPct val="80000"/>
              </a:lnSpc>
            </a:pPr>
            <a:r>
              <a:rPr lang="pt-BR" sz="1000" dirty="0">
                <a:solidFill>
                  <a:srgbClr val="000000"/>
                </a:solidFill>
              </a:rPr>
              <a:t>VILAR, Pierre. </a:t>
            </a:r>
            <a:r>
              <a:rPr lang="pt-BR" sz="1000" i="1" dirty="0">
                <a:solidFill>
                  <a:srgbClr val="000000"/>
                </a:solidFill>
              </a:rPr>
              <a:t>Ouro e moeda na história (1450-1920). </a:t>
            </a:r>
            <a:r>
              <a:rPr lang="pt-BR" sz="1000" dirty="0">
                <a:solidFill>
                  <a:srgbClr val="000000"/>
                </a:solidFill>
              </a:rPr>
              <a:t>Rio de Janeiro: Paz e Terra, 1980, p. 130c</a:t>
            </a:r>
          </a:p>
        </p:txBody>
      </p:sp>
    </p:spTree>
    <p:extLst>
      <p:ext uri="{BB962C8B-B14F-4D97-AF65-F5344CB8AC3E}">
        <p14:creationId xmlns:p14="http://schemas.microsoft.com/office/powerpoint/2010/main" val="4211773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Cabe portanto admitir que um dos fatores de êxito da empresa colonizadora agrícola portuguesa foi a decadência mesma da economia espanhola, a qual se deveu principalmente à descoberta precoce de metais preciosos. </a:t>
            </a:r>
            <a:endParaRPr lang="pt-BR" dirty="0"/>
          </a:p>
        </p:txBody>
      </p:sp>
      <p:sp>
        <p:nvSpPr>
          <p:cNvPr id="13"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12.</a:t>
            </a:r>
            <a:endParaRPr lang="pt-BR" dirty="0"/>
          </a:p>
        </p:txBody>
      </p:sp>
    </p:spTree>
    <p:extLst>
      <p:ext uri="{BB962C8B-B14F-4D97-AF65-F5344CB8AC3E}">
        <p14:creationId xmlns:p14="http://schemas.microsoft.com/office/powerpoint/2010/main" val="1899646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a:t>A produção do açúcar no Brasil, seu caráter industrial e moderno </a:t>
            </a:r>
            <a:endParaRPr lang="pt-BR" dirty="0"/>
          </a:p>
        </p:txBody>
      </p:sp>
      <p:sp>
        <p:nvSpPr>
          <p:cNvPr id="3" name="Espaço Reservado para Texto 2"/>
          <p:cNvSpPr>
            <a:spLocks noGrp="1"/>
          </p:cNvSpPr>
          <p:nvPr>
            <p:ph type="body" idx="1"/>
          </p:nvPr>
        </p:nvSpPr>
        <p:spPr/>
        <p:txBody>
          <a:bodyPr/>
          <a:lstStyle/>
          <a:p>
            <a:endParaRPr lang="pt-BR"/>
          </a:p>
        </p:txBody>
      </p:sp>
    </p:spTree>
    <p:extLst>
      <p:ext uri="{BB962C8B-B14F-4D97-AF65-F5344CB8AC3E}">
        <p14:creationId xmlns:p14="http://schemas.microsoft.com/office/powerpoint/2010/main" val="1231140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A combinação de agricultura e beneficiamento necessária à produção açucareira fazia de cada engenho uma verdadeira fábrica no campo e conferia-lhe um caráter industrial distintivo. O capital, a tecnologia e a mão de obra eram insumos que tornavam os engenhos propriedades dispendiosas e grandes para os padrões contemporâneos, e a complexidade das operações tornava-os peculiarmente ‘modernos’.</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 101.</a:t>
            </a:r>
            <a:endParaRPr lang="pt-BR" dirty="0"/>
          </a:p>
        </p:txBody>
      </p:sp>
    </p:spTree>
    <p:extLst>
      <p:ext uri="{BB962C8B-B14F-4D97-AF65-F5344CB8AC3E}">
        <p14:creationId xmlns:p14="http://schemas.microsoft.com/office/powerpoint/2010/main" val="414247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O sistema brasileiro foi considerado o melhor no século XVI, como se evidencia pelo desejo de outras potências coloniais em copiá-lo. Mestres de açúcar e outros especialistas portugueses foram empregados no México no período de 1580 a 1640 e, em Barbados, os ingleses aprenderam a fazer açúcar barreado enviando pessoas a Pernambuco </a:t>
            </a:r>
            <a:br>
              <a:rPr lang="pt-BR"/>
            </a:br>
            <a:r>
              <a:rPr lang="pt-BR"/>
              <a:t>para adquirir o conhecimento necessário.</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 116.</a:t>
            </a:r>
            <a:endParaRPr lang="pt-BR" dirty="0"/>
          </a:p>
        </p:txBody>
      </p:sp>
    </p:spTree>
    <p:extLst>
      <p:ext uri="{BB962C8B-B14F-4D97-AF65-F5344CB8AC3E}">
        <p14:creationId xmlns:p14="http://schemas.microsoft.com/office/powerpoint/2010/main" val="132139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pt-BR"/>
              <a:t>[...] o fabrico do açúcar já apresentava características nitidamente manufatureiras de divisão do trabalho. O açúcar já era, nos primeiros engenhos brasileiros, produto do ‘trabalhador coletivo’. </a:t>
            </a:r>
          </a:p>
          <a:p>
            <a:r>
              <a:rPr lang="pt-BR"/>
              <a:t>Isto, para a época, era um progresso extraordinário, como forma de trabalho em cooperação, e uma antecipação da total ruptura das formas de divisão profissional do trabalho prevalecente na produção artesanal.[O] caráter capitalista  [da manufatura do açúcar] aparece mascarado pela existência da escravidão.</a:t>
            </a:r>
            <a:endParaRPr lang="pt-BR" dirty="0"/>
          </a:p>
        </p:txBody>
      </p:sp>
      <p:sp>
        <p:nvSpPr>
          <p:cNvPr id="3" name="Espaço Reservado para Texto 2"/>
          <p:cNvSpPr>
            <a:spLocks noGrp="1"/>
          </p:cNvSpPr>
          <p:nvPr>
            <p:ph type="body" sz="quarter" idx="14"/>
          </p:nvPr>
        </p:nvSpPr>
        <p:spPr/>
        <p:txBody>
          <a:bodyPr/>
          <a:lstStyle/>
          <a:p>
            <a:r>
              <a:rPr lang="pt-BR"/>
              <a:t>GAMA, Ruy. Engenho e Tecnologia. São Paulo: Livraria Duas Cidades, 1983, p. 342.</a:t>
            </a:r>
            <a:endParaRPr lang="pt-BR" dirty="0"/>
          </a:p>
        </p:txBody>
      </p:sp>
    </p:spTree>
    <p:extLst>
      <p:ext uri="{BB962C8B-B14F-4D97-AF65-F5344CB8AC3E}">
        <p14:creationId xmlns:p14="http://schemas.microsoft.com/office/powerpoint/2010/main" val="4220457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pt-BR"/>
              <a:t>O processo de trabalho num engenho escravista do século XVI é similar ao de uma grande lavoura (plantation) capitalista contemporânea. Além disto, mais se assemelha ao processo de trabalho numa grande fábrica inglesa do início do século XIX, que o (processo de trabalho) característico dos séculos XVI e XVII na Europa. Consequentemente, é lícito afirmar que, inserido no processo de produção material, o escravo constitui uma antecipação do moderno proletário.</a:t>
            </a:r>
            <a:endParaRPr lang="pt-BR" dirty="0"/>
          </a:p>
        </p:txBody>
      </p:sp>
      <p:sp>
        <p:nvSpPr>
          <p:cNvPr id="3" name="Espaço Reservado para Texto 2"/>
          <p:cNvSpPr>
            <a:spLocks noGrp="1"/>
          </p:cNvSpPr>
          <p:nvPr>
            <p:ph type="body" sz="quarter" idx="14"/>
          </p:nvPr>
        </p:nvSpPr>
        <p:spPr/>
        <p:txBody>
          <a:bodyPr>
            <a:normAutofit fontScale="85000" lnSpcReduction="10000"/>
          </a:bodyPr>
          <a:lstStyle/>
          <a:p>
            <a:r>
              <a:rPr lang="pt-BR"/>
              <a:t>CASTRO, Antonio Barros de. A Economia Política, o Capitalismo e a Escravidão. In LAPA, José Roberto do Amaral. (org) Modos de produção e realidade brasileira. Petrópolis: Vozes, 1980, pp. 67-108, p. 92.</a:t>
            </a:r>
            <a:endParaRPr lang="pt-BR" dirty="0"/>
          </a:p>
        </p:txBody>
      </p:sp>
    </p:spTree>
    <p:extLst>
      <p:ext uri="{BB962C8B-B14F-4D97-AF65-F5344CB8AC3E}">
        <p14:creationId xmlns:p14="http://schemas.microsoft.com/office/powerpoint/2010/main" val="4248309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pt-BR"/>
              <a:t>As técnicas de </a:t>
            </a:r>
            <a:br>
              <a:rPr lang="pt-BR"/>
            </a:br>
            <a:r>
              <a:rPr lang="pt-BR"/>
              <a:t>produção e fabricação </a:t>
            </a:r>
            <a:br>
              <a:rPr lang="pt-BR"/>
            </a:br>
            <a:r>
              <a:rPr lang="pt-BR"/>
              <a:t>do açúcar</a:t>
            </a:r>
            <a:endParaRPr lang="pt-BR" dirty="0"/>
          </a:p>
        </p:txBody>
      </p:sp>
      <p:sp>
        <p:nvSpPr>
          <p:cNvPr id="3" name="Espaço Reservado para Texto 2"/>
          <p:cNvSpPr>
            <a:spLocks noGrp="1"/>
          </p:cNvSpPr>
          <p:nvPr>
            <p:ph type="body" idx="1"/>
          </p:nvPr>
        </p:nvSpPr>
        <p:spPr/>
        <p:txBody>
          <a:bodyPr/>
          <a:lstStyle/>
          <a:p>
            <a:endParaRPr lang="pt-BR"/>
          </a:p>
        </p:txBody>
      </p:sp>
    </p:spTree>
    <p:extLst>
      <p:ext uri="{BB962C8B-B14F-4D97-AF65-F5344CB8AC3E}">
        <p14:creationId xmlns:p14="http://schemas.microsoft.com/office/powerpoint/2010/main" val="363465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
          <p:cNvSpPr/>
          <p:nvPr/>
        </p:nvSpPr>
        <p:spPr>
          <a:xfrm>
            <a:off x="323528" y="5301208"/>
            <a:ext cx="4572000" cy="369332"/>
          </a:xfrm>
          <a:prstGeom prst="rect">
            <a:avLst/>
          </a:prstGeom>
        </p:spPr>
        <p:txBody>
          <a:bodyPr>
            <a:spAutoFit/>
          </a:bodyPr>
          <a:lstStyle/>
          <a:p>
            <a:endParaRPr lang="pt-BR" dirty="0"/>
          </a:p>
        </p:txBody>
      </p:sp>
      <p:sp>
        <p:nvSpPr>
          <p:cNvPr id="3" name="Título 2"/>
          <p:cNvSpPr>
            <a:spLocks noGrp="1"/>
          </p:cNvSpPr>
          <p:nvPr>
            <p:ph type="title" idx="4294967295"/>
          </p:nvPr>
        </p:nvSpPr>
        <p:spPr>
          <a:xfrm>
            <a:off x="0" y="6308725"/>
            <a:ext cx="8753475" cy="504825"/>
          </a:xfrm>
        </p:spPr>
        <p:txBody>
          <a:bodyPr>
            <a:noAutofit/>
          </a:bodyPr>
          <a:lstStyle/>
          <a:p>
            <a:r>
              <a:rPr lang="pt-BR" sz="1200" dirty="0"/>
              <a:t>Feitoria portuguesa em São Jorge da Mina, construída em 1482. Vista em 1668. </a:t>
            </a:r>
            <a:br>
              <a:rPr lang="pt-BR" sz="1200" dirty="0"/>
            </a:br>
            <a:r>
              <a:rPr lang="pt-BR" sz="1200" dirty="0"/>
              <a:t>Disponível em </a:t>
            </a:r>
            <a:r>
              <a:rPr lang="pt-BR" sz="1200" dirty="0">
                <a:hlinkClick r:id="rId2"/>
              </a:rPr>
              <a:t>http://www.colonialvoyage.com/west-africa-list-portuguese-colonial-forts-possessions/#</a:t>
            </a:r>
            <a:r>
              <a:rPr lang="pt-BR" sz="1200" dirty="0"/>
              <a:t> </a:t>
            </a:r>
          </a:p>
        </p:txBody>
      </p:sp>
      <p:pic>
        <p:nvPicPr>
          <p:cNvPr id="6" name="Picture 2" descr="https://upload.wikimedia.org/wikipedia/commons/thumb/2/2c/ElminaCastle1668.jpg/800px-ElminaCastle1668.jpg"/>
          <p:cNvPicPr>
            <a:picLocks noGrp="1" noChangeAspect="1" noChangeArrowheads="1"/>
          </p:cNvPicPr>
          <p:nvPr>
            <p:ph idx="4294967295"/>
          </p:nvPr>
        </p:nvPicPr>
        <p:blipFill rotWithShape="1">
          <a:blip r:embed="rId3">
            <a:extLst>
              <a:ext uri="{28A0092B-C50C-407E-A947-70E740481C1C}">
                <a14:useLocalDpi xmlns:a14="http://schemas.microsoft.com/office/drawing/2010/main"/>
              </a:ext>
            </a:extLst>
          </a:blip>
          <a:srcRect t="4686"/>
          <a:stretch/>
        </p:blipFill>
        <p:spPr bwMode="auto">
          <a:xfrm>
            <a:off x="100013" y="44450"/>
            <a:ext cx="8943975" cy="6191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47255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As etapas da produção</a:t>
            </a:r>
            <a:endParaRPr lang="pt-BR" dirty="0"/>
          </a:p>
        </p:txBody>
      </p:sp>
      <p:sp>
        <p:nvSpPr>
          <p:cNvPr id="3" name="Content Placeholder 2"/>
          <p:cNvSpPr>
            <a:spLocks noGrp="1"/>
          </p:cNvSpPr>
          <p:nvPr>
            <p:ph idx="1"/>
          </p:nvPr>
        </p:nvSpPr>
        <p:spPr/>
        <p:txBody>
          <a:bodyPr/>
          <a:lstStyle/>
          <a:p>
            <a:r>
              <a:rPr lang="pt-BR"/>
              <a:t>Desde o plantio dos canaviais era pensado a fim de serem cortadas as canas no momento certo</a:t>
            </a:r>
          </a:p>
          <a:p>
            <a:r>
              <a:rPr lang="pt-BR"/>
              <a:t>Na entressafra era feita a manutenção das máquinas do engenho, renovados os contratos de fornecimento de cana e lenha</a:t>
            </a:r>
          </a:p>
          <a:p>
            <a:r>
              <a:rPr lang="pt-BR"/>
              <a:t>Uma cerimônia marcava o início da safra no engenho</a:t>
            </a:r>
            <a:endParaRPr lang="pt-BR" dirty="0"/>
          </a:p>
        </p:txBody>
      </p:sp>
    </p:spTree>
    <p:extLst>
      <p:ext uri="{BB962C8B-B14F-4D97-AF65-F5344CB8AC3E}">
        <p14:creationId xmlns:p14="http://schemas.microsoft.com/office/powerpoint/2010/main" val="128634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8"/>
          <p:cNvSpPr>
            <a:spLocks noGrp="1"/>
          </p:cNvSpPr>
          <p:nvPr>
            <p:ph type="title" idx="4294967295"/>
          </p:nvPr>
        </p:nvSpPr>
        <p:spPr>
          <a:xfrm>
            <a:off x="131799" y="4283174"/>
            <a:ext cx="7315200" cy="1162050"/>
          </a:xfrm>
        </p:spPr>
        <p:txBody>
          <a:bodyPr/>
          <a:lstStyle/>
          <a:p>
            <a:r>
              <a:rPr lang="pt-BR" dirty="0"/>
              <a:t>Engenho dos </a:t>
            </a:r>
            <a:r>
              <a:rPr lang="pt-BR" dirty="0" err="1"/>
              <a:t>Erasmos</a:t>
            </a:r>
            <a:r>
              <a:rPr lang="pt-BR" dirty="0"/>
              <a:t>, Santos.</a:t>
            </a:r>
          </a:p>
        </p:txBody>
      </p:sp>
      <p:pic>
        <p:nvPicPr>
          <p:cNvPr id="13" name="Picture 4" descr="http://biton.uspnet.usp.br/rengenho/wp-content/uploads/2015/06/oquefoiestelugar.jpg"/>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107504" y="1330846"/>
            <a:ext cx="8982407" cy="2808312"/>
          </a:xfrm>
        </p:spPr>
      </p:pic>
    </p:spTree>
    <p:extLst>
      <p:ext uri="{BB962C8B-B14F-4D97-AF65-F5344CB8AC3E}">
        <p14:creationId xmlns:p14="http://schemas.microsoft.com/office/powerpoint/2010/main" val="88627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4294967295"/>
          </p:nvPr>
        </p:nvPicPr>
        <p:blipFill rotWithShape="1">
          <a:blip r:embed="rId3" cstate="print">
            <a:grayscl/>
            <a:extLst>
              <a:ext uri="{28A0092B-C50C-407E-A947-70E740481C1C}">
                <a14:useLocalDpi xmlns:a14="http://schemas.microsoft.com/office/drawing/2010/main" val="0"/>
              </a:ext>
            </a:extLst>
          </a:blip>
          <a:srcRect l="2556" r="3544"/>
          <a:stretch/>
        </p:blipFill>
        <p:spPr>
          <a:xfrm>
            <a:off x="117475" y="115888"/>
            <a:ext cx="8909050" cy="6626225"/>
          </a:xfrm>
          <a:prstGeom prst="rect">
            <a:avLst/>
          </a:prstGeom>
          <a:noFill/>
          <a:ln>
            <a:noFill/>
          </a:ln>
        </p:spPr>
      </p:pic>
    </p:spTree>
    <p:extLst>
      <p:ext uri="{BB962C8B-B14F-4D97-AF65-F5344CB8AC3E}">
        <p14:creationId xmlns:p14="http://schemas.microsoft.com/office/powerpoint/2010/main" val="2816695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Os processos</a:t>
            </a:r>
            <a:endParaRPr lang="pt-BR" dirty="0"/>
          </a:p>
        </p:txBody>
      </p:sp>
      <p:sp>
        <p:nvSpPr>
          <p:cNvPr id="3" name="Content Placeholder 2"/>
          <p:cNvSpPr>
            <a:spLocks noGrp="1"/>
          </p:cNvSpPr>
          <p:nvPr>
            <p:ph idx="1"/>
          </p:nvPr>
        </p:nvSpPr>
        <p:spPr/>
        <p:txBody>
          <a:bodyPr/>
          <a:lstStyle/>
          <a:p>
            <a:r>
              <a:rPr lang="pt-BR"/>
              <a:t>Colheita</a:t>
            </a:r>
          </a:p>
          <a:p>
            <a:r>
              <a:rPr lang="pt-BR"/>
              <a:t>Moagem</a:t>
            </a:r>
          </a:p>
          <a:p>
            <a:r>
              <a:rPr lang="pt-BR"/>
              <a:t>Cozimento do caldo</a:t>
            </a:r>
          </a:p>
          <a:p>
            <a:r>
              <a:rPr lang="pt-BR"/>
              <a:t>Purga</a:t>
            </a:r>
          </a:p>
          <a:p>
            <a:r>
              <a:rPr lang="pt-BR"/>
              <a:t>Refino</a:t>
            </a:r>
          </a:p>
          <a:p>
            <a:endParaRPr lang="pt-BR" dirty="0"/>
          </a:p>
        </p:txBody>
      </p:sp>
    </p:spTree>
    <p:extLst>
      <p:ext uri="{BB962C8B-B14F-4D97-AF65-F5344CB8AC3E}">
        <p14:creationId xmlns:p14="http://schemas.microsoft.com/office/powerpoint/2010/main" val="1142907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dirty="0"/>
              <a:t>A programação da colheita de um engenho era um processo complexo  [...]  O corte da cana, na verdade, dependia da idade da planta, do clima e do tipo de terra em que era plantada. Dados os diferentes períodos de maturação das canas recém-plantadas e das crescidas após o primeiro corte, o segredo estava em organizar o plantio de modo a que os canaviais amadurecessem sucessivamente, permitindo, assim, o corte em sequência e um fluxo constante de cana para os tambores da moenda.</a:t>
            </a:r>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 104.</a:t>
            </a:r>
            <a:endParaRPr lang="pt-BR" dirty="0"/>
          </a:p>
        </p:txBody>
      </p:sp>
    </p:spTree>
    <p:extLst>
      <p:ext uri="{BB962C8B-B14F-4D97-AF65-F5344CB8AC3E}">
        <p14:creationId xmlns:p14="http://schemas.microsoft.com/office/powerpoint/2010/main" val="1520536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A cana deixada por tempo demasiado no campo tornava-se ressecada e quebradiça e não fornecia bom açúcar. Uma vez cortada, precisava ser moída em um ou dois dias, ou o líquido secaria ou azedaria.  [Tal conjunto de variáveis]  conferia um ritmo em certa medida frenético a toda a safra.</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 104.</a:t>
            </a:r>
            <a:endParaRPr lang="pt-BR" dirty="0"/>
          </a:p>
        </p:txBody>
      </p:sp>
    </p:spTree>
    <p:extLst>
      <p:ext uri="{BB962C8B-B14F-4D97-AF65-F5344CB8AC3E}">
        <p14:creationId xmlns:p14="http://schemas.microsoft.com/office/powerpoint/2010/main" val="1595446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abag.com.br/media/images/embrapa-pesquisa-cana-de-acucar-em-area-de-expansao-no-cerrado.jpg"/>
          <p:cNvPicPr>
            <a:picLocks noGrp="1" noChangeAspect="1" noChangeArrowheads="1"/>
          </p:cNvPicPr>
          <p:nvPr>
            <p:ph type="pic" sz="quarter" idx="4294967295"/>
          </p:nvPr>
        </p:nvPicPr>
        <p:blipFill rotWithShape="1">
          <a:blip r:embed="rId2">
            <a:extLst>
              <a:ext uri="{28A0092B-C50C-407E-A947-70E740481C1C}">
                <a14:useLocalDpi xmlns:a14="http://schemas.microsoft.com/office/drawing/2010/main" val="0"/>
              </a:ext>
            </a:extLst>
          </a:blip>
          <a:srcRect l="12074" t="12529" r="12074" b="12338"/>
          <a:stretch/>
        </p:blipFill>
        <p:spPr bwMode="auto">
          <a:xfrm>
            <a:off x="0" y="139700"/>
            <a:ext cx="8858250" cy="6578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0058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ço Reservado para Texto 2"/>
          <p:cNvSpPr>
            <a:spLocks noGrp="1"/>
          </p:cNvSpPr>
          <p:nvPr>
            <p:ph type="body" sz="half" idx="4294967295"/>
          </p:nvPr>
        </p:nvSpPr>
        <p:spPr>
          <a:xfrm>
            <a:off x="137120" y="6402015"/>
            <a:ext cx="7315200" cy="411361"/>
          </a:xfrm>
        </p:spPr>
        <p:txBody>
          <a:bodyPr/>
          <a:lstStyle/>
          <a:p>
            <a:pPr marL="0" indent="0">
              <a:buNone/>
            </a:pPr>
            <a:r>
              <a:rPr lang="pt-BR"/>
              <a:t>Processo de moagem em pequena escala</a:t>
            </a:r>
            <a:endParaRPr lang="pt-BR" dirty="0"/>
          </a:p>
        </p:txBody>
      </p:sp>
      <p:pic>
        <p:nvPicPr>
          <p:cNvPr id="5" name="Espaço Reservado para Conteúdo 4"/>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582" b="1582"/>
          <a:stretch>
            <a:fillRect/>
          </a:stretch>
        </p:blipFill>
        <p:spPr>
          <a:xfrm>
            <a:off x="177803" y="116631"/>
            <a:ext cx="8788394" cy="6192689"/>
          </a:xfrm>
        </p:spPr>
      </p:pic>
    </p:spTree>
    <p:extLst>
      <p:ext uri="{BB962C8B-B14F-4D97-AF65-F5344CB8AC3E}">
        <p14:creationId xmlns:p14="http://schemas.microsoft.com/office/powerpoint/2010/main" val="257138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ço Reservado para Texto 2"/>
          <p:cNvSpPr>
            <a:spLocks noGrp="1"/>
          </p:cNvSpPr>
          <p:nvPr>
            <p:ph type="body" sz="half" idx="2"/>
          </p:nvPr>
        </p:nvSpPr>
        <p:spPr>
          <a:xfrm>
            <a:off x="107504" y="6185446"/>
            <a:ext cx="7315200" cy="555922"/>
          </a:xfrm>
        </p:spPr>
        <p:txBody>
          <a:bodyPr/>
          <a:lstStyle/>
          <a:p>
            <a:r>
              <a:rPr lang="pt-BR" dirty="0"/>
              <a:t>Moagem em grande escala utilizando moenda hidráulica</a:t>
            </a:r>
          </a:p>
        </p:txBody>
      </p:sp>
      <p:pic>
        <p:nvPicPr>
          <p:cNvPr id="5" name="Espaço Reservado para Conteúdo 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860" b="2860"/>
          <a:stretch>
            <a:fillRect/>
          </a:stretch>
        </p:blipFill>
        <p:spPr>
          <a:xfrm>
            <a:off x="107504" y="188640"/>
            <a:ext cx="8943469" cy="5904656"/>
          </a:xfrm>
        </p:spPr>
      </p:pic>
    </p:spTree>
    <p:extLst>
      <p:ext uri="{BB962C8B-B14F-4D97-AF65-F5344CB8AC3E}">
        <p14:creationId xmlns:p14="http://schemas.microsoft.com/office/powerpoint/2010/main" val="14774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5112" y="6182047"/>
            <a:ext cx="7315200" cy="487313"/>
          </a:xfrm>
        </p:spPr>
        <p:txBody>
          <a:bodyPr>
            <a:normAutofit/>
          </a:bodyPr>
          <a:lstStyle/>
          <a:p>
            <a:r>
              <a:rPr lang="pt-BR" sz="2000" dirty="0">
                <a:solidFill>
                  <a:schemeClr val="tx1">
                    <a:lumMod val="75000"/>
                    <a:lumOff val="25000"/>
                  </a:schemeClr>
                </a:solidFill>
                <a:latin typeface="+mn-lt"/>
                <a:ea typeface="+mn-ea"/>
                <a:cs typeface="+mn-cs"/>
              </a:rPr>
              <a:t>Moagem utilizando força motriz animal</a:t>
            </a:r>
          </a:p>
        </p:txBody>
      </p:sp>
      <p:pic>
        <p:nvPicPr>
          <p:cNvPr id="11266" name="Picture 2" descr="https://i.ytimg.com/vi/w_Dmt8mEJDU/maxresdefault.jpg"/>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7384" r="7384"/>
          <a:stretch>
            <a:fillRect/>
          </a:stretch>
        </p:blipFill>
        <p:spPr>
          <a:xfrm>
            <a:off x="107504" y="116632"/>
            <a:ext cx="8947002" cy="5904656"/>
          </a:xfrm>
        </p:spPr>
      </p:pic>
    </p:spTree>
    <p:extLst>
      <p:ext uri="{BB962C8B-B14F-4D97-AF65-F5344CB8AC3E}">
        <p14:creationId xmlns:p14="http://schemas.microsoft.com/office/powerpoint/2010/main" val="3784352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Assim, logo nos anos 1502-1504, foram erigidas feitorias em Pernambuco, Bahia e Cabo Frio, esta última supostamente fundada pelo célebre Américo Vespúcio, em 1504. Algumas feitorias erigidas nesse contexto tiveram vida longa, a exemplo da feitoria de Cabo Frio: João Caboto nela encontrou 13 homens [em 1526] [...] Outras malograram, como uma das que se fundaram no Rio de Janeiro, destruída pelos nativos.</a:t>
            </a:r>
            <a:endParaRPr lang="pt-BR" dirty="0"/>
          </a:p>
        </p:txBody>
      </p:sp>
      <p:sp>
        <p:nvSpPr>
          <p:cNvPr id="3" name="Espaço Reservado para Conteúdo 2"/>
          <p:cNvSpPr>
            <a:spLocks noGrp="1"/>
          </p:cNvSpPr>
          <p:nvPr>
            <p:ph type="body" sz="quarter" idx="14"/>
          </p:nvPr>
        </p:nvSpPr>
        <p:spPr/>
        <p:txBody>
          <a:bodyPr>
            <a:normAutofit lnSpcReduction="10000"/>
          </a:bodyPr>
          <a:lstStyle/>
          <a:p>
            <a:r>
              <a:rPr lang="pt-BR"/>
              <a:t>VAINFAS, Ronaldo (dir.) Dicionário do Brasil Colonial (1500-1808). São Paulo: Objetiva, 2001, p. 223.</a:t>
            </a:r>
            <a:endParaRPr lang="pt-BR" dirty="0"/>
          </a:p>
        </p:txBody>
      </p:sp>
    </p:spTree>
    <p:extLst>
      <p:ext uri="{BB962C8B-B14F-4D97-AF65-F5344CB8AC3E}">
        <p14:creationId xmlns:p14="http://schemas.microsoft.com/office/powerpoint/2010/main" val="289121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p:blipFill>
        <p:spPr>
          <a:xfrm>
            <a:off x="107504" y="116633"/>
            <a:ext cx="8568952" cy="6264696"/>
          </a:xfrm>
        </p:spPr>
      </p:pic>
      <p:sp>
        <p:nvSpPr>
          <p:cNvPr id="6" name="Espaço Reservado para Texto 2"/>
          <p:cNvSpPr>
            <a:spLocks noGrp="1"/>
          </p:cNvSpPr>
          <p:nvPr>
            <p:ph type="body" sz="quarter" idx="14"/>
          </p:nvPr>
        </p:nvSpPr>
        <p:spPr>
          <a:xfrm>
            <a:off x="107504" y="6236543"/>
            <a:ext cx="8821390" cy="504825"/>
          </a:xfrm>
        </p:spPr>
        <p:txBody>
          <a:bodyPr anchor="b"/>
          <a:lstStyle/>
          <a:p>
            <a:pPr algn="l"/>
            <a:r>
              <a:rPr lang="pt-BR"/>
              <a:t>Moagem em grande escala utilizando moenda eólica</a:t>
            </a:r>
            <a:endParaRPr lang="pt-BR" dirty="0"/>
          </a:p>
        </p:txBody>
      </p:sp>
    </p:spTree>
    <p:extLst>
      <p:ext uri="{BB962C8B-B14F-4D97-AF65-F5344CB8AC3E}">
        <p14:creationId xmlns:p14="http://schemas.microsoft.com/office/powerpoint/2010/main" val="341012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Em alguma data entre os anos de 1608 e 1613, um novo tipo de moenda foi introduzido no Brasil. Também baseava-se no sistema de tambores. Porém, em vez de apenas dois deles dispostos horizontalmente, os tambores ficavam agora em posição vertical [...]</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pp. 117-118.</a:t>
            </a:r>
            <a:endParaRPr lang="pt-BR" dirty="0"/>
          </a:p>
        </p:txBody>
      </p:sp>
    </p:spTree>
    <p:extLst>
      <p:ext uri="{BB962C8B-B14F-4D97-AF65-F5344CB8AC3E}">
        <p14:creationId xmlns:p14="http://schemas.microsoft.com/office/powerpoint/2010/main" val="3348842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5470525" y="188913"/>
            <a:ext cx="3673475" cy="6480175"/>
          </a:xfrm>
        </p:spPr>
        <p:txBody>
          <a:bodyPr anchor="b"/>
          <a:lstStyle/>
          <a:p>
            <a:pPr algn="ctr"/>
            <a:r>
              <a:rPr lang="pt-BR" sz="3600" dirty="0"/>
              <a:t>Ruptura tecnológica:</a:t>
            </a:r>
            <a:br>
              <a:rPr lang="pt-BR" sz="3600" dirty="0"/>
            </a:br>
            <a:br>
              <a:rPr lang="pt-BR" sz="3600" dirty="0"/>
            </a:br>
            <a:br>
              <a:rPr lang="pt-BR" sz="3600" dirty="0"/>
            </a:br>
            <a:r>
              <a:rPr lang="pt-BR" sz="1800" dirty="0">
                <a:solidFill>
                  <a:schemeClr val="tx2"/>
                </a:solidFill>
              </a:rPr>
              <a:t>Moenda de Rolos</a:t>
            </a:r>
            <a:br>
              <a:rPr lang="pt-BR" sz="1800" dirty="0">
                <a:solidFill>
                  <a:schemeClr val="tx2"/>
                </a:solidFill>
              </a:rPr>
            </a:br>
            <a:br>
              <a:rPr lang="pt-BR" sz="1800" dirty="0">
                <a:solidFill>
                  <a:schemeClr val="tx2"/>
                </a:solidFill>
              </a:rPr>
            </a:br>
            <a:r>
              <a:rPr lang="pt-BR" sz="1800" dirty="0">
                <a:solidFill>
                  <a:schemeClr val="tx2"/>
                </a:solidFill>
              </a:rPr>
              <a:t>X</a:t>
            </a:r>
            <a:br>
              <a:rPr lang="pt-BR" sz="1800" dirty="0">
                <a:solidFill>
                  <a:schemeClr val="tx2"/>
                </a:solidFill>
              </a:rPr>
            </a:br>
            <a:br>
              <a:rPr lang="pt-BR" sz="1800" dirty="0">
                <a:solidFill>
                  <a:schemeClr val="tx2"/>
                </a:solidFill>
              </a:rPr>
            </a:br>
            <a:r>
              <a:rPr lang="pt-BR" sz="1800" dirty="0">
                <a:solidFill>
                  <a:schemeClr val="tx2"/>
                </a:solidFill>
              </a:rPr>
              <a:t>Moenda de Entrosas</a:t>
            </a:r>
            <a:br>
              <a:rPr lang="pt-BR" sz="1800" dirty="0"/>
            </a:br>
            <a:br>
              <a:rPr lang="pt-BR" sz="1800" dirty="0"/>
            </a:br>
            <a:br>
              <a:rPr lang="pt-BR" sz="1800" dirty="0"/>
            </a:br>
            <a:endParaRPr lang="pt-BR" sz="3600" dirty="0"/>
          </a:p>
        </p:txBody>
      </p:sp>
      <p:pic>
        <p:nvPicPr>
          <p:cNvPr id="14339" name="Picture 3"/>
          <p:cNvPicPr>
            <a:picLocks noGrp="1" noChangeAspect="1" noChangeArrowheads="1"/>
          </p:cNvPicPr>
          <p:nvPr>
            <p:ph sz="half" idx="4294967295"/>
          </p:nvPr>
        </p:nvPicPr>
        <p:blipFill rotWithShape="1">
          <a:blip r:embed="rId3" cstate="print">
            <a:lum bright="10000"/>
          </a:blip>
          <a:srcRect l="15359" r="15249" b="15138"/>
          <a:stretch/>
        </p:blipFill>
        <p:spPr>
          <a:xfrm>
            <a:off x="179513" y="332656"/>
            <a:ext cx="4742968" cy="2981966"/>
          </a:xfrm>
          <a:ln>
            <a:noFill/>
          </a:ln>
        </p:spPr>
      </p:pic>
      <p:pic>
        <p:nvPicPr>
          <p:cNvPr id="9" name="Picture 4"/>
          <p:cNvPicPr>
            <a:picLocks noGrp="1" noChangeAspect="1" noChangeArrowheads="1"/>
          </p:cNvPicPr>
          <p:nvPr>
            <p:ph sz="half" idx="4294967295"/>
          </p:nvPr>
        </p:nvPicPr>
        <p:blipFill rotWithShape="1">
          <a:blip r:embed="rId4" cstate="print">
            <a:lum bright="10000"/>
          </a:blip>
          <a:srcRect l="3847" t="9889" r="13066"/>
          <a:stretch/>
        </p:blipFill>
        <p:spPr bwMode="auto">
          <a:xfrm>
            <a:off x="155217" y="3498474"/>
            <a:ext cx="4767263" cy="2984500"/>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552167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Ela oferecia grandes vantagens: era mais fácil de construir, prensava melhor a cana, eliminando com isso a necessidade de prensas auxiliares, não exigia quantidades tão grandes de animais como força motriz e podia moer a cana a um ritmo mais rápido. O Engenho Sergipe, no Recôncavo, adotou-a em 1617, e logo seu uso difundiu-se por toda a colônia.</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pp. 117-118.</a:t>
            </a:r>
            <a:endParaRPr lang="pt-BR" dirty="0"/>
          </a:p>
        </p:txBody>
      </p:sp>
    </p:spTree>
    <p:extLst>
      <p:ext uri="{BB962C8B-B14F-4D97-AF65-F5344CB8AC3E}">
        <p14:creationId xmlns:p14="http://schemas.microsoft.com/office/powerpoint/2010/main" val="2898748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idx="4294967295"/>
          </p:nvPr>
        </p:nvSpPr>
        <p:spPr>
          <a:xfrm>
            <a:off x="7019925" y="5805488"/>
            <a:ext cx="2124075" cy="933450"/>
          </a:xfrm>
        </p:spPr>
        <p:txBody>
          <a:bodyPr/>
          <a:lstStyle/>
          <a:p>
            <a:pPr algn="ctr"/>
            <a:r>
              <a:rPr lang="pt-BR" sz="2000" dirty="0">
                <a:solidFill>
                  <a:srgbClr val="000000"/>
                </a:solidFill>
              </a:rPr>
              <a:t>O cozimento do caldo</a:t>
            </a:r>
          </a:p>
        </p:txBody>
      </p:sp>
      <p:pic>
        <p:nvPicPr>
          <p:cNvPr id="20484" name="Picture 4" descr="http://3.bp.blogspot.com/-0Jco5-1qCAY/Ud1Y8KW56rI/AAAAAAAAAYM/LrAPQVfYXOE/s1600/2.JPG"/>
          <p:cNvPicPr>
            <a:picLocks noGrp="1" noChangeAspect="1" noChangeArrowheads="1"/>
          </p:cNvPicPr>
          <p:nvPr>
            <p:ph type="pic" sz="quarter" idx="4294967295"/>
          </p:nvPr>
        </p:nvPicPr>
        <p:blipFill>
          <a:blip r:embed="rId2" cstate="print">
            <a:extLst>
              <a:ext uri="{28A0092B-C50C-407E-A947-70E740481C1C}">
                <a14:useLocalDpi xmlns:a14="http://schemas.microsoft.com/office/drawing/2010/main" val="0"/>
              </a:ext>
            </a:extLst>
          </a:blip>
          <a:srcRect l="12074" r="12074"/>
          <a:stretch>
            <a:fillRect/>
          </a:stretch>
        </p:blipFill>
        <p:spPr bwMode="auto">
          <a:xfrm>
            <a:off x="0" y="188913"/>
            <a:ext cx="6553200" cy="6480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50146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07504" y="6165304"/>
            <a:ext cx="7315200" cy="559320"/>
          </a:xfrm>
        </p:spPr>
        <p:txBody>
          <a:bodyPr vert="horz" lIns="91440" tIns="45720" rIns="91440" bIns="45720" rtlCol="0">
            <a:normAutofit fontScale="90000"/>
          </a:bodyPr>
          <a:lstStyle/>
          <a:p>
            <a:pPr>
              <a:buClr>
                <a:schemeClr val="accent1"/>
              </a:buClr>
              <a:buFont typeface="Wingdings 3" charset="2"/>
            </a:pPr>
            <a:r>
              <a:rPr lang="pt-BR" sz="2000" dirty="0">
                <a:solidFill>
                  <a:schemeClr val="tx1">
                    <a:lumMod val="75000"/>
                    <a:lumOff val="25000"/>
                  </a:schemeClr>
                </a:solidFill>
                <a:latin typeface="+mn-lt"/>
                <a:ea typeface="+mn-ea"/>
                <a:cs typeface="+mn-cs"/>
              </a:rPr>
              <a:t>Tachos de cobre, Engenho do </a:t>
            </a:r>
            <a:r>
              <a:rPr lang="pt-BR" sz="2000" dirty="0" err="1">
                <a:solidFill>
                  <a:schemeClr val="tx1">
                    <a:lumMod val="75000"/>
                    <a:lumOff val="25000"/>
                  </a:schemeClr>
                </a:solidFill>
                <a:latin typeface="+mn-lt"/>
                <a:ea typeface="+mn-ea"/>
                <a:cs typeface="+mn-cs"/>
              </a:rPr>
              <a:t>Vassoral</a:t>
            </a:r>
            <a:r>
              <a:rPr lang="pt-BR" sz="2000" dirty="0">
                <a:solidFill>
                  <a:schemeClr val="tx1">
                    <a:lumMod val="75000"/>
                    <a:lumOff val="25000"/>
                  </a:schemeClr>
                </a:solidFill>
                <a:latin typeface="+mn-lt"/>
                <a:ea typeface="+mn-ea"/>
                <a:cs typeface="+mn-cs"/>
              </a:rPr>
              <a:t>, Itu</a:t>
            </a:r>
          </a:p>
        </p:txBody>
      </p:sp>
      <p:pic>
        <p:nvPicPr>
          <p:cNvPr id="6" name="Picture 3"/>
          <p:cNvPicPr>
            <a:picLocks noGrp="1" noChangeAspect="1" noChangeArrowheads="1"/>
          </p:cNvPicPr>
          <p:nvPr>
            <p:ph type="pic" sz="quarter" idx="15"/>
          </p:nvPr>
        </p:nvPicPr>
        <p:blipFill rotWithShape="1">
          <a:blip r:embed="rId2" cstate="print">
            <a:lum bright="10000"/>
            <a:extLst>
              <a:ext uri="{BEBA8EAE-BF5A-486C-A8C5-ECC9F3942E4B}">
                <a14:imgProps xmlns:a14="http://schemas.microsoft.com/office/drawing/2010/main">
                  <a14:imgLayer r:embed="rId3">
                    <a14:imgEffect>
                      <a14:saturation sat="0"/>
                    </a14:imgEffect>
                  </a14:imgLayer>
                </a14:imgProps>
              </a:ext>
            </a:extLst>
          </a:blip>
          <a:srcRect l="2917" r="2917"/>
          <a:stretch/>
        </p:blipFill>
        <p:spPr>
          <a:xfrm>
            <a:off x="107504" y="116632"/>
            <a:ext cx="8943469" cy="5904656"/>
          </a:xfrm>
        </p:spPr>
      </p:pic>
    </p:spTree>
    <p:extLst>
      <p:ext uri="{BB962C8B-B14F-4D97-AF65-F5344CB8AC3E}">
        <p14:creationId xmlns:p14="http://schemas.microsoft.com/office/powerpoint/2010/main" val="3459223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83507214-8C69-4E8E-A11A-ED1EA09B66B8}" type="slidenum">
              <a:rPr lang="pt-BR" smtClean="0"/>
              <a:pPr/>
              <a:t>56</a:t>
            </a:fld>
            <a:endParaRPr lang="pt-BR"/>
          </a:p>
        </p:txBody>
      </p:sp>
      <p:pic>
        <p:nvPicPr>
          <p:cNvPr id="5" name="Espaço Reservado para Conteúdo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482" t="3562" r="1846"/>
          <a:stretch/>
        </p:blipFill>
        <p:spPr>
          <a:xfrm>
            <a:off x="119063" y="115888"/>
            <a:ext cx="8905875" cy="6626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77769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sitiosaofrancisco.org.br/cdr/files/Ositio_textos/a_producao_de_acucar/cozimento_acucar.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81" r="2575"/>
          <a:stretch/>
        </p:blipFill>
        <p:spPr>
          <a:xfrm>
            <a:off x="107504" y="116632"/>
            <a:ext cx="8943035" cy="6624736"/>
          </a:xfrm>
        </p:spPr>
      </p:pic>
    </p:spTree>
    <p:extLst>
      <p:ext uri="{BB962C8B-B14F-4D97-AF65-F5344CB8AC3E}">
        <p14:creationId xmlns:p14="http://schemas.microsoft.com/office/powerpoint/2010/main" val="3950218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p:cNvPicPr>
            <a:picLocks noGrp="1" noChangeAspect="1" noChangeArrowheads="1"/>
          </p:cNvPicPr>
          <p:nvPr>
            <p:ph idx="1"/>
          </p:nvPr>
        </p:nvPicPr>
        <p:blipFill rotWithShape="1">
          <a:blip r:embed="rId2" cstate="print">
            <a:grayscl/>
          </a:blip>
          <a:srcRect l="845" t="-1" r="1671" b="55466"/>
          <a:stretch/>
        </p:blipFill>
        <p:spPr>
          <a:xfrm>
            <a:off x="107504" y="116632"/>
            <a:ext cx="8972834" cy="6552728"/>
          </a:xfrm>
        </p:spPr>
      </p:pic>
    </p:spTree>
    <p:extLst>
      <p:ext uri="{BB962C8B-B14F-4D97-AF65-F5344CB8AC3E}">
        <p14:creationId xmlns:p14="http://schemas.microsoft.com/office/powerpoint/2010/main" val="4108188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p:cNvPicPr>
            <a:picLocks noGrp="1" noChangeAspect="1" noChangeArrowheads="1"/>
          </p:cNvPicPr>
          <p:nvPr>
            <p:ph idx="1"/>
          </p:nvPr>
        </p:nvPicPr>
        <p:blipFill rotWithShape="1">
          <a:blip r:embed="rId2" cstate="print">
            <a:grayscl/>
          </a:blip>
          <a:srcRect l="845" t="44014" r="5523" b="19305"/>
          <a:stretch/>
        </p:blipFill>
        <p:spPr>
          <a:xfrm>
            <a:off x="107504" y="116632"/>
            <a:ext cx="8835924" cy="6552728"/>
          </a:xfrm>
        </p:spPr>
      </p:pic>
    </p:spTree>
    <p:extLst>
      <p:ext uri="{BB962C8B-B14F-4D97-AF65-F5344CB8AC3E}">
        <p14:creationId xmlns:p14="http://schemas.microsoft.com/office/powerpoint/2010/main" val="4208269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3964" t="17144" r="43620" b="25668"/>
          <a:stretch/>
        </p:blipFill>
        <p:spPr>
          <a:xfrm>
            <a:off x="84171" y="58316"/>
            <a:ext cx="8941842" cy="6741368"/>
          </a:xfrm>
          <a:prstGeom prst="rect">
            <a:avLst/>
          </a:prstGeom>
        </p:spPr>
      </p:pic>
      <p:sp>
        <p:nvSpPr>
          <p:cNvPr id="3" name="CaixaDeTexto 2"/>
          <p:cNvSpPr txBox="1"/>
          <p:nvPr/>
        </p:nvSpPr>
        <p:spPr>
          <a:xfrm>
            <a:off x="7246359" y="6305533"/>
            <a:ext cx="1779654" cy="461665"/>
          </a:xfrm>
          <a:prstGeom prst="rect">
            <a:avLst/>
          </a:prstGeom>
          <a:solidFill>
            <a:schemeClr val="bg1"/>
          </a:solidFill>
          <a:effectLst>
            <a:softEdge rad="63500"/>
          </a:effectLst>
        </p:spPr>
        <p:txBody>
          <a:bodyPr wrap="none" rtlCol="0">
            <a:spAutoFit/>
          </a:bodyPr>
          <a:lstStyle/>
          <a:p>
            <a:r>
              <a:rPr lang="pt-BR" sz="1200" dirty="0"/>
              <a:t>Mapa “Terra </a:t>
            </a:r>
            <a:r>
              <a:rPr lang="pt-BR" sz="1200" dirty="0" err="1"/>
              <a:t>Brasilis</a:t>
            </a:r>
            <a:r>
              <a:rPr lang="pt-BR" sz="1200" dirty="0"/>
              <a:t>”, </a:t>
            </a:r>
          </a:p>
          <a:p>
            <a:r>
              <a:rPr lang="pt-BR" sz="1200" dirty="0" err="1"/>
              <a:t>Lopo</a:t>
            </a:r>
            <a:r>
              <a:rPr lang="pt-BR" sz="1200" dirty="0"/>
              <a:t> Homem, 1519.</a:t>
            </a:r>
          </a:p>
        </p:txBody>
      </p:sp>
    </p:spTree>
    <p:extLst>
      <p:ext uri="{BB962C8B-B14F-4D97-AF65-F5344CB8AC3E}">
        <p14:creationId xmlns:p14="http://schemas.microsoft.com/office/powerpoint/2010/main" val="3496349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rotWithShape="1">
          <a:blip r:embed="rId2" cstate="print">
            <a:grayscl/>
            <a:extLst>
              <a:ext uri="{28A0092B-C50C-407E-A947-70E740481C1C}">
                <a14:useLocalDpi xmlns:a14="http://schemas.microsoft.com/office/drawing/2010/main" val="0"/>
              </a:ext>
            </a:extLst>
          </a:blip>
          <a:srcRect t="57498" b="1"/>
          <a:stretch/>
        </p:blipFill>
        <p:spPr>
          <a:xfrm>
            <a:off x="162312" y="180410"/>
            <a:ext cx="3977640" cy="4015246"/>
          </a:xfrm>
        </p:spPr>
      </p:pic>
      <p:sp>
        <p:nvSpPr>
          <p:cNvPr id="5" name="Espaço Reservado para Número de Slide 4"/>
          <p:cNvSpPr>
            <a:spLocks noGrp="1"/>
          </p:cNvSpPr>
          <p:nvPr>
            <p:ph type="sldNum" sz="quarter" idx="12"/>
          </p:nvPr>
        </p:nvSpPr>
        <p:spPr/>
        <p:txBody>
          <a:bodyPr/>
          <a:lstStyle/>
          <a:p>
            <a:fld id="{83507214-8C69-4E8E-A11A-ED1EA09B66B8}" type="slidenum">
              <a:rPr lang="pt-BR" smtClean="0"/>
              <a:pPr/>
              <a:t>60</a:t>
            </a:fld>
            <a:endParaRPr lang="pt-BR"/>
          </a:p>
        </p:txBody>
      </p:sp>
      <p:pic>
        <p:nvPicPr>
          <p:cNvPr id="7" name="Espaço Reservado para Conteúdo 5"/>
          <p:cNvPicPr>
            <a:picLocks noChangeAspect="1"/>
          </p:cNvPicPr>
          <p:nvPr/>
        </p:nvPicPr>
        <p:blipFill rotWithShape="1">
          <a:blip r:embed="rId3" cstate="print">
            <a:grayscl/>
            <a:extLst>
              <a:ext uri="{28A0092B-C50C-407E-A947-70E740481C1C}">
                <a14:useLocalDpi xmlns:a14="http://schemas.microsoft.com/office/drawing/2010/main" val="0"/>
              </a:ext>
            </a:extLst>
          </a:blip>
          <a:srcRect b="44388"/>
          <a:stretch/>
        </p:blipFill>
        <p:spPr>
          <a:xfrm>
            <a:off x="4355976" y="188641"/>
            <a:ext cx="4608512" cy="6447666"/>
          </a:xfrm>
          <a:prstGeom prst="rect">
            <a:avLst/>
          </a:prstGeom>
        </p:spPr>
      </p:pic>
      <p:sp>
        <p:nvSpPr>
          <p:cNvPr id="8" name="CaixaDeTexto 7"/>
          <p:cNvSpPr txBox="1"/>
          <p:nvPr/>
        </p:nvSpPr>
        <p:spPr>
          <a:xfrm>
            <a:off x="165657" y="4725144"/>
            <a:ext cx="3974295" cy="1600438"/>
          </a:xfrm>
          <a:prstGeom prst="rect">
            <a:avLst/>
          </a:prstGeom>
          <a:noFill/>
        </p:spPr>
        <p:txBody>
          <a:bodyPr wrap="square" rtlCol="0">
            <a:spAutoFit/>
          </a:bodyPr>
          <a:lstStyle/>
          <a:p>
            <a:pPr marL="342900" indent="-342900">
              <a:buFont typeface="+mj-lt"/>
              <a:buAutoNum type="arabicPeriod"/>
            </a:pPr>
            <a:r>
              <a:rPr lang="pt-BR" sz="1400" dirty="0"/>
              <a:t>Camada de argila </a:t>
            </a:r>
          </a:p>
          <a:p>
            <a:pPr marL="342900" indent="-342900">
              <a:buFont typeface="+mj-lt"/>
              <a:buAutoNum type="arabicPeriod"/>
            </a:pPr>
            <a:r>
              <a:rPr lang="pt-BR" sz="1400" dirty="0"/>
              <a:t>Camada de argila saturada de água</a:t>
            </a:r>
          </a:p>
          <a:p>
            <a:pPr marL="342900" indent="-342900">
              <a:buFont typeface="+mj-lt"/>
              <a:buAutoNum type="arabicPeriod"/>
            </a:pPr>
            <a:r>
              <a:rPr lang="pt-BR" sz="1400" dirty="0"/>
              <a:t>Açúcar branco “de cabeça” ou de “cara de forma”</a:t>
            </a:r>
          </a:p>
          <a:p>
            <a:pPr marL="342900" indent="-342900">
              <a:buFont typeface="+mj-lt"/>
              <a:buAutoNum type="arabicPeriod"/>
            </a:pPr>
            <a:r>
              <a:rPr lang="pt-BR" sz="1400" dirty="0"/>
              <a:t>Açúcar mascavo claro</a:t>
            </a:r>
          </a:p>
          <a:p>
            <a:pPr marL="342900" indent="-342900">
              <a:buFont typeface="+mj-lt"/>
              <a:buAutoNum type="arabicPeriod"/>
            </a:pPr>
            <a:r>
              <a:rPr lang="pt-BR" sz="1400" dirty="0"/>
              <a:t>Açúcar mascavo escuro</a:t>
            </a:r>
          </a:p>
          <a:p>
            <a:pPr marL="342900" indent="-342900">
              <a:buFont typeface="+mj-lt"/>
              <a:buAutoNum type="arabicPeriod"/>
            </a:pPr>
            <a:r>
              <a:rPr lang="pt-BR" sz="1400" dirty="0" err="1"/>
              <a:t>Cabucho</a:t>
            </a:r>
            <a:r>
              <a:rPr lang="pt-BR" sz="1400" dirty="0"/>
              <a:t>, açúcar escuro e úmido</a:t>
            </a:r>
          </a:p>
        </p:txBody>
      </p:sp>
    </p:spTree>
    <p:extLst>
      <p:ext uri="{BB962C8B-B14F-4D97-AF65-F5344CB8AC3E}">
        <p14:creationId xmlns:p14="http://schemas.microsoft.com/office/powerpoint/2010/main" val="47872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328" t="2585" r="38223" b="53496"/>
          <a:stretch/>
        </p:blipFill>
        <p:spPr>
          <a:xfrm>
            <a:off x="4652172" y="100697"/>
            <a:ext cx="4416661" cy="6656606"/>
          </a:xfrm>
        </p:spPr>
      </p:pic>
      <p:sp>
        <p:nvSpPr>
          <p:cNvPr id="4" name="Espaço Reservado para Número de Slide 3"/>
          <p:cNvSpPr>
            <a:spLocks noGrp="1"/>
          </p:cNvSpPr>
          <p:nvPr>
            <p:ph type="sldNum" sz="quarter" idx="12"/>
          </p:nvPr>
        </p:nvSpPr>
        <p:spPr/>
        <p:txBody>
          <a:bodyPr/>
          <a:lstStyle/>
          <a:p>
            <a:fld id="{83507214-8C69-4E8E-A11A-ED1EA09B66B8}" type="slidenum">
              <a:rPr lang="pt-BR" smtClean="0"/>
              <a:pPr/>
              <a:t>61</a:t>
            </a:fld>
            <a:endParaRPr lang="pt-BR"/>
          </a:p>
        </p:txBody>
      </p:sp>
      <p:pic>
        <p:nvPicPr>
          <p:cNvPr id="6" name="Espaço Reservado para Conteúdo 4"/>
          <p:cNvPicPr>
            <a:picLocks noChangeAspect="1"/>
          </p:cNvPicPr>
          <p:nvPr/>
        </p:nvPicPr>
        <p:blipFill rotWithShape="1">
          <a:blip r:embed="rId2" cstate="print">
            <a:extLst>
              <a:ext uri="{28A0092B-C50C-407E-A947-70E740481C1C}">
                <a14:useLocalDpi xmlns:a14="http://schemas.microsoft.com/office/drawing/2010/main" val="0"/>
              </a:ext>
            </a:extLst>
          </a:blip>
          <a:srcRect l="6379" t="55620" r="38293" b="-309"/>
          <a:stretch/>
        </p:blipFill>
        <p:spPr>
          <a:xfrm>
            <a:off x="107504" y="100697"/>
            <a:ext cx="4417955" cy="6656606"/>
          </a:xfrm>
          <a:prstGeom prst="rect">
            <a:avLst/>
          </a:prstGeom>
        </p:spPr>
      </p:pic>
    </p:spTree>
    <p:extLst>
      <p:ext uri="{BB962C8B-B14F-4D97-AF65-F5344CB8AC3E}">
        <p14:creationId xmlns:p14="http://schemas.microsoft.com/office/powerpoint/2010/main" val="4239567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ço Reservado para Imagem 4"/>
          <p:cNvPicPr>
            <a:picLocks noChangeAspect="1"/>
          </p:cNvPicPr>
          <p:nvPr/>
        </p:nvPicPr>
        <p:blipFill rotWithShape="1">
          <a:blip r:embed="rId2">
            <a:extLst>
              <a:ext uri="{28A0092B-C50C-407E-A947-70E740481C1C}">
                <a14:useLocalDpi xmlns:a14="http://schemas.microsoft.com/office/drawing/2010/main" val="0"/>
              </a:ext>
            </a:extLst>
          </a:blip>
          <a:srcRect l="8157" t="23664" r="15991" b="1629"/>
          <a:stretch/>
        </p:blipFill>
        <p:spPr>
          <a:xfrm>
            <a:off x="143508" y="157833"/>
            <a:ext cx="8856984" cy="6542335"/>
          </a:xfrm>
          <a:prstGeom prst="rect">
            <a:avLst/>
          </a:prstGeom>
        </p:spPr>
      </p:pic>
    </p:spTree>
    <p:extLst>
      <p:ext uri="{BB962C8B-B14F-4D97-AF65-F5344CB8AC3E}">
        <p14:creationId xmlns:p14="http://schemas.microsoft.com/office/powerpoint/2010/main" val="325969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p:cNvSpPr>
            <a:spLocks noGrp="1"/>
          </p:cNvSpPr>
          <p:nvPr>
            <p:ph type="ctrTitle" idx="4294967295"/>
          </p:nvPr>
        </p:nvSpPr>
        <p:spPr>
          <a:xfrm>
            <a:off x="7085013" y="5805488"/>
            <a:ext cx="2058987" cy="933450"/>
          </a:xfrm>
        </p:spPr>
        <p:txBody>
          <a:bodyPr/>
          <a:lstStyle/>
          <a:p>
            <a:pPr algn="ctr"/>
            <a:r>
              <a:rPr lang="pt-BR" sz="2000" dirty="0">
                <a:solidFill>
                  <a:srgbClr val="000000"/>
                </a:solidFill>
              </a:rPr>
              <a:t>O refino</a:t>
            </a:r>
          </a:p>
        </p:txBody>
      </p:sp>
      <p:pic>
        <p:nvPicPr>
          <p:cNvPr id="22530" name="Picture 2" descr="https://upload.wikimedia.org/wikipedia/commons/3/3c/Sucre_blanc_cassonade_complet_rapadura.jpg"/>
          <p:cNvPicPr>
            <a:picLocks noGrp="1" noChangeAspect="1" noChangeArrowheads="1"/>
          </p:cNvPicPr>
          <p:nvPr>
            <p:ph type="pic" sz="quarter" idx="4294967295"/>
          </p:nvPr>
        </p:nvPicPr>
        <p:blipFill>
          <a:blip r:embed="rId2" cstate="print">
            <a:extLst>
              <a:ext uri="{28A0092B-C50C-407E-A947-70E740481C1C}">
                <a14:useLocalDpi xmlns:a14="http://schemas.microsoft.com/office/drawing/2010/main" val="0"/>
              </a:ext>
            </a:extLst>
          </a:blip>
          <a:srcRect l="2996" r="2996"/>
          <a:stretch>
            <a:fillRect/>
          </a:stretch>
        </p:blipFill>
        <p:spPr bwMode="auto">
          <a:xfrm>
            <a:off x="177006" y="115888"/>
            <a:ext cx="6699250" cy="662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0394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pt-BR"/>
              <a:t>Se se tem em conta que os holandeses </a:t>
            </a:r>
          </a:p>
          <a:p>
            <a:r>
              <a:rPr lang="pt-BR"/>
              <a:t>controlavam o transporte (inclusive parte do transporte entre o Brasil e Portugal), a refinação e a comercialização do produto, depreende-se que o negócio do açúcar era na realidade mais deles que dos portugueses. Somente os lucros da refinação alcançavam aproximadamente a terça parte do valor do açúcar em bruto.</a:t>
            </a:r>
            <a:endParaRPr lang="pt-BR" dirty="0"/>
          </a:p>
        </p:txBody>
      </p:sp>
      <p:sp>
        <p:nvSpPr>
          <p:cNvPr id="13" name="Espaço Reservado para Texto 2"/>
          <p:cNvSpPr>
            <a:spLocks noGrp="1"/>
          </p:cNvSpPr>
          <p:nvPr>
            <p:ph type="body" sz="quarter" idx="14"/>
          </p:nvPr>
        </p:nvSpPr>
        <p:spPr/>
        <p:txBody>
          <a:bodyPr>
            <a:normAutofit lnSpcReduction="10000"/>
          </a:bodyPr>
          <a:lstStyle/>
          <a:p>
            <a:r>
              <a:rPr lang="pt-BR"/>
              <a:t>FURTADO, Celso. Formação Econômica do Brasil. 24ª. ed. São Paulo: São Paulo: Editora Nacional, 1991. (Biblioteca Universitária. Série 2. Ciências Sociais, v. 23), p. 57.</a:t>
            </a:r>
            <a:endParaRPr lang="pt-BR" dirty="0"/>
          </a:p>
        </p:txBody>
      </p:sp>
    </p:spTree>
    <p:extLst>
      <p:ext uri="{BB962C8B-B14F-4D97-AF65-F5344CB8AC3E}">
        <p14:creationId xmlns:p14="http://schemas.microsoft.com/office/powerpoint/2010/main" val="2401795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pt-BR"/>
              <a:t>[...] a refinação se desenvolve na Europa apoiada no trabalho livre, familiar e artesanal. Envolta em segredos de ofício, meio misteriosa, como de resto era misteriosa a própria cristalização, ela empregava ingredientes como o sangue e a clara de ovos. Somente em meados do </a:t>
            </a:r>
            <a:br>
              <a:rPr lang="pt-BR"/>
            </a:br>
            <a:r>
              <a:rPr lang="pt-BR"/>
              <a:t>século XVII começam a ser rompidas as barreiras dos segredos concomitantemente com o abalo do prestígio das corporações de ofício.</a:t>
            </a:r>
            <a:endParaRPr lang="pt-BR" dirty="0"/>
          </a:p>
        </p:txBody>
      </p:sp>
      <p:sp>
        <p:nvSpPr>
          <p:cNvPr id="3" name="Espaço Reservado para Texto 2"/>
          <p:cNvSpPr>
            <a:spLocks noGrp="1"/>
          </p:cNvSpPr>
          <p:nvPr>
            <p:ph type="body" sz="quarter" idx="14"/>
          </p:nvPr>
        </p:nvSpPr>
        <p:spPr/>
        <p:txBody>
          <a:bodyPr/>
          <a:lstStyle/>
          <a:p>
            <a:r>
              <a:rPr lang="pt-BR"/>
              <a:t>GAMA, Ruy. Engenho e Tecnologia. São Paulo: Livraria Duas Cidades, 1983, p. 58-59.</a:t>
            </a:r>
            <a:endParaRPr lang="pt-BR" dirty="0"/>
          </a:p>
        </p:txBody>
      </p:sp>
    </p:spTree>
    <p:extLst>
      <p:ext uri="{BB962C8B-B14F-4D97-AF65-F5344CB8AC3E}">
        <p14:creationId xmlns:p14="http://schemas.microsoft.com/office/powerpoint/2010/main" val="2479717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a:t>Um aspecto peculiar da atividade açucareira no Brasil foi a total ausência de refinarias, não só na colônia mas também na metrópole. O Brasil tornou-se famoso por seu açúcar ‘barreado’, que resultava em açúcares brancos de qualidade superior, e no pardacento e inferior mascavado. Ambos os tipos eram apropriados para o consumo imediato.</a:t>
            </a:r>
            <a:endParaRPr lang="pt-BR" dirty="0"/>
          </a:p>
        </p:txBody>
      </p:sp>
      <p:sp>
        <p:nvSpPr>
          <p:cNvPr id="27" name="Espaço Reservado para Texto 26"/>
          <p:cNvSpPr>
            <a:spLocks noGrp="1"/>
          </p:cNvSpPr>
          <p:nvPr>
            <p:ph type="body" sz="quarter" idx="14"/>
          </p:nvPr>
        </p:nvSpPr>
        <p:spPr/>
        <p:txBody>
          <a:bodyPr>
            <a:normAutofit lnSpcReduction="10000"/>
          </a:bodyPr>
          <a:lstStyle/>
          <a:p>
            <a:r>
              <a:rPr lang="pt-BR"/>
              <a:t>SCHWARTZ, Stuart B. Segredos internos: engenhos e escravos na sociedade colonial. São Paulo: Companhia das Letras, 1988, p. 145-146.</a:t>
            </a:r>
            <a:endParaRPr lang="pt-BR" dirty="0"/>
          </a:p>
        </p:txBody>
      </p:sp>
    </p:spTree>
    <p:extLst>
      <p:ext uri="{BB962C8B-B14F-4D97-AF65-F5344CB8AC3E}">
        <p14:creationId xmlns:p14="http://schemas.microsoft.com/office/powerpoint/2010/main" val="3375151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ço Reservado para Conteúdo 4"/>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3104" b="3104"/>
          <a:stretch>
            <a:fillRect/>
          </a:stretch>
        </p:blipFill>
        <p:spPr>
          <a:xfrm>
            <a:off x="277905" y="262508"/>
            <a:ext cx="8603113" cy="56486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aixaDeTexto 4"/>
          <p:cNvSpPr txBox="1"/>
          <p:nvPr/>
        </p:nvSpPr>
        <p:spPr>
          <a:xfrm>
            <a:off x="277905" y="6109265"/>
            <a:ext cx="6123667" cy="400110"/>
          </a:xfrm>
          <a:prstGeom prst="rect">
            <a:avLst/>
          </a:prstGeom>
          <a:noFill/>
        </p:spPr>
        <p:txBody>
          <a:bodyPr wrap="none" rtlCol="0">
            <a:spAutoFit/>
          </a:bodyPr>
          <a:lstStyle/>
          <a:p>
            <a:r>
              <a:rPr lang="pt-BR" sz="2000" dirty="0">
                <a:solidFill>
                  <a:srgbClr val="000000"/>
                </a:solidFill>
              </a:rPr>
              <a:t>Produção açucareira no Brasil atual: uma ideia de escala</a:t>
            </a:r>
          </a:p>
        </p:txBody>
      </p:sp>
    </p:spTree>
    <p:extLst>
      <p:ext uri="{BB962C8B-B14F-4D97-AF65-F5344CB8AC3E}">
        <p14:creationId xmlns:p14="http://schemas.microsoft.com/office/powerpoint/2010/main" val="2909951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p:cNvSpPr txBox="1"/>
          <p:nvPr/>
        </p:nvSpPr>
        <p:spPr>
          <a:xfrm>
            <a:off x="179512" y="6381328"/>
            <a:ext cx="4879836" cy="400110"/>
          </a:xfrm>
          <a:prstGeom prst="rect">
            <a:avLst/>
          </a:prstGeom>
          <a:noFill/>
        </p:spPr>
        <p:txBody>
          <a:bodyPr wrap="none" rtlCol="0">
            <a:spAutoFit/>
          </a:bodyPr>
          <a:lstStyle/>
          <a:p>
            <a:r>
              <a:rPr lang="pt-BR" sz="2000" dirty="0">
                <a:solidFill>
                  <a:srgbClr val="000000"/>
                </a:solidFill>
              </a:rPr>
              <a:t>Vista aérea Usina São Martinho, Pradópolis.</a:t>
            </a:r>
          </a:p>
        </p:txBody>
      </p:sp>
      <p:pic>
        <p:nvPicPr>
          <p:cNvPr id="13314" name="Picture 2" descr="http://www.mzweb.com.br/saomartinho2009/web/images/MG_5868_re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0648"/>
            <a:ext cx="8852720" cy="59766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40376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www.brumazi.com.br/public/uploads/noticias/83dba05a3cfd9ae2d2e6fca5e057440d.jpg"/>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465" r="10602"/>
          <a:stretch/>
        </p:blipFill>
        <p:spPr bwMode="auto">
          <a:xfrm>
            <a:off x="284163" y="153988"/>
            <a:ext cx="8575675" cy="6550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0516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r="4502"/>
          <a:stretch/>
        </p:blipFill>
        <p:spPr>
          <a:xfrm>
            <a:off x="196651" y="57150"/>
            <a:ext cx="4951413" cy="6743700"/>
          </a:xfrm>
        </p:spPr>
      </p:pic>
      <p:pic>
        <p:nvPicPr>
          <p:cNvPr id="1026" name="Picture 2" descr="Resultado de imagem para pau brasil"/>
          <p:cNvPicPr>
            <a:picLocks noChangeAspect="1" noChangeArrowheads="1"/>
          </p:cNvPicPr>
          <p:nvPr/>
        </p:nvPicPr>
        <p:blipFill rotWithShape="1">
          <a:blip r:embed="rId3">
            <a:extLst>
              <a:ext uri="{28A0092B-C50C-407E-A947-70E740481C1C}">
                <a14:useLocalDpi xmlns:a14="http://schemas.microsoft.com/office/drawing/2010/main" val="0"/>
              </a:ext>
            </a:extLst>
          </a:blip>
          <a:srcRect l="25101"/>
          <a:stretch/>
        </p:blipFill>
        <p:spPr bwMode="auto">
          <a:xfrm>
            <a:off x="5206180" y="58316"/>
            <a:ext cx="3786904" cy="6741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7623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A controvérsia sobre o refino</a:t>
            </a:r>
            <a:endParaRPr lang="pt-BR" dirty="0"/>
          </a:p>
        </p:txBody>
      </p:sp>
      <p:sp>
        <p:nvSpPr>
          <p:cNvPr id="4" name="Espaço Reservado para Texto 3"/>
          <p:cNvSpPr>
            <a:spLocks noGrp="1"/>
          </p:cNvSpPr>
          <p:nvPr>
            <p:ph type="body" idx="1"/>
          </p:nvPr>
        </p:nvSpPr>
        <p:spPr/>
        <p:txBody>
          <a:bodyPr/>
          <a:lstStyle/>
          <a:p>
            <a:endParaRPr lang="pt-BR"/>
          </a:p>
        </p:txBody>
      </p:sp>
    </p:spTree>
    <p:extLst>
      <p:ext uri="{BB962C8B-B14F-4D97-AF65-F5344CB8AC3E}">
        <p14:creationId xmlns:p14="http://schemas.microsoft.com/office/powerpoint/2010/main" val="221445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pt-BR"/>
              <a:t>Os segredos da técnica de refinação foram conservados muito mais zelosamente: ainda em 1612 o Conselho de Veneza – cidade que durante muito tempo havia monopolizado a refinação de todo o açúcar que se consumia na Europa – proibia a exportação de equipamentos, técnicos e capitais ligados a essa indústria. </a:t>
            </a:r>
            <a:endParaRPr lang="pt-BR" dirty="0"/>
          </a:p>
        </p:txBody>
      </p:sp>
      <p:sp>
        <p:nvSpPr>
          <p:cNvPr id="6" name="Espaço Reservado para Texto 2"/>
          <p:cNvSpPr>
            <a:spLocks noGrp="1"/>
          </p:cNvSpPr>
          <p:nvPr>
            <p:ph type="body" sz="quarter" idx="14"/>
          </p:nvPr>
        </p:nvSpPr>
        <p:spPr/>
        <p:txBody>
          <a:bodyPr>
            <a:normAutofit fontScale="92500"/>
          </a:bodyPr>
          <a:lstStyle/>
          <a:p>
            <a:r>
              <a:rPr lang="pt-BR"/>
              <a:t>FURTADO, Celso. Formação Econômica do Brasil. 24ª. ed. São Paulo: São Paulo: Editora Nacional, 1991. (Biblioteca Universitária. Série 2. Ciências Sociais, v. 23), p. 9, nota 4.</a:t>
            </a:r>
            <a:endParaRPr lang="pt-BR" dirty="0"/>
          </a:p>
        </p:txBody>
      </p:sp>
    </p:spTree>
    <p:extLst>
      <p:ext uri="{BB962C8B-B14F-4D97-AF65-F5344CB8AC3E}">
        <p14:creationId xmlns:p14="http://schemas.microsoft.com/office/powerpoint/2010/main" val="485793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Antes de marcar as caixas, é necessário falar de várias castas de açúcar, que separadamente se encaixam, porque também nesta droga há sua nobreza, há casta vil, há mistura. </a:t>
            </a:r>
            <a:endParaRPr lang="pt-BR" dirty="0"/>
          </a:p>
        </p:txBody>
      </p:sp>
      <p:sp>
        <p:nvSpPr>
          <p:cNvPr id="3" name="Espaço Reservado para Texto 2"/>
          <p:cNvSpPr>
            <a:spLocks noGrp="1"/>
          </p:cNvSpPr>
          <p:nvPr>
            <p:ph type="body" sz="quarter" idx="14"/>
          </p:nvPr>
        </p:nvSpPr>
        <p:spPr/>
        <p:txBody>
          <a:bodyPr>
            <a:normAutofit lnSpcReduction="10000"/>
          </a:bodyPr>
          <a:lstStyle/>
          <a:p>
            <a:r>
              <a:rPr lang="pt-BR"/>
              <a:t>ANDREONI, João António (Antonil). Cultura e opulência do Brasil. São Paulo: Companhia Editora Nacional, 1967, p. 223.</a:t>
            </a:r>
            <a:endParaRPr lang="pt-BR" dirty="0"/>
          </a:p>
        </p:txBody>
      </p:sp>
    </p:spTree>
    <p:extLst>
      <p:ext uri="{BB962C8B-B14F-4D97-AF65-F5344CB8AC3E}">
        <p14:creationId xmlns:p14="http://schemas.microsoft.com/office/powerpoint/2010/main" val="1036841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Há, primeiramente, açúcar branco e mascavado; o branco toma este nome da cor que tem, e muito se louva e estima no açúcar mais admirável, porquanto se lhe comunica do barro.</a:t>
            </a:r>
            <a:endParaRPr lang="pt-BR" dirty="0"/>
          </a:p>
        </p:txBody>
      </p:sp>
      <p:sp>
        <p:nvSpPr>
          <p:cNvPr id="4" name="Espaço Reservado para Texto 2"/>
          <p:cNvSpPr>
            <a:spLocks noGrp="1"/>
          </p:cNvSpPr>
          <p:nvPr>
            <p:ph type="body" sz="quarter" idx="14"/>
          </p:nvPr>
        </p:nvSpPr>
        <p:spPr/>
        <p:txBody>
          <a:bodyPr>
            <a:normAutofit lnSpcReduction="10000"/>
          </a:bodyPr>
          <a:lstStyle/>
          <a:p>
            <a:r>
              <a:rPr lang="pt-BR"/>
              <a:t>ANDREONI, João António (Antonil). Cultura e opulência do Brasil. São Paulo: Companhia Editora Nacional, 1967, pp. 223-224.</a:t>
            </a:r>
            <a:endParaRPr lang="pt-BR" dirty="0"/>
          </a:p>
        </p:txBody>
      </p:sp>
    </p:spTree>
    <p:extLst>
      <p:ext uri="{BB962C8B-B14F-4D97-AF65-F5344CB8AC3E}">
        <p14:creationId xmlns:p14="http://schemas.microsoft.com/office/powerpoint/2010/main" val="386358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pt-BR"/>
              <a:t>Do branco há fino, há redondo e há baixo; e todos esses são açúcares machos. O fino é mais alvo, mais fechado e de maior peso, e tal é ordinariamente a primeira parte, que chamam cara da forma. O redondo é algum tanto menos alvo, e menos fechado; e tal é comumente o da segunda parte da forma; e digo comumente porque não é esta regra infalível, podendo acontecer que a cara de algumas formas seja menos alva e menos fechada que a segunda parte de outra forma. O baixo é ainda menos alvo e quase trigueiro na cor [...]</a:t>
            </a:r>
            <a:endParaRPr lang="pt-BR" dirty="0"/>
          </a:p>
        </p:txBody>
      </p:sp>
      <p:sp>
        <p:nvSpPr>
          <p:cNvPr id="4" name="Espaço Reservado para Texto 2"/>
          <p:cNvSpPr>
            <a:spLocks noGrp="1"/>
          </p:cNvSpPr>
          <p:nvPr>
            <p:ph type="body" sz="quarter" idx="14"/>
          </p:nvPr>
        </p:nvSpPr>
        <p:spPr/>
        <p:txBody>
          <a:bodyPr>
            <a:normAutofit lnSpcReduction="10000"/>
          </a:bodyPr>
          <a:lstStyle/>
          <a:p>
            <a:r>
              <a:rPr lang="pt-BR"/>
              <a:t>ANDREONI, João António (Antonil). Cultura e opulência do Brasil. São Paulo: Companhia Editora Nacional, 1967, p. 224.</a:t>
            </a:r>
            <a:endParaRPr lang="pt-BR" dirty="0"/>
          </a:p>
        </p:txBody>
      </p:sp>
    </p:spTree>
    <p:extLst>
      <p:ext uri="{BB962C8B-B14F-4D97-AF65-F5344CB8AC3E}">
        <p14:creationId xmlns:p14="http://schemas.microsoft.com/office/powerpoint/2010/main" val="255878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Alguns valores apresentados por Antonil</a:t>
            </a:r>
            <a:endParaRPr lang="pt-BR" dirty="0"/>
          </a:p>
        </p:txBody>
      </p:sp>
      <p:sp>
        <p:nvSpPr>
          <p:cNvPr id="3" name="Espaço Reservado para Conteúdo 2"/>
          <p:cNvSpPr>
            <a:spLocks noGrp="1"/>
          </p:cNvSpPr>
          <p:nvPr>
            <p:ph idx="1"/>
          </p:nvPr>
        </p:nvSpPr>
        <p:spPr/>
        <p:txBody>
          <a:bodyPr/>
          <a:lstStyle/>
          <a:p>
            <a:r>
              <a:rPr lang="pt-BR"/>
              <a:t>Custo de uma caixa de açúcar branco macho de trinta e cinco arrobas (aproximadamente 525 quilos) em Lisboa: 84$560 rs</a:t>
            </a:r>
          </a:p>
          <a:p>
            <a:pPr lvl="1"/>
            <a:r>
              <a:rPr lang="pt-BR"/>
              <a:t>Sendo os custos mais expressivos o do açúcar propriamente dito (56$000) e o transporte por navio (11$520) </a:t>
            </a:r>
          </a:p>
          <a:p>
            <a:r>
              <a:rPr lang="pt-BR"/>
              <a:t>Custo de uma caixa de açúcar branco batido de trinta e cinco arrobas: 69$488</a:t>
            </a:r>
          </a:p>
          <a:p>
            <a:endParaRPr lang="pt-BR" dirty="0"/>
          </a:p>
        </p:txBody>
      </p:sp>
    </p:spTree>
    <p:extLst>
      <p:ext uri="{BB962C8B-B14F-4D97-AF65-F5344CB8AC3E}">
        <p14:creationId xmlns:p14="http://schemas.microsoft.com/office/powerpoint/2010/main" val="2045048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062357" y="624110"/>
            <a:ext cx="7019287" cy="1280890"/>
          </a:xfrm>
        </p:spPr>
        <p:txBody>
          <a:bodyPr/>
          <a:lstStyle/>
          <a:p>
            <a:pPr algn="ctr"/>
            <a:r>
              <a:rPr lang="pt-BR" dirty="0"/>
              <a:t>Outros dados de Antonil</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829969277"/>
              </p:ext>
            </p:extLst>
          </p:nvPr>
        </p:nvGraphicFramePr>
        <p:xfrm>
          <a:off x="467544" y="1871577"/>
          <a:ext cx="8160642" cy="3505200"/>
        </p:xfrm>
        <a:graphic>
          <a:graphicData uri="http://schemas.openxmlformats.org/drawingml/2006/table">
            <a:tbl>
              <a:tblPr firstRow="1" bandRow="1">
                <a:tableStyleId>{5C22544A-7EE6-4342-B048-85BDC9FD1C3A}</a:tableStyleId>
              </a:tblPr>
              <a:tblGrid>
                <a:gridCol w="2703005">
                  <a:extLst>
                    <a:ext uri="{9D8B030D-6E8A-4147-A177-3AD203B41FA5}">
                      <a16:colId xmlns:a16="http://schemas.microsoft.com/office/drawing/2014/main" val="2325719423"/>
                    </a:ext>
                  </a:extLst>
                </a:gridCol>
                <a:gridCol w="1353181">
                  <a:extLst>
                    <a:ext uri="{9D8B030D-6E8A-4147-A177-3AD203B41FA5}">
                      <a16:colId xmlns:a16="http://schemas.microsoft.com/office/drawing/2014/main" val="2823947999"/>
                    </a:ext>
                  </a:extLst>
                </a:gridCol>
                <a:gridCol w="1872208">
                  <a:extLst>
                    <a:ext uri="{9D8B030D-6E8A-4147-A177-3AD203B41FA5}">
                      <a16:colId xmlns:a16="http://schemas.microsoft.com/office/drawing/2014/main" val="3627572126"/>
                    </a:ext>
                  </a:extLst>
                </a:gridCol>
                <a:gridCol w="2232248">
                  <a:extLst>
                    <a:ext uri="{9D8B030D-6E8A-4147-A177-3AD203B41FA5}">
                      <a16:colId xmlns:a16="http://schemas.microsoft.com/office/drawing/2014/main" val="3373552573"/>
                    </a:ext>
                  </a:extLst>
                </a:gridCol>
              </a:tblGrid>
              <a:tr h="370840">
                <a:tc gridSpan="4">
                  <a:txBody>
                    <a:bodyPr/>
                    <a:lstStyle/>
                    <a:p>
                      <a:pPr algn="ctr"/>
                      <a:r>
                        <a:rPr lang="pt-BR" sz="1800" i="1" dirty="0"/>
                        <a:t>“Caixas de açúcar que ordinariamente se tiram cada ano da Bahia; e o que importa o valor delas a</a:t>
                      </a:r>
                      <a:r>
                        <a:rPr lang="pt-BR" sz="1800" i="1" baseline="0" dirty="0"/>
                        <a:t> 35 arrobas”</a:t>
                      </a:r>
                      <a:endParaRPr lang="pt-BR" sz="1800" i="1" dirty="0"/>
                    </a:p>
                  </a:txBody>
                  <a:tcPr/>
                </a:tc>
                <a:tc hMerge="1">
                  <a:txBody>
                    <a:bodyPr/>
                    <a:lstStyle/>
                    <a:p>
                      <a:pPr algn="ctr"/>
                      <a:endParaRPr lang="pt-BR" sz="1800" i="1" dirty="0"/>
                    </a:p>
                  </a:txBody>
                  <a:tcPr/>
                </a:tc>
                <a:tc hMerge="1">
                  <a:txBody>
                    <a:bodyPr/>
                    <a:lstStyle/>
                    <a:p>
                      <a:pPr algn="ctr"/>
                      <a:endParaRPr lang="pt-BR" sz="1800" i="1" dirty="0"/>
                    </a:p>
                  </a:txBody>
                  <a:tcPr/>
                </a:tc>
                <a:tc hMerge="1">
                  <a:txBody>
                    <a:bodyPr/>
                    <a:lstStyle/>
                    <a:p>
                      <a:pPr algn="ctr"/>
                      <a:endParaRPr lang="pt-BR" sz="1800" i="1" dirty="0"/>
                    </a:p>
                  </a:txBody>
                  <a:tcPr/>
                </a:tc>
                <a:extLst>
                  <a:ext uri="{0D108BD9-81ED-4DB2-BD59-A6C34878D82A}">
                    <a16:rowId xmlns:a16="http://schemas.microsoft.com/office/drawing/2014/main" val="2362749959"/>
                  </a:ext>
                </a:extLst>
              </a:tr>
              <a:tr h="370840">
                <a:tc>
                  <a:txBody>
                    <a:bodyPr/>
                    <a:lstStyle/>
                    <a:p>
                      <a:pPr algn="ctr"/>
                      <a:r>
                        <a:rPr lang="pt-BR" sz="1800" b="1" dirty="0"/>
                        <a:t>Tipo de açúcar</a:t>
                      </a:r>
                    </a:p>
                  </a:txBody>
                  <a:tcPr anchor="ctr"/>
                </a:tc>
                <a:tc>
                  <a:txBody>
                    <a:bodyPr/>
                    <a:lstStyle/>
                    <a:p>
                      <a:pPr algn="ctr"/>
                      <a:r>
                        <a:rPr lang="pt-BR" sz="1800" b="1" dirty="0"/>
                        <a:t>Valor por caixa</a:t>
                      </a:r>
                    </a:p>
                  </a:txBody>
                  <a:tcPr anchor="ctr"/>
                </a:tc>
                <a:tc>
                  <a:txBody>
                    <a:bodyPr/>
                    <a:lstStyle/>
                    <a:p>
                      <a:pPr algn="ctr"/>
                      <a:r>
                        <a:rPr lang="pt-BR" sz="1800" b="1" dirty="0"/>
                        <a:t>Quantidade de caixas</a:t>
                      </a:r>
                    </a:p>
                  </a:txBody>
                  <a:tcPr anchor="ctr"/>
                </a:tc>
                <a:tc>
                  <a:txBody>
                    <a:bodyPr/>
                    <a:lstStyle/>
                    <a:p>
                      <a:pPr algn="ctr"/>
                      <a:r>
                        <a:rPr lang="pt-BR" sz="1800" b="1" dirty="0"/>
                        <a:t>Valor total</a:t>
                      </a:r>
                    </a:p>
                  </a:txBody>
                  <a:tcPr anchor="ctr"/>
                </a:tc>
                <a:extLst>
                  <a:ext uri="{0D108BD9-81ED-4DB2-BD59-A6C34878D82A}">
                    <a16:rowId xmlns:a16="http://schemas.microsoft.com/office/drawing/2014/main" val="3000473322"/>
                  </a:ext>
                </a:extLst>
              </a:tr>
              <a:tr h="370840">
                <a:tc>
                  <a:txBody>
                    <a:bodyPr/>
                    <a:lstStyle/>
                    <a:p>
                      <a:r>
                        <a:rPr lang="pt-BR" sz="1800" dirty="0"/>
                        <a:t>Branco macho</a:t>
                      </a:r>
                    </a:p>
                  </a:txBody>
                  <a:tcPr anchor="ctr"/>
                </a:tc>
                <a:tc>
                  <a:txBody>
                    <a:bodyPr/>
                    <a:lstStyle/>
                    <a:p>
                      <a:pPr algn="ctr"/>
                      <a:r>
                        <a:rPr lang="pt-BR" sz="1800" dirty="0"/>
                        <a:t>84$560</a:t>
                      </a:r>
                    </a:p>
                  </a:txBody>
                  <a:tcPr anchor="ctr"/>
                </a:tc>
                <a:tc>
                  <a:txBody>
                    <a:bodyPr/>
                    <a:lstStyle/>
                    <a:p>
                      <a:pPr algn="r"/>
                      <a:r>
                        <a:rPr lang="pt-BR" sz="1800" dirty="0"/>
                        <a:t>8.000</a:t>
                      </a:r>
                    </a:p>
                  </a:txBody>
                  <a:tcPr anchor="ctr"/>
                </a:tc>
                <a:tc>
                  <a:txBody>
                    <a:bodyPr/>
                    <a:lstStyle/>
                    <a:p>
                      <a:pPr algn="r"/>
                      <a:r>
                        <a:rPr lang="pt-BR" sz="1800" dirty="0"/>
                        <a:t>676:480$000</a:t>
                      </a:r>
                    </a:p>
                  </a:txBody>
                  <a:tcPr anchor="ctr"/>
                </a:tc>
                <a:extLst>
                  <a:ext uri="{0D108BD9-81ED-4DB2-BD59-A6C34878D82A}">
                    <a16:rowId xmlns:a16="http://schemas.microsoft.com/office/drawing/2014/main" val="1323538774"/>
                  </a:ext>
                </a:extLst>
              </a:tr>
              <a:tr h="370840">
                <a:tc>
                  <a:txBody>
                    <a:bodyPr/>
                    <a:lstStyle/>
                    <a:p>
                      <a:r>
                        <a:rPr lang="pt-BR" sz="1800" dirty="0"/>
                        <a:t>Mascavado macho</a:t>
                      </a:r>
                    </a:p>
                  </a:txBody>
                  <a:tcPr anchor="ctr"/>
                </a:tc>
                <a:tc>
                  <a:txBody>
                    <a:bodyPr/>
                    <a:lstStyle/>
                    <a:p>
                      <a:pPr algn="ctr"/>
                      <a:r>
                        <a:rPr lang="pt-BR" sz="1800" dirty="0"/>
                        <a:t>60$742</a:t>
                      </a:r>
                    </a:p>
                  </a:txBody>
                  <a:tcPr anchor="ctr"/>
                </a:tc>
                <a:tc>
                  <a:txBody>
                    <a:bodyPr/>
                    <a:lstStyle/>
                    <a:p>
                      <a:pPr algn="r"/>
                      <a:r>
                        <a:rPr lang="pt-BR" sz="1800" dirty="0"/>
                        <a:t>3.000</a:t>
                      </a:r>
                    </a:p>
                  </a:txBody>
                  <a:tcPr anchor="ctr"/>
                </a:tc>
                <a:tc>
                  <a:txBody>
                    <a:bodyPr/>
                    <a:lstStyle/>
                    <a:p>
                      <a:pPr algn="r"/>
                      <a:r>
                        <a:rPr lang="pt-BR" sz="1800" dirty="0"/>
                        <a:t>182:226$000</a:t>
                      </a:r>
                    </a:p>
                  </a:txBody>
                  <a:tcPr anchor="ctr"/>
                </a:tc>
                <a:extLst>
                  <a:ext uri="{0D108BD9-81ED-4DB2-BD59-A6C34878D82A}">
                    <a16:rowId xmlns:a16="http://schemas.microsoft.com/office/drawing/2014/main" val="4200488593"/>
                  </a:ext>
                </a:extLst>
              </a:tr>
              <a:tr h="370840">
                <a:tc>
                  <a:txBody>
                    <a:bodyPr/>
                    <a:lstStyle/>
                    <a:p>
                      <a:r>
                        <a:rPr lang="pt-BR" sz="1800" dirty="0"/>
                        <a:t>Branco batido</a:t>
                      </a:r>
                    </a:p>
                  </a:txBody>
                  <a:tcPr anchor="ctr"/>
                </a:tc>
                <a:tc>
                  <a:txBody>
                    <a:bodyPr/>
                    <a:lstStyle/>
                    <a:p>
                      <a:pPr algn="ctr"/>
                      <a:r>
                        <a:rPr lang="pt-BR" sz="1800" dirty="0"/>
                        <a:t>69$488</a:t>
                      </a:r>
                    </a:p>
                  </a:txBody>
                  <a:tcPr anchor="ctr"/>
                </a:tc>
                <a:tc>
                  <a:txBody>
                    <a:bodyPr/>
                    <a:lstStyle/>
                    <a:p>
                      <a:pPr algn="r"/>
                      <a:r>
                        <a:rPr lang="pt-BR" sz="1800" dirty="0"/>
                        <a:t>1.800</a:t>
                      </a:r>
                    </a:p>
                  </a:txBody>
                  <a:tcPr anchor="ctr"/>
                </a:tc>
                <a:tc>
                  <a:txBody>
                    <a:bodyPr/>
                    <a:lstStyle/>
                    <a:p>
                      <a:pPr algn="r"/>
                      <a:r>
                        <a:rPr lang="pt-BR" sz="1800" dirty="0"/>
                        <a:t>125:078$400</a:t>
                      </a:r>
                    </a:p>
                  </a:txBody>
                  <a:tcPr anchor="ctr"/>
                </a:tc>
                <a:extLst>
                  <a:ext uri="{0D108BD9-81ED-4DB2-BD59-A6C34878D82A}">
                    <a16:rowId xmlns:a16="http://schemas.microsoft.com/office/drawing/2014/main" val="3747553097"/>
                  </a:ext>
                </a:extLst>
              </a:tr>
              <a:tr h="370840">
                <a:tc>
                  <a:txBody>
                    <a:bodyPr/>
                    <a:lstStyle/>
                    <a:p>
                      <a:r>
                        <a:rPr lang="pt-BR" sz="1800" dirty="0"/>
                        <a:t>Mascavado batido</a:t>
                      </a:r>
                    </a:p>
                  </a:txBody>
                  <a:tcPr anchor="ctr"/>
                </a:tc>
                <a:tc>
                  <a:txBody>
                    <a:bodyPr/>
                    <a:lstStyle/>
                    <a:p>
                      <a:pPr algn="ctr"/>
                      <a:r>
                        <a:rPr lang="pt-BR" sz="1800" dirty="0"/>
                        <a:t>46$935</a:t>
                      </a:r>
                    </a:p>
                  </a:txBody>
                  <a:tcPr anchor="ctr"/>
                </a:tc>
                <a:tc>
                  <a:txBody>
                    <a:bodyPr/>
                    <a:lstStyle/>
                    <a:p>
                      <a:pPr algn="r"/>
                      <a:r>
                        <a:rPr lang="pt-BR" sz="1800" dirty="0"/>
                        <a:t>1.200</a:t>
                      </a:r>
                    </a:p>
                  </a:txBody>
                  <a:tcPr anchor="ctr"/>
                </a:tc>
                <a:tc>
                  <a:txBody>
                    <a:bodyPr/>
                    <a:lstStyle/>
                    <a:p>
                      <a:pPr algn="r"/>
                      <a:r>
                        <a:rPr lang="pt-BR" sz="1800" dirty="0"/>
                        <a:t>56:322$000</a:t>
                      </a:r>
                    </a:p>
                  </a:txBody>
                  <a:tcPr anchor="ctr"/>
                </a:tc>
                <a:extLst>
                  <a:ext uri="{0D108BD9-81ED-4DB2-BD59-A6C34878D82A}">
                    <a16:rowId xmlns:a16="http://schemas.microsoft.com/office/drawing/2014/main" val="2895279116"/>
                  </a:ext>
                </a:extLst>
              </a:tr>
              <a:tr h="370840">
                <a:tc>
                  <a:txBody>
                    <a:bodyPr/>
                    <a:lstStyle/>
                    <a:p>
                      <a:r>
                        <a:rPr lang="pt-BR" sz="1800" dirty="0"/>
                        <a:t>Para consumo interno</a:t>
                      </a:r>
                    </a:p>
                  </a:txBody>
                  <a:tcPr anchor="ctr"/>
                </a:tc>
                <a:tc>
                  <a:txBody>
                    <a:bodyPr/>
                    <a:lstStyle/>
                    <a:p>
                      <a:pPr algn="ctr"/>
                      <a:r>
                        <a:rPr lang="pt-BR" sz="1800" dirty="0"/>
                        <a:t>60$200</a:t>
                      </a:r>
                    </a:p>
                  </a:txBody>
                  <a:tcPr anchor="ctr"/>
                </a:tc>
                <a:tc>
                  <a:txBody>
                    <a:bodyPr/>
                    <a:lstStyle/>
                    <a:p>
                      <a:pPr algn="r"/>
                      <a:r>
                        <a:rPr lang="pt-BR" sz="1800" dirty="0"/>
                        <a:t> 500</a:t>
                      </a:r>
                    </a:p>
                  </a:txBody>
                  <a:tcPr anchor="ctr"/>
                </a:tc>
                <a:tc>
                  <a:txBody>
                    <a:bodyPr/>
                    <a:lstStyle/>
                    <a:p>
                      <a:pPr algn="r"/>
                      <a:r>
                        <a:rPr lang="pt-BR" sz="1800" dirty="0"/>
                        <a:t>60:100$000</a:t>
                      </a:r>
                    </a:p>
                  </a:txBody>
                  <a:tcPr anchor="ctr"/>
                </a:tc>
                <a:extLst>
                  <a:ext uri="{0D108BD9-81ED-4DB2-BD59-A6C34878D82A}">
                    <a16:rowId xmlns:a16="http://schemas.microsoft.com/office/drawing/2014/main" val="2905190731"/>
                  </a:ext>
                </a:extLst>
              </a:tr>
              <a:tr h="370840">
                <a:tc gridSpan="2">
                  <a:txBody>
                    <a:bodyPr/>
                    <a:lstStyle/>
                    <a:p>
                      <a:pPr algn="ctr"/>
                      <a:r>
                        <a:rPr lang="pt-BR" sz="1800" dirty="0"/>
                        <a:t>Totais</a:t>
                      </a:r>
                    </a:p>
                  </a:txBody>
                  <a:tcPr anchor="ctr"/>
                </a:tc>
                <a:tc hMerge="1">
                  <a:txBody>
                    <a:bodyPr/>
                    <a:lstStyle/>
                    <a:p>
                      <a:endParaRPr lang="pt-BR" sz="1800" dirty="0"/>
                    </a:p>
                  </a:txBody>
                  <a:tcPr/>
                </a:tc>
                <a:tc>
                  <a:txBody>
                    <a:bodyPr/>
                    <a:lstStyle/>
                    <a:p>
                      <a:pPr algn="r"/>
                      <a:r>
                        <a:rPr lang="pt-BR" sz="1800" dirty="0"/>
                        <a:t>14.500</a:t>
                      </a:r>
                    </a:p>
                  </a:txBody>
                  <a:tcPr anchor="ctr"/>
                </a:tc>
                <a:tc>
                  <a:txBody>
                    <a:bodyPr/>
                    <a:lstStyle/>
                    <a:p>
                      <a:pPr algn="r"/>
                      <a:r>
                        <a:rPr lang="pt-BR" sz="1800" dirty="0"/>
                        <a:t>1.070:206$400</a:t>
                      </a:r>
                    </a:p>
                  </a:txBody>
                  <a:tcPr anchor="ctr"/>
                </a:tc>
                <a:extLst>
                  <a:ext uri="{0D108BD9-81ED-4DB2-BD59-A6C34878D82A}">
                    <a16:rowId xmlns:a16="http://schemas.microsoft.com/office/drawing/2014/main" val="560745227"/>
                  </a:ext>
                </a:extLst>
              </a:tr>
            </a:tbl>
          </a:graphicData>
        </a:graphic>
      </p:graphicFrame>
    </p:spTree>
    <p:extLst>
      <p:ext uri="{BB962C8B-B14F-4D97-AF65-F5344CB8AC3E}">
        <p14:creationId xmlns:p14="http://schemas.microsoft.com/office/powerpoint/2010/main" val="2400623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Antonil e o refino</a:t>
            </a:r>
          </a:p>
        </p:txBody>
      </p:sp>
      <p:sp>
        <p:nvSpPr>
          <p:cNvPr id="3" name="Espaço Reservado para Conteúdo 2"/>
          <p:cNvSpPr>
            <a:spLocks noGrp="1"/>
          </p:cNvSpPr>
          <p:nvPr>
            <p:ph idx="1"/>
          </p:nvPr>
        </p:nvSpPr>
        <p:spPr/>
        <p:txBody>
          <a:bodyPr/>
          <a:lstStyle/>
          <a:p>
            <a:r>
              <a:rPr lang="pt-BR"/>
              <a:t>Antonil registra quantidades de açúcar branco sendo exportado (1711)</a:t>
            </a:r>
          </a:p>
          <a:p>
            <a:r>
              <a:rPr lang="pt-BR"/>
              <a:t>Miguel Calmon du Pin e Almeida também registra açúcar branco saído do Brasil sendo consumido na Europa (1834)</a:t>
            </a:r>
          </a:p>
          <a:p>
            <a:r>
              <a:rPr lang="pt-BR"/>
              <a:t>Ruy Gama mostra proporções constantes de açúcar branco no pão de açúcar</a:t>
            </a:r>
          </a:p>
          <a:p>
            <a:r>
              <a:rPr lang="pt-BR"/>
              <a:t>Refinarias na Europa – questão técnica?</a:t>
            </a:r>
          </a:p>
          <a:p>
            <a:endParaRPr lang="pt-BR"/>
          </a:p>
          <a:p>
            <a:endParaRPr lang="pt-BR" dirty="0"/>
          </a:p>
        </p:txBody>
      </p:sp>
    </p:spTree>
    <p:extLst>
      <p:ext uri="{BB962C8B-B14F-4D97-AF65-F5344CB8AC3E}">
        <p14:creationId xmlns:p14="http://schemas.microsoft.com/office/powerpoint/2010/main" val="2035751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a:t>Certamente, o estabelecimento dessas refinarias na Europa não correspondia a uma política da produção, do ponto de vista tecnológico, mas a um objetivo de sujeição e subordinação colonial. Objetivava-se, conscientemente, que o desenvolvimento das colônias, em qualquer ramo da produção, fosse inferior ao da metrópole e dela dependesse.</a:t>
            </a:r>
            <a:endParaRPr lang="pt-BR" dirty="0"/>
          </a:p>
        </p:txBody>
      </p:sp>
      <p:sp>
        <p:nvSpPr>
          <p:cNvPr id="4" name="Espaço Reservado para Texto 3"/>
          <p:cNvSpPr>
            <a:spLocks noGrp="1"/>
          </p:cNvSpPr>
          <p:nvPr>
            <p:ph type="body" sz="quarter" idx="14"/>
          </p:nvPr>
        </p:nvSpPr>
        <p:spPr/>
        <p:txBody>
          <a:bodyPr>
            <a:normAutofit lnSpcReduction="10000"/>
          </a:bodyPr>
          <a:lstStyle/>
          <a:p>
            <a:r>
              <a:rPr lang="pt-BR"/>
              <a:t>FRAGINALS, Manuel Moreno. O engenho: complexo socioeconômico açucareiro cubano. São Paulo: Hucitec/UNESP, 1987, pp. 15.</a:t>
            </a:r>
            <a:endParaRPr lang="pt-BR" dirty="0"/>
          </a:p>
        </p:txBody>
      </p:sp>
    </p:spTree>
    <p:extLst>
      <p:ext uri="{BB962C8B-B14F-4D97-AF65-F5344CB8AC3E}">
        <p14:creationId xmlns:p14="http://schemas.microsoft.com/office/powerpoint/2010/main" val="91703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Historiografia mais recente: </a:t>
            </a:r>
            <a:br>
              <a:rPr lang="pt-BR"/>
            </a:br>
            <a:r>
              <a:rPr lang="pt-BR"/>
              <a:t>o contrato de exploração</a:t>
            </a:r>
            <a:endParaRPr lang="pt-BR" dirty="0"/>
          </a:p>
        </p:txBody>
      </p:sp>
      <p:sp>
        <p:nvSpPr>
          <p:cNvPr id="3" name="Espaço Reservado para Conteúdo 2"/>
          <p:cNvSpPr>
            <a:spLocks noGrp="1"/>
          </p:cNvSpPr>
          <p:nvPr>
            <p:ph idx="1"/>
          </p:nvPr>
        </p:nvSpPr>
        <p:spPr/>
        <p:txBody>
          <a:bodyPr>
            <a:normAutofit/>
          </a:bodyPr>
          <a:lstStyle/>
          <a:p>
            <a:r>
              <a:rPr lang="pt-BR" dirty="0"/>
              <a:t>Início século XVI: domínio do Marrocos e do comércio do Índico</a:t>
            </a:r>
          </a:p>
          <a:p>
            <a:r>
              <a:rPr lang="pt-BR" dirty="0"/>
              <a:t>Brasil: nenhum produto de aproveitamento rápido</a:t>
            </a:r>
          </a:p>
          <a:p>
            <a:r>
              <a:rPr lang="pt-BR" dirty="0"/>
              <a:t>Território ocupado por populações indígenas</a:t>
            </a:r>
          </a:p>
          <a:p>
            <a:r>
              <a:rPr lang="pt-BR" dirty="0"/>
              <a:t>Ocupação por portugueses exigiria muitos gastos monetários</a:t>
            </a:r>
          </a:p>
          <a:p>
            <a:r>
              <a:rPr lang="pt-BR" dirty="0"/>
              <a:t>Tal orientação perdura até o reinado de D. João III, 1521-1557</a:t>
            </a:r>
          </a:p>
          <a:p>
            <a:endParaRPr lang="pt-BR" dirty="0"/>
          </a:p>
        </p:txBody>
      </p:sp>
    </p:spTree>
    <p:extLst>
      <p:ext uri="{BB962C8B-B14F-4D97-AF65-F5344CB8AC3E}">
        <p14:creationId xmlns:p14="http://schemas.microsoft.com/office/powerpoint/2010/main" val="1529741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p:txBody>
          <a:bodyPr/>
          <a:lstStyle/>
          <a:p>
            <a:r>
              <a:rPr lang="pt-BR" dirty="0"/>
              <a:t>Nos primórdios de Quinhentos, D. Manuel I encontrava-se  fundamentalmente interessado em impor a hegemonia lusitana no Índico, nas costas oriental de África, da península da Arábia e do Malabar (Índia), na conquista ou </a:t>
            </a:r>
            <a:r>
              <a:rPr lang="pt-BR" dirty="0" err="1"/>
              <a:t>vassalização</a:t>
            </a:r>
            <a:r>
              <a:rPr lang="pt-BR" dirty="0"/>
              <a:t> do reino de Fez (Marrocos), bem como no domínio do acesso ao Mar Vermelho. </a:t>
            </a:r>
          </a:p>
        </p:txBody>
      </p:sp>
      <p:sp>
        <p:nvSpPr>
          <p:cNvPr id="3" name="Espaço Reservado para Texto 2"/>
          <p:cNvSpPr>
            <a:spLocks noGrp="1"/>
          </p:cNvSpPr>
          <p:nvPr>
            <p:ph type="body" sz="quarter" idx="14"/>
          </p:nvPr>
        </p:nvSpPr>
        <p:spPr/>
        <p:txBody>
          <a:bodyPr>
            <a:normAutofit lnSpcReduction="10000"/>
          </a:bodyPr>
          <a:lstStyle/>
          <a:p>
            <a:r>
              <a:rPr lang="pt-BR"/>
              <a:t>COUTO, Jorge. A Construção do Brasil. Ameríndios, portugueses e africanos do início do povoamento a finais de Quinhentos. 3ª. Ed. Rio de Janeiro: Forense, 2001, p. 207.</a:t>
            </a:r>
            <a:endParaRPr lang="pt-BR" dirty="0"/>
          </a:p>
        </p:txBody>
      </p:sp>
    </p:spTree>
    <p:extLst>
      <p:ext uri="{BB962C8B-B14F-4D97-AF65-F5344CB8AC3E}">
        <p14:creationId xmlns:p14="http://schemas.microsoft.com/office/powerpoint/2010/main" val="829648033"/>
      </p:ext>
    </p:extLst>
  </p:cSld>
  <p:clrMapOvr>
    <a:masterClrMapping/>
  </p:clrMapOvr>
</p:sld>
</file>

<file path=ppt/theme/theme1.xml><?xml version="1.0" encoding="utf-8"?>
<a:theme xmlns:a="http://schemas.openxmlformats.org/drawingml/2006/main" name="Cacho">
  <a:themeElements>
    <a:clrScheme name="Vermelho Violeta">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Personalizada 2">
      <a:majorFont>
        <a:latin typeface="Candara"/>
        <a:ea typeface=""/>
        <a:cs typeface=""/>
      </a:majorFont>
      <a:minorFont>
        <a:latin typeface="Kalinga"/>
        <a:ea typeface=""/>
        <a:cs typeface=""/>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Luciana 2017 v3</Template>
  <TotalTime>29457</TotalTime>
  <Words>4328</Words>
  <Application>Microsoft Office PowerPoint</Application>
  <PresentationFormat>Apresentação na tela (4:3)</PresentationFormat>
  <Paragraphs>210</Paragraphs>
  <Slides>78</Slides>
  <Notes>21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78</vt:i4>
      </vt:variant>
    </vt:vector>
  </HeadingPairs>
  <TitlesOfParts>
    <vt:vector size="86" baseType="lpstr">
      <vt:lpstr>Arial</vt:lpstr>
      <vt:lpstr>Calibri</vt:lpstr>
      <vt:lpstr>Candara</vt:lpstr>
      <vt:lpstr>Impact</vt:lpstr>
      <vt:lpstr>Kalinga</vt:lpstr>
      <vt:lpstr>Times New Roman</vt:lpstr>
      <vt:lpstr>Wingdings 3</vt:lpstr>
      <vt:lpstr>Cacho</vt:lpstr>
      <vt:lpstr>Brasil</vt:lpstr>
      <vt:lpstr>Apresentação do PowerPoint</vt:lpstr>
      <vt:lpstr>Feitorias: o início da ocupação na historiografia tradicional</vt:lpstr>
      <vt:lpstr>Feitoria portuguesa em São Jorge da Mina, construída em 1482. Vista em 1668.  Disponível em http://www.colonialvoyage.com/west-africa-list-portuguese-colonial-forts-possessions/# </vt:lpstr>
      <vt:lpstr>Apresentação do PowerPoint</vt:lpstr>
      <vt:lpstr>Apresentação do PowerPoint</vt:lpstr>
      <vt:lpstr>Apresentação do PowerPoint</vt:lpstr>
      <vt:lpstr>Historiografia mais recente:  o contrato de exploração</vt:lpstr>
      <vt:lpstr>Apresentação do PowerPoint</vt:lpstr>
      <vt:lpstr>Apresentação do PowerPoint</vt:lpstr>
      <vt:lpstr>Apresentação do PowerPoint</vt:lpstr>
      <vt:lpstr>Apresentação do PowerPoint</vt:lpstr>
      <vt:lpstr>Apresentação do PowerPoint</vt:lpstr>
      <vt:lpstr>D. João III, 1521-1557 (o Piedoso; o Colonizador)</vt:lpstr>
      <vt:lpstr>Apresentação do PowerPoint</vt:lpstr>
      <vt:lpstr>Apresentação do PowerPoint</vt:lpstr>
      <vt:lpstr>Apresentação do PowerPoint</vt:lpstr>
      <vt:lpstr>Apresentação do PowerPoint</vt:lpstr>
      <vt:lpstr>Capitanias hereditárias, Luís Teixeira. </vt:lpstr>
      <vt:lpstr>Os fatores de êxito da empresa agrícola açucareira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As razões do monopólio português na produção açucareira</vt:lpstr>
      <vt:lpstr>A Espanha e o afluxo de metais</vt:lpstr>
      <vt:lpstr>Apresentação do PowerPoint</vt:lpstr>
      <vt:lpstr>Apresentação do PowerPoint</vt:lpstr>
      <vt:lpstr>A produção do açúcar no Brasil, seu caráter industrial e moderno </vt:lpstr>
      <vt:lpstr>Apresentação do PowerPoint</vt:lpstr>
      <vt:lpstr>Apresentação do PowerPoint</vt:lpstr>
      <vt:lpstr>Apresentação do PowerPoint</vt:lpstr>
      <vt:lpstr>Apresentação do PowerPoint</vt:lpstr>
      <vt:lpstr>As técnicas de  produção e fabricação  do açúcar</vt:lpstr>
      <vt:lpstr>As etapas da produção</vt:lpstr>
      <vt:lpstr>Engenho dos Erasmos, Santos.</vt:lpstr>
      <vt:lpstr>Apresentação do PowerPoint</vt:lpstr>
      <vt:lpstr>Os processos</vt:lpstr>
      <vt:lpstr>Apresentação do PowerPoint</vt:lpstr>
      <vt:lpstr>Apresentação do PowerPoint</vt:lpstr>
      <vt:lpstr>Apresentação do PowerPoint</vt:lpstr>
      <vt:lpstr>Apresentação do PowerPoint</vt:lpstr>
      <vt:lpstr>Apresentação do PowerPoint</vt:lpstr>
      <vt:lpstr>Moagem utilizando força motriz animal</vt:lpstr>
      <vt:lpstr>Apresentação do PowerPoint</vt:lpstr>
      <vt:lpstr>Apresentação do PowerPoint</vt:lpstr>
      <vt:lpstr>Ruptura tecnológica:   Moenda de Rolos  X  Moenda de Entrosas   </vt:lpstr>
      <vt:lpstr>Apresentação do PowerPoint</vt:lpstr>
      <vt:lpstr>O cozimento do caldo</vt:lpstr>
      <vt:lpstr>Tachos de cobre, Engenho do Vassoral, Itu</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refino</vt:lpstr>
      <vt:lpstr>Apresentação do PowerPoint</vt:lpstr>
      <vt:lpstr>Apresentação do PowerPoint</vt:lpstr>
      <vt:lpstr>Apresentação do PowerPoint</vt:lpstr>
      <vt:lpstr>Apresentação do PowerPoint</vt:lpstr>
      <vt:lpstr>Apresentação do PowerPoint</vt:lpstr>
      <vt:lpstr>Apresentação do PowerPoint</vt:lpstr>
      <vt:lpstr>A controvérsia sobre o refino</vt:lpstr>
      <vt:lpstr>Apresentação do PowerPoint</vt:lpstr>
      <vt:lpstr>Apresentação do PowerPoint</vt:lpstr>
      <vt:lpstr>Apresentação do PowerPoint</vt:lpstr>
      <vt:lpstr>Apresentação do PowerPoint</vt:lpstr>
      <vt:lpstr>Alguns valores apresentados por Antonil</vt:lpstr>
      <vt:lpstr>Outros dados de Antonil</vt:lpstr>
      <vt:lpstr>Antonil e o refino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Fernando novais</dc:title>
  <dc:creator>Luciana Lopes</dc:creator>
  <cp:lastModifiedBy>Luciana Suarez Lopes</cp:lastModifiedBy>
  <cp:revision>1330</cp:revision>
  <cp:lastPrinted>2017-04-27T16:17:30Z</cp:lastPrinted>
  <dcterms:created xsi:type="dcterms:W3CDTF">2013-03-07T21:51:02Z</dcterms:created>
  <dcterms:modified xsi:type="dcterms:W3CDTF">2021-09-14T21:20:09Z</dcterms:modified>
</cp:coreProperties>
</file>