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9"/>
  </p:notesMasterIdLst>
  <p:handoutMasterIdLst>
    <p:handoutMasterId r:id="rId110"/>
  </p:handoutMasterIdLst>
  <p:sldIdLst>
    <p:sldId id="593" r:id="rId2"/>
    <p:sldId id="1126" r:id="rId3"/>
    <p:sldId id="1091" r:id="rId4"/>
    <p:sldId id="1081" r:id="rId5"/>
    <p:sldId id="1094" r:id="rId6"/>
    <p:sldId id="599" r:id="rId7"/>
    <p:sldId id="600" r:id="rId8"/>
    <p:sldId id="601" r:id="rId9"/>
    <p:sldId id="604" r:id="rId10"/>
    <p:sldId id="1049" r:id="rId11"/>
    <p:sldId id="489" r:id="rId12"/>
    <p:sldId id="509" r:id="rId13"/>
    <p:sldId id="492" r:id="rId14"/>
    <p:sldId id="1105" r:id="rId15"/>
    <p:sldId id="1104" r:id="rId16"/>
    <p:sldId id="536" r:id="rId17"/>
    <p:sldId id="1102" r:id="rId18"/>
    <p:sldId id="1106" r:id="rId19"/>
    <p:sldId id="497" r:id="rId20"/>
    <p:sldId id="1108" r:id="rId21"/>
    <p:sldId id="1114" r:id="rId22"/>
    <p:sldId id="1115" r:id="rId23"/>
    <p:sldId id="1103" r:id="rId24"/>
    <p:sldId id="1116" r:id="rId25"/>
    <p:sldId id="1117" r:id="rId26"/>
    <p:sldId id="1119" r:id="rId27"/>
    <p:sldId id="1118" r:id="rId28"/>
    <p:sldId id="541" r:id="rId29"/>
    <p:sldId id="1109" r:id="rId30"/>
    <p:sldId id="498" r:id="rId31"/>
    <p:sldId id="1110" r:id="rId32"/>
    <p:sldId id="543" r:id="rId33"/>
    <p:sldId id="1112" r:id="rId34"/>
    <p:sldId id="1113" r:id="rId35"/>
    <p:sldId id="1120" r:id="rId36"/>
    <p:sldId id="542" r:id="rId37"/>
    <p:sldId id="501" r:id="rId38"/>
    <p:sldId id="1122" r:id="rId39"/>
    <p:sldId id="503" r:id="rId40"/>
    <p:sldId id="1121" r:id="rId41"/>
    <p:sldId id="1101" r:id="rId42"/>
    <p:sldId id="504" r:id="rId43"/>
    <p:sldId id="1127" r:id="rId44"/>
    <p:sldId id="1098" r:id="rId45"/>
    <p:sldId id="1099" r:id="rId46"/>
    <p:sldId id="1125" r:id="rId47"/>
    <p:sldId id="1100" r:id="rId48"/>
    <p:sldId id="1124" r:id="rId49"/>
    <p:sldId id="540" r:id="rId50"/>
    <p:sldId id="1128" r:id="rId51"/>
    <p:sldId id="1129" r:id="rId52"/>
    <p:sldId id="1130" r:id="rId53"/>
    <p:sldId id="1131" r:id="rId54"/>
    <p:sldId id="1132" r:id="rId55"/>
    <p:sldId id="1133" r:id="rId56"/>
    <p:sldId id="530" r:id="rId57"/>
    <p:sldId id="512" r:id="rId58"/>
    <p:sldId id="514" r:id="rId59"/>
    <p:sldId id="515" r:id="rId60"/>
    <p:sldId id="1138" r:id="rId61"/>
    <p:sldId id="1136" r:id="rId62"/>
    <p:sldId id="1137" r:id="rId63"/>
    <p:sldId id="521" r:id="rId64"/>
    <p:sldId id="1134" r:id="rId65"/>
    <p:sldId id="1149" r:id="rId66"/>
    <p:sldId id="1142" r:id="rId67"/>
    <p:sldId id="1141" r:id="rId68"/>
    <p:sldId id="1135" r:id="rId69"/>
    <p:sldId id="1143" r:id="rId70"/>
    <p:sldId id="524" r:id="rId71"/>
    <p:sldId id="1144" r:id="rId72"/>
    <p:sldId id="527" r:id="rId73"/>
    <p:sldId id="529" r:id="rId74"/>
    <p:sldId id="1147" r:id="rId75"/>
    <p:sldId id="627" r:id="rId76"/>
    <p:sldId id="629" r:id="rId77"/>
    <p:sldId id="632" r:id="rId78"/>
    <p:sldId id="658" r:id="rId79"/>
    <p:sldId id="1148" r:id="rId80"/>
    <p:sldId id="1150" r:id="rId81"/>
    <p:sldId id="1151" r:id="rId82"/>
    <p:sldId id="1152" r:id="rId83"/>
    <p:sldId id="1153" r:id="rId84"/>
    <p:sldId id="1154" r:id="rId85"/>
    <p:sldId id="1168" r:id="rId86"/>
    <p:sldId id="1155" r:id="rId87"/>
    <p:sldId id="1156" r:id="rId88"/>
    <p:sldId id="1157" r:id="rId89"/>
    <p:sldId id="1158" r:id="rId90"/>
    <p:sldId id="1159" r:id="rId91"/>
    <p:sldId id="1160" r:id="rId92"/>
    <p:sldId id="1161" r:id="rId93"/>
    <p:sldId id="1162" r:id="rId94"/>
    <p:sldId id="1163" r:id="rId95"/>
    <p:sldId id="1164" r:id="rId96"/>
    <p:sldId id="1165" r:id="rId97"/>
    <p:sldId id="1166" r:id="rId98"/>
    <p:sldId id="1170" r:id="rId99"/>
    <p:sldId id="659" r:id="rId100"/>
    <p:sldId id="660" r:id="rId101"/>
    <p:sldId id="661" r:id="rId102"/>
    <p:sldId id="663" r:id="rId103"/>
    <p:sldId id="664" r:id="rId104"/>
    <p:sldId id="666" r:id="rId105"/>
    <p:sldId id="669" r:id="rId106"/>
    <p:sldId id="670" r:id="rId107"/>
    <p:sldId id="1171" r:id="rId108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E2F2A"/>
    <a:srgbClr val="00FF00"/>
    <a:srgbClr val="99CCFF"/>
    <a:srgbClr val="F74343"/>
    <a:srgbClr val="C5C5FF"/>
    <a:srgbClr val="000000"/>
    <a:srgbClr val="0099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434" autoAdjust="0"/>
  </p:normalViewPr>
  <p:slideViewPr>
    <p:cSldViewPr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2058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880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5.xml"/><Relationship Id="rId2" Type="http://schemas.openxmlformats.org/officeDocument/2006/relationships/slide" Target="slides/slide49.xml"/><Relationship Id="rId1" Type="http://schemas.openxmlformats.org/officeDocument/2006/relationships/slide" Target="slides/slide1.xml"/><Relationship Id="rId4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F3D87-5CC0-46E4-9B4F-E5813422A4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9B85DF-68D2-4EBE-8340-907C978B9BE2}">
      <dgm:prSet phldrT="[Texto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pt-BR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BB59F-C6AE-4CDA-923E-89A38B4CB066}" type="parTrans" cxnId="{F1F30137-7A75-451D-B1F2-5F90B3933E0C}">
      <dgm:prSet/>
      <dgm:spPr/>
      <dgm:t>
        <a:bodyPr/>
        <a:lstStyle/>
        <a:p>
          <a:endParaRPr lang="pt-BR" sz="1800"/>
        </a:p>
      </dgm:t>
    </dgm:pt>
    <dgm:pt modelId="{458E9B47-CE6E-44D1-8CF7-4D2BDF3A6A22}" type="sibTrans" cxnId="{F1F30137-7A75-451D-B1F2-5F90B3933E0C}">
      <dgm:prSet/>
      <dgm:spPr/>
      <dgm:t>
        <a:bodyPr/>
        <a:lstStyle/>
        <a:p>
          <a:endParaRPr lang="pt-BR" sz="1800"/>
        </a:p>
      </dgm:t>
    </dgm:pt>
    <dgm:pt modelId="{1BCF443A-C2EE-4F40-8A72-5BD56451EBED}">
      <dgm:prSet phldrT="[Text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pt-BR" sz="1600" b="1" dirty="0" smtClean="0"/>
            <a:t>Produtor</a:t>
          </a:r>
          <a:endParaRPr lang="pt-BR" sz="1600" b="1" dirty="0"/>
        </a:p>
      </dgm:t>
    </dgm:pt>
    <dgm:pt modelId="{BAB618DF-1F44-4BC6-ACD4-FC2B6AB092EF}" type="parTrans" cxnId="{B371F79F-A80A-402B-9EBA-D3F2835B1B5D}">
      <dgm:prSet/>
      <dgm:spPr/>
      <dgm:t>
        <a:bodyPr/>
        <a:lstStyle/>
        <a:p>
          <a:endParaRPr lang="pt-BR" sz="1800"/>
        </a:p>
      </dgm:t>
    </dgm:pt>
    <dgm:pt modelId="{569F3C0C-63E7-44D4-A70D-43CB250D6819}" type="sibTrans" cxnId="{B371F79F-A80A-402B-9EBA-D3F2835B1B5D}">
      <dgm:prSet/>
      <dgm:spPr/>
      <dgm:t>
        <a:bodyPr/>
        <a:lstStyle/>
        <a:p>
          <a:endParaRPr lang="pt-BR" sz="1800"/>
        </a:p>
      </dgm:t>
    </dgm:pt>
    <dgm:pt modelId="{1DE2D033-C93D-400A-9B66-D5ACA077F7E6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pt-BR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3478AF-5F26-4B01-B378-7205FD7F1EB1}" type="parTrans" cxnId="{EBFD07B3-323F-4129-B4BC-7307EEE176F0}">
      <dgm:prSet/>
      <dgm:spPr/>
      <dgm:t>
        <a:bodyPr/>
        <a:lstStyle/>
        <a:p>
          <a:endParaRPr lang="pt-BR" sz="1800"/>
        </a:p>
      </dgm:t>
    </dgm:pt>
    <dgm:pt modelId="{06FE5C47-2A3E-4414-A781-72A292CBF823}" type="sibTrans" cxnId="{EBFD07B3-323F-4129-B4BC-7307EEE176F0}">
      <dgm:prSet/>
      <dgm:spPr/>
      <dgm:t>
        <a:bodyPr/>
        <a:lstStyle/>
        <a:p>
          <a:endParaRPr lang="pt-BR" sz="1800"/>
        </a:p>
      </dgm:t>
    </dgm:pt>
    <dgm:pt modelId="{0CDBC494-54EC-4339-A8B6-0AC480575E42}">
      <dgm:prSet phldrT="[Texto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</a:rPr>
            <a:t>Comercialização</a:t>
          </a:r>
          <a:endParaRPr lang="pt-BR" sz="1600" b="1" dirty="0">
            <a:solidFill>
              <a:schemeClr val="bg1"/>
            </a:solidFill>
          </a:endParaRPr>
        </a:p>
      </dgm:t>
    </dgm:pt>
    <dgm:pt modelId="{132CCCF4-D887-4661-AAAF-279FEE3F0169}" type="parTrans" cxnId="{2C832492-A78F-4BF1-BC7C-25D41F15C213}">
      <dgm:prSet/>
      <dgm:spPr/>
      <dgm:t>
        <a:bodyPr/>
        <a:lstStyle/>
        <a:p>
          <a:endParaRPr lang="pt-BR" sz="1800"/>
        </a:p>
      </dgm:t>
    </dgm:pt>
    <dgm:pt modelId="{E95E09E0-9C43-4052-9741-2BA9100323A5}" type="sibTrans" cxnId="{2C832492-A78F-4BF1-BC7C-25D41F15C213}">
      <dgm:prSet/>
      <dgm:spPr/>
      <dgm:t>
        <a:bodyPr/>
        <a:lstStyle/>
        <a:p>
          <a:endParaRPr lang="pt-BR" sz="1800"/>
        </a:p>
      </dgm:t>
    </dgm:pt>
    <dgm:pt modelId="{6728BA7E-70BE-4507-97E3-07EB6D8847B0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sz="4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pt-BR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B75BA-1FCD-4912-857D-41BFA26BCB9E}" type="parTrans" cxnId="{7DB07B9C-D110-4F12-9E13-256ACA87C526}">
      <dgm:prSet/>
      <dgm:spPr/>
      <dgm:t>
        <a:bodyPr/>
        <a:lstStyle/>
        <a:p>
          <a:endParaRPr lang="pt-BR" sz="1800"/>
        </a:p>
      </dgm:t>
    </dgm:pt>
    <dgm:pt modelId="{CE55F24D-5EBD-43B9-9319-EBBF9ED7BC85}" type="sibTrans" cxnId="{7DB07B9C-D110-4F12-9E13-256ACA87C526}">
      <dgm:prSet/>
      <dgm:spPr/>
      <dgm:t>
        <a:bodyPr/>
        <a:lstStyle/>
        <a:p>
          <a:endParaRPr lang="pt-BR" sz="1800"/>
        </a:p>
      </dgm:t>
    </dgm:pt>
    <dgm:pt modelId="{BA87EEB5-66EF-4842-AE39-98810CDFEBD0}">
      <dgm:prSet phldrT="[Texto]" custT="1"/>
      <dgm:spPr>
        <a:solidFill>
          <a:schemeClr val="accent5">
            <a:lumMod val="25000"/>
            <a:alpha val="90000"/>
          </a:schemeClr>
        </a:solidFill>
      </dgm:spPr>
      <dgm:t>
        <a:bodyPr/>
        <a:lstStyle/>
        <a:p>
          <a:endParaRPr lang="pt-BR" sz="1400" b="1" dirty="0">
            <a:solidFill>
              <a:schemeClr val="bg1"/>
            </a:solidFill>
          </a:endParaRPr>
        </a:p>
      </dgm:t>
    </dgm:pt>
    <dgm:pt modelId="{A2BD6CE0-ACE1-45BF-AF0C-F9C894BFA6F6}" type="parTrans" cxnId="{E78B3DC7-E916-4FA6-A6CC-5EBE7AC77CCB}">
      <dgm:prSet/>
      <dgm:spPr/>
      <dgm:t>
        <a:bodyPr/>
        <a:lstStyle/>
        <a:p>
          <a:endParaRPr lang="pt-BR" sz="1800"/>
        </a:p>
      </dgm:t>
    </dgm:pt>
    <dgm:pt modelId="{7A52B40C-220B-41D2-9CA7-A326E111DDC2}" type="sibTrans" cxnId="{E78B3DC7-E916-4FA6-A6CC-5EBE7AC77CCB}">
      <dgm:prSet/>
      <dgm:spPr/>
      <dgm:t>
        <a:bodyPr/>
        <a:lstStyle/>
        <a:p>
          <a:endParaRPr lang="pt-BR" sz="1800"/>
        </a:p>
      </dgm:t>
    </dgm:pt>
    <dgm:pt modelId="{5FD6DB81-1988-43A2-9C81-43BDB3D63B05}" type="pres">
      <dgm:prSet presAssocID="{D8FF3D87-5CC0-46E4-9B4F-E5813422A4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EE3BF7-D234-4FC7-9FE3-85A973A2ED81}" type="pres">
      <dgm:prSet presAssocID="{D09B85DF-68D2-4EBE-8340-907C978B9BE2}" presName="compNode" presStyleCnt="0"/>
      <dgm:spPr/>
    </dgm:pt>
    <dgm:pt modelId="{50867955-A4D8-4459-A99B-5780FEE18DAE}" type="pres">
      <dgm:prSet presAssocID="{D09B85DF-68D2-4EBE-8340-907C978B9BE2}" presName="noGeometry" presStyleCnt="0"/>
      <dgm:spPr/>
    </dgm:pt>
    <dgm:pt modelId="{E92C91AB-DBD4-4466-A950-B7CBA57DD317}" type="pres">
      <dgm:prSet presAssocID="{D09B85DF-68D2-4EBE-8340-907C978B9BE2}" presName="childTextVisible" presStyleLbl="bgAccFollowNode1" presStyleIdx="0" presStyleCnt="3" custScaleX="1037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750BEF-59A1-4523-A7EC-D03C7FE427D7}" type="pres">
      <dgm:prSet presAssocID="{D09B85DF-68D2-4EBE-8340-907C978B9BE2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D44B02D8-3D5F-4C9E-880B-21133983C4A4}" type="pres">
      <dgm:prSet presAssocID="{D09B85DF-68D2-4EBE-8340-907C978B9BE2}" presName="parentText" presStyleLbl="node1" presStyleIdx="0" presStyleCnt="3" custScaleX="79434" custScaleY="790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9FB9D-CC01-4EFF-8B68-F7DD775DC8ED}" type="pres">
      <dgm:prSet presAssocID="{D09B85DF-68D2-4EBE-8340-907C978B9BE2}" presName="aSpace" presStyleCnt="0"/>
      <dgm:spPr/>
    </dgm:pt>
    <dgm:pt modelId="{A3FD13D3-E28C-4FB2-8A6B-41171CB58BE1}" type="pres">
      <dgm:prSet presAssocID="{1DE2D033-C93D-400A-9B66-D5ACA077F7E6}" presName="compNode" presStyleCnt="0"/>
      <dgm:spPr/>
    </dgm:pt>
    <dgm:pt modelId="{37B3BF89-31C3-462E-AC8F-859850911570}" type="pres">
      <dgm:prSet presAssocID="{1DE2D033-C93D-400A-9B66-D5ACA077F7E6}" presName="noGeometry" presStyleCnt="0"/>
      <dgm:spPr/>
    </dgm:pt>
    <dgm:pt modelId="{EB8ACDF8-B21C-4BC3-870D-C983150D8F99}" type="pres">
      <dgm:prSet presAssocID="{1DE2D033-C93D-400A-9B66-D5ACA077F7E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13C0F5-8F51-40B0-A329-07424378A475}" type="pres">
      <dgm:prSet presAssocID="{1DE2D033-C93D-400A-9B66-D5ACA077F7E6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D7C70C24-F700-46C5-AF8C-A980F77E309F}" type="pres">
      <dgm:prSet presAssocID="{1DE2D033-C93D-400A-9B66-D5ACA077F7E6}" presName="parentText" presStyleLbl="node1" presStyleIdx="1" presStyleCnt="3" custScaleX="79434" custScaleY="790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245CF6-D67C-4CD7-BCCC-B22C4E11D600}" type="pres">
      <dgm:prSet presAssocID="{1DE2D033-C93D-400A-9B66-D5ACA077F7E6}" presName="aSpace" presStyleCnt="0"/>
      <dgm:spPr/>
    </dgm:pt>
    <dgm:pt modelId="{84D7070E-EEB0-406C-BA63-75CE878E223A}" type="pres">
      <dgm:prSet presAssocID="{6728BA7E-70BE-4507-97E3-07EB6D8847B0}" presName="compNode" presStyleCnt="0"/>
      <dgm:spPr/>
    </dgm:pt>
    <dgm:pt modelId="{AE064CE5-8771-47B6-9983-A1403EECA37C}" type="pres">
      <dgm:prSet presAssocID="{6728BA7E-70BE-4507-97E3-07EB6D8847B0}" presName="noGeometry" presStyleCnt="0"/>
      <dgm:spPr/>
    </dgm:pt>
    <dgm:pt modelId="{82AB00BB-EE35-4C1C-A0CA-B4550FCA1748}" type="pres">
      <dgm:prSet presAssocID="{6728BA7E-70BE-4507-97E3-07EB6D8847B0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99DA8-4812-4384-ABAD-7DC97E47F2FC}" type="pres">
      <dgm:prSet presAssocID="{6728BA7E-70BE-4507-97E3-07EB6D8847B0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A49AFD96-E38D-477A-85E7-FCD687D8209A}" type="pres">
      <dgm:prSet presAssocID="{6728BA7E-70BE-4507-97E3-07EB6D8847B0}" presName="parentText" presStyleLbl="node1" presStyleIdx="2" presStyleCnt="3" custScaleX="79434" custScaleY="790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AE22A4-5AC1-4FDD-953C-D48F769B6CD8}" type="presOf" srcId="{6728BA7E-70BE-4507-97E3-07EB6D8847B0}" destId="{A49AFD96-E38D-477A-85E7-FCD687D8209A}" srcOrd="0" destOrd="0" presId="urn:microsoft.com/office/officeart/2005/8/layout/hProcess6"/>
    <dgm:cxn modelId="{D7747747-F4B7-48DC-97F4-A649158EBD0E}" type="presOf" srcId="{D8FF3D87-5CC0-46E4-9B4F-E5813422A441}" destId="{5FD6DB81-1988-43A2-9C81-43BDB3D63B05}" srcOrd="0" destOrd="0" presId="urn:microsoft.com/office/officeart/2005/8/layout/hProcess6"/>
    <dgm:cxn modelId="{9DB907DD-154A-4400-8D7C-0EE52FD3EACB}" type="presOf" srcId="{1BCF443A-C2EE-4F40-8A72-5BD56451EBED}" destId="{EE750BEF-59A1-4523-A7EC-D03C7FE427D7}" srcOrd="1" destOrd="0" presId="urn:microsoft.com/office/officeart/2005/8/layout/hProcess6"/>
    <dgm:cxn modelId="{33080D5F-132F-4D3A-A5B3-AEAA96062238}" type="presOf" srcId="{1DE2D033-C93D-400A-9B66-D5ACA077F7E6}" destId="{D7C70C24-F700-46C5-AF8C-A980F77E309F}" srcOrd="0" destOrd="0" presId="urn:microsoft.com/office/officeart/2005/8/layout/hProcess6"/>
    <dgm:cxn modelId="{F1F30137-7A75-451D-B1F2-5F90B3933E0C}" srcId="{D8FF3D87-5CC0-46E4-9B4F-E5813422A441}" destId="{D09B85DF-68D2-4EBE-8340-907C978B9BE2}" srcOrd="0" destOrd="0" parTransId="{D74BB59F-C6AE-4CDA-923E-89A38B4CB066}" sibTransId="{458E9B47-CE6E-44D1-8CF7-4D2BDF3A6A22}"/>
    <dgm:cxn modelId="{68430AA7-120E-4D20-B608-93984C0D450D}" type="presOf" srcId="{0CDBC494-54EC-4339-A8B6-0AC480575E42}" destId="{EB8ACDF8-B21C-4BC3-870D-C983150D8F99}" srcOrd="0" destOrd="0" presId="urn:microsoft.com/office/officeart/2005/8/layout/hProcess6"/>
    <dgm:cxn modelId="{BEF2CECF-BBAE-4148-B899-025983A98CEE}" type="presOf" srcId="{BA87EEB5-66EF-4842-AE39-98810CDFEBD0}" destId="{01199DA8-4812-4384-ABAD-7DC97E47F2FC}" srcOrd="1" destOrd="0" presId="urn:microsoft.com/office/officeart/2005/8/layout/hProcess6"/>
    <dgm:cxn modelId="{A43ABF68-3DAC-4BA4-B8D0-8B4074F171F9}" type="presOf" srcId="{1BCF443A-C2EE-4F40-8A72-5BD56451EBED}" destId="{E92C91AB-DBD4-4466-A950-B7CBA57DD317}" srcOrd="0" destOrd="0" presId="urn:microsoft.com/office/officeart/2005/8/layout/hProcess6"/>
    <dgm:cxn modelId="{EBFD07B3-323F-4129-B4BC-7307EEE176F0}" srcId="{D8FF3D87-5CC0-46E4-9B4F-E5813422A441}" destId="{1DE2D033-C93D-400A-9B66-D5ACA077F7E6}" srcOrd="1" destOrd="0" parTransId="{5A3478AF-5F26-4B01-B378-7205FD7F1EB1}" sibTransId="{06FE5C47-2A3E-4414-A781-72A292CBF823}"/>
    <dgm:cxn modelId="{E78B3DC7-E916-4FA6-A6CC-5EBE7AC77CCB}" srcId="{6728BA7E-70BE-4507-97E3-07EB6D8847B0}" destId="{BA87EEB5-66EF-4842-AE39-98810CDFEBD0}" srcOrd="0" destOrd="0" parTransId="{A2BD6CE0-ACE1-45BF-AF0C-F9C894BFA6F6}" sibTransId="{7A52B40C-220B-41D2-9CA7-A326E111DDC2}"/>
    <dgm:cxn modelId="{638CE362-8DED-45DB-9119-D38C8DA782AE}" type="presOf" srcId="{0CDBC494-54EC-4339-A8B6-0AC480575E42}" destId="{5713C0F5-8F51-40B0-A329-07424378A475}" srcOrd="1" destOrd="0" presId="urn:microsoft.com/office/officeart/2005/8/layout/hProcess6"/>
    <dgm:cxn modelId="{2C832492-A78F-4BF1-BC7C-25D41F15C213}" srcId="{1DE2D033-C93D-400A-9B66-D5ACA077F7E6}" destId="{0CDBC494-54EC-4339-A8B6-0AC480575E42}" srcOrd="0" destOrd="0" parTransId="{132CCCF4-D887-4661-AAAF-279FEE3F0169}" sibTransId="{E95E09E0-9C43-4052-9741-2BA9100323A5}"/>
    <dgm:cxn modelId="{B371F79F-A80A-402B-9EBA-D3F2835B1B5D}" srcId="{D09B85DF-68D2-4EBE-8340-907C978B9BE2}" destId="{1BCF443A-C2EE-4F40-8A72-5BD56451EBED}" srcOrd="0" destOrd="0" parTransId="{BAB618DF-1F44-4BC6-ACD4-FC2B6AB092EF}" sibTransId="{569F3C0C-63E7-44D4-A70D-43CB250D6819}"/>
    <dgm:cxn modelId="{7DB07B9C-D110-4F12-9E13-256ACA87C526}" srcId="{D8FF3D87-5CC0-46E4-9B4F-E5813422A441}" destId="{6728BA7E-70BE-4507-97E3-07EB6D8847B0}" srcOrd="2" destOrd="0" parTransId="{B35B75BA-1FCD-4912-857D-41BFA26BCB9E}" sibTransId="{CE55F24D-5EBD-43B9-9319-EBBF9ED7BC85}"/>
    <dgm:cxn modelId="{DE7DE618-118B-479C-8D8E-EACB6A404A73}" type="presOf" srcId="{BA87EEB5-66EF-4842-AE39-98810CDFEBD0}" destId="{82AB00BB-EE35-4C1C-A0CA-B4550FCA1748}" srcOrd="0" destOrd="0" presId="urn:microsoft.com/office/officeart/2005/8/layout/hProcess6"/>
    <dgm:cxn modelId="{F9ED7BBB-4F7B-4FE3-AC85-71C6BC6C0181}" type="presOf" srcId="{D09B85DF-68D2-4EBE-8340-907C978B9BE2}" destId="{D44B02D8-3D5F-4C9E-880B-21133983C4A4}" srcOrd="0" destOrd="0" presId="urn:microsoft.com/office/officeart/2005/8/layout/hProcess6"/>
    <dgm:cxn modelId="{8B2D22AC-20E8-4F27-8490-C0C0051DA741}" type="presParOf" srcId="{5FD6DB81-1988-43A2-9C81-43BDB3D63B05}" destId="{E4EE3BF7-D234-4FC7-9FE3-85A973A2ED81}" srcOrd="0" destOrd="0" presId="urn:microsoft.com/office/officeart/2005/8/layout/hProcess6"/>
    <dgm:cxn modelId="{11929456-B683-4A62-B510-B9DCAA17DE9E}" type="presParOf" srcId="{E4EE3BF7-D234-4FC7-9FE3-85A973A2ED81}" destId="{50867955-A4D8-4459-A99B-5780FEE18DAE}" srcOrd="0" destOrd="0" presId="urn:microsoft.com/office/officeart/2005/8/layout/hProcess6"/>
    <dgm:cxn modelId="{090A6BBC-961A-4BAA-A277-3ABB78A6CEBE}" type="presParOf" srcId="{E4EE3BF7-D234-4FC7-9FE3-85A973A2ED81}" destId="{E92C91AB-DBD4-4466-A950-B7CBA57DD317}" srcOrd="1" destOrd="0" presId="urn:microsoft.com/office/officeart/2005/8/layout/hProcess6"/>
    <dgm:cxn modelId="{F2161DF3-8EB0-4AFE-A885-47AB3C717FDA}" type="presParOf" srcId="{E4EE3BF7-D234-4FC7-9FE3-85A973A2ED81}" destId="{EE750BEF-59A1-4523-A7EC-D03C7FE427D7}" srcOrd="2" destOrd="0" presId="urn:microsoft.com/office/officeart/2005/8/layout/hProcess6"/>
    <dgm:cxn modelId="{3CBA551C-FF47-471B-B21D-663A49D2C16E}" type="presParOf" srcId="{E4EE3BF7-D234-4FC7-9FE3-85A973A2ED81}" destId="{D44B02D8-3D5F-4C9E-880B-21133983C4A4}" srcOrd="3" destOrd="0" presId="urn:microsoft.com/office/officeart/2005/8/layout/hProcess6"/>
    <dgm:cxn modelId="{C6646D3F-9425-4626-B38F-57D7ECA7E030}" type="presParOf" srcId="{5FD6DB81-1988-43A2-9C81-43BDB3D63B05}" destId="{97A9FB9D-CC01-4EFF-8B68-F7DD775DC8ED}" srcOrd="1" destOrd="0" presId="urn:microsoft.com/office/officeart/2005/8/layout/hProcess6"/>
    <dgm:cxn modelId="{E5182EB4-1D24-41A9-849D-8671D3E4DE60}" type="presParOf" srcId="{5FD6DB81-1988-43A2-9C81-43BDB3D63B05}" destId="{A3FD13D3-E28C-4FB2-8A6B-41171CB58BE1}" srcOrd="2" destOrd="0" presId="urn:microsoft.com/office/officeart/2005/8/layout/hProcess6"/>
    <dgm:cxn modelId="{688895BF-4586-4955-A799-D40E7E74B1C0}" type="presParOf" srcId="{A3FD13D3-E28C-4FB2-8A6B-41171CB58BE1}" destId="{37B3BF89-31C3-462E-AC8F-859850911570}" srcOrd="0" destOrd="0" presId="urn:microsoft.com/office/officeart/2005/8/layout/hProcess6"/>
    <dgm:cxn modelId="{34F3A9D2-7236-4FD2-B4E0-25C52FEBCB07}" type="presParOf" srcId="{A3FD13D3-E28C-4FB2-8A6B-41171CB58BE1}" destId="{EB8ACDF8-B21C-4BC3-870D-C983150D8F99}" srcOrd="1" destOrd="0" presId="urn:microsoft.com/office/officeart/2005/8/layout/hProcess6"/>
    <dgm:cxn modelId="{72CEF256-8392-41C6-B530-D23CA3D83BF4}" type="presParOf" srcId="{A3FD13D3-E28C-4FB2-8A6B-41171CB58BE1}" destId="{5713C0F5-8F51-40B0-A329-07424378A475}" srcOrd="2" destOrd="0" presId="urn:microsoft.com/office/officeart/2005/8/layout/hProcess6"/>
    <dgm:cxn modelId="{21FE8153-4685-4C33-9B63-A6974D42783F}" type="presParOf" srcId="{A3FD13D3-E28C-4FB2-8A6B-41171CB58BE1}" destId="{D7C70C24-F700-46C5-AF8C-A980F77E309F}" srcOrd="3" destOrd="0" presId="urn:microsoft.com/office/officeart/2005/8/layout/hProcess6"/>
    <dgm:cxn modelId="{CE0B8B3E-849F-4846-B0E2-2D1174182CB2}" type="presParOf" srcId="{5FD6DB81-1988-43A2-9C81-43BDB3D63B05}" destId="{BF245CF6-D67C-4CD7-BCCC-B22C4E11D600}" srcOrd="3" destOrd="0" presId="urn:microsoft.com/office/officeart/2005/8/layout/hProcess6"/>
    <dgm:cxn modelId="{138D4B49-C429-4E2C-9CB8-9712D00F85F4}" type="presParOf" srcId="{5FD6DB81-1988-43A2-9C81-43BDB3D63B05}" destId="{84D7070E-EEB0-406C-BA63-75CE878E223A}" srcOrd="4" destOrd="0" presId="urn:microsoft.com/office/officeart/2005/8/layout/hProcess6"/>
    <dgm:cxn modelId="{8999E50E-4CB5-4D81-897A-9071BFFC548C}" type="presParOf" srcId="{84D7070E-EEB0-406C-BA63-75CE878E223A}" destId="{AE064CE5-8771-47B6-9983-A1403EECA37C}" srcOrd="0" destOrd="0" presId="urn:microsoft.com/office/officeart/2005/8/layout/hProcess6"/>
    <dgm:cxn modelId="{C50962B7-5B7C-4A86-A7BB-A2F1D06575BF}" type="presParOf" srcId="{84D7070E-EEB0-406C-BA63-75CE878E223A}" destId="{82AB00BB-EE35-4C1C-A0CA-B4550FCA1748}" srcOrd="1" destOrd="0" presId="urn:microsoft.com/office/officeart/2005/8/layout/hProcess6"/>
    <dgm:cxn modelId="{205B7EE5-8539-4F9C-8777-553EAE2F93A1}" type="presParOf" srcId="{84D7070E-EEB0-406C-BA63-75CE878E223A}" destId="{01199DA8-4812-4384-ABAD-7DC97E47F2FC}" srcOrd="2" destOrd="0" presId="urn:microsoft.com/office/officeart/2005/8/layout/hProcess6"/>
    <dgm:cxn modelId="{680302FE-869F-43BF-9C17-C18CD0AE8D9A}" type="presParOf" srcId="{84D7070E-EEB0-406C-BA63-75CE878E223A}" destId="{A49AFD96-E38D-477A-85E7-FCD687D8209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731DF-0667-4105-9DDF-46D1AD4D132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B5A42353-AF6E-43C1-B6EE-CD827BFCE77B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Insumos</a:t>
          </a:r>
          <a:endParaRPr lang="pt-BR" b="1" dirty="0">
            <a:solidFill>
              <a:schemeClr val="tx1"/>
            </a:solidFill>
          </a:endParaRPr>
        </a:p>
      </dgm:t>
    </dgm:pt>
    <dgm:pt modelId="{64227195-7391-4F8E-A128-B8D71782B951}" type="parTrans" cxnId="{D1028B9B-6E6C-4EA9-A111-C3EF50B02CEC}">
      <dgm:prSet/>
      <dgm:spPr/>
      <dgm:t>
        <a:bodyPr/>
        <a:lstStyle/>
        <a:p>
          <a:endParaRPr lang="pt-BR"/>
        </a:p>
      </dgm:t>
    </dgm:pt>
    <dgm:pt modelId="{CEA41011-75AC-4E17-A08A-7255781033C7}" type="sibTrans" cxnId="{D1028B9B-6E6C-4EA9-A111-C3EF50B02CEC}">
      <dgm:prSet/>
      <dgm:spPr/>
      <dgm:t>
        <a:bodyPr/>
        <a:lstStyle/>
        <a:p>
          <a:endParaRPr lang="pt-BR"/>
        </a:p>
      </dgm:t>
    </dgm:pt>
    <dgm:pt modelId="{120129F7-E10A-4F47-B290-0223DC693F5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Produtores</a:t>
          </a:r>
          <a:endParaRPr lang="pt-BR" b="1" dirty="0">
            <a:solidFill>
              <a:schemeClr val="tx1"/>
            </a:solidFill>
          </a:endParaRPr>
        </a:p>
      </dgm:t>
    </dgm:pt>
    <dgm:pt modelId="{C41CCB92-4F84-4D32-8EA3-6C735E43119B}" type="parTrans" cxnId="{B3692ACB-CA33-4AC9-B42E-6BC55731D252}">
      <dgm:prSet/>
      <dgm:spPr/>
      <dgm:t>
        <a:bodyPr/>
        <a:lstStyle/>
        <a:p>
          <a:endParaRPr lang="pt-BR"/>
        </a:p>
      </dgm:t>
    </dgm:pt>
    <dgm:pt modelId="{C0A161B9-313E-4837-9788-E8577F1DF694}" type="sibTrans" cxnId="{B3692ACB-CA33-4AC9-B42E-6BC55731D252}">
      <dgm:prSet/>
      <dgm:spPr/>
      <dgm:t>
        <a:bodyPr/>
        <a:lstStyle/>
        <a:p>
          <a:endParaRPr lang="pt-BR"/>
        </a:p>
      </dgm:t>
    </dgm:pt>
    <dgm:pt modelId="{19B84921-5CDB-47C0-8B29-B623CB9B773A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Atacadistas</a:t>
          </a:r>
          <a:endParaRPr lang="pt-BR" b="1" dirty="0">
            <a:solidFill>
              <a:schemeClr val="tx1"/>
            </a:solidFill>
          </a:endParaRPr>
        </a:p>
      </dgm:t>
    </dgm:pt>
    <dgm:pt modelId="{B4797013-78FA-49A5-A7F2-3ACFD78C4AF6}" type="parTrans" cxnId="{A8D7F30C-FAFA-41F8-946B-55D6DC98857A}">
      <dgm:prSet/>
      <dgm:spPr/>
      <dgm:t>
        <a:bodyPr/>
        <a:lstStyle/>
        <a:p>
          <a:endParaRPr lang="pt-BR"/>
        </a:p>
      </dgm:t>
    </dgm:pt>
    <dgm:pt modelId="{039E0B47-3AA7-40E7-A791-3485AE05C5EE}" type="sibTrans" cxnId="{A8D7F30C-FAFA-41F8-946B-55D6DC98857A}">
      <dgm:prSet/>
      <dgm:spPr/>
      <dgm:t>
        <a:bodyPr/>
        <a:lstStyle/>
        <a:p>
          <a:endParaRPr lang="pt-BR"/>
        </a:p>
      </dgm:t>
    </dgm:pt>
    <dgm:pt modelId="{31509179-B8F2-424B-9C66-5D19D1305483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Varejistas</a:t>
          </a:r>
          <a:endParaRPr lang="pt-BR" b="1" dirty="0">
            <a:solidFill>
              <a:schemeClr val="tx1"/>
            </a:solidFill>
          </a:endParaRPr>
        </a:p>
      </dgm:t>
    </dgm:pt>
    <dgm:pt modelId="{2084F6EE-AB30-482A-8979-9B0ABE10EFEF}" type="parTrans" cxnId="{D1DCD4A2-E112-478A-821A-C6FD431CC614}">
      <dgm:prSet/>
      <dgm:spPr/>
      <dgm:t>
        <a:bodyPr/>
        <a:lstStyle/>
        <a:p>
          <a:endParaRPr lang="pt-BR"/>
        </a:p>
      </dgm:t>
    </dgm:pt>
    <dgm:pt modelId="{1D001D3A-5546-4CB2-9039-4790F71CB56F}" type="sibTrans" cxnId="{D1DCD4A2-E112-478A-821A-C6FD431CC614}">
      <dgm:prSet/>
      <dgm:spPr/>
      <dgm:t>
        <a:bodyPr/>
        <a:lstStyle/>
        <a:p>
          <a:endParaRPr lang="pt-BR"/>
        </a:p>
      </dgm:t>
    </dgm:pt>
    <dgm:pt modelId="{42DF465C-9BE0-4D31-B107-077EF108109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Consumidores</a:t>
          </a:r>
          <a:endParaRPr lang="pt-BR" b="1" dirty="0">
            <a:solidFill>
              <a:schemeClr val="tx1"/>
            </a:solidFill>
          </a:endParaRPr>
        </a:p>
      </dgm:t>
    </dgm:pt>
    <dgm:pt modelId="{BBDF4E9A-2FA2-4BDB-902C-F9F3DA678509}" type="parTrans" cxnId="{28117F85-8750-4910-A90A-8C91B8B4F4DB}">
      <dgm:prSet/>
      <dgm:spPr/>
      <dgm:t>
        <a:bodyPr/>
        <a:lstStyle/>
        <a:p>
          <a:endParaRPr lang="pt-BR"/>
        </a:p>
      </dgm:t>
    </dgm:pt>
    <dgm:pt modelId="{17002BEC-A070-4F61-A7D0-0641E968BE05}" type="sibTrans" cxnId="{28117F85-8750-4910-A90A-8C91B8B4F4DB}">
      <dgm:prSet/>
      <dgm:spPr/>
      <dgm:t>
        <a:bodyPr/>
        <a:lstStyle/>
        <a:p>
          <a:endParaRPr lang="pt-BR"/>
        </a:p>
      </dgm:t>
    </dgm:pt>
    <dgm:pt modelId="{DD10127C-886D-4C9E-AF1D-41B5EF1B8749}" type="pres">
      <dgm:prSet presAssocID="{E34731DF-0667-4105-9DDF-46D1AD4D1325}" presName="linearFlow" presStyleCnt="0">
        <dgm:presLayoutVars>
          <dgm:resizeHandles val="exact"/>
        </dgm:presLayoutVars>
      </dgm:prSet>
      <dgm:spPr/>
    </dgm:pt>
    <dgm:pt modelId="{169CCDC5-11DF-4D3D-BFFD-7A3A3AF33BD1}" type="pres">
      <dgm:prSet presAssocID="{B5A42353-AF6E-43C1-B6EE-CD827BFCE77B}" presName="node" presStyleLbl="node1" presStyleIdx="0" presStyleCnt="5" custScaleX="231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DA3890-42F5-4A59-9D06-93A3C83F230C}" type="pres">
      <dgm:prSet presAssocID="{CEA41011-75AC-4E17-A08A-7255781033C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0723F8D7-A310-40E0-AE61-BF9066AB1AFD}" type="pres">
      <dgm:prSet presAssocID="{CEA41011-75AC-4E17-A08A-7255781033C7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2763D6EC-1F8C-4E0C-B92B-F997F2B7CFB4}" type="pres">
      <dgm:prSet presAssocID="{120129F7-E10A-4F47-B290-0223DC693F5D}" presName="node" presStyleLbl="node1" presStyleIdx="1" presStyleCnt="5" custScaleX="231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5D495-B279-4C45-978E-9655BD77878D}" type="pres">
      <dgm:prSet presAssocID="{C0A161B9-313E-4837-9788-E8577F1DF694}" presName="sibTrans" presStyleLbl="sibTrans2D1" presStyleIdx="1" presStyleCnt="4"/>
      <dgm:spPr/>
      <dgm:t>
        <a:bodyPr/>
        <a:lstStyle/>
        <a:p>
          <a:endParaRPr lang="pt-BR"/>
        </a:p>
      </dgm:t>
    </dgm:pt>
    <dgm:pt modelId="{E751CAE4-04E0-4EE3-85D5-378992F0D103}" type="pres">
      <dgm:prSet presAssocID="{C0A161B9-313E-4837-9788-E8577F1DF694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7BA1F6A-545D-41DB-85E0-4B8F76186AF3}" type="pres">
      <dgm:prSet presAssocID="{19B84921-5CDB-47C0-8B29-B623CB9B773A}" presName="node" presStyleLbl="node1" presStyleIdx="2" presStyleCnt="5" custScaleX="231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A4230-24E1-4BF7-A4F5-691605A07605}" type="pres">
      <dgm:prSet presAssocID="{039E0B47-3AA7-40E7-A791-3485AE05C5E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2A490EB-9A56-4978-8BAF-1C208D39BDFE}" type="pres">
      <dgm:prSet presAssocID="{039E0B47-3AA7-40E7-A791-3485AE05C5EE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2F047BD6-D636-4C4C-A5F2-6DA10E3B9498}" type="pres">
      <dgm:prSet presAssocID="{31509179-B8F2-424B-9C66-5D19D1305483}" presName="node" presStyleLbl="node1" presStyleIdx="3" presStyleCnt="5" custScaleX="231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D0A36-3203-4F63-ADC4-3FD9B5576101}" type="pres">
      <dgm:prSet presAssocID="{1D001D3A-5546-4CB2-9039-4790F71CB56F}" presName="sibTrans" presStyleLbl="sibTrans2D1" presStyleIdx="3" presStyleCnt="4"/>
      <dgm:spPr/>
      <dgm:t>
        <a:bodyPr/>
        <a:lstStyle/>
        <a:p>
          <a:endParaRPr lang="pt-BR"/>
        </a:p>
      </dgm:t>
    </dgm:pt>
    <dgm:pt modelId="{2F8BACBD-7070-4180-B3ED-F301584859AD}" type="pres">
      <dgm:prSet presAssocID="{1D001D3A-5546-4CB2-9039-4790F71CB56F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EC35F7B0-26BE-445B-B086-C7969532A152}" type="pres">
      <dgm:prSet presAssocID="{42DF465C-9BE0-4D31-B107-077EF108109D}" presName="node" presStyleLbl="node1" presStyleIdx="4" presStyleCnt="5" custScaleX="231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C564A8-F986-4156-80CE-7A717D8AE7C6}" type="presOf" srcId="{CEA41011-75AC-4E17-A08A-7255781033C7}" destId="{0723F8D7-A310-40E0-AE61-BF9066AB1AFD}" srcOrd="1" destOrd="0" presId="urn:microsoft.com/office/officeart/2005/8/layout/process2"/>
    <dgm:cxn modelId="{D640B2E7-B025-4B47-B4F2-3FE4D4419B38}" type="presOf" srcId="{19B84921-5CDB-47C0-8B29-B623CB9B773A}" destId="{87BA1F6A-545D-41DB-85E0-4B8F76186AF3}" srcOrd="0" destOrd="0" presId="urn:microsoft.com/office/officeart/2005/8/layout/process2"/>
    <dgm:cxn modelId="{B3692ACB-CA33-4AC9-B42E-6BC55731D252}" srcId="{E34731DF-0667-4105-9DDF-46D1AD4D1325}" destId="{120129F7-E10A-4F47-B290-0223DC693F5D}" srcOrd="1" destOrd="0" parTransId="{C41CCB92-4F84-4D32-8EA3-6C735E43119B}" sibTransId="{C0A161B9-313E-4837-9788-E8577F1DF694}"/>
    <dgm:cxn modelId="{F612525D-374A-4644-B442-0D4447A868AF}" type="presOf" srcId="{1D001D3A-5546-4CB2-9039-4790F71CB56F}" destId="{D6AD0A36-3203-4F63-ADC4-3FD9B5576101}" srcOrd="0" destOrd="0" presId="urn:microsoft.com/office/officeart/2005/8/layout/process2"/>
    <dgm:cxn modelId="{28117F85-8750-4910-A90A-8C91B8B4F4DB}" srcId="{E34731DF-0667-4105-9DDF-46D1AD4D1325}" destId="{42DF465C-9BE0-4D31-B107-077EF108109D}" srcOrd="4" destOrd="0" parTransId="{BBDF4E9A-2FA2-4BDB-902C-F9F3DA678509}" sibTransId="{17002BEC-A070-4F61-A7D0-0641E968BE05}"/>
    <dgm:cxn modelId="{5CB9993D-FA89-4A94-8510-E6B10C6162C8}" type="presOf" srcId="{CEA41011-75AC-4E17-A08A-7255781033C7}" destId="{56DA3890-42F5-4A59-9D06-93A3C83F230C}" srcOrd="0" destOrd="0" presId="urn:microsoft.com/office/officeart/2005/8/layout/process2"/>
    <dgm:cxn modelId="{921ACE1F-E32C-4418-B0FB-27FE538D06A3}" type="presOf" srcId="{B5A42353-AF6E-43C1-B6EE-CD827BFCE77B}" destId="{169CCDC5-11DF-4D3D-BFFD-7A3A3AF33BD1}" srcOrd="0" destOrd="0" presId="urn:microsoft.com/office/officeart/2005/8/layout/process2"/>
    <dgm:cxn modelId="{D1028B9B-6E6C-4EA9-A111-C3EF50B02CEC}" srcId="{E34731DF-0667-4105-9DDF-46D1AD4D1325}" destId="{B5A42353-AF6E-43C1-B6EE-CD827BFCE77B}" srcOrd="0" destOrd="0" parTransId="{64227195-7391-4F8E-A128-B8D71782B951}" sibTransId="{CEA41011-75AC-4E17-A08A-7255781033C7}"/>
    <dgm:cxn modelId="{1E1A7125-3390-4125-92AF-3E82CC494D9C}" type="presOf" srcId="{039E0B47-3AA7-40E7-A791-3485AE05C5EE}" destId="{3C3A4230-24E1-4BF7-A4F5-691605A07605}" srcOrd="0" destOrd="0" presId="urn:microsoft.com/office/officeart/2005/8/layout/process2"/>
    <dgm:cxn modelId="{D4772ED6-A498-4C25-9230-906F0EDA9B90}" type="presOf" srcId="{E34731DF-0667-4105-9DDF-46D1AD4D1325}" destId="{DD10127C-886D-4C9E-AF1D-41B5EF1B8749}" srcOrd="0" destOrd="0" presId="urn:microsoft.com/office/officeart/2005/8/layout/process2"/>
    <dgm:cxn modelId="{262B648A-5CDB-457A-A8C7-1BC4E5F3C6C4}" type="presOf" srcId="{42DF465C-9BE0-4D31-B107-077EF108109D}" destId="{EC35F7B0-26BE-445B-B086-C7969532A152}" srcOrd="0" destOrd="0" presId="urn:microsoft.com/office/officeart/2005/8/layout/process2"/>
    <dgm:cxn modelId="{D1DCD4A2-E112-478A-821A-C6FD431CC614}" srcId="{E34731DF-0667-4105-9DDF-46D1AD4D1325}" destId="{31509179-B8F2-424B-9C66-5D19D1305483}" srcOrd="3" destOrd="0" parTransId="{2084F6EE-AB30-482A-8979-9B0ABE10EFEF}" sibTransId="{1D001D3A-5546-4CB2-9039-4790F71CB56F}"/>
    <dgm:cxn modelId="{AE4F94BF-C310-4235-BBD3-B7428546B8D7}" type="presOf" srcId="{C0A161B9-313E-4837-9788-E8577F1DF694}" destId="{E751CAE4-04E0-4EE3-85D5-378992F0D103}" srcOrd="1" destOrd="0" presId="urn:microsoft.com/office/officeart/2005/8/layout/process2"/>
    <dgm:cxn modelId="{CEB44D9F-599F-4614-BC24-1608B12E56DB}" type="presOf" srcId="{1D001D3A-5546-4CB2-9039-4790F71CB56F}" destId="{2F8BACBD-7070-4180-B3ED-F301584859AD}" srcOrd="1" destOrd="0" presId="urn:microsoft.com/office/officeart/2005/8/layout/process2"/>
    <dgm:cxn modelId="{879EA371-C165-4E6C-8297-1B7586A2DC8F}" type="presOf" srcId="{31509179-B8F2-424B-9C66-5D19D1305483}" destId="{2F047BD6-D636-4C4C-A5F2-6DA10E3B9498}" srcOrd="0" destOrd="0" presId="urn:microsoft.com/office/officeart/2005/8/layout/process2"/>
    <dgm:cxn modelId="{49C4BA1D-095F-41B1-9CE8-AD9E4385B19C}" type="presOf" srcId="{120129F7-E10A-4F47-B290-0223DC693F5D}" destId="{2763D6EC-1F8C-4E0C-B92B-F997F2B7CFB4}" srcOrd="0" destOrd="0" presId="urn:microsoft.com/office/officeart/2005/8/layout/process2"/>
    <dgm:cxn modelId="{0AF22373-9D16-4B59-A983-AF6BC0D4765F}" type="presOf" srcId="{C0A161B9-313E-4837-9788-E8577F1DF694}" destId="{A695D495-B279-4C45-978E-9655BD77878D}" srcOrd="0" destOrd="0" presId="urn:microsoft.com/office/officeart/2005/8/layout/process2"/>
    <dgm:cxn modelId="{A8D7F30C-FAFA-41F8-946B-55D6DC98857A}" srcId="{E34731DF-0667-4105-9DDF-46D1AD4D1325}" destId="{19B84921-5CDB-47C0-8B29-B623CB9B773A}" srcOrd="2" destOrd="0" parTransId="{B4797013-78FA-49A5-A7F2-3ACFD78C4AF6}" sibTransId="{039E0B47-3AA7-40E7-A791-3485AE05C5EE}"/>
    <dgm:cxn modelId="{8F0BA962-4128-45D9-B6E8-CFFE4C364866}" type="presOf" srcId="{039E0B47-3AA7-40E7-A791-3485AE05C5EE}" destId="{82A490EB-9A56-4978-8BAF-1C208D39BDFE}" srcOrd="1" destOrd="0" presId="urn:microsoft.com/office/officeart/2005/8/layout/process2"/>
    <dgm:cxn modelId="{E1B13B4B-97F8-43C7-852B-86A671DEB7E7}" type="presParOf" srcId="{DD10127C-886D-4C9E-AF1D-41B5EF1B8749}" destId="{169CCDC5-11DF-4D3D-BFFD-7A3A3AF33BD1}" srcOrd="0" destOrd="0" presId="urn:microsoft.com/office/officeart/2005/8/layout/process2"/>
    <dgm:cxn modelId="{BA1FD1B1-B8C6-4844-BD1F-8B3F082717E4}" type="presParOf" srcId="{DD10127C-886D-4C9E-AF1D-41B5EF1B8749}" destId="{56DA3890-42F5-4A59-9D06-93A3C83F230C}" srcOrd="1" destOrd="0" presId="urn:microsoft.com/office/officeart/2005/8/layout/process2"/>
    <dgm:cxn modelId="{09B3F25A-9E78-4C3B-8BE9-54E80FF7F7EF}" type="presParOf" srcId="{56DA3890-42F5-4A59-9D06-93A3C83F230C}" destId="{0723F8D7-A310-40E0-AE61-BF9066AB1AFD}" srcOrd="0" destOrd="0" presId="urn:microsoft.com/office/officeart/2005/8/layout/process2"/>
    <dgm:cxn modelId="{BC379D94-779F-4C24-AD7D-E3A4205EC860}" type="presParOf" srcId="{DD10127C-886D-4C9E-AF1D-41B5EF1B8749}" destId="{2763D6EC-1F8C-4E0C-B92B-F997F2B7CFB4}" srcOrd="2" destOrd="0" presId="urn:microsoft.com/office/officeart/2005/8/layout/process2"/>
    <dgm:cxn modelId="{294BDE77-B329-403E-939E-8090D379F75F}" type="presParOf" srcId="{DD10127C-886D-4C9E-AF1D-41B5EF1B8749}" destId="{A695D495-B279-4C45-978E-9655BD77878D}" srcOrd="3" destOrd="0" presId="urn:microsoft.com/office/officeart/2005/8/layout/process2"/>
    <dgm:cxn modelId="{BDD92548-CFF6-427B-9E2F-6DF5D1247851}" type="presParOf" srcId="{A695D495-B279-4C45-978E-9655BD77878D}" destId="{E751CAE4-04E0-4EE3-85D5-378992F0D103}" srcOrd="0" destOrd="0" presId="urn:microsoft.com/office/officeart/2005/8/layout/process2"/>
    <dgm:cxn modelId="{D9DB616B-7DDC-42B2-A7A9-CB2916B3DEF0}" type="presParOf" srcId="{DD10127C-886D-4C9E-AF1D-41B5EF1B8749}" destId="{87BA1F6A-545D-41DB-85E0-4B8F76186AF3}" srcOrd="4" destOrd="0" presId="urn:microsoft.com/office/officeart/2005/8/layout/process2"/>
    <dgm:cxn modelId="{F101E457-8A27-4DBB-9B59-086112C65297}" type="presParOf" srcId="{DD10127C-886D-4C9E-AF1D-41B5EF1B8749}" destId="{3C3A4230-24E1-4BF7-A4F5-691605A07605}" srcOrd="5" destOrd="0" presId="urn:microsoft.com/office/officeart/2005/8/layout/process2"/>
    <dgm:cxn modelId="{342FC26B-7078-44F7-8F1F-904974E5F097}" type="presParOf" srcId="{3C3A4230-24E1-4BF7-A4F5-691605A07605}" destId="{82A490EB-9A56-4978-8BAF-1C208D39BDFE}" srcOrd="0" destOrd="0" presId="urn:microsoft.com/office/officeart/2005/8/layout/process2"/>
    <dgm:cxn modelId="{E6B40377-3AB6-4C3C-9110-0CDADD4F1FBB}" type="presParOf" srcId="{DD10127C-886D-4C9E-AF1D-41B5EF1B8749}" destId="{2F047BD6-D636-4C4C-A5F2-6DA10E3B9498}" srcOrd="6" destOrd="0" presId="urn:microsoft.com/office/officeart/2005/8/layout/process2"/>
    <dgm:cxn modelId="{FBFD75FA-BF63-44C9-A28A-433A70B25674}" type="presParOf" srcId="{DD10127C-886D-4C9E-AF1D-41B5EF1B8749}" destId="{D6AD0A36-3203-4F63-ADC4-3FD9B5576101}" srcOrd="7" destOrd="0" presId="urn:microsoft.com/office/officeart/2005/8/layout/process2"/>
    <dgm:cxn modelId="{1693D7FB-C86B-4C7B-ABE7-09291A978E20}" type="presParOf" srcId="{D6AD0A36-3203-4F63-ADC4-3FD9B5576101}" destId="{2F8BACBD-7070-4180-B3ED-F301584859AD}" srcOrd="0" destOrd="0" presId="urn:microsoft.com/office/officeart/2005/8/layout/process2"/>
    <dgm:cxn modelId="{7B3163D2-2226-441C-87C1-2D5BE747AAF3}" type="presParOf" srcId="{DD10127C-886D-4C9E-AF1D-41B5EF1B8749}" destId="{EC35F7B0-26BE-445B-B086-C7969532A15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C91AB-DBD4-4466-A950-B7CBA57DD317}">
      <dsp:nvSpPr>
        <dsp:cNvPr id="0" name=""/>
        <dsp:cNvSpPr/>
      </dsp:nvSpPr>
      <dsp:spPr>
        <a:xfrm>
          <a:off x="528220" y="0"/>
          <a:ext cx="2183498" cy="18399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Produtor</a:t>
          </a:r>
          <a:endParaRPr lang="pt-BR" sz="1600" b="1" kern="1200" dirty="0"/>
        </a:p>
      </dsp:txBody>
      <dsp:txXfrm>
        <a:off x="1074095" y="275992"/>
        <a:ext cx="1064456" cy="1287965"/>
      </dsp:txXfrm>
    </dsp:sp>
    <dsp:sp modelId="{D44B02D8-3D5F-4C9E-880B-21133983C4A4}">
      <dsp:nvSpPr>
        <dsp:cNvPr id="0" name=""/>
        <dsp:cNvSpPr/>
      </dsp:nvSpPr>
      <dsp:spPr>
        <a:xfrm>
          <a:off x="149517" y="504056"/>
          <a:ext cx="836003" cy="83183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pt-BR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947" y="625876"/>
        <a:ext cx="591143" cy="588196"/>
      </dsp:txXfrm>
    </dsp:sp>
    <dsp:sp modelId="{EB8ACDF8-B21C-4BC3-870D-C983150D8F99}">
      <dsp:nvSpPr>
        <dsp:cNvPr id="0" name=""/>
        <dsp:cNvSpPr/>
      </dsp:nvSpPr>
      <dsp:spPr>
        <a:xfrm>
          <a:off x="3370771" y="0"/>
          <a:ext cx="2104901" cy="1839949"/>
        </a:xfrm>
        <a:prstGeom prst="rightArrow">
          <a:avLst>
            <a:gd name="adj1" fmla="val 70000"/>
            <a:gd name="adj2" fmla="val 5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Comercialização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3896996" y="275992"/>
        <a:ext cx="1026139" cy="1287965"/>
      </dsp:txXfrm>
    </dsp:sp>
    <dsp:sp modelId="{D7C70C24-F700-46C5-AF8C-A980F77E309F}">
      <dsp:nvSpPr>
        <dsp:cNvPr id="0" name=""/>
        <dsp:cNvSpPr/>
      </dsp:nvSpPr>
      <dsp:spPr>
        <a:xfrm>
          <a:off x="2952769" y="504056"/>
          <a:ext cx="836003" cy="831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pt-BR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5199" y="625876"/>
        <a:ext cx="591143" cy="588196"/>
      </dsp:txXfrm>
    </dsp:sp>
    <dsp:sp modelId="{82AB00BB-EE35-4C1C-A0CA-B4550FCA1748}">
      <dsp:nvSpPr>
        <dsp:cNvPr id="0" name=""/>
        <dsp:cNvSpPr/>
      </dsp:nvSpPr>
      <dsp:spPr>
        <a:xfrm>
          <a:off x="6134724" y="0"/>
          <a:ext cx="2104901" cy="18399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2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>
            <a:solidFill>
              <a:schemeClr val="bg1"/>
            </a:solidFill>
          </a:endParaRPr>
        </a:p>
      </dsp:txBody>
      <dsp:txXfrm>
        <a:off x="6660949" y="275992"/>
        <a:ext cx="1026139" cy="1287965"/>
      </dsp:txXfrm>
    </dsp:sp>
    <dsp:sp modelId="{A49AFD96-E38D-477A-85E7-FCD687D8209A}">
      <dsp:nvSpPr>
        <dsp:cNvPr id="0" name=""/>
        <dsp:cNvSpPr/>
      </dsp:nvSpPr>
      <dsp:spPr>
        <a:xfrm>
          <a:off x="5716722" y="504056"/>
          <a:ext cx="836003" cy="83183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pt-BR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9152" y="625876"/>
        <a:ext cx="591143" cy="588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CCDC5-11DF-4D3D-BFFD-7A3A3AF33BD1}">
      <dsp:nvSpPr>
        <dsp:cNvPr id="0" name=""/>
        <dsp:cNvSpPr/>
      </dsp:nvSpPr>
      <dsp:spPr>
        <a:xfrm>
          <a:off x="509469" y="588"/>
          <a:ext cx="2869492" cy="6886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Insumos</a:t>
          </a:r>
          <a:endParaRPr lang="pt-BR" sz="2100" b="1" kern="1200" dirty="0">
            <a:solidFill>
              <a:schemeClr val="tx1"/>
            </a:solidFill>
          </a:endParaRPr>
        </a:p>
      </dsp:txBody>
      <dsp:txXfrm>
        <a:off x="529638" y="20757"/>
        <a:ext cx="2829154" cy="648288"/>
      </dsp:txXfrm>
    </dsp:sp>
    <dsp:sp modelId="{56DA3890-42F5-4A59-9D06-93A3C83F230C}">
      <dsp:nvSpPr>
        <dsp:cNvPr id="0" name=""/>
        <dsp:cNvSpPr/>
      </dsp:nvSpPr>
      <dsp:spPr>
        <a:xfrm rot="5400000">
          <a:off x="1815098" y="706430"/>
          <a:ext cx="258234" cy="30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1851251" y="732253"/>
        <a:ext cx="185929" cy="180764"/>
      </dsp:txXfrm>
    </dsp:sp>
    <dsp:sp modelId="{2763D6EC-1F8C-4E0C-B92B-F997F2B7CFB4}">
      <dsp:nvSpPr>
        <dsp:cNvPr id="0" name=""/>
        <dsp:cNvSpPr/>
      </dsp:nvSpPr>
      <dsp:spPr>
        <a:xfrm>
          <a:off x="509469" y="1033527"/>
          <a:ext cx="2869492" cy="688626"/>
        </a:xfrm>
        <a:prstGeom prst="roundRect">
          <a:avLst>
            <a:gd name="adj" fmla="val 10000"/>
          </a:avLst>
        </a:prstGeom>
        <a:solidFill>
          <a:schemeClr val="accent5">
            <a:hueOff val="900000"/>
            <a:satOff val="7901"/>
            <a:lumOff val="-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Produtores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29638" y="1053696"/>
        <a:ext cx="2829154" cy="648288"/>
      </dsp:txXfrm>
    </dsp:sp>
    <dsp:sp modelId="{A695D495-B279-4C45-978E-9655BD77878D}">
      <dsp:nvSpPr>
        <dsp:cNvPr id="0" name=""/>
        <dsp:cNvSpPr/>
      </dsp:nvSpPr>
      <dsp:spPr>
        <a:xfrm rot="5400000">
          <a:off x="1815098" y="1739369"/>
          <a:ext cx="258234" cy="30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00000"/>
            <a:satOff val="10534"/>
            <a:lumOff val="-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1851251" y="1765192"/>
        <a:ext cx="185929" cy="180764"/>
      </dsp:txXfrm>
    </dsp:sp>
    <dsp:sp modelId="{87BA1F6A-545D-41DB-85E0-4B8F76186AF3}">
      <dsp:nvSpPr>
        <dsp:cNvPr id="0" name=""/>
        <dsp:cNvSpPr/>
      </dsp:nvSpPr>
      <dsp:spPr>
        <a:xfrm>
          <a:off x="509469" y="2066466"/>
          <a:ext cx="2869492" cy="688626"/>
        </a:xfrm>
        <a:prstGeom prst="roundRect">
          <a:avLst>
            <a:gd name="adj" fmla="val 10000"/>
          </a:avLst>
        </a:prstGeom>
        <a:solidFill>
          <a:schemeClr val="accent5">
            <a:hueOff val="1800000"/>
            <a:satOff val="15801"/>
            <a:lumOff val="-1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Atacadistas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29638" y="2086635"/>
        <a:ext cx="2829154" cy="648288"/>
      </dsp:txXfrm>
    </dsp:sp>
    <dsp:sp modelId="{3C3A4230-24E1-4BF7-A4F5-691605A07605}">
      <dsp:nvSpPr>
        <dsp:cNvPr id="0" name=""/>
        <dsp:cNvSpPr/>
      </dsp:nvSpPr>
      <dsp:spPr>
        <a:xfrm rot="5400000">
          <a:off x="1815098" y="2772308"/>
          <a:ext cx="258234" cy="30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00000"/>
            <a:satOff val="21069"/>
            <a:lumOff val="-2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1851251" y="2798131"/>
        <a:ext cx="185929" cy="180764"/>
      </dsp:txXfrm>
    </dsp:sp>
    <dsp:sp modelId="{2F047BD6-D636-4C4C-A5F2-6DA10E3B9498}">
      <dsp:nvSpPr>
        <dsp:cNvPr id="0" name=""/>
        <dsp:cNvSpPr/>
      </dsp:nvSpPr>
      <dsp:spPr>
        <a:xfrm>
          <a:off x="509469" y="3099406"/>
          <a:ext cx="2869492" cy="688626"/>
        </a:xfrm>
        <a:prstGeom prst="roundRect">
          <a:avLst>
            <a:gd name="adj" fmla="val 10000"/>
          </a:avLst>
        </a:prstGeom>
        <a:solidFill>
          <a:schemeClr val="accent5">
            <a:hueOff val="2700000"/>
            <a:satOff val="23702"/>
            <a:lumOff val="-29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Varejistas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529638" y="3119575"/>
        <a:ext cx="2829154" cy="648288"/>
      </dsp:txXfrm>
    </dsp:sp>
    <dsp:sp modelId="{D6AD0A36-3203-4F63-ADC4-3FD9B5576101}">
      <dsp:nvSpPr>
        <dsp:cNvPr id="0" name=""/>
        <dsp:cNvSpPr/>
      </dsp:nvSpPr>
      <dsp:spPr>
        <a:xfrm rot="5400000">
          <a:off x="1815098" y="3805247"/>
          <a:ext cx="258234" cy="309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600000"/>
            <a:satOff val="31603"/>
            <a:lumOff val="-3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1851251" y="3831070"/>
        <a:ext cx="185929" cy="180764"/>
      </dsp:txXfrm>
    </dsp:sp>
    <dsp:sp modelId="{EC35F7B0-26BE-445B-B086-C7969532A152}">
      <dsp:nvSpPr>
        <dsp:cNvPr id="0" name=""/>
        <dsp:cNvSpPr/>
      </dsp:nvSpPr>
      <dsp:spPr>
        <a:xfrm>
          <a:off x="509469" y="4132345"/>
          <a:ext cx="2869492" cy="688626"/>
        </a:xfrm>
        <a:prstGeom prst="roundRect">
          <a:avLst>
            <a:gd name="adj" fmla="val 10000"/>
          </a:avLst>
        </a:prstGeom>
        <a:solidFill>
          <a:schemeClr val="accent5">
            <a:hueOff val="3600000"/>
            <a:satOff val="31603"/>
            <a:lumOff val="-3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Consumidores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529638" y="4152514"/>
        <a:ext cx="2829154" cy="64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72" cy="50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0" tIns="50734" rIns="101470" bIns="50734" numCol="1" anchor="t" anchorCtr="0" compatLnSpc="1">
            <a:prstTxWarp prst="textNoShape">
              <a:avLst/>
            </a:prstTxWarp>
          </a:bodyPr>
          <a:lstStyle>
            <a:lvl1pPr algn="l" defTabSz="1014898">
              <a:defRPr sz="14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30" y="0"/>
            <a:ext cx="3076671" cy="50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0" tIns="50734" rIns="101470" bIns="50734" numCol="1" anchor="t" anchorCtr="0" compatLnSpc="1">
            <a:prstTxWarp prst="textNoShape">
              <a:avLst/>
            </a:prstTxWarp>
          </a:bodyPr>
          <a:lstStyle>
            <a:lvl1pPr algn="r" defTabSz="1014898">
              <a:defRPr sz="14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5253"/>
            <a:ext cx="3076672" cy="5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0" tIns="50734" rIns="101470" bIns="50734" numCol="1" anchor="b" anchorCtr="0" compatLnSpc="1">
            <a:prstTxWarp prst="textNoShape">
              <a:avLst/>
            </a:prstTxWarp>
          </a:bodyPr>
          <a:lstStyle>
            <a:lvl1pPr algn="l" defTabSz="1014898">
              <a:defRPr sz="14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30" y="9725253"/>
            <a:ext cx="3076671" cy="5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70" tIns="50734" rIns="101470" bIns="50734" numCol="1" anchor="b" anchorCtr="0" compatLnSpc="1">
            <a:prstTxWarp prst="textNoShape">
              <a:avLst/>
            </a:prstTxWarp>
          </a:bodyPr>
          <a:lstStyle>
            <a:lvl1pPr algn="r" defTabSz="1014898">
              <a:defRPr sz="1400" b="0">
                <a:latin typeface="Tahoma" charset="0"/>
              </a:defRPr>
            </a:lvl1pPr>
          </a:lstStyle>
          <a:p>
            <a:pPr>
              <a:defRPr/>
            </a:pPr>
            <a:fld id="{7E7980F0-0473-4140-AD4D-40181BB21D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088" y="1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/>
          <a:lstStyle>
            <a:lvl1pPr algn="r">
              <a:defRPr sz="1300"/>
            </a:lvl1pPr>
          </a:lstStyle>
          <a:p>
            <a:fld id="{76C9EA14-D609-4091-B4F1-295DF6E34799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83" tIns="46842" rIns="93683" bIns="468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240" y="4861782"/>
            <a:ext cx="5678823" cy="4604560"/>
          </a:xfrm>
          <a:prstGeom prst="rect">
            <a:avLst/>
          </a:prstGeom>
        </p:spPr>
        <p:txBody>
          <a:bodyPr vert="horz" lIns="93683" tIns="46842" rIns="93683" bIns="4684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869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 anchor="b"/>
          <a:lstStyle>
            <a:lvl1pPr algn="r">
              <a:defRPr sz="1300"/>
            </a:lvl1pPr>
          </a:lstStyle>
          <a:p>
            <a:fld id="{3286C1D2-3593-4E3C-AA08-85668FD67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7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Normalmente,</a:t>
            </a:r>
            <a:r>
              <a:rPr lang="pt-BR" baseline="0" dirty="0" smtClean="0"/>
              <a:t> se aumentarmos o preço e um produto agrícola, a quantidade de consumo diminuirá. No caso de demanda elástica, n &lt;-1, a queda do consumo é MAIS do que proporcional ao aumento do preço. Logo, a RT diminuirá.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26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os avanços na tecnologia, induzida principalmente por proprietários dos meios de produção que procuram aumentar os lucros, conduzir a expansão da produção e do consumo de forma sinérgica. Este processo leva a um ciclo de produção necessitando mais produção, porque todos os </a:t>
            </a:r>
            <a:r>
              <a:rPr lang="pt-PT" dirty="0" err="1" smtClean="0"/>
              <a:t>setores</a:t>
            </a:r>
            <a:r>
              <a:rPr lang="pt-PT" dirty="0" smtClean="0"/>
              <a:t> da sociedade (o estado, trabalho organizado, e capital privado) dependem do crescimento </a:t>
            </a:r>
            <a:r>
              <a:rPr lang="pt-PT" dirty="0" err="1" smtClean="0"/>
              <a:t>econômico</a:t>
            </a:r>
            <a:r>
              <a:rPr lang="pt-PT" dirty="0" smtClean="0"/>
              <a:t> contínuo para resolver problemas, como o desemprego gerado pela mecanização, que foi criada pela própria crescimento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73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os avanços na tecnologia, induzida principalmente por proprietários dos meios de produção que procuram aumentar os lucros, conduzir a expansão da produção e do consumo de forma sinérgica. Este processo leva a um ciclo de produção necessitando mais produção, porque todos os </a:t>
            </a:r>
            <a:r>
              <a:rPr lang="pt-PT" dirty="0" err="1" smtClean="0"/>
              <a:t>setores</a:t>
            </a:r>
            <a:r>
              <a:rPr lang="pt-PT" dirty="0" smtClean="0"/>
              <a:t> da sociedade (o estado, trabalho organizado, e capital privado) dependem do crescimento </a:t>
            </a:r>
            <a:r>
              <a:rPr lang="pt-PT" dirty="0" err="1" smtClean="0"/>
              <a:t>econômico</a:t>
            </a:r>
            <a:r>
              <a:rPr lang="pt-PT" dirty="0" smtClean="0"/>
              <a:t> contínuo para resolver problemas, como o desemprego gerado pela mecanização, que foi criada pela própria crescimento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92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Normalmente,</a:t>
            </a:r>
            <a:r>
              <a:rPr lang="pt-BR" baseline="0" dirty="0" smtClean="0"/>
              <a:t> se aumentarmos o preço e um produto agrícola, a quantidade de consumo diminuirá. No caso de demanda elástica, n &lt;-1, a queda do consumo é MAIS do que proporcional ao aumento do preço. Logo, a RT diminuirá.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65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5926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669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162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Normalmente,</a:t>
            </a:r>
            <a:r>
              <a:rPr lang="pt-BR" baseline="0" dirty="0" smtClean="0"/>
              <a:t> se aumentarmos o preço e um produto agrícola, a quantidade de consumo diminuirá. No caso de demanda elástica, n &lt;-1, a queda do consumo é MAIS do que proporcional ao aumento do preço. Logo, a RT diminuirá.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89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1647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60168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4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</p:grp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9CFB510-6FE1-4DCB-900B-9747C96F43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E389-FFD9-4288-9FCE-05EAE9B44D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03835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96265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8E30-2832-489F-B18C-05C89F759E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40005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62500" y="914400"/>
            <a:ext cx="40005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609600" y="3581400"/>
            <a:ext cx="81534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539E-25E3-4F4E-BD12-2549FA73DD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8153400" cy="51816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2A55-7B55-4D78-B581-E6B0C13E5F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40005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581400"/>
            <a:ext cx="40005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762500" y="914400"/>
            <a:ext cx="40005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7D48-3120-4896-8292-51D2C5CD2E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19831" y="6524823"/>
            <a:ext cx="587375" cy="307777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871B-8EA9-48D9-9472-E5C232ED5E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C8A7-1A86-498E-9D98-6854042943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4536-622F-4D70-B08F-178678350D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0F44-1409-4C4E-990E-CBC2AD8A38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7B5C-9FB9-4105-A1EF-2903E1C583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0501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7410-5CAA-471B-B04F-7D2DF1821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86A3-CA5C-4443-BC62-2A9B2B4C16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676400" cy="6858000"/>
            <a:chOff x="0" y="0"/>
            <a:chExt cx="2016" cy="4320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79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31" y="0"/>
              <a:ext cx="1585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</p:grp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81000" y="381000"/>
            <a:ext cx="54864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62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08520" y="6524823"/>
            <a:ext cx="587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B04AB6-BC54-4EA8-8FA5-C692E132D95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838200" y="533400"/>
            <a:ext cx="7010400" cy="1524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Tahoma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09320"/>
            <a:ext cx="37231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09320"/>
            <a:ext cx="813361" cy="5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 userDrawn="1"/>
        </p:nvSpPr>
        <p:spPr>
          <a:xfrm>
            <a:off x="1259632" y="630932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smtClean="0">
                <a:latin typeface="Tahoma" pitchFamily="34" charset="0"/>
              </a:rPr>
              <a:t>Universidade de São Paulo</a:t>
            </a:r>
          </a:p>
          <a:p>
            <a:r>
              <a:rPr lang="pt-BR" sz="800" b="1" dirty="0" smtClean="0">
                <a:latin typeface="Tahoma" pitchFamily="34" charset="0"/>
              </a:rPr>
              <a:t>Escola Superior de Agricultura “Luiz de Queiroz”</a:t>
            </a:r>
          </a:p>
          <a:p>
            <a:r>
              <a:rPr lang="pt-BR" sz="800" b="1" dirty="0" smtClean="0">
                <a:latin typeface="Tahoma" pitchFamily="34" charset="0"/>
              </a:rPr>
              <a:t>Departamento de Economia, Administração e Sociologia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mrpbacch@usp.b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mrpbacch@usp.br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tas.usp.br/ee/article/download/143201/137947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mrpbacch@usp.br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Comercialização de produtos </a:t>
            </a:r>
            <a:r>
              <a:rPr lang="pt-BR" altLang="pt-BR" sz="2400" dirty="0" smtClean="0"/>
              <a:t>agrícolas</a:t>
            </a:r>
            <a:br>
              <a:rPr lang="pt-BR" altLang="pt-BR" sz="2400" dirty="0" smtClean="0"/>
            </a:br>
            <a:r>
              <a:rPr lang="pt-BR" altLang="pt-BR" sz="2400" dirty="0" smtClean="0"/>
              <a:t>AULAS 21 E 26/09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1800" dirty="0" smtClean="0"/>
              <a:t>Prof. Margarete Boteon (LES 560)</a:t>
            </a:r>
            <a:endParaRPr lang="en-US" altLang="pt-BR" sz="18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4000339"/>
            <a:chOff x="0" y="0"/>
            <a:chExt cx="4306" cy="1240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59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RESUMO DA DISCIPLINA COMERCIALIZAÇÃO AGRÍCOLA</a:t>
              </a: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Responsável: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82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882670" y="1295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882670" y="4648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339870" y="1676400"/>
            <a:ext cx="2286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492270" y="1600200"/>
            <a:ext cx="2133600" cy="2590800"/>
          </a:xfrm>
          <a:prstGeom prst="line">
            <a:avLst/>
          </a:prstGeom>
          <a:noFill/>
          <a:ln w="28575">
            <a:solidFill>
              <a:srgbClr val="F743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8267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14588" y="1412875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63741" y="40386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949470" y="1219200"/>
            <a:ext cx="2209800" cy="25908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6288" y="5169386"/>
            <a:ext cx="7802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pt-BR" alt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demanda desloca-se, surge um excesso de demanda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 o preço de equilíbrio estabelece-se em nível mais alto. </a:t>
            </a:r>
            <a:endParaRPr lang="en-US" alt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111158" y="36576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 flipV="1">
            <a:off x="4424088" y="3467100"/>
            <a:ext cx="38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3337468" y="23764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863724" y="19192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3482870" y="2819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1502457" y="1292225"/>
            <a:ext cx="2968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pt-BR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2" name="Rectangle 19"/>
          <p:cNvSpPr>
            <a:spLocks noChangeArrowheads="1"/>
          </p:cNvSpPr>
          <p:nvPr/>
        </p:nvSpPr>
        <p:spPr bwMode="auto">
          <a:xfrm>
            <a:off x="5895788" y="4416425"/>
            <a:ext cx="47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6163" name="Rectangle 20"/>
          <p:cNvSpPr>
            <a:spLocks noChangeArrowheads="1"/>
          </p:cNvSpPr>
          <p:nvPr/>
        </p:nvSpPr>
        <p:spPr bwMode="auto">
          <a:xfrm>
            <a:off x="1591232" y="4495800"/>
            <a:ext cx="322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 flipV="1">
            <a:off x="3940070" y="2438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1501323" y="26431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 da demanda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882670" y="2338388"/>
            <a:ext cx="1897242" cy="1049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432220" y="2185119"/>
            <a:ext cx="4395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´</a:t>
            </a:r>
            <a:endParaRPr lang="pt-BR" altLang="pt-BR" sz="14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1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3913" y="6238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8382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382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429000" y="2057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429000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038600" y="2209800"/>
            <a:ext cx="10668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967740" y="2543552"/>
            <a:ext cx="11430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810000" y="2391152"/>
            <a:ext cx="1219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371600" y="2286000"/>
            <a:ext cx="1143000" cy="1828800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191000" y="2209800"/>
            <a:ext cx="1219200" cy="1981200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838200" y="3200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324600" y="2133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3246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467600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6781165" y="2385060"/>
            <a:ext cx="1219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086600" y="2133600"/>
            <a:ext cx="1219200" cy="1981200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838200" y="3505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34290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6324600" y="2743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 flipH="1">
            <a:off x="1121410" y="2590800"/>
            <a:ext cx="1752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7239000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2590800" y="2209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5105400" y="2057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7" name="Rectangle 26"/>
          <p:cNvSpPr>
            <a:spLocks noChangeArrowheads="1"/>
          </p:cNvSpPr>
          <p:nvPr/>
        </p:nvSpPr>
        <p:spPr bwMode="auto">
          <a:xfrm>
            <a:off x="7467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8" name="Rectangle 27"/>
          <p:cNvSpPr>
            <a:spLocks noChangeArrowheads="1"/>
          </p:cNvSpPr>
          <p:nvPr/>
        </p:nvSpPr>
        <p:spPr bwMode="auto">
          <a:xfrm>
            <a:off x="2133600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19" name="Rectangle 28"/>
          <p:cNvSpPr>
            <a:spLocks noChangeArrowheads="1"/>
          </p:cNvSpPr>
          <p:nvPr/>
        </p:nvSpPr>
        <p:spPr bwMode="auto">
          <a:xfrm>
            <a:off x="2514600" y="3886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5410200" y="3962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5029200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22" name="Rectangle 31"/>
          <p:cNvSpPr>
            <a:spLocks noChangeArrowheads="1"/>
          </p:cNvSpPr>
          <p:nvPr/>
        </p:nvSpPr>
        <p:spPr bwMode="auto">
          <a:xfrm>
            <a:off x="7848600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8229600" y="38100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457200" y="32766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1</a:t>
            </a:r>
          </a:p>
        </p:txBody>
      </p:sp>
      <p:sp>
        <p:nvSpPr>
          <p:cNvPr id="8225" name="Rectangle 34"/>
          <p:cNvSpPr>
            <a:spLocks noChangeArrowheads="1"/>
          </p:cNvSpPr>
          <p:nvPr/>
        </p:nvSpPr>
        <p:spPr bwMode="auto">
          <a:xfrm>
            <a:off x="533400" y="4572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6" name="Rectangle 35"/>
          <p:cNvSpPr>
            <a:spLocks noChangeArrowheads="1"/>
          </p:cNvSpPr>
          <p:nvPr/>
        </p:nvSpPr>
        <p:spPr bwMode="auto">
          <a:xfrm>
            <a:off x="3200400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7" name="Rectangle 36"/>
          <p:cNvSpPr>
            <a:spLocks noChangeArrowheads="1"/>
          </p:cNvSpPr>
          <p:nvPr/>
        </p:nvSpPr>
        <p:spPr bwMode="auto">
          <a:xfrm>
            <a:off x="6172200" y="4724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8" name="Rectangle 37"/>
          <p:cNvSpPr>
            <a:spLocks noChangeArrowheads="1"/>
          </p:cNvSpPr>
          <p:nvPr/>
        </p:nvSpPr>
        <p:spPr bwMode="auto">
          <a:xfrm>
            <a:off x="8153400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29" name="Rectangle 38"/>
          <p:cNvSpPr>
            <a:spLocks noChangeArrowheads="1"/>
          </p:cNvSpPr>
          <p:nvPr/>
        </p:nvSpPr>
        <p:spPr bwMode="auto">
          <a:xfrm>
            <a:off x="5562600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30" name="Rectangle 39"/>
          <p:cNvSpPr>
            <a:spLocks noChangeArrowheads="1"/>
          </p:cNvSpPr>
          <p:nvPr/>
        </p:nvSpPr>
        <p:spPr bwMode="auto">
          <a:xfrm>
            <a:off x="2819400" y="4648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31" name="Rectangle 40"/>
          <p:cNvSpPr>
            <a:spLocks noChangeArrowheads="1"/>
          </p:cNvSpPr>
          <p:nvPr/>
        </p:nvSpPr>
        <p:spPr bwMode="auto">
          <a:xfrm>
            <a:off x="533400" y="1905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2" name="Rectangle 41"/>
          <p:cNvSpPr>
            <a:spLocks noChangeArrowheads="1"/>
          </p:cNvSpPr>
          <p:nvPr/>
        </p:nvSpPr>
        <p:spPr bwMode="auto">
          <a:xfrm>
            <a:off x="3124200" y="1828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3" name="Rectangle 42"/>
          <p:cNvSpPr>
            <a:spLocks noChangeArrowheads="1"/>
          </p:cNvSpPr>
          <p:nvPr/>
        </p:nvSpPr>
        <p:spPr bwMode="auto">
          <a:xfrm>
            <a:off x="5943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4" name="Rectangle 43"/>
          <p:cNvSpPr>
            <a:spLocks noChangeArrowheads="1"/>
          </p:cNvSpPr>
          <p:nvPr/>
        </p:nvSpPr>
        <p:spPr bwMode="auto">
          <a:xfrm>
            <a:off x="457201" y="2971800"/>
            <a:ext cx="425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/>
              <a:t>p</a:t>
            </a:r>
            <a:r>
              <a:rPr lang="pt-BR" altLang="pt-BR" sz="1600" i="1" baseline="-25000" dirty="0"/>
              <a:t>2</a:t>
            </a:r>
          </a:p>
        </p:txBody>
      </p:sp>
      <p:sp>
        <p:nvSpPr>
          <p:cNvPr id="8235" name="Rectangle 44"/>
          <p:cNvSpPr>
            <a:spLocks noChangeArrowheads="1"/>
          </p:cNvSpPr>
          <p:nvPr/>
        </p:nvSpPr>
        <p:spPr bwMode="auto">
          <a:xfrm>
            <a:off x="3061493" y="2806700"/>
            <a:ext cx="423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2</a:t>
            </a:r>
            <a:r>
              <a:rPr lang="pt-BR" altLang="pt-BR" sz="1600" i="1"/>
              <a:t>’</a:t>
            </a:r>
          </a:p>
        </p:txBody>
      </p:sp>
      <p:sp>
        <p:nvSpPr>
          <p:cNvPr id="8236" name="Rectangle 45"/>
          <p:cNvSpPr>
            <a:spLocks noChangeArrowheads="1"/>
          </p:cNvSpPr>
          <p:nvPr/>
        </p:nvSpPr>
        <p:spPr bwMode="auto">
          <a:xfrm>
            <a:off x="5943600" y="2514600"/>
            <a:ext cx="46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2</a:t>
            </a:r>
            <a:r>
              <a:rPr lang="pt-BR" altLang="pt-BR" sz="1600" i="1"/>
              <a:t>”</a:t>
            </a:r>
          </a:p>
        </p:txBody>
      </p:sp>
      <p:sp>
        <p:nvSpPr>
          <p:cNvPr id="8237" name="Line 46"/>
          <p:cNvSpPr>
            <a:spLocks noChangeShapeType="1"/>
          </p:cNvSpPr>
          <p:nvPr/>
        </p:nvSpPr>
        <p:spPr bwMode="auto">
          <a:xfrm>
            <a:off x="449580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38" name="Line 47"/>
          <p:cNvSpPr>
            <a:spLocks noChangeShapeType="1"/>
          </p:cNvSpPr>
          <p:nvPr/>
        </p:nvSpPr>
        <p:spPr bwMode="auto">
          <a:xfrm>
            <a:off x="4724400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39" name="Line 48"/>
          <p:cNvSpPr>
            <a:spLocks noChangeShapeType="1"/>
          </p:cNvSpPr>
          <p:nvPr/>
        </p:nvSpPr>
        <p:spPr bwMode="auto">
          <a:xfrm>
            <a:off x="1562100" y="352806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40" name="Line 49"/>
          <p:cNvSpPr>
            <a:spLocks noChangeShapeType="1"/>
          </p:cNvSpPr>
          <p:nvPr/>
        </p:nvSpPr>
        <p:spPr bwMode="auto">
          <a:xfrm>
            <a:off x="1905000" y="3200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41" name="Rectangle 50"/>
          <p:cNvSpPr>
            <a:spLocks noChangeArrowheads="1"/>
          </p:cNvSpPr>
          <p:nvPr/>
        </p:nvSpPr>
        <p:spPr bwMode="auto">
          <a:xfrm>
            <a:off x="1295400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42" name="Rectangle 51"/>
          <p:cNvSpPr>
            <a:spLocks noChangeArrowheads="1"/>
          </p:cNvSpPr>
          <p:nvPr/>
        </p:nvSpPr>
        <p:spPr bwMode="auto">
          <a:xfrm>
            <a:off x="4191000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43" name="Rectangle 52"/>
          <p:cNvSpPr>
            <a:spLocks noChangeArrowheads="1"/>
          </p:cNvSpPr>
          <p:nvPr/>
        </p:nvSpPr>
        <p:spPr bwMode="auto">
          <a:xfrm>
            <a:off x="1676400" y="4724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qe’</a:t>
            </a:r>
          </a:p>
        </p:txBody>
      </p:sp>
      <p:sp>
        <p:nvSpPr>
          <p:cNvPr id="8244" name="Rectangle 53"/>
          <p:cNvSpPr>
            <a:spLocks noChangeArrowheads="1"/>
          </p:cNvSpPr>
          <p:nvPr/>
        </p:nvSpPr>
        <p:spPr bwMode="auto">
          <a:xfrm>
            <a:off x="4495800" y="4724400"/>
            <a:ext cx="442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r>
              <a:rPr lang="pt-BR" altLang="pt-BR" sz="1800" i="1">
                <a:solidFill>
                  <a:schemeClr val="tx2"/>
                </a:solidFill>
              </a:rPr>
              <a:t>’</a:t>
            </a:r>
          </a:p>
        </p:txBody>
      </p:sp>
      <p:sp>
        <p:nvSpPr>
          <p:cNvPr id="8246" name="Line 55"/>
          <p:cNvSpPr>
            <a:spLocks noChangeShapeType="1"/>
          </p:cNvSpPr>
          <p:nvPr/>
        </p:nvSpPr>
        <p:spPr bwMode="auto">
          <a:xfrm flipV="1">
            <a:off x="1066800" y="2438400"/>
            <a:ext cx="304800" cy="152400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47" name="Line 56"/>
          <p:cNvSpPr>
            <a:spLocks noChangeShapeType="1"/>
          </p:cNvSpPr>
          <p:nvPr/>
        </p:nvSpPr>
        <p:spPr bwMode="auto">
          <a:xfrm flipV="1">
            <a:off x="3886200" y="2286000"/>
            <a:ext cx="304800" cy="152400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 flipV="1">
            <a:off x="6858000" y="2286000"/>
            <a:ext cx="304800" cy="152400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de deslocamento da demanda</a:t>
            </a:r>
            <a:endParaRPr lang="pt-BR" dirty="0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5911850" y="2758702"/>
            <a:ext cx="0" cy="746497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2971800" y="3047999"/>
            <a:ext cx="0" cy="466325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V="1">
            <a:off x="467544" y="3200399"/>
            <a:ext cx="0" cy="304799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12799" y="851486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Aumento da renda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726493" y="558924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Curto prazo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710131" y="5585586"/>
            <a:ext cx="2230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Prazo intermediário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287521" y="5589240"/>
            <a:ext cx="145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Longo prazo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496888" y="1429544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496888" y="4782344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68511" y="4823619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01711" y="3985419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411288" y="1658144"/>
            <a:ext cx="17526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563688" y="1581944"/>
            <a:ext cx="1600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H="1">
            <a:off x="2106488" y="1429544"/>
            <a:ext cx="1600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1496888" y="2648744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3020887" y="2648744"/>
            <a:ext cx="543001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1118892" y="1353344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5355616" y="4782344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3633493" y="1124744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4185633" y="1277144"/>
            <a:ext cx="394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3325688" y="264874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4186598" y="4172744"/>
            <a:ext cx="359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5" name="Rectangle 20"/>
          <p:cNvSpPr>
            <a:spLocks noChangeArrowheads="1"/>
          </p:cNvSpPr>
          <p:nvPr/>
        </p:nvSpPr>
        <p:spPr bwMode="auto">
          <a:xfrm>
            <a:off x="1129250" y="4629944"/>
            <a:ext cx="322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1118840" y="2420144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2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9237" name="Rectangle 22"/>
          <p:cNvSpPr>
            <a:spLocks noChangeArrowheads="1"/>
          </p:cNvSpPr>
          <p:nvPr/>
        </p:nvSpPr>
        <p:spPr bwMode="auto">
          <a:xfrm>
            <a:off x="430088" y="5457418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oferta desloca-se, surge um excesso de oferta e o preço de equilíbrio estabelece-se em nível mais baixo.</a:t>
            </a:r>
            <a:endParaRPr lang="en-US" alt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 da oferta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7620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87691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7691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67710" y="1905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467710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410310" y="2590800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0310" y="2286000"/>
            <a:ext cx="1143000" cy="18288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458310" y="2286000"/>
            <a:ext cx="685800" cy="20574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876910" y="3048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63310" y="2133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36331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76910" y="3505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467710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628711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1181710" y="22098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512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944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2138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11789" y="4721225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631189" y="4721225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8374389" y="4724400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64080" y="18256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154880" y="17494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50480" y="20542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8412680" y="2133600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813128" y="1752600"/>
            <a:ext cx="37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517080" y="23590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146128" y="2054225"/>
            <a:ext cx="37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402928" y="2054225"/>
            <a:ext cx="37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850080" y="2262188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509923" y="4091404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110519" y="42672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658278" y="42672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539552" y="2819400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39552" y="3276600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77042" y="2667000"/>
            <a:ext cx="4892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867510" y="3048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17231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468691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4850665" y="35020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758251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7430110" y="2819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696310" y="23622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4001110" y="2667000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7277710" y="2133600"/>
            <a:ext cx="457200" cy="22098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V="1">
            <a:off x="6591910" y="21336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6896710" y="2590800"/>
            <a:ext cx="1600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5906110" y="2590800"/>
            <a:ext cx="50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1928936" y="46482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4748336" y="46482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491536" y="47244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4377383" y="4648200"/>
            <a:ext cx="45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7125310" y="4724400"/>
            <a:ext cx="476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557983" y="4648200"/>
            <a:ext cx="45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 flipH="1" flipV="1">
            <a:off x="2324710" y="2667000"/>
            <a:ext cx="2286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 flipV="1">
            <a:off x="5144110" y="2590800"/>
            <a:ext cx="250824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 flipV="1">
            <a:off x="7887310" y="2514600"/>
            <a:ext cx="296432" cy="3062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de deslocamento na oferta</a:t>
            </a:r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906214" y="851486"/>
            <a:ext cx="355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Quebra de safra (geada ou seca)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75476" y="5805264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inelástica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94483" y="5805264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+ elástica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 bwMode="auto">
          <a:xfrm flipH="1">
            <a:off x="1874406" y="5131296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Line 38"/>
          <p:cNvSpPr>
            <a:spLocks noChangeShapeType="1"/>
          </p:cNvSpPr>
          <p:nvPr/>
        </p:nvSpPr>
        <p:spPr bwMode="auto">
          <a:xfrm>
            <a:off x="1874406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2179206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Conector de seta reta 69"/>
          <p:cNvCxnSpPr/>
          <p:nvPr/>
        </p:nvCxnSpPr>
        <p:spPr bwMode="auto">
          <a:xfrm flipH="1">
            <a:off x="4686910" y="5131296"/>
            <a:ext cx="163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4686910" y="5010497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4860032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Line 57"/>
          <p:cNvSpPr>
            <a:spLocks noChangeShapeType="1"/>
          </p:cNvSpPr>
          <p:nvPr/>
        </p:nvSpPr>
        <p:spPr bwMode="auto">
          <a:xfrm flipV="1">
            <a:off x="5911850" y="2758702"/>
            <a:ext cx="0" cy="746497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57"/>
          <p:cNvSpPr>
            <a:spLocks noChangeShapeType="1"/>
          </p:cNvSpPr>
          <p:nvPr/>
        </p:nvSpPr>
        <p:spPr bwMode="auto">
          <a:xfrm flipV="1">
            <a:off x="3086710" y="2898577"/>
            <a:ext cx="0" cy="625272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57"/>
          <p:cNvSpPr>
            <a:spLocks noChangeShapeType="1"/>
          </p:cNvSpPr>
          <p:nvPr/>
        </p:nvSpPr>
        <p:spPr bwMode="auto">
          <a:xfrm flipV="1">
            <a:off x="467544" y="3048000"/>
            <a:ext cx="0" cy="457198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3563888" y="5788387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elástica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Tecnologia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</a:t>
            </a:r>
            <a:r>
              <a:rPr lang="pt-BR" dirty="0" err="1" smtClean="0"/>
              <a:t>treadmil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Tecnologia</a:t>
            </a:r>
          </a:p>
          <a:p>
            <a:r>
              <a:rPr lang="pt-BR" dirty="0" smtClean="0"/>
              <a:t>A demanda do produto agrícola é inelástica;</a:t>
            </a:r>
          </a:p>
          <a:p>
            <a:r>
              <a:rPr lang="pt-BR" dirty="0" smtClean="0"/>
              <a:t>O produtor pioneiro na inovação apropria-se da maior rentabilidade da atividade;</a:t>
            </a:r>
          </a:p>
          <a:p>
            <a:r>
              <a:rPr lang="pt-BR" dirty="0" smtClean="0"/>
              <a:t>No longo prazo, o ganho de produtividade é transferido para o setor jusante.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INVESTMENTO EM TECNOLOGIA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7" y="1340768"/>
            <a:ext cx="83932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49978" y="2509446"/>
            <a:ext cx="196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Investimento em tecnologia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2635" y="2924944"/>
            <a:ext cx="196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Fora do mercado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1228" y="2103883"/>
            <a:ext cx="196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Produtividade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 exercício no </a:t>
            </a:r>
            <a:r>
              <a:rPr lang="pt-BR" dirty="0" err="1" smtClean="0"/>
              <a:t>stoa</a:t>
            </a:r>
            <a:r>
              <a:rPr lang="pt-BR" dirty="0" smtClean="0"/>
              <a:t> para fazer em aula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30 minutos...exercício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88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51720" y="1412776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FF0000"/>
                </a:solidFill>
                <a:latin typeface="+mj-lt"/>
              </a:rPr>
              <a:t>Definição</a:t>
            </a:r>
            <a:endParaRPr lang="pt-BR" altLang="pt-BR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 de produtos agrícolas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6677" y="2177569"/>
            <a:ext cx="66657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dirty="0"/>
              <a:t>Demanda é a relação entre o preço e o total de </a:t>
            </a:r>
            <a:r>
              <a:rPr lang="pt-BR" altLang="pt-BR" sz="2800" dirty="0" smtClean="0"/>
              <a:t>produtos que </a:t>
            </a:r>
            <a:r>
              <a:rPr lang="pt-BR" altLang="pt-BR" sz="2800" dirty="0"/>
              <a:t>os consumidores estão dispostos a </a:t>
            </a:r>
            <a:r>
              <a:rPr lang="pt-BR" altLang="pt-BR" sz="2800" dirty="0" smtClean="0"/>
              <a:t>adquirir num </a:t>
            </a:r>
            <a:r>
              <a:rPr lang="pt-BR" altLang="pt-BR" sz="2800" dirty="0"/>
              <a:t>determinado período de tempo.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49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demanda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911104" y="1628800"/>
            <a:ext cx="5995815" cy="1219493"/>
            <a:chOff x="611560" y="2041684"/>
            <a:chExt cx="4163931" cy="1219493"/>
          </a:xfrm>
        </p:grpSpPr>
        <p:sp>
          <p:nvSpPr>
            <p:cNvPr id="3" name="CaixaDeTexto 2"/>
            <p:cNvSpPr txBox="1"/>
            <p:nvPr/>
          </p:nvSpPr>
          <p:spPr>
            <a:xfrm>
              <a:off x="611560" y="2060848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dirty="0" smtClean="0"/>
                <a:t>q = f (p </a:t>
              </a:r>
              <a:endParaRPr lang="pt-BR" sz="3600" dirty="0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360645" y="2041684"/>
              <a:ext cx="2414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 smtClean="0"/>
                <a:t>y, </a:t>
              </a:r>
              <a:r>
                <a:rPr lang="pt-BR" sz="3600" dirty="0" err="1" smtClean="0"/>
                <a:t>ps</a:t>
              </a:r>
              <a:r>
                <a:rPr lang="pt-BR" sz="3600" dirty="0" smtClean="0"/>
                <a:t>, </a:t>
              </a:r>
              <a:r>
                <a:rPr lang="pt-BR" sz="3600" dirty="0" err="1" smtClean="0"/>
                <a:t>pc</a:t>
              </a:r>
              <a:r>
                <a:rPr lang="pt-BR" sz="3600" dirty="0" smtClean="0"/>
                <a:t>, E, O)</a:t>
              </a:r>
              <a:endParaRPr lang="pt-BR" sz="3600" dirty="0"/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2195736" y="2134397"/>
              <a:ext cx="0" cy="3991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CaixaDeTexto 10"/>
          <p:cNvSpPr txBox="1"/>
          <p:nvPr/>
        </p:nvSpPr>
        <p:spPr>
          <a:xfrm>
            <a:off x="879079" y="2478361"/>
            <a:ext cx="71493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Onde:</a:t>
            </a:r>
          </a:p>
          <a:p>
            <a:pPr algn="just"/>
            <a:r>
              <a:rPr lang="pt-BR" dirty="0" smtClean="0"/>
              <a:t>q   = quantidade demandada</a:t>
            </a:r>
          </a:p>
          <a:p>
            <a:pPr algn="just"/>
            <a:r>
              <a:rPr lang="pt-BR" dirty="0" smtClean="0"/>
              <a:t>P   = preço do produto</a:t>
            </a:r>
          </a:p>
          <a:p>
            <a:pPr algn="just"/>
            <a:r>
              <a:rPr lang="pt-BR" dirty="0" smtClean="0"/>
              <a:t>y   = renda disponível</a:t>
            </a:r>
          </a:p>
          <a:p>
            <a:pPr algn="just"/>
            <a:r>
              <a:rPr lang="pt-BR" dirty="0" err="1" smtClean="0"/>
              <a:t>ps</a:t>
            </a:r>
            <a:r>
              <a:rPr lang="pt-BR" dirty="0" smtClean="0"/>
              <a:t> = preços dos produtos substitutos</a:t>
            </a:r>
          </a:p>
          <a:p>
            <a:pPr algn="just"/>
            <a:r>
              <a:rPr lang="pt-BR" dirty="0" err="1" smtClean="0"/>
              <a:t>pc</a:t>
            </a:r>
            <a:r>
              <a:rPr lang="pt-BR" dirty="0" smtClean="0"/>
              <a:t> = preços dos produtos complementares</a:t>
            </a:r>
          </a:p>
          <a:p>
            <a:pPr algn="just"/>
            <a:r>
              <a:rPr lang="pt-BR" dirty="0" smtClean="0"/>
              <a:t>E   = expectativas</a:t>
            </a:r>
          </a:p>
          <a:p>
            <a:pPr algn="just"/>
            <a:r>
              <a:rPr lang="pt-BR" dirty="0" smtClean="0"/>
              <a:t>O  = Outros fatores (gostos, preferencias, composição familiar,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4867908"/>
            <a:ext cx="8264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quantidade demandada é uma função de preço dado os fatores renda disponível, preços do produto disponível, preços do produtos complementares, expectativas de preços e renda futura e preferencia (</a:t>
            </a:r>
            <a:r>
              <a:rPr lang="pt-BR" dirty="0"/>
              <a:t>permanecem </a:t>
            </a:r>
            <a:r>
              <a:rPr lang="pt-BR" dirty="0" smtClean="0"/>
              <a:t>inalterados)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3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990600"/>
            <a:ext cx="7696200" cy="4191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57313" y="1260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81113" y="1260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295400" y="1524000"/>
            <a:ext cx="0" cy="266700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295400" y="4191000"/>
            <a:ext cx="2590800" cy="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524000" y="1676400"/>
            <a:ext cx="2133600" cy="2133600"/>
          </a:xfrm>
          <a:prstGeom prst="line">
            <a:avLst/>
          </a:prstGeom>
          <a:noFill/>
          <a:ln w="28575">
            <a:solidFill>
              <a:srgbClr val="28004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286000" y="2438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295400" y="3352800"/>
            <a:ext cx="1905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66800" y="5029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17925" y="41560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q/t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74725" y="1260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p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733800" y="3429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D</a:t>
            </a:r>
            <a:endParaRPr lang="pt-BR" altLang="pt-BR" sz="2400">
              <a:solidFill>
                <a:srgbClr val="280049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632325" y="4610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1371600" y="2438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133600" y="4114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q*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200400" y="3352800"/>
            <a:ext cx="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838200" y="3124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p*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54350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996950" y="2300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50776" y="5339200"/>
            <a:ext cx="8147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ponto da curva representa o preço máximo que o consumidor está disposto a pagar, por cada unidade, por unidade de </a:t>
            </a:r>
            <a:r>
              <a:rPr lang="pt-BR" alt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tempo.</a:t>
            </a:r>
            <a:endParaRPr lang="pt-BR" alt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057400" y="1371600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</a:t>
            </a:r>
            <a:r>
              <a:rPr lang="en-US" altLang="pt-BR" sz="2400">
                <a:solidFill>
                  <a:srgbClr val="280049"/>
                </a:solidFill>
              </a:rPr>
              <a:t> = </a:t>
            </a:r>
            <a:r>
              <a:rPr lang="pt-BR" altLang="pt-BR" sz="2400">
                <a:solidFill>
                  <a:srgbClr val="280049"/>
                </a:solidFill>
              </a:rPr>
              <a:t>a</a:t>
            </a:r>
            <a:r>
              <a:rPr lang="en-US" altLang="pt-BR" sz="2400">
                <a:solidFill>
                  <a:srgbClr val="280049"/>
                </a:solidFill>
              </a:rPr>
              <a:t> - </a:t>
            </a:r>
            <a:r>
              <a:rPr lang="pt-BR" altLang="pt-BR" sz="2400">
                <a:solidFill>
                  <a:srgbClr val="280049"/>
                </a:solidFill>
              </a:rPr>
              <a:t>bp</a:t>
            </a:r>
            <a:endParaRPr lang="en-US" altLang="pt-BR" sz="2400">
              <a:solidFill>
                <a:srgbClr val="280049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Curva de </a:t>
            </a:r>
            <a:r>
              <a:rPr lang="pt-BR" altLang="pt-BR" dirty="0" smtClean="0"/>
              <a:t>Demanda</a:t>
            </a:r>
            <a:endParaRPr lang="pt-BR" dirty="0"/>
          </a:p>
        </p:txBody>
      </p:sp>
      <p:sp>
        <p:nvSpPr>
          <p:cNvPr id="24" name="Espaço Reservado para Conteúdo 3"/>
          <p:cNvSpPr txBox="1">
            <a:spLocks/>
          </p:cNvSpPr>
          <p:nvPr/>
        </p:nvSpPr>
        <p:spPr>
          <a:xfrm>
            <a:off x="4545112" y="1371600"/>
            <a:ext cx="429895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pt-BR" sz="2000" b="0" kern="0" dirty="0" smtClean="0"/>
              <a:t>Elasticidade da demanda (</a:t>
            </a:r>
            <a:r>
              <a:rPr lang="el-GR" sz="2000" b="0" i="1" kern="0" dirty="0" smtClean="0"/>
              <a:t>η</a:t>
            </a:r>
            <a:r>
              <a:rPr lang="pt-BR" sz="2000" b="0" kern="0" dirty="0" smtClean="0"/>
              <a:t>) é a resposta relativa da quantidade demandada às variações de preços ou renda.</a:t>
            </a:r>
          </a:p>
          <a:p>
            <a:pPr algn="just"/>
            <a:r>
              <a:rPr lang="pt-BR" sz="1800" b="0" kern="0" dirty="0" smtClean="0"/>
              <a:t>A elasticidade pode ser expressa como razão do preço e a quantidade multiplicada pela declividade da curva de demanda. </a:t>
            </a:r>
          </a:p>
          <a:p>
            <a:pPr algn="just"/>
            <a:r>
              <a:rPr lang="pt-BR" sz="1800" b="0" kern="0" dirty="0" smtClean="0"/>
              <a:t>Ela mede quão sensível é a demanda perante algum tipo de variação de </a:t>
            </a:r>
            <a:r>
              <a:rPr lang="pt-BR" sz="1800" kern="0" dirty="0" smtClean="0"/>
              <a:t>PREÇO OU RENDA.</a:t>
            </a:r>
          </a:p>
          <a:p>
            <a:pPr algn="just"/>
            <a:endParaRPr lang="pt-BR" sz="2000" b="0" kern="0" dirty="0"/>
          </a:p>
        </p:txBody>
      </p:sp>
    </p:spTree>
    <p:extLst>
      <p:ext uri="{BB962C8B-B14F-4D97-AF65-F5344CB8AC3E}">
        <p14:creationId xmlns:p14="http://schemas.microsoft.com/office/powerpoint/2010/main" val="3186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55576" y="16288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/>
              <a:t>Tipos de Elasticidades </a:t>
            </a:r>
            <a:endParaRPr lang="pt-BR" sz="3200" dirty="0" smtClean="0"/>
          </a:p>
          <a:p>
            <a:endParaRPr lang="pt-BR" dirty="0"/>
          </a:p>
          <a:p>
            <a:r>
              <a:rPr lang="pt-BR" dirty="0" smtClean="0"/>
              <a:t>Como </a:t>
            </a:r>
            <a:r>
              <a:rPr lang="pt-BR" dirty="0"/>
              <a:t>a elasticidade-preço da demanda mede o quanto a quantidade demandada responde ao preço, ela se relaciona estreitamente </a:t>
            </a:r>
            <a:r>
              <a:rPr lang="pt-BR" sz="2800" dirty="0"/>
              <a:t>à </a:t>
            </a:r>
            <a:r>
              <a:rPr lang="pt-BR" sz="2800" dirty="0" smtClean="0"/>
              <a:t>INCLINAÇÃO </a:t>
            </a:r>
            <a:r>
              <a:rPr lang="pt-BR" dirty="0"/>
              <a:t>da curva de demanda.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917481" y="150090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41281" y="150090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55568" y="1764432"/>
            <a:ext cx="0" cy="266700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55568" y="4431432"/>
            <a:ext cx="2590800" cy="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084168" y="1916832"/>
            <a:ext cx="2133600" cy="2133600"/>
          </a:xfrm>
          <a:prstGeom prst="line">
            <a:avLst/>
          </a:prstGeom>
          <a:noFill/>
          <a:ln w="28575">
            <a:solidFill>
              <a:srgbClr val="28004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846168" y="2678832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855568" y="3593232"/>
            <a:ext cx="1905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78093" y="439650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q/t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34893" y="150090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p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293968" y="3669432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D</a:t>
            </a:r>
            <a:endParaRPr lang="pt-BR" altLang="pt-BR" sz="2400">
              <a:solidFill>
                <a:srgbClr val="280049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192493" y="485053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5931768" y="2678832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693768" y="435523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q*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760568" y="3593232"/>
            <a:ext cx="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398368" y="336463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p*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614518" y="446953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557118" y="254072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617568" y="1612032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</a:t>
            </a:r>
            <a:r>
              <a:rPr lang="en-US" altLang="pt-BR" sz="2400">
                <a:solidFill>
                  <a:srgbClr val="280049"/>
                </a:solidFill>
              </a:rPr>
              <a:t> = </a:t>
            </a:r>
            <a:r>
              <a:rPr lang="pt-BR" altLang="pt-BR" sz="2400">
                <a:solidFill>
                  <a:srgbClr val="280049"/>
                </a:solidFill>
              </a:rPr>
              <a:t>a</a:t>
            </a:r>
            <a:r>
              <a:rPr lang="en-US" altLang="pt-BR" sz="2400">
                <a:solidFill>
                  <a:srgbClr val="280049"/>
                </a:solidFill>
              </a:rPr>
              <a:t> - </a:t>
            </a:r>
            <a:r>
              <a:rPr lang="pt-BR" altLang="pt-BR" sz="2400">
                <a:solidFill>
                  <a:srgbClr val="280049"/>
                </a:solidFill>
              </a:rPr>
              <a:t>bp</a:t>
            </a:r>
            <a:endParaRPr lang="en-US" altLang="pt-BR" sz="2400">
              <a:solidFill>
                <a:srgbClr val="280049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987589" y="4904474"/>
            <a:ext cx="63866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 proporcional na quantidade </a:t>
            </a:r>
            <a:r>
              <a:rPr lang="pt-BR" altLang="pt-BR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 </a:t>
            </a:r>
            <a:endParaRPr lang="pt-BR" altLang="pt-BR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Variação proporcional no preço </a:t>
            </a:r>
            <a:endParaRPr lang="en-US" alt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157"/>
              </p:ext>
            </p:extLst>
          </p:nvPr>
        </p:nvGraphicFramePr>
        <p:xfrm>
          <a:off x="1111228" y="4981394"/>
          <a:ext cx="501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ção" r:id="rId3" imgW="228600" imgH="203040" progId="Equation.3">
                  <p:embed/>
                </p:oleObj>
              </mc:Choice>
              <mc:Fallback>
                <p:oleObj name="Equação" r:id="rId3" imgW="228600" imgH="203040" progId="Equation.3">
                  <p:embed/>
                  <p:pic>
                    <p:nvPicPr>
                      <p:cNvPr id="1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28" y="4981394"/>
                        <a:ext cx="5016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1593257" y="5069286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580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832" y="1860464"/>
            <a:ext cx="7086600" cy="52536"/>
          </a:xfrm>
        </p:spPr>
        <p:txBody>
          <a:bodyPr/>
          <a:lstStyle/>
          <a:p>
            <a:r>
              <a:rPr lang="pt-BR" dirty="0"/>
              <a:t>Cálculo da Elasticidade-Preço da </a:t>
            </a:r>
            <a:r>
              <a:rPr lang="pt-BR" dirty="0" smtClean="0"/>
              <a:t>Demanda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59632" y="1784413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 </a:t>
            </a:r>
            <a:r>
              <a:rPr lang="pt-BR" sz="2000" dirty="0"/>
              <a:t>elasticidade-preço da demanda é calculada como a mudança percentual na quantidade demandada dividida pela mudança percentual no preço. 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907704" y="3717032"/>
            <a:ext cx="61943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 proporcional na quantidade </a:t>
            </a:r>
            <a:r>
              <a:rPr lang="pt-BR" alt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endParaRPr lang="pt-BR" alt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Variação proporcional no preço </a:t>
            </a:r>
            <a:endParaRPr lang="en-US" alt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6294"/>
              </p:ext>
            </p:extLst>
          </p:nvPr>
        </p:nvGraphicFramePr>
        <p:xfrm>
          <a:off x="935163" y="3793952"/>
          <a:ext cx="501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ção" r:id="rId3" imgW="228600" imgH="203040" progId="Equation.3">
                  <p:embed/>
                </p:oleObj>
              </mc:Choice>
              <mc:Fallback>
                <p:oleObj name="Equação" r:id="rId3" imgW="228600" imgH="203040" progId="Equation.3">
                  <p:embed/>
                  <p:pic>
                    <p:nvPicPr>
                      <p:cNvPr id="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63" y="3793952"/>
                        <a:ext cx="5016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1814067" y="4076536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1417192" y="3881844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134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da Elasticidade – preço da demanda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Demanda Elástica (|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η </a:t>
            </a:r>
            <a:r>
              <a:rPr lang="pt-BR" sz="2000" b="1" dirty="0" smtClean="0">
                <a:solidFill>
                  <a:srgbClr val="FF0000"/>
                </a:solidFill>
              </a:rPr>
              <a:t>| &gt; </a:t>
            </a:r>
            <a:r>
              <a:rPr lang="pt-BR" sz="2000" b="1" dirty="0">
                <a:solidFill>
                  <a:srgbClr val="FF0000"/>
                </a:solidFill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</a:rPr>
              <a:t>): </a:t>
            </a:r>
            <a:r>
              <a:rPr lang="pt-BR" sz="2000" dirty="0" smtClean="0"/>
              <a:t>a quantidade do produto agrícola é muito sensível a variação de preço. “Se você aumentar o preço em 1%, a quantidade demandada diminuirá em mais de 1%”.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Demanda com elasticidade unitária</a:t>
            </a:r>
            <a:r>
              <a:rPr lang="pt-BR" sz="2000" b="1" dirty="0">
                <a:solidFill>
                  <a:srgbClr val="FF0000"/>
                </a:solidFill>
              </a:rPr>
              <a:t> (|</a:t>
            </a:r>
            <a:r>
              <a:rPr lang="el-GR" sz="2000" b="1" dirty="0">
                <a:solidFill>
                  <a:srgbClr val="FF0000"/>
                </a:solidFill>
              </a:rPr>
              <a:t> η </a:t>
            </a:r>
            <a:r>
              <a:rPr lang="pt-BR" sz="2000" b="1" dirty="0" smtClean="0">
                <a:solidFill>
                  <a:srgbClr val="FF0000"/>
                </a:solidFill>
              </a:rPr>
              <a:t>| = </a:t>
            </a:r>
            <a:r>
              <a:rPr lang="pt-BR" sz="2000" b="1" dirty="0">
                <a:solidFill>
                  <a:srgbClr val="FF0000"/>
                </a:solidFill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</a:rPr>
              <a:t>): </a:t>
            </a:r>
            <a:r>
              <a:rPr lang="pt-BR" sz="2000" dirty="0" smtClean="0"/>
              <a:t>a quantidade do produto agrícola é indiferente a variação de preço. “Se você aumentar o preço em 1%, a quantidade demandada é exatamente 1%.</a:t>
            </a:r>
          </a:p>
          <a:p>
            <a:pPr algn="just"/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Demanda Inelástica (</a:t>
            </a:r>
            <a:r>
              <a:rPr lang="pt-BR" sz="2000" b="1" dirty="0">
                <a:solidFill>
                  <a:srgbClr val="FF0000"/>
                </a:solidFill>
              </a:rPr>
              <a:t>|</a:t>
            </a:r>
            <a:r>
              <a:rPr lang="el-GR" sz="2000" b="1" dirty="0">
                <a:solidFill>
                  <a:srgbClr val="FF0000"/>
                </a:solidFill>
              </a:rPr>
              <a:t> η </a:t>
            </a:r>
            <a:r>
              <a:rPr lang="pt-BR" sz="2000" b="1" dirty="0" smtClean="0">
                <a:solidFill>
                  <a:srgbClr val="FF0000"/>
                </a:solidFill>
              </a:rPr>
              <a:t>| &lt; 1):</a:t>
            </a:r>
            <a:r>
              <a:rPr lang="pt-BR" sz="2000" dirty="0" smtClean="0"/>
              <a:t> </a:t>
            </a:r>
            <a:r>
              <a:rPr lang="pt-BR" sz="2000" dirty="0"/>
              <a:t>a quantidade do produto agrícola </a:t>
            </a:r>
            <a:r>
              <a:rPr lang="pt-BR" sz="2000" dirty="0" smtClean="0"/>
              <a:t>não é sensível </a:t>
            </a:r>
            <a:r>
              <a:rPr lang="pt-BR" sz="2000" dirty="0"/>
              <a:t>a variação de preço. “Se você aumentar o preço em 1%, a quantidade demandada diminuirá em </a:t>
            </a:r>
            <a:r>
              <a:rPr lang="pt-BR" sz="2000" dirty="0" smtClean="0"/>
              <a:t>menos </a:t>
            </a:r>
            <a:r>
              <a:rPr lang="pt-BR" sz="2000" dirty="0"/>
              <a:t>de 1%”.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18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Elasticidade-Preço da </a:t>
            </a:r>
            <a:r>
              <a:rPr lang="pt-BR" b="1" dirty="0" smtClean="0"/>
              <a:t>Demanda: </a:t>
            </a:r>
          </a:p>
          <a:p>
            <a:endParaRPr lang="pt-BR" dirty="0" smtClean="0"/>
          </a:p>
          <a:p>
            <a:r>
              <a:rPr lang="pt-BR" dirty="0" smtClean="0"/>
              <a:t>Elasticidade-preço </a:t>
            </a:r>
            <a:r>
              <a:rPr lang="pt-BR" dirty="0"/>
              <a:t>da demanda é a medida da intensidade da resposta da quantidade demandada a alterações no preço do bem. </a:t>
            </a:r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calculada como a variação percentual da quantidade demandada dividida pela variação percentual no preço. </a:t>
            </a:r>
          </a:p>
        </p:txBody>
      </p:sp>
    </p:spTree>
    <p:extLst>
      <p:ext uri="{BB962C8B-B14F-4D97-AF65-F5344CB8AC3E}">
        <p14:creationId xmlns:p14="http://schemas.microsoft.com/office/powerpoint/2010/main" val="39068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692696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Se </a:t>
            </a:r>
            <a:r>
              <a:rPr lang="pt-BR" sz="2400" b="1" dirty="0"/>
              <a:t>o preço da </a:t>
            </a:r>
            <a:r>
              <a:rPr lang="pt-BR" sz="2400" b="1" dirty="0" smtClean="0"/>
              <a:t>BATATA sobe de R$ 4,00 </a:t>
            </a:r>
            <a:r>
              <a:rPr lang="pt-BR" sz="2400" b="1" dirty="0"/>
              <a:t>para </a:t>
            </a:r>
            <a:r>
              <a:rPr lang="pt-BR" sz="2400" b="1" dirty="0" smtClean="0"/>
              <a:t>$4,80 </a:t>
            </a:r>
            <a:r>
              <a:rPr lang="pt-BR" sz="2400" b="1" dirty="0"/>
              <a:t>e a quantidade </a:t>
            </a:r>
            <a:r>
              <a:rPr lang="pt-BR" sz="2400" b="1" dirty="0" smtClean="0"/>
              <a:t>que você </a:t>
            </a:r>
            <a:r>
              <a:rPr lang="pt-BR" sz="2400" b="1" dirty="0"/>
              <a:t>compra cai de </a:t>
            </a:r>
            <a:r>
              <a:rPr lang="pt-BR" sz="2400" b="1" dirty="0" smtClean="0"/>
              <a:t>1 kg </a:t>
            </a:r>
            <a:r>
              <a:rPr lang="pt-BR" sz="2400" b="1" dirty="0"/>
              <a:t>para </a:t>
            </a:r>
            <a:r>
              <a:rPr lang="pt-BR" sz="2400" b="1" dirty="0" smtClean="0"/>
              <a:t>0,9 kg, então </a:t>
            </a:r>
            <a:r>
              <a:rPr lang="pt-BR" sz="2400" b="1" dirty="0"/>
              <a:t>sua elasticidade de demanda pode </a:t>
            </a:r>
            <a:r>
              <a:rPr lang="pt-BR" sz="2400" b="1" dirty="0" smtClean="0"/>
              <a:t>ser calculada </a:t>
            </a:r>
            <a:r>
              <a:rPr lang="pt-BR" sz="2400" b="1" dirty="0"/>
              <a:t>da seguinte maneira</a:t>
            </a:r>
            <a:r>
              <a:rPr lang="pt-BR" sz="2400" b="1" dirty="0" smtClean="0"/>
              <a:t>: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45985" y="2804663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cs typeface="Dubai" panose="020B0503030403030204" pitchFamily="34" charset="-78"/>
              </a:rPr>
              <a:t>Δ</a:t>
            </a:r>
            <a:r>
              <a:rPr lang="pt-BR" sz="2000" dirty="0" smtClean="0"/>
              <a:t>q </a:t>
            </a:r>
            <a:r>
              <a:rPr lang="pt-BR" sz="2000" u="sng" dirty="0" smtClean="0"/>
              <a:t>(%) </a:t>
            </a:r>
            <a:r>
              <a:rPr lang="el-GR" sz="2000" dirty="0" smtClean="0">
                <a:cs typeface="Dubai" panose="020B0503030403030204" pitchFamily="34" charset="-78"/>
              </a:rPr>
              <a:t>Δ</a:t>
            </a:r>
            <a:r>
              <a:rPr lang="pt-BR" sz="2000" dirty="0" smtClean="0"/>
              <a:t>p (%)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716456" y="2791906"/>
                <a:ext cx="3073470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56" y="2791906"/>
                <a:ext cx="3073470" cy="467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92155" y="3660666"/>
                <a:ext cx="3122073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155" y="3660666"/>
                <a:ext cx="3122073" cy="467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/>
          <p:nvPr/>
        </p:nvCxnSpPr>
        <p:spPr bwMode="auto">
          <a:xfrm>
            <a:off x="2793400" y="3466382"/>
            <a:ext cx="29981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6002840" y="3283496"/>
            <a:ext cx="88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- 0,5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1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976" y="1375375"/>
            <a:ext cx="7086600" cy="38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Fatores que afetam a elasticidade-preço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0600" y="2060848"/>
            <a:ext cx="8153400" cy="5181600"/>
          </a:xfrm>
        </p:spPr>
        <p:txBody>
          <a:bodyPr/>
          <a:lstStyle/>
          <a:p>
            <a:r>
              <a:rPr lang="pt-BR" dirty="0" smtClean="0"/>
              <a:t>Disponibilidade de substitutos próximos</a:t>
            </a:r>
          </a:p>
          <a:p>
            <a:r>
              <a:rPr lang="pt-BR" dirty="0" smtClean="0"/>
              <a:t>Grau de essencialidade do produto</a:t>
            </a:r>
          </a:p>
          <a:p>
            <a:r>
              <a:rPr lang="pt-BR" dirty="0" smtClean="0"/>
              <a:t>Proporção da renda gasta no produto</a:t>
            </a:r>
          </a:p>
          <a:p>
            <a:r>
              <a:rPr lang="pt-BR" dirty="0" smtClean="0"/>
              <a:t>Horizonte temporal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5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MARCAR PRESENÇA NO STOA</a:t>
            </a:r>
          </a:p>
          <a:p>
            <a:r>
              <a:rPr lang="pt-BR" sz="2400" dirty="0" smtClean="0"/>
              <a:t>TEM EXERCICIO DURANTE A AULA NO STOA</a:t>
            </a:r>
          </a:p>
          <a:p>
            <a:r>
              <a:rPr lang="pt-BR" sz="2400" dirty="0" smtClean="0"/>
              <a:t>BAIXAR O ARQUIVO ABAIXO: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874" t="30516" r="27500" b="20266"/>
          <a:stretch/>
        </p:blipFill>
        <p:spPr>
          <a:xfrm>
            <a:off x="215008" y="2276872"/>
            <a:ext cx="89289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DECLIVIDADE DA CURA DE DEMANDA - PREÇO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3" y="911859"/>
            <a:ext cx="8389033" cy="46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pítulo 3: Elasticidades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59"/>
            <a:ext cx="7765407" cy="5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1556792"/>
            <a:ext cx="2743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Perfeitamente Inelástica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1941" t="21617" r="25752" b="18846"/>
          <a:stretch/>
        </p:blipFill>
        <p:spPr>
          <a:xfrm>
            <a:off x="4716016" y="717032"/>
            <a:ext cx="3818098" cy="27363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980" t="26307" r="4154" b="19692"/>
          <a:stretch/>
        </p:blipFill>
        <p:spPr>
          <a:xfrm>
            <a:off x="3584848" y="3453335"/>
            <a:ext cx="5559152" cy="239853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80556" y="4625018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Perfeitamente Elástica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83581" y="6055279"/>
            <a:ext cx="2324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Imagens da Internet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387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12776"/>
            <a:ext cx="7359352" cy="468322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Demanda tende a ser mais elástica: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/>
              <a:t>o bem for supérfluo. </a:t>
            </a:r>
            <a:endParaRPr lang="pt-BR" dirty="0" smtClean="0"/>
          </a:p>
          <a:p>
            <a:r>
              <a:rPr lang="pt-BR" dirty="0" smtClean="0"/>
              <a:t>Quanto </a:t>
            </a:r>
            <a:r>
              <a:rPr lang="pt-BR" dirty="0"/>
              <a:t>mais longo for o horizonte </a:t>
            </a:r>
            <a:r>
              <a:rPr lang="pt-BR" dirty="0" smtClean="0"/>
              <a:t>temporal.</a:t>
            </a:r>
          </a:p>
          <a:p>
            <a:r>
              <a:rPr lang="pt-BR" dirty="0" smtClean="0"/>
              <a:t>Quanto </a:t>
            </a:r>
            <a:r>
              <a:rPr lang="pt-BR" dirty="0"/>
              <a:t>maior for o número de bens substitutos próximos. </a:t>
            </a:r>
          </a:p>
        </p:txBody>
      </p:sp>
    </p:spTree>
    <p:extLst>
      <p:ext uri="{BB962C8B-B14F-4D97-AF65-F5344CB8AC3E}">
        <p14:creationId xmlns:p14="http://schemas.microsoft.com/office/powerpoint/2010/main" val="4427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-171400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2" y="-133727"/>
            <a:ext cx="8424936" cy="63187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4572000" y="1916832"/>
            <a:ext cx="4560331" cy="4104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03445" y="3222672"/>
            <a:ext cx="9361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cs typeface="Dubai" panose="020B0503030403030204" pitchFamily="34" charset="-78"/>
              </a:rPr>
              <a:t>Δ</a:t>
            </a:r>
            <a:r>
              <a:rPr lang="pt-BR" sz="2000" dirty="0" smtClean="0"/>
              <a:t>q </a:t>
            </a:r>
            <a:r>
              <a:rPr lang="pt-BR" sz="2000" u="sng" dirty="0" smtClean="0"/>
              <a:t>(%) </a:t>
            </a:r>
            <a:r>
              <a:rPr lang="el-GR" sz="2000" dirty="0" smtClean="0">
                <a:cs typeface="Dubai" panose="020B0503030403030204" pitchFamily="34" charset="-78"/>
              </a:rPr>
              <a:t>Δ</a:t>
            </a:r>
            <a:r>
              <a:rPr lang="pt-BR" sz="2000" dirty="0" smtClean="0"/>
              <a:t>p (%)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932170" y="3208312"/>
                <a:ext cx="3121047" cy="469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𝟑𝟗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170" y="3208312"/>
                <a:ext cx="3121047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930568" y="4077072"/>
                <a:ext cx="3124253" cy="469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68" y="4077072"/>
                <a:ext cx="3124253" cy="469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 bwMode="auto">
          <a:xfrm>
            <a:off x="5032903" y="3882788"/>
            <a:ext cx="29981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ixaDeTexto 7"/>
          <p:cNvSpPr txBox="1"/>
          <p:nvPr/>
        </p:nvSpPr>
        <p:spPr>
          <a:xfrm>
            <a:off x="8242344" y="3699902"/>
            <a:ext cx="8899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= - 1,5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3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2" name="Picture 2" descr="Capítulo 3: Elasticidades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817695" cy="58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 IMPORTANTE</a:t>
            </a:r>
            <a:endParaRPr lang="pt-B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40" y="2348880"/>
            <a:ext cx="6905163" cy="36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60657" y="815780"/>
            <a:ext cx="7448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Por que o </a:t>
            </a:r>
            <a:r>
              <a:rPr lang="pt-BR" sz="2800" u="sng" dirty="0" smtClean="0"/>
              <a:t>comportamento da demanda </a:t>
            </a:r>
            <a:r>
              <a:rPr lang="pt-BR" sz="2800" dirty="0" smtClean="0"/>
              <a:t>dos produtos agrícolas é importante para a comercialização?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28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 da Receia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/>
              <a:t>Porque muitas vezes o produtor/comerciante de alimentos tem a sensação que ganha mais em receita quando há quebra de safra?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57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0200" y="764704"/>
            <a:ext cx="7562800" cy="5181600"/>
          </a:xfrm>
        </p:spPr>
        <p:txBody>
          <a:bodyPr/>
          <a:lstStyle/>
          <a:p>
            <a:r>
              <a:rPr lang="pt-BR" sz="3600" dirty="0" smtClean="0"/>
              <a:t>CANAL DE COMERCIALIZAÇÃO</a:t>
            </a:r>
          </a:p>
          <a:p>
            <a:r>
              <a:rPr lang="pt-BR" sz="3600" dirty="0" smtClean="0"/>
              <a:t>FUNÇÃO DE DEMANDA</a:t>
            </a:r>
          </a:p>
          <a:p>
            <a:r>
              <a:rPr lang="pt-BR" sz="3600" dirty="0" smtClean="0"/>
              <a:t>ELASTICIDADE</a:t>
            </a:r>
          </a:p>
          <a:p>
            <a:pPr lvl="1"/>
            <a:r>
              <a:rPr lang="pt-BR" sz="3200" dirty="0" smtClean="0"/>
              <a:t>PREÇO DA DEMANDA</a:t>
            </a:r>
          </a:p>
          <a:p>
            <a:pPr lvl="1"/>
            <a:r>
              <a:rPr lang="pt-BR" sz="3200" dirty="0" smtClean="0"/>
              <a:t>RENDA</a:t>
            </a:r>
          </a:p>
          <a:p>
            <a:r>
              <a:rPr lang="pt-BR" sz="3600" dirty="0" smtClean="0"/>
              <a:t>FUNÇÃO </a:t>
            </a:r>
            <a:r>
              <a:rPr lang="pt-BR" sz="3600" dirty="0"/>
              <a:t>DE OFERTA</a:t>
            </a:r>
          </a:p>
          <a:p>
            <a:pPr marL="457200" lvl="1" indent="0">
              <a:buNone/>
            </a:pPr>
            <a:r>
              <a:rPr lang="pt-BR" sz="3200" dirty="0" smtClean="0"/>
              <a:t>ELASTICIDADE PREÇO DA OFERTA</a:t>
            </a:r>
          </a:p>
          <a:p>
            <a:r>
              <a:rPr lang="pt-BR" sz="3600" dirty="0" smtClean="0"/>
              <a:t>Margens de comercialização</a:t>
            </a:r>
          </a:p>
          <a:p>
            <a:pPr lvl="1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604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990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990600" y="4191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514600" y="2209800"/>
            <a:ext cx="6096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906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9718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990600" y="3276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819400" y="3276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876800" y="1905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876800" y="4267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257800" y="2667000"/>
            <a:ext cx="1981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768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791200" y="2971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4876800" y="3352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477000" y="3352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80092" y="825104"/>
            <a:ext cx="73901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Sabe-se que: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</a:t>
            </a:r>
            <a:r>
              <a:rPr lang="pt-BR" altLang="pt-B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= preço do </a:t>
            </a: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 (p) </a:t>
            </a:r>
            <a:r>
              <a:rPr lang="pt-BR" altLang="pt-B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quantidade </a:t>
            </a: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vendida (q)</a:t>
            </a:r>
            <a:endParaRPr lang="pt-BR" alt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68245" y="2019300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531904" y="4229100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052546" y="3733800"/>
            <a:ext cx="340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pt-BR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7167346" y="3505200"/>
            <a:ext cx="340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417920" y="1905000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433979" y="4267200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8382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47244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990600" y="3276600"/>
            <a:ext cx="18288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990600" y="3733800"/>
            <a:ext cx="19812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4876800" y="2971800"/>
            <a:ext cx="914400" cy="1295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876800" y="3352800"/>
            <a:ext cx="16002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55418" y="4229100"/>
            <a:ext cx="343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pt-BR" alt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717818" y="4229100"/>
            <a:ext cx="343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597691" y="4991100"/>
            <a:ext cx="3682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aumenta -  Receita total cai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99738" y="5029200"/>
            <a:ext cx="3884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aumenta -  Receita total aumenta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Receita Total e Elasticidade – Preço de Demanda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4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990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990600" y="4191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514600" y="2209800"/>
            <a:ext cx="6096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906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9718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990600" y="3276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819400" y="3276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876800" y="1905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876800" y="4267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257800" y="2667000"/>
            <a:ext cx="1981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768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791200" y="2971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4876800" y="3352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477000" y="3352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80092" y="825104"/>
            <a:ext cx="73901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Sabe-se que: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</a:t>
            </a:r>
            <a:r>
              <a:rPr lang="pt-BR" altLang="pt-B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= preço do </a:t>
            </a: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 (p) </a:t>
            </a:r>
            <a:r>
              <a:rPr lang="pt-BR" altLang="pt-B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quantidade </a:t>
            </a:r>
            <a:r>
              <a:rPr lang="pt-BR" altLang="pt-BR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vendida (q)</a:t>
            </a:r>
            <a:endParaRPr lang="pt-BR" alt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68245" y="2019300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531904" y="4229100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052546" y="3733800"/>
            <a:ext cx="340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pt-BR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7167346" y="3505200"/>
            <a:ext cx="340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417920" y="1905000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433979" y="4267200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8382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47244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990600" y="3276600"/>
            <a:ext cx="18288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990600" y="3733800"/>
            <a:ext cx="19812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4876800" y="2971800"/>
            <a:ext cx="914400" cy="1295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876800" y="3352800"/>
            <a:ext cx="16002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55418" y="4229100"/>
            <a:ext cx="343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pt-BR" alt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717818" y="4229100"/>
            <a:ext cx="343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056643" y="4756483"/>
            <a:ext cx="3682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aumenta -  Receita total cai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572485" y="4731917"/>
            <a:ext cx="3884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aumenta -  Receita total aumenta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Receita Total e Elasticidade – Preço de Demanda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52900" y="5312681"/>
            <a:ext cx="335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Preços sobem mais que a queda da demanda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219700" y="5061687"/>
            <a:ext cx="335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Preços sobem menos que a queda da demanda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total para diferentes elasticidade da demanda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40288"/>
              </p:ext>
            </p:extLst>
          </p:nvPr>
        </p:nvGraphicFramePr>
        <p:xfrm>
          <a:off x="755576" y="1772816"/>
          <a:ext cx="8153401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Receita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</a:rPr>
                        <a:t> Total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Demanda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- </a:t>
                      </a:r>
                      <a:r>
                        <a:rPr lang="pt-BR" sz="3200" dirty="0" smtClean="0"/>
                        <a:t>∞</a:t>
                      </a:r>
                      <a:r>
                        <a:rPr lang="pt-BR" sz="2400" dirty="0" smtClean="0"/>
                        <a:t> &lt; </a:t>
                      </a:r>
                      <a:r>
                        <a:rPr lang="el-GR" sz="2400" i="1" dirty="0" smtClean="0"/>
                        <a:t>η</a:t>
                      </a:r>
                      <a:r>
                        <a:rPr lang="pt-BR" sz="2400" dirty="0" smtClean="0"/>
                        <a:t> &lt; 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 </a:t>
                      </a:r>
                      <a:r>
                        <a:rPr lang="pt-BR" sz="2400" b="1" dirty="0" smtClean="0"/>
                        <a:t>↑</a:t>
                      </a:r>
                      <a:endParaRPr lang="pt-B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Elástica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&lt;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↑</a:t>
                      </a:r>
                      <a:endParaRPr lang="pt-B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Inelástica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&gt;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↑</a:t>
                      </a:r>
                      <a:endParaRPr lang="pt-B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Unitária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=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RT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Constante</a:t>
                      </a:r>
                      <a:endParaRPr lang="pt-B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/>
              <a:t>Variações esperadas na </a:t>
            </a:r>
            <a:r>
              <a:rPr lang="pt-BR" altLang="pt-BR" sz="2000" dirty="0" smtClean="0"/>
              <a:t>receita total (RT) </a:t>
            </a:r>
            <a:r>
              <a:rPr lang="pt-BR" altLang="pt-BR" sz="2000" dirty="0"/>
              <a:t>para diferentes elasticidade-preço da demanda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6171" y="4437112"/>
            <a:ext cx="82974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pt-BR" altLang="pt-BR" u="sng" dirty="0" smtClean="0"/>
              <a:t>PRODUTOS AGRÍCOLAS:</a:t>
            </a:r>
          </a:p>
          <a:p>
            <a:pPr marL="0" indent="0" algn="just">
              <a:buNone/>
            </a:pPr>
            <a:r>
              <a:rPr lang="pt-BR" altLang="pt-BR" dirty="0" smtClean="0"/>
              <a:t>Geralmente </a:t>
            </a:r>
            <a:r>
              <a:rPr lang="pt-BR" altLang="pt-BR" u="sng" dirty="0">
                <a:solidFill>
                  <a:srgbClr val="FF0000"/>
                </a:solidFill>
              </a:rPr>
              <a:t>inelásticas</a:t>
            </a:r>
            <a:r>
              <a:rPr lang="pt-BR" altLang="pt-BR" dirty="0"/>
              <a:t> às variações de preços </a:t>
            </a:r>
            <a:r>
              <a:rPr lang="pt-BR" altLang="pt-BR" dirty="0" smtClean="0"/>
              <a:t> </a:t>
            </a:r>
          </a:p>
          <a:p>
            <a:pPr marL="0" indent="0" algn="just">
              <a:buNone/>
            </a:pPr>
            <a:r>
              <a:rPr lang="pt-BR" altLang="pt-BR" sz="1800" dirty="0" smtClean="0">
                <a:solidFill>
                  <a:srgbClr val="FF0000"/>
                </a:solidFill>
              </a:rPr>
              <a:t>p</a:t>
            </a:r>
            <a:r>
              <a:rPr lang="pt-BR" altLang="pt-BR" sz="1800" dirty="0">
                <a:solidFill>
                  <a:srgbClr val="FF0000"/>
                </a:solidFill>
                <a:latin typeface="Symbol" pitchFamily="18" charset="2"/>
              </a:rPr>
              <a:t>­</a:t>
            </a:r>
            <a:r>
              <a:rPr lang="pt-BR" altLang="pt-BR" sz="1800" dirty="0">
                <a:solidFill>
                  <a:srgbClr val="FF0000"/>
                </a:solidFill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Symbol" pitchFamily="18" charset="2"/>
              </a:rPr>
              <a:t>Þ</a:t>
            </a:r>
            <a:r>
              <a:rPr lang="pt-BR" altLang="pt-BR" sz="1800" dirty="0">
                <a:solidFill>
                  <a:srgbClr val="FF0000"/>
                </a:solidFill>
              </a:rPr>
              <a:t> queda proporcional do consumo é menor </a:t>
            </a:r>
            <a:r>
              <a:rPr lang="pt-BR" altLang="pt-BR" sz="1800" dirty="0" smtClean="0">
                <a:solidFill>
                  <a:srgbClr val="FF0000"/>
                </a:solidFill>
              </a:rPr>
              <a:t>que </a:t>
            </a:r>
            <a:r>
              <a:rPr lang="pt-BR" altLang="pt-BR" sz="1800" dirty="0">
                <a:solidFill>
                  <a:srgbClr val="FF0000"/>
                </a:solidFill>
              </a:rPr>
              <a:t>o aumento do preço</a:t>
            </a:r>
          </a:p>
          <a:p>
            <a:pPr marL="1701800" lvl="3" indent="-228600" algn="just">
              <a:buFontTx/>
              <a:buChar char="–"/>
            </a:pPr>
            <a:r>
              <a:rPr lang="pt-BR" altLang="pt-BR" sz="2800" dirty="0"/>
              <a:t>essencialidade dos produtos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7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"/>
            <a:ext cx="6547363" cy="45736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685793" y="4492277"/>
            <a:ext cx="3453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400" dirty="0">
                <a:solidFill>
                  <a:srgbClr val="474A82"/>
                </a:solidFill>
                <a:latin typeface="Arial" panose="020B0604020202020204" pitchFamily="34" charset="0"/>
              </a:rPr>
              <a:t>Com uma curva de </a:t>
            </a:r>
            <a:r>
              <a:rPr lang="pt-BR" sz="1400" dirty="0" smtClean="0">
                <a:solidFill>
                  <a:srgbClr val="474A82"/>
                </a:solidFill>
                <a:latin typeface="Arial" panose="020B0604020202020204" pitchFamily="34" charset="0"/>
              </a:rPr>
              <a:t>demanda inelástica</a:t>
            </a:r>
            <a:r>
              <a:rPr lang="pt-BR" sz="1400" dirty="0">
                <a:solidFill>
                  <a:srgbClr val="474A82"/>
                </a:solidFill>
                <a:latin typeface="Arial" panose="020B0604020202020204" pitchFamily="34" charset="0"/>
              </a:rPr>
              <a:t>, um aumento no preço</a:t>
            </a:r>
          </a:p>
          <a:p>
            <a:pPr algn="l"/>
            <a:r>
              <a:rPr lang="pt-BR" sz="1400" dirty="0">
                <a:solidFill>
                  <a:srgbClr val="474A82"/>
                </a:solidFill>
                <a:latin typeface="Arial" panose="020B0604020202020204" pitchFamily="34" charset="0"/>
              </a:rPr>
              <a:t>provoca uma </a:t>
            </a:r>
            <a:r>
              <a:rPr lang="pt-BR" sz="1400" dirty="0" smtClean="0">
                <a:solidFill>
                  <a:srgbClr val="474A82"/>
                </a:solidFill>
                <a:latin typeface="Arial" panose="020B0604020202020204" pitchFamily="34" charset="0"/>
              </a:rPr>
              <a:t>redução proporcionalmente </a:t>
            </a:r>
            <a:r>
              <a:rPr lang="pt-BR" sz="1400" dirty="0">
                <a:solidFill>
                  <a:srgbClr val="474A82"/>
                </a:solidFill>
                <a:latin typeface="Arial" panose="020B0604020202020204" pitchFamily="34" charset="0"/>
              </a:rPr>
              <a:t>menor na</a:t>
            </a:r>
          </a:p>
          <a:p>
            <a:pPr algn="l"/>
            <a:r>
              <a:rPr lang="pt-BR" sz="1400" dirty="0">
                <a:solidFill>
                  <a:srgbClr val="474A82"/>
                </a:solidFill>
                <a:latin typeface="Arial" panose="020B0604020202020204" pitchFamily="34" charset="0"/>
              </a:rPr>
              <a:t>quantidade demandada. </a:t>
            </a:r>
            <a:r>
              <a:rPr lang="pt-BR" sz="1400" dirty="0" smtClean="0">
                <a:solidFill>
                  <a:srgbClr val="474A82"/>
                </a:solidFill>
                <a:latin typeface="Arial" panose="020B0604020202020204" pitchFamily="34" charset="0"/>
              </a:rPr>
              <a:t>Portanto, a </a:t>
            </a:r>
            <a:r>
              <a:rPr lang="pt-BR" sz="1400" dirty="0">
                <a:solidFill>
                  <a:srgbClr val="B1001D"/>
                </a:solidFill>
                <a:latin typeface="Arial" panose="020B0604020202020204" pitchFamily="34" charset="0"/>
              </a:rPr>
              <a:t>receita total aumenta</a:t>
            </a:r>
            <a:r>
              <a:rPr lang="pt-BR" sz="1400" dirty="0">
                <a:solidFill>
                  <a:srgbClr val="474A82"/>
                </a:solidFill>
                <a:latin typeface="Arial" panose="020B0604020202020204" pitchFamily="34" charset="0"/>
              </a:rPr>
              <a:t>.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5877272"/>
            <a:ext cx="2701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Imagens internet</a:t>
            </a:r>
            <a:endParaRPr lang="pt-BR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474923" y="4842477"/>
            <a:ext cx="5128887" cy="1337799"/>
            <a:chOff x="474923" y="4842477"/>
            <a:chExt cx="5128887" cy="1337799"/>
          </a:xfrm>
        </p:grpSpPr>
        <p:sp>
          <p:nvSpPr>
            <p:cNvPr id="8" name="CaixaDeTexto 7"/>
            <p:cNvSpPr txBox="1"/>
            <p:nvPr/>
          </p:nvSpPr>
          <p:spPr>
            <a:xfrm>
              <a:off x="474923" y="4856837"/>
              <a:ext cx="93610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cs typeface="Dubai" panose="020B0503030403030204" pitchFamily="34" charset="-78"/>
                </a:rPr>
                <a:t>Δ</a:t>
              </a:r>
              <a:r>
                <a:rPr lang="pt-BR" sz="2000" dirty="0" smtClean="0"/>
                <a:t>q </a:t>
              </a:r>
              <a:r>
                <a:rPr lang="pt-BR" sz="2000" u="sng" dirty="0" smtClean="0"/>
                <a:t>(%) </a:t>
              </a:r>
              <a:r>
                <a:rPr lang="el-GR" sz="2000" dirty="0" smtClean="0">
                  <a:cs typeface="Dubai" panose="020B0503030403030204" pitchFamily="34" charset="-78"/>
                </a:rPr>
                <a:t>Δ</a:t>
              </a:r>
              <a:r>
                <a:rPr lang="pt-BR" sz="2000" dirty="0" smtClean="0"/>
                <a:t>p (%)</a:t>
              </a:r>
              <a:endParaRPr lang="pt-B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1341933" y="4842477"/>
                  <a:ext cx="3244478" cy="46903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 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𝟖𝟎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933" y="4842477"/>
                  <a:ext cx="3244478" cy="4690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463762" y="5711237"/>
                  <a:ext cx="3000821" cy="4674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 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=+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762" y="5711237"/>
                  <a:ext cx="3000821" cy="4674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reto 10"/>
            <p:cNvCxnSpPr/>
            <p:nvPr/>
          </p:nvCxnSpPr>
          <p:spPr bwMode="auto">
            <a:xfrm>
              <a:off x="1504381" y="5516953"/>
              <a:ext cx="29981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CaixaDeTexto 11"/>
            <p:cNvSpPr txBox="1"/>
            <p:nvPr/>
          </p:nvSpPr>
          <p:spPr>
            <a:xfrm>
              <a:off x="4713822" y="5334067"/>
              <a:ext cx="8899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= - 0,1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547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33" y="79467"/>
            <a:ext cx="6449641" cy="45736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4923" y="4582725"/>
            <a:ext cx="9361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cs typeface="Dubai" panose="020B0503030403030204" pitchFamily="34" charset="-78"/>
              </a:rPr>
              <a:t>Δ</a:t>
            </a:r>
            <a:r>
              <a:rPr lang="pt-BR" sz="2000" dirty="0" smtClean="0"/>
              <a:t>q </a:t>
            </a:r>
            <a:r>
              <a:rPr lang="pt-BR" sz="2000" u="sng" dirty="0" smtClean="0"/>
              <a:t>(%) </a:t>
            </a:r>
            <a:r>
              <a:rPr lang="el-GR" sz="2000" dirty="0" smtClean="0">
                <a:cs typeface="Dubai" panose="020B0503030403030204" pitchFamily="34" charset="-78"/>
              </a:rPr>
              <a:t>Δ</a:t>
            </a:r>
            <a:r>
              <a:rPr lang="pt-BR" sz="2000" dirty="0" smtClean="0"/>
              <a:t>p (%)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403648" y="4568365"/>
                <a:ext cx="3121047" cy="469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68365"/>
                <a:ext cx="3121047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525477" y="5437125"/>
                <a:ext cx="2877391" cy="4674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pt-B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77" y="5437125"/>
                <a:ext cx="2877391" cy="467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/>
          <p:nvPr/>
        </p:nvCxnSpPr>
        <p:spPr bwMode="auto">
          <a:xfrm>
            <a:off x="1504381" y="5242841"/>
            <a:ext cx="29981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4744280" y="5059955"/>
            <a:ext cx="8290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= -2,4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30392" y="4334900"/>
            <a:ext cx="3091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Com uma curva de </a:t>
            </a:r>
            <a:r>
              <a:rPr lang="pt-BR" dirty="0" smtClean="0">
                <a:solidFill>
                  <a:srgbClr val="B1001D"/>
                </a:solidFill>
                <a:latin typeface="Arial" panose="020B0604020202020204" pitchFamily="34" charset="0"/>
              </a:rPr>
              <a:t>demanda elástica</a:t>
            </a:r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, um aumento </a:t>
            </a:r>
            <a:r>
              <a:rPr lang="pt-BR" dirty="0" smtClean="0">
                <a:solidFill>
                  <a:srgbClr val="474A82"/>
                </a:solidFill>
                <a:latin typeface="Arial" panose="020B0604020202020204" pitchFamily="34" charset="0"/>
              </a:rPr>
              <a:t>no preço </a:t>
            </a:r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provoca uma </a:t>
            </a:r>
            <a:r>
              <a:rPr lang="pt-BR" dirty="0" smtClean="0">
                <a:solidFill>
                  <a:srgbClr val="474A82"/>
                </a:solidFill>
                <a:latin typeface="Arial" panose="020B0604020202020204" pitchFamily="34" charset="0"/>
              </a:rPr>
              <a:t>redução proporcionalmente </a:t>
            </a:r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maior </a:t>
            </a:r>
            <a:r>
              <a:rPr lang="pt-BR" dirty="0" smtClean="0">
                <a:solidFill>
                  <a:srgbClr val="474A82"/>
                </a:solidFill>
                <a:latin typeface="Arial" panose="020B0604020202020204" pitchFamily="34" charset="0"/>
              </a:rPr>
              <a:t>na quantidade </a:t>
            </a:r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demandada</a:t>
            </a:r>
            <a:r>
              <a:rPr lang="pt-BR" dirty="0" smtClean="0">
                <a:solidFill>
                  <a:srgbClr val="474A82"/>
                </a:solidFill>
                <a:latin typeface="Arial" panose="020B0604020202020204" pitchFamily="34" charset="0"/>
              </a:rPr>
              <a:t>. Portanto</a:t>
            </a:r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, </a:t>
            </a:r>
            <a:r>
              <a:rPr lang="pt-BR" dirty="0">
                <a:solidFill>
                  <a:srgbClr val="B1001D"/>
                </a:solidFill>
                <a:latin typeface="Arial" panose="020B0604020202020204" pitchFamily="34" charset="0"/>
              </a:rPr>
              <a:t>a receita </a:t>
            </a:r>
            <a:r>
              <a:rPr lang="pt-BR" dirty="0" smtClean="0">
                <a:solidFill>
                  <a:srgbClr val="B1001D"/>
                </a:solidFill>
                <a:latin typeface="Arial" panose="020B0604020202020204" pitchFamily="34" charset="0"/>
              </a:rPr>
              <a:t>total diminui</a:t>
            </a:r>
            <a:r>
              <a:rPr lang="pt-BR" dirty="0">
                <a:solidFill>
                  <a:srgbClr val="474A82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9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total para diferentes elasticidade da demanda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1772816"/>
          <a:ext cx="8153401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Receita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</a:rPr>
                        <a:t> Total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Demanda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- </a:t>
                      </a:r>
                      <a:r>
                        <a:rPr lang="pt-BR" sz="3200" dirty="0" smtClean="0"/>
                        <a:t>∞</a:t>
                      </a:r>
                      <a:r>
                        <a:rPr lang="pt-BR" sz="2400" dirty="0" smtClean="0"/>
                        <a:t> &lt; </a:t>
                      </a:r>
                      <a:r>
                        <a:rPr lang="el-GR" sz="2400" i="1" dirty="0" smtClean="0"/>
                        <a:t>η</a:t>
                      </a:r>
                      <a:r>
                        <a:rPr lang="pt-BR" sz="2400" dirty="0" smtClean="0"/>
                        <a:t> &lt; 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 </a:t>
                      </a:r>
                      <a:r>
                        <a:rPr lang="pt-BR" sz="2400" b="1" dirty="0" smtClean="0"/>
                        <a:t>↑</a:t>
                      </a:r>
                      <a:endParaRPr lang="pt-B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Elástica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&lt;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↑</a:t>
                      </a:r>
                      <a:endParaRPr lang="pt-B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Inelástica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&gt;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↑</a:t>
                      </a:r>
                      <a:endParaRPr lang="pt-B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Unitária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=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RT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Constante</a:t>
                      </a:r>
                      <a:endParaRPr lang="pt-B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/>
              <a:t>Variações esperadas na </a:t>
            </a:r>
            <a:r>
              <a:rPr lang="pt-BR" altLang="pt-BR" sz="2000" dirty="0" smtClean="0"/>
              <a:t>receita total (RT) </a:t>
            </a:r>
            <a:r>
              <a:rPr lang="pt-BR" altLang="pt-BR" sz="2000" dirty="0"/>
              <a:t>para diferentes elasticidade-preço da demanda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6171" y="4437112"/>
            <a:ext cx="82974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pt-BR" altLang="pt-BR" u="sng" dirty="0" smtClean="0"/>
              <a:t>PRODUTOS AGRÍCOLAS:</a:t>
            </a:r>
          </a:p>
          <a:p>
            <a:pPr marL="0" indent="0" algn="just">
              <a:buNone/>
            </a:pPr>
            <a:r>
              <a:rPr lang="pt-BR" altLang="pt-BR" dirty="0" smtClean="0"/>
              <a:t>Geralmente </a:t>
            </a:r>
            <a:r>
              <a:rPr lang="pt-BR" altLang="pt-BR" u="sng" dirty="0">
                <a:solidFill>
                  <a:srgbClr val="FF0000"/>
                </a:solidFill>
              </a:rPr>
              <a:t>inelásticas</a:t>
            </a:r>
            <a:r>
              <a:rPr lang="pt-BR" altLang="pt-BR" dirty="0"/>
              <a:t> às variações de preços </a:t>
            </a:r>
            <a:r>
              <a:rPr lang="pt-BR" altLang="pt-BR" dirty="0" smtClean="0"/>
              <a:t> </a:t>
            </a:r>
          </a:p>
          <a:p>
            <a:pPr marL="0" indent="0" algn="just">
              <a:buNone/>
            </a:pPr>
            <a:r>
              <a:rPr lang="pt-BR" altLang="pt-BR" sz="1800" dirty="0" smtClean="0">
                <a:solidFill>
                  <a:srgbClr val="FF0000"/>
                </a:solidFill>
              </a:rPr>
              <a:t>p</a:t>
            </a:r>
            <a:r>
              <a:rPr lang="pt-BR" altLang="pt-BR" sz="1800" dirty="0">
                <a:solidFill>
                  <a:srgbClr val="FF0000"/>
                </a:solidFill>
                <a:latin typeface="Symbol" pitchFamily="18" charset="2"/>
              </a:rPr>
              <a:t>­</a:t>
            </a:r>
            <a:r>
              <a:rPr lang="pt-BR" altLang="pt-BR" sz="1800" dirty="0">
                <a:solidFill>
                  <a:srgbClr val="FF0000"/>
                </a:solidFill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Symbol" pitchFamily="18" charset="2"/>
              </a:rPr>
              <a:t>Þ</a:t>
            </a:r>
            <a:r>
              <a:rPr lang="pt-BR" altLang="pt-BR" sz="1800" dirty="0">
                <a:solidFill>
                  <a:srgbClr val="FF0000"/>
                </a:solidFill>
              </a:rPr>
              <a:t> queda proporcional do consumo é menor </a:t>
            </a:r>
            <a:r>
              <a:rPr lang="pt-BR" altLang="pt-BR" sz="1800" dirty="0" smtClean="0">
                <a:solidFill>
                  <a:srgbClr val="FF0000"/>
                </a:solidFill>
              </a:rPr>
              <a:t>que </a:t>
            </a:r>
            <a:r>
              <a:rPr lang="pt-BR" altLang="pt-BR" sz="1800" dirty="0">
                <a:solidFill>
                  <a:srgbClr val="FF0000"/>
                </a:solidFill>
              </a:rPr>
              <a:t>o aumento do preço</a:t>
            </a:r>
          </a:p>
          <a:p>
            <a:pPr marL="1701800" lvl="3" indent="-228600" algn="just">
              <a:buFontTx/>
              <a:buChar char="–"/>
            </a:pPr>
            <a:r>
              <a:rPr lang="pt-BR" altLang="pt-BR" sz="2800" dirty="0"/>
              <a:t>essencialidade dos produtos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1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ELASTICIDADE DE RENDA CONSUMO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9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5038" y="980728"/>
            <a:ext cx="7848872" cy="1354088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curva de renda consumo é uma função que relaciona a quantidade consumida de uma mercadoria para um dado nível de renda monetária.</a:t>
            </a:r>
            <a:endParaRPr lang="en-US" alt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715568" y="2642692"/>
            <a:ext cx="0" cy="256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296968" y="5384304"/>
            <a:ext cx="15970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75656" y="2564904"/>
            <a:ext cx="100027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729856" y="5231904"/>
            <a:ext cx="410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2" name="Arc 8"/>
          <p:cNvSpPr>
            <a:spLocks/>
          </p:cNvSpPr>
          <p:nvPr/>
        </p:nvSpPr>
        <p:spPr bwMode="auto">
          <a:xfrm rot="10800000">
            <a:off x="3058468" y="3041154"/>
            <a:ext cx="3206750" cy="1949450"/>
          </a:xfrm>
          <a:custGeom>
            <a:avLst/>
            <a:gdLst>
              <a:gd name="T0" fmla="*/ 476076183 w 21600"/>
              <a:gd name="T1" fmla="*/ 146660 h 21600"/>
              <a:gd name="T2" fmla="*/ 0 w 21600"/>
              <a:gd name="T3" fmla="*/ 17594237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99" y="17"/>
                </a:moveTo>
                <a:cubicBezTo>
                  <a:pt x="21590" y="11940"/>
                  <a:pt x="11922" y="21599"/>
                  <a:pt x="0" y="21599"/>
                </a:cubicBezTo>
              </a:path>
              <a:path w="21600" h="21600" stroke="0" extrusionOk="0">
                <a:moveTo>
                  <a:pt x="21599" y="17"/>
                </a:moveTo>
                <a:cubicBezTo>
                  <a:pt x="21590" y="11940"/>
                  <a:pt x="11922" y="21599"/>
                  <a:pt x="0" y="21599"/>
                </a:cubicBezTo>
                <a:lnTo>
                  <a:pt x="0" y="0"/>
                </a:lnTo>
                <a:lnTo>
                  <a:pt x="21599" y="17"/>
                </a:lnTo>
                <a:close/>
              </a:path>
            </a:pathLst>
          </a:custGeom>
          <a:noFill/>
          <a:ln w="28575" cap="rnd">
            <a:solidFill>
              <a:srgbClr val="FE2F2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717156" y="4165104"/>
            <a:ext cx="6842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401368" y="4166692"/>
            <a:ext cx="0" cy="10652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717156" y="3250704"/>
            <a:ext cx="21320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849168" y="3252292"/>
            <a:ext cx="0" cy="1903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248968" y="53081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696768" y="53081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05968" y="38603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05968" y="29459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Curva de renda </a:t>
            </a:r>
            <a:r>
              <a:rPr lang="pt-BR" altLang="pt-BR" dirty="0" smtClean="0"/>
              <a:t>consumo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630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da Elasticidade-Renda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6470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Relação entre Renda e </a:t>
            </a:r>
            <a:r>
              <a:rPr lang="pt-BR" altLang="pt-BR" dirty="0" smtClean="0"/>
              <a:t>Consumo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Normais (0&lt;</a:t>
            </a:r>
            <a:r>
              <a:rPr lang="el-GR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pt-BR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&lt;1):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400" dirty="0" smtClean="0">
                <a:latin typeface="Symbol" pitchFamily="18" charset="2"/>
                <a:sym typeface="Symbol"/>
              </a:rPr>
              <a:t>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­ </a:t>
            </a:r>
            <a:r>
              <a:rPr lang="pt-BR" altLang="pt-BR" sz="2400" dirty="0">
                <a:latin typeface="Symbol" pitchFamily="18" charset="2"/>
                <a:sym typeface="Symbol"/>
              </a:rPr>
              <a:t>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</a:t>
            </a:r>
          </a:p>
          <a:p>
            <a:pPr marL="0" indent="0" algn="just"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altLang="pt-B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maioria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</a:t>
            </a:r>
          </a:p>
          <a:p>
            <a:pPr marL="0" indent="0" algn="just">
              <a:buNone/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altLang="pt-B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de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luxo (</a:t>
            </a:r>
            <a:r>
              <a:rPr lang="el-GR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pt-BR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</a:t>
            </a:r>
            <a:r>
              <a:rPr lang="pt-B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400" dirty="0">
                <a:latin typeface="Symbol" pitchFamily="18" charset="2"/>
              </a:rPr>
              <a:t>D</a:t>
            </a:r>
            <a:r>
              <a:rPr lang="pt-BR" altLang="pt-BR" sz="2400" dirty="0"/>
              <a:t>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mais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proporcional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variação 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renda.</a:t>
            </a:r>
          </a:p>
          <a:p>
            <a:pPr marL="0" indent="0" algn="just"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Ex. frutas importadas</a:t>
            </a:r>
          </a:p>
          <a:p>
            <a:pPr marL="0" indent="0" algn="just">
              <a:buNone/>
            </a:pPr>
            <a:endParaRPr lang="pt-BR" alt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altLang="pt-B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inferiores (</a:t>
            </a:r>
            <a:r>
              <a:rPr lang="el-GR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pt-BR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&lt;0)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</a:t>
            </a:r>
            <a:r>
              <a:rPr lang="pt-BR" altLang="pt-BR" sz="2400" dirty="0" smtClean="0">
                <a:latin typeface="Symbol" pitchFamily="18" charset="2"/>
                <a:sym typeface="Symbol"/>
              </a:rPr>
              <a:t></a:t>
            </a:r>
            <a:r>
              <a:rPr lang="pt-BR" altLang="pt-BR" sz="2400" dirty="0" smtClean="0">
                <a:latin typeface="Symbol" pitchFamily="18" charset="2"/>
              </a:rPr>
              <a:t>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medida que a renda aumenta (</a:t>
            </a:r>
            <a:r>
              <a:rPr lang="pt-BR" altLang="pt-BR" sz="2400" dirty="0" smtClean="0">
                <a:latin typeface="Symbol" pitchFamily="18" charset="2"/>
                <a:sym typeface="Symbol"/>
              </a:rPr>
              <a:t>)</a:t>
            </a:r>
            <a:endParaRPr lang="pt-BR" sz="2400" dirty="0"/>
          </a:p>
          <a:p>
            <a:pPr marL="0" indent="0" algn="just">
              <a:buNone/>
            </a:pPr>
            <a:r>
              <a:rPr lang="pt-BR" altLang="pt-BR" sz="2400" dirty="0" smtClean="0"/>
              <a:t>		</a:t>
            </a:r>
            <a:r>
              <a:rPr lang="pt-BR" altLang="pt-BR" sz="2400" dirty="0" err="1" smtClean="0"/>
              <a:t>Ex</a:t>
            </a:r>
            <a:r>
              <a:rPr lang="pt-BR" altLang="pt-BR" sz="2400" dirty="0"/>
              <a:t>: </a:t>
            </a:r>
            <a:r>
              <a:rPr lang="pt-BR" altLang="pt-BR" sz="2400" dirty="0" smtClean="0"/>
              <a:t>arroz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152360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Referencial teórico</a:t>
            </a:r>
            <a:endParaRPr lang="en-US" altLang="pt-BR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09625" y="836712"/>
            <a:ext cx="800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pt-BR" sz="2400" b="0" kern="0" dirty="0" smtClean="0"/>
              <a:t>(1) MARQUES, P.V. &amp; AGUIAR, D. R. D. </a:t>
            </a:r>
            <a:r>
              <a:rPr lang="pt-BR" sz="2400" b="1" kern="0" dirty="0" smtClean="0"/>
              <a:t>Comercialização de Produtos Agrícolas.  </a:t>
            </a:r>
            <a:r>
              <a:rPr lang="pt-BR" sz="2400" b="0" kern="0" dirty="0" smtClean="0"/>
              <a:t>São Paulo: Editora da Universidade de São Paulo, 1993. Parte IV (142-165).</a:t>
            </a:r>
          </a:p>
          <a:p>
            <a:pPr marL="0" indent="0" algn="just">
              <a:buFont typeface="Wingdings" pitchFamily="2" charset="2"/>
              <a:buNone/>
            </a:pPr>
            <a:endParaRPr lang="pt-BR" sz="2400" b="0" kern="0" dirty="0" smtClean="0"/>
          </a:p>
          <a:p>
            <a:pPr marL="0" indent="0" algn="just">
              <a:buFont typeface="Wingdings" pitchFamily="2" charset="2"/>
              <a:buNone/>
            </a:pPr>
            <a:r>
              <a:rPr lang="pt-BR" sz="2400" b="0" kern="0" dirty="0" smtClean="0"/>
              <a:t>(2) BARROS, G. S. de C. </a:t>
            </a:r>
            <a:r>
              <a:rPr lang="pt-BR" sz="2400" b="1" kern="0" dirty="0" smtClean="0"/>
              <a:t>Economia da Comercialização Agrícola</a:t>
            </a:r>
            <a:r>
              <a:rPr lang="pt-BR" sz="2400" b="0" kern="0" dirty="0" smtClean="0"/>
              <a:t>. Piracicaba, FEALQ,1987,Cap 2 (p.37-96)</a:t>
            </a:r>
            <a:r>
              <a:rPr lang="pt-BR" altLang="pt-BR" sz="2400" b="0" kern="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Font typeface="Wingdings" pitchFamily="2" charset="2"/>
              <a:buNone/>
            </a:pPr>
            <a:endParaRPr lang="pt-BR" altLang="pt-BR" sz="2400" b="0" kern="0" dirty="0" smtClean="0"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pt-BR" altLang="pt-BR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(3) MENDES, J T G COMERCIALIZAÇÃO AGRÍCOLA Ministério da Educação - Universidade Tecnológica Federal do Paraná (Campus Pato Branco/Curso de Agronomia. 2007. 100 p.</a:t>
            </a:r>
            <a:endParaRPr lang="pt-BR" altLang="pt-BR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pt-BR" sz="2400" b="0" kern="0" dirty="0" smtClean="0"/>
          </a:p>
          <a:p>
            <a:pPr marL="0" indent="0" algn="just">
              <a:buFont typeface="Wingdings" pitchFamily="2" charset="2"/>
              <a:buNone/>
            </a:pPr>
            <a:endParaRPr lang="pt-BR" altLang="pt-BR" sz="2400" b="0" kern="0" dirty="0" smtClean="0"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pt-BR" altLang="pt-BR" sz="2400" b="0" kern="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pt-BR" altLang="pt-BR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4886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Elasticidade-Renda - Tipos de </a:t>
            </a:r>
            <a:r>
              <a:rPr lang="pt-BR" b="1" dirty="0" smtClean="0"/>
              <a:t>Bens:</a:t>
            </a:r>
          </a:p>
          <a:p>
            <a:endParaRPr lang="pt-BR" dirty="0" smtClean="0"/>
          </a:p>
          <a:p>
            <a:r>
              <a:rPr lang="pt-BR" dirty="0" smtClean="0"/>
              <a:t>Produtos </a:t>
            </a:r>
            <a:r>
              <a:rPr lang="pt-BR" dirty="0"/>
              <a:t>básicos tendem a ter elasticidades-renda baixas.  Exemplos: alimentos, vestuário. </a:t>
            </a:r>
            <a:endParaRPr lang="pt-BR" dirty="0" smtClean="0"/>
          </a:p>
          <a:p>
            <a:r>
              <a:rPr lang="pt-BR" dirty="0" smtClean="0"/>
              <a:t>Bens </a:t>
            </a:r>
            <a:r>
              <a:rPr lang="pt-BR" dirty="0"/>
              <a:t>supérfluos tendem a ter grande elasticidade-renda. Exemplos: caviar, casacos de pele.</a:t>
            </a:r>
          </a:p>
        </p:txBody>
      </p:sp>
    </p:spTree>
    <p:extLst>
      <p:ext uri="{BB962C8B-B14F-4D97-AF65-F5344CB8AC3E}">
        <p14:creationId xmlns:p14="http://schemas.microsoft.com/office/powerpoint/2010/main" val="20039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4" y="76744"/>
            <a:ext cx="8202116" cy="615158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6444208" y="1772816"/>
            <a:ext cx="1944216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92447" y="2451064"/>
            <a:ext cx="2895600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</a:t>
            </a:r>
            <a:endParaRPr lang="pt-BR" altLang="pt-B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Agrícolas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000">
              <a:solidFill>
                <a:schemeClr val="accent2"/>
              </a:solidFill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987824" y="2458438"/>
            <a:ext cx="1151384" cy="906016"/>
          </a:xfrm>
          <a:prstGeom prst="rightArrow">
            <a:avLst>
              <a:gd name="adj1" fmla="val 50000"/>
              <a:gd name="adj2" fmla="val 75056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139208" y="2087613"/>
            <a:ext cx="4897288" cy="177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pt-BR" alt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Geralmente </a:t>
            </a: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normais (alguns inferiores)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pt-BR" alt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motivo: saturação num nível baixo de consumo</a:t>
            </a:r>
          </a:p>
        </p:txBody>
      </p:sp>
    </p:spTree>
    <p:extLst>
      <p:ext uri="{BB962C8B-B14F-4D97-AF65-F5344CB8AC3E}">
        <p14:creationId xmlns:p14="http://schemas.microsoft.com/office/powerpoint/2010/main" val="951583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DO STOA PARA REALIZAÇÃO EM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330719" cy="52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828800" y="116632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/>
              <a:t>Exercício em aula</a:t>
            </a:r>
            <a:endParaRPr lang="pt-BR" kern="0" dirty="0"/>
          </a:p>
        </p:txBody>
      </p:sp>
      <p:sp>
        <p:nvSpPr>
          <p:cNvPr id="8" name="Retângulo 7"/>
          <p:cNvSpPr/>
          <p:nvPr/>
        </p:nvSpPr>
        <p:spPr bwMode="auto">
          <a:xfrm>
            <a:off x="899592" y="1844824"/>
            <a:ext cx="7560840" cy="14401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8" y="836712"/>
            <a:ext cx="8920276" cy="50365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39551" y="5919917"/>
            <a:ext cx="83758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1) Qual é a elasticidade renda (média) de 2017/18 e compare com 2008/09 dos produtos acima?</a:t>
            </a:r>
          </a:p>
          <a:p>
            <a:r>
              <a:rPr lang="pt-BR" dirty="0" smtClean="0"/>
              <a:t>Qual é a sua conclusão?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 bwMode="auto">
          <a:xfrm flipV="1">
            <a:off x="611560" y="2132856"/>
            <a:ext cx="83038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575555" y="1871609"/>
            <a:ext cx="83038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ector reto 14"/>
          <p:cNvCxnSpPr/>
          <p:nvPr/>
        </p:nvCxnSpPr>
        <p:spPr bwMode="auto">
          <a:xfrm flipV="1">
            <a:off x="501346" y="2903729"/>
            <a:ext cx="83038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ector reto 15"/>
          <p:cNvCxnSpPr/>
          <p:nvPr/>
        </p:nvCxnSpPr>
        <p:spPr bwMode="auto">
          <a:xfrm flipV="1">
            <a:off x="611560" y="3741793"/>
            <a:ext cx="83038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528092" y="4521403"/>
            <a:ext cx="83038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to 17"/>
          <p:cNvCxnSpPr/>
          <p:nvPr/>
        </p:nvCxnSpPr>
        <p:spPr bwMode="auto">
          <a:xfrm flipV="1">
            <a:off x="431389" y="5229005"/>
            <a:ext cx="830384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96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dirty="0"/>
              <a:t>Exercício em aula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0" y="620688"/>
            <a:ext cx="8972900" cy="53088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6" y="609019"/>
            <a:ext cx="8990409" cy="52873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39551" y="5919917"/>
            <a:ext cx="83758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2) Qual é o impacto das frutas e as carnes com os três principais grupos de renda (I=menor e III=maior)?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4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332656"/>
            <a:ext cx="7086600" cy="381000"/>
          </a:xfrm>
        </p:spPr>
        <p:txBody>
          <a:bodyPr/>
          <a:lstStyle/>
          <a:p>
            <a:r>
              <a:rPr lang="pt-BR" dirty="0"/>
              <a:t>Exercício em aula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3) Avalie a tabela como um todo, e dê exemplos de (inclua o valor da elasticidade): a) bens de luxo/superior ; b) bens normais; c) bem inferior d) bem igual a zero.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smtClean="0"/>
              <a:t>Exemplos de elasticidade-renda</a:t>
            </a:r>
            <a:endParaRPr lang="pt-BR" kern="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1" y="5919917"/>
            <a:ext cx="83758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3) Qual é a elasticidade renda (média) de 2017/18 e compare com 2008/09 dos produtos acima?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805" y="343382"/>
            <a:ext cx="9739609" cy="61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8" y="777234"/>
            <a:ext cx="9022983" cy="53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Mercados e Preços agrícolas</a:t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1800" dirty="0" smtClean="0"/>
              <a:t>Aula </a:t>
            </a:r>
            <a:r>
              <a:rPr lang="pt-BR" altLang="pt-BR" sz="1800" dirty="0" smtClean="0"/>
              <a:t>2 – 28/09/2020</a:t>
            </a:r>
            <a:endParaRPr lang="en-US" altLang="pt-BR" sz="18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3810000"/>
            <a:chOff x="0" y="0"/>
            <a:chExt cx="4306" cy="1181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Responsável: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181600" y="5446713"/>
            <a:ext cx="38100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Fone: 55 19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3429-8853 </a:t>
            </a:r>
            <a:endParaRPr lang="pt-BR" sz="900" b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Fax: 55 19 3429-8829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E-mail: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2"/>
              </a:rPr>
              <a:t>mrpbacch@usp.br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ou </a:t>
            </a:r>
            <a:r>
              <a:rPr lang="pt-BR" sz="900" b="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mosaki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@.</a:t>
            </a: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usp.br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http://www.cepea.esalq.usp.br</a:t>
            </a:r>
          </a:p>
        </p:txBody>
      </p:sp>
    </p:spTree>
    <p:extLst>
      <p:ext uri="{BB962C8B-B14F-4D97-AF65-F5344CB8AC3E}">
        <p14:creationId xmlns:p14="http://schemas.microsoft.com/office/powerpoint/2010/main" val="14662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de comercialização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4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27150" y="854967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/>
              <a:t>Tipos de Elasticidades </a:t>
            </a:r>
            <a:endParaRPr lang="pt-BR" sz="3200" dirty="0" smtClean="0"/>
          </a:p>
          <a:p>
            <a:endParaRPr lang="pt-BR" dirty="0"/>
          </a:p>
          <a:p>
            <a:r>
              <a:rPr lang="pt-BR" dirty="0" smtClean="0"/>
              <a:t>Como </a:t>
            </a:r>
            <a:r>
              <a:rPr lang="pt-BR" dirty="0"/>
              <a:t>a elasticidade-preço da demanda mede o quanto a quantidade demandada responde ao preço, ela se relaciona estreitamente </a:t>
            </a:r>
            <a:r>
              <a:rPr lang="pt-BR" sz="2800" dirty="0"/>
              <a:t>à </a:t>
            </a:r>
            <a:r>
              <a:rPr lang="pt-BR" sz="2800" dirty="0" smtClean="0"/>
              <a:t>INCLINAÇÃO </a:t>
            </a:r>
            <a:r>
              <a:rPr lang="pt-BR" dirty="0"/>
              <a:t>da curva de demanda.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17481" y="150090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41281" y="150090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855568" y="1764432"/>
            <a:ext cx="0" cy="266700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855568" y="4431432"/>
            <a:ext cx="2590800" cy="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084168" y="1916832"/>
            <a:ext cx="2133600" cy="2133600"/>
          </a:xfrm>
          <a:prstGeom prst="line">
            <a:avLst/>
          </a:prstGeom>
          <a:noFill/>
          <a:ln w="28575">
            <a:solidFill>
              <a:srgbClr val="28004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846168" y="2678832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855568" y="3593232"/>
            <a:ext cx="1905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278093" y="439650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q/t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534893" y="150090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p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293968" y="3669432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D</a:t>
            </a:r>
            <a:endParaRPr lang="pt-BR" altLang="pt-BR" sz="2400">
              <a:solidFill>
                <a:srgbClr val="280049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9192493" y="485053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5931768" y="2678832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693768" y="435523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q*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760568" y="3593232"/>
            <a:ext cx="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398368" y="336463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p*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14518" y="446953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557118" y="254072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617568" y="1612032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</a:t>
            </a:r>
            <a:r>
              <a:rPr lang="en-US" altLang="pt-BR" sz="2400">
                <a:solidFill>
                  <a:srgbClr val="280049"/>
                </a:solidFill>
              </a:rPr>
              <a:t> = </a:t>
            </a:r>
            <a:r>
              <a:rPr lang="pt-BR" altLang="pt-BR" sz="2400">
                <a:solidFill>
                  <a:srgbClr val="280049"/>
                </a:solidFill>
              </a:rPr>
              <a:t>a</a:t>
            </a:r>
            <a:r>
              <a:rPr lang="en-US" altLang="pt-BR" sz="2400">
                <a:solidFill>
                  <a:srgbClr val="280049"/>
                </a:solidFill>
              </a:rPr>
              <a:t> - </a:t>
            </a:r>
            <a:r>
              <a:rPr lang="pt-BR" altLang="pt-BR" sz="2400">
                <a:solidFill>
                  <a:srgbClr val="280049"/>
                </a:solidFill>
              </a:rPr>
              <a:t>bp</a:t>
            </a:r>
            <a:endParaRPr lang="en-US" altLang="pt-BR" sz="2400">
              <a:solidFill>
                <a:srgbClr val="280049"/>
              </a:solidFill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683285" y="3777870"/>
            <a:ext cx="36645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 proporcional na </a:t>
            </a:r>
            <a:r>
              <a:rPr lang="pt-BR" altLang="pt-BR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quantidade </a:t>
            </a:r>
            <a:r>
              <a:rPr lang="pt-BR" altLang="pt-BR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 </a:t>
            </a:r>
            <a:endParaRPr lang="pt-BR" altLang="pt-BR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alt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 </a:t>
            </a: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proporcional no preço </a:t>
            </a:r>
            <a:endParaRPr lang="en-US" alt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78708"/>
              </p:ext>
            </p:extLst>
          </p:nvPr>
        </p:nvGraphicFramePr>
        <p:xfrm>
          <a:off x="1050687" y="4209182"/>
          <a:ext cx="5016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ção" r:id="rId3" imgW="228600" imgH="203040" progId="Equation.3">
                  <p:embed/>
                </p:oleObj>
              </mc:Choice>
              <mc:Fallback>
                <p:oleObj name="Equação" r:id="rId3" imgW="228600" imgH="203040" progId="Equation.3">
                  <p:embed/>
                  <p:pic>
                    <p:nvPicPr>
                      <p:cNvPr id="2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687" y="4209182"/>
                        <a:ext cx="5016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1532716" y="4297074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=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256302" y="1310047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CURVA DE DEMANDA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837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da Elasticidade – preço da demanda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Demanda Elástica (|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η </a:t>
            </a:r>
            <a:r>
              <a:rPr lang="pt-BR" sz="2000" b="1" dirty="0" smtClean="0">
                <a:solidFill>
                  <a:srgbClr val="FF0000"/>
                </a:solidFill>
              </a:rPr>
              <a:t>| &gt; </a:t>
            </a:r>
            <a:r>
              <a:rPr lang="pt-BR" sz="2000" b="1" dirty="0">
                <a:solidFill>
                  <a:srgbClr val="FF0000"/>
                </a:solidFill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</a:rPr>
              <a:t>): </a:t>
            </a:r>
            <a:r>
              <a:rPr lang="pt-BR" sz="2000" dirty="0" smtClean="0"/>
              <a:t>a quantidade do produto agrícola é muito sensível a variação de preço. “Se você aumentar o preço em 1%, a quantidade demandada diminuirá em mais de 1%”.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Demanda com elasticidade unitária</a:t>
            </a:r>
            <a:r>
              <a:rPr lang="pt-BR" sz="2000" b="1" dirty="0">
                <a:solidFill>
                  <a:srgbClr val="FF0000"/>
                </a:solidFill>
              </a:rPr>
              <a:t> (|</a:t>
            </a:r>
            <a:r>
              <a:rPr lang="el-GR" sz="2000" b="1" dirty="0">
                <a:solidFill>
                  <a:srgbClr val="FF0000"/>
                </a:solidFill>
              </a:rPr>
              <a:t> η </a:t>
            </a:r>
            <a:r>
              <a:rPr lang="pt-BR" sz="2000" b="1" dirty="0" smtClean="0">
                <a:solidFill>
                  <a:srgbClr val="FF0000"/>
                </a:solidFill>
              </a:rPr>
              <a:t>| = </a:t>
            </a:r>
            <a:r>
              <a:rPr lang="pt-BR" sz="2000" b="1" dirty="0">
                <a:solidFill>
                  <a:srgbClr val="FF0000"/>
                </a:solidFill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</a:rPr>
              <a:t>): </a:t>
            </a:r>
            <a:r>
              <a:rPr lang="pt-BR" sz="2000" dirty="0" smtClean="0"/>
              <a:t>a quantidade do produto agrícola é indiferente a variação de preço. “Se você aumentar o preço em 1%, a quantidade demandada é exatamente 1%.</a:t>
            </a:r>
          </a:p>
          <a:p>
            <a:pPr algn="just"/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Demanda Inelástica (</a:t>
            </a:r>
            <a:r>
              <a:rPr lang="pt-BR" sz="2000" b="1" dirty="0">
                <a:solidFill>
                  <a:srgbClr val="FF0000"/>
                </a:solidFill>
              </a:rPr>
              <a:t>|</a:t>
            </a:r>
            <a:r>
              <a:rPr lang="el-GR" sz="2000" b="1" dirty="0">
                <a:solidFill>
                  <a:srgbClr val="FF0000"/>
                </a:solidFill>
              </a:rPr>
              <a:t> η </a:t>
            </a:r>
            <a:r>
              <a:rPr lang="pt-BR" sz="2000" b="1" dirty="0" smtClean="0">
                <a:solidFill>
                  <a:srgbClr val="FF0000"/>
                </a:solidFill>
              </a:rPr>
              <a:t>| &lt; 1):</a:t>
            </a:r>
            <a:r>
              <a:rPr lang="pt-BR" sz="2000" dirty="0" smtClean="0"/>
              <a:t> </a:t>
            </a:r>
            <a:r>
              <a:rPr lang="pt-BR" sz="2000" dirty="0"/>
              <a:t>a quantidade do produto agrícola </a:t>
            </a:r>
            <a:r>
              <a:rPr lang="pt-BR" sz="2000" dirty="0" smtClean="0"/>
              <a:t>não é sensível </a:t>
            </a:r>
            <a:r>
              <a:rPr lang="pt-BR" sz="2000" dirty="0"/>
              <a:t>a variação de preço. “Se você aumentar o preço em 1%, a quantidade demandada diminuirá em </a:t>
            </a:r>
            <a:r>
              <a:rPr lang="pt-BR" sz="2000" dirty="0" smtClean="0"/>
              <a:t>menos </a:t>
            </a:r>
            <a:r>
              <a:rPr lang="pt-BR" sz="2000" dirty="0"/>
              <a:t>de 1%”.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03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total para diferentes elasticidade da demanda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1772816"/>
          <a:ext cx="8153401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Receita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</a:rPr>
                        <a:t> Total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Demanda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- </a:t>
                      </a:r>
                      <a:r>
                        <a:rPr lang="pt-BR" sz="3200" dirty="0" smtClean="0"/>
                        <a:t>∞</a:t>
                      </a:r>
                      <a:r>
                        <a:rPr lang="pt-BR" sz="2400" dirty="0" smtClean="0"/>
                        <a:t> &lt; </a:t>
                      </a:r>
                      <a:r>
                        <a:rPr lang="el-GR" sz="2400" i="1" dirty="0" smtClean="0"/>
                        <a:t>η</a:t>
                      </a:r>
                      <a:r>
                        <a:rPr lang="pt-BR" sz="2400" dirty="0" smtClean="0"/>
                        <a:t> &lt; 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 </a:t>
                      </a:r>
                      <a:r>
                        <a:rPr lang="pt-BR" sz="2400" b="1" dirty="0" smtClean="0"/>
                        <a:t>↑</a:t>
                      </a:r>
                      <a:endParaRPr lang="pt-BR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Elástica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&lt;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↑</a:t>
                      </a:r>
                      <a:endParaRPr lang="pt-B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Inelástica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&gt;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↑</a:t>
                      </a:r>
                      <a:endParaRPr lang="pt-BR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RT </a:t>
                      </a:r>
                      <a:r>
                        <a:rPr lang="pt-BR" sz="2800" b="1" dirty="0" smtClean="0"/>
                        <a:t>↓</a:t>
                      </a:r>
                      <a:endParaRPr lang="pt-BR" sz="24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Unitária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= - 1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RT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Constante</a:t>
                      </a:r>
                      <a:endParaRPr lang="pt-B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/>
              <a:t>Variações esperadas na </a:t>
            </a:r>
            <a:r>
              <a:rPr lang="pt-BR" altLang="pt-BR" sz="2000" dirty="0" smtClean="0"/>
              <a:t>receita total (RT) </a:t>
            </a:r>
            <a:r>
              <a:rPr lang="pt-BR" altLang="pt-BR" sz="2000" dirty="0"/>
              <a:t>para diferentes elasticidade-preço da demanda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6171" y="4437112"/>
            <a:ext cx="82974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pt-BR" altLang="pt-BR" u="sng" dirty="0" smtClean="0"/>
              <a:t>PRODUTOS AGRÍCOLAS:</a:t>
            </a:r>
          </a:p>
          <a:p>
            <a:pPr marL="0" indent="0" algn="just">
              <a:buNone/>
            </a:pPr>
            <a:r>
              <a:rPr lang="pt-BR" altLang="pt-BR" dirty="0" smtClean="0"/>
              <a:t>Geralmente </a:t>
            </a:r>
            <a:r>
              <a:rPr lang="pt-BR" altLang="pt-BR" u="sng" dirty="0">
                <a:solidFill>
                  <a:srgbClr val="FF0000"/>
                </a:solidFill>
              </a:rPr>
              <a:t>inelásticas</a:t>
            </a:r>
            <a:r>
              <a:rPr lang="pt-BR" altLang="pt-BR" dirty="0"/>
              <a:t> às variações de preços </a:t>
            </a:r>
            <a:r>
              <a:rPr lang="pt-BR" altLang="pt-BR" dirty="0" smtClean="0"/>
              <a:t> </a:t>
            </a:r>
          </a:p>
          <a:p>
            <a:pPr marL="0" indent="0" algn="just">
              <a:buNone/>
            </a:pPr>
            <a:r>
              <a:rPr lang="pt-BR" altLang="pt-BR" sz="1800" dirty="0" smtClean="0">
                <a:solidFill>
                  <a:srgbClr val="FF0000"/>
                </a:solidFill>
              </a:rPr>
              <a:t>p</a:t>
            </a:r>
            <a:r>
              <a:rPr lang="pt-BR" altLang="pt-BR" sz="1800" dirty="0">
                <a:solidFill>
                  <a:srgbClr val="FF0000"/>
                </a:solidFill>
                <a:latin typeface="Symbol" pitchFamily="18" charset="2"/>
              </a:rPr>
              <a:t>­</a:t>
            </a:r>
            <a:r>
              <a:rPr lang="pt-BR" altLang="pt-BR" sz="1800" dirty="0">
                <a:solidFill>
                  <a:srgbClr val="FF0000"/>
                </a:solidFill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Symbol" pitchFamily="18" charset="2"/>
              </a:rPr>
              <a:t>Þ</a:t>
            </a:r>
            <a:r>
              <a:rPr lang="pt-BR" altLang="pt-BR" sz="1800" dirty="0">
                <a:solidFill>
                  <a:srgbClr val="FF0000"/>
                </a:solidFill>
              </a:rPr>
              <a:t> queda proporcional do consumo é menor </a:t>
            </a:r>
            <a:r>
              <a:rPr lang="pt-BR" altLang="pt-BR" sz="1800" dirty="0" smtClean="0">
                <a:solidFill>
                  <a:srgbClr val="FF0000"/>
                </a:solidFill>
              </a:rPr>
              <a:t>que </a:t>
            </a:r>
            <a:r>
              <a:rPr lang="pt-BR" altLang="pt-BR" sz="1800" dirty="0">
                <a:solidFill>
                  <a:srgbClr val="FF0000"/>
                </a:solidFill>
              </a:rPr>
              <a:t>o aumento do preço</a:t>
            </a:r>
          </a:p>
          <a:p>
            <a:pPr marL="1701800" lvl="3" indent="-228600" algn="just">
              <a:buFontTx/>
              <a:buChar char="–"/>
            </a:pPr>
            <a:r>
              <a:rPr lang="pt-BR" altLang="pt-BR" sz="2800" dirty="0"/>
              <a:t>essencialidade dos produtos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9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5038" y="980728"/>
            <a:ext cx="7848872" cy="1354088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curva de renda consumo é uma função que relaciona a quantidade consumida de uma mercadoria para um dado nível de renda monetária.</a:t>
            </a:r>
            <a:endParaRPr lang="en-US" altLang="pt-B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715568" y="2642692"/>
            <a:ext cx="0" cy="256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296968" y="5384304"/>
            <a:ext cx="159702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75656" y="2564904"/>
            <a:ext cx="100027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729856" y="5231904"/>
            <a:ext cx="410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2" name="Arc 8"/>
          <p:cNvSpPr>
            <a:spLocks/>
          </p:cNvSpPr>
          <p:nvPr/>
        </p:nvSpPr>
        <p:spPr bwMode="auto">
          <a:xfrm rot="10800000">
            <a:off x="3058468" y="3041154"/>
            <a:ext cx="3206750" cy="1949450"/>
          </a:xfrm>
          <a:custGeom>
            <a:avLst/>
            <a:gdLst>
              <a:gd name="T0" fmla="*/ 476076183 w 21600"/>
              <a:gd name="T1" fmla="*/ 146660 h 21600"/>
              <a:gd name="T2" fmla="*/ 0 w 21600"/>
              <a:gd name="T3" fmla="*/ 175942375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99" y="17"/>
                </a:moveTo>
                <a:cubicBezTo>
                  <a:pt x="21590" y="11940"/>
                  <a:pt x="11922" y="21599"/>
                  <a:pt x="0" y="21599"/>
                </a:cubicBezTo>
              </a:path>
              <a:path w="21600" h="21600" stroke="0" extrusionOk="0">
                <a:moveTo>
                  <a:pt x="21599" y="17"/>
                </a:moveTo>
                <a:cubicBezTo>
                  <a:pt x="21590" y="11940"/>
                  <a:pt x="11922" y="21599"/>
                  <a:pt x="0" y="21599"/>
                </a:cubicBezTo>
                <a:lnTo>
                  <a:pt x="0" y="0"/>
                </a:lnTo>
                <a:lnTo>
                  <a:pt x="21599" y="17"/>
                </a:lnTo>
                <a:close/>
              </a:path>
            </a:pathLst>
          </a:custGeom>
          <a:noFill/>
          <a:ln w="28575" cap="rnd">
            <a:solidFill>
              <a:srgbClr val="FE2F2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717156" y="4165104"/>
            <a:ext cx="6842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401368" y="4166692"/>
            <a:ext cx="0" cy="10652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717156" y="3250704"/>
            <a:ext cx="21320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849168" y="3252292"/>
            <a:ext cx="0" cy="1903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248968" y="53081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696768" y="53081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05968" y="38603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05968" y="2945904"/>
            <a:ext cx="68580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Curva de renda </a:t>
            </a:r>
            <a:r>
              <a:rPr lang="pt-BR" altLang="pt-BR" dirty="0" smtClean="0"/>
              <a:t>consumo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9629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Relação entre Renda e </a:t>
            </a:r>
            <a:r>
              <a:rPr lang="pt-BR" altLang="pt-BR" dirty="0" smtClean="0"/>
              <a:t>Consumo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Normais (0&lt;</a:t>
            </a:r>
            <a:r>
              <a:rPr lang="el-GR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pt-BR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&lt;1):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400" dirty="0" smtClean="0">
                <a:latin typeface="Symbol" pitchFamily="18" charset="2"/>
                <a:sym typeface="Symbol"/>
              </a:rPr>
              <a:t>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­ </a:t>
            </a:r>
            <a:r>
              <a:rPr lang="pt-BR" altLang="pt-BR" sz="2400" dirty="0">
                <a:latin typeface="Symbol" pitchFamily="18" charset="2"/>
                <a:sym typeface="Symbol"/>
              </a:rPr>
              <a:t>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</a:t>
            </a:r>
          </a:p>
          <a:p>
            <a:pPr marL="0" indent="0" algn="just"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altLang="pt-B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maioria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produtos</a:t>
            </a:r>
          </a:p>
          <a:p>
            <a:pPr marL="0" indent="0" algn="just">
              <a:buNone/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altLang="pt-B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de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luxo (</a:t>
            </a:r>
            <a:r>
              <a:rPr lang="el-GR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pt-BR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</a:t>
            </a:r>
            <a:r>
              <a:rPr lang="pt-B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400" dirty="0">
                <a:latin typeface="Symbol" pitchFamily="18" charset="2"/>
              </a:rPr>
              <a:t>D</a:t>
            </a:r>
            <a:r>
              <a:rPr lang="pt-BR" altLang="pt-BR" sz="2400" dirty="0"/>
              <a:t>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mais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proporcional </a:t>
            </a: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variação 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renda.</a:t>
            </a:r>
          </a:p>
          <a:p>
            <a:pPr marL="0" indent="0" algn="just"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Ex. frutas importadas</a:t>
            </a:r>
          </a:p>
          <a:p>
            <a:pPr marL="0" indent="0" algn="just">
              <a:buNone/>
            </a:pPr>
            <a:endParaRPr lang="pt-BR" alt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altLang="pt-B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Bens 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inferiores (</a:t>
            </a:r>
            <a:r>
              <a:rPr lang="el-GR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pt-BR" sz="2400" b="1" i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&lt;0)</a:t>
            </a:r>
            <a:r>
              <a:rPr lang="pt-BR" altLang="pt-BR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</a:t>
            </a:r>
            <a:r>
              <a:rPr lang="pt-BR" altLang="pt-BR" sz="2400" dirty="0" smtClean="0">
                <a:latin typeface="Symbol" pitchFamily="18" charset="2"/>
                <a:sym typeface="Symbol"/>
              </a:rPr>
              <a:t></a:t>
            </a:r>
            <a:r>
              <a:rPr lang="pt-BR" altLang="pt-BR" sz="2400" dirty="0" smtClean="0">
                <a:latin typeface="Symbol" pitchFamily="18" charset="2"/>
              </a:rPr>
              <a:t> </a:t>
            </a: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medida que a renda aumenta (</a:t>
            </a:r>
            <a:r>
              <a:rPr lang="pt-BR" altLang="pt-BR" sz="2400" dirty="0" smtClean="0">
                <a:latin typeface="Symbol" pitchFamily="18" charset="2"/>
                <a:sym typeface="Symbol"/>
              </a:rPr>
              <a:t>)</a:t>
            </a:r>
            <a:endParaRPr lang="pt-BR" sz="2400" dirty="0"/>
          </a:p>
          <a:p>
            <a:pPr marL="0" indent="0" algn="just">
              <a:buNone/>
            </a:pPr>
            <a:r>
              <a:rPr lang="pt-BR" altLang="pt-BR" sz="2400" dirty="0" smtClean="0"/>
              <a:t>		</a:t>
            </a:r>
            <a:r>
              <a:rPr lang="pt-BR" altLang="pt-BR" sz="2400" dirty="0" err="1" smtClean="0"/>
              <a:t>Ex</a:t>
            </a:r>
            <a:r>
              <a:rPr lang="pt-BR" altLang="pt-BR" sz="2400" dirty="0"/>
              <a:t>: </a:t>
            </a:r>
            <a:r>
              <a:rPr lang="pt-BR" altLang="pt-BR" sz="2400" dirty="0" smtClean="0"/>
              <a:t>arroz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11262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Mercados e Preços agrícolas</a:t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1800" dirty="0" smtClean="0"/>
              <a:t>Aula </a:t>
            </a:r>
            <a:r>
              <a:rPr lang="pt-BR" altLang="pt-BR" sz="1800" dirty="0" smtClean="0"/>
              <a:t>2 – 28/09/2020</a:t>
            </a:r>
            <a:endParaRPr lang="en-US" altLang="pt-BR" sz="18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3810000"/>
            <a:chOff x="0" y="0"/>
            <a:chExt cx="4306" cy="1181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Responsável: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181600" y="5446713"/>
            <a:ext cx="38100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Fone: 55 19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3429-8853 </a:t>
            </a:r>
            <a:endParaRPr lang="pt-BR" sz="900" b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Fax: 55 19 3429-8829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E-mail: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2"/>
              </a:rPr>
              <a:t>mrpbacch@usp.br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ou </a:t>
            </a:r>
            <a:r>
              <a:rPr lang="pt-BR" sz="900" b="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mosaki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@.</a:t>
            </a: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usp.br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http://www.cepea.esalq.usp.br</a:t>
            </a:r>
          </a:p>
        </p:txBody>
      </p:sp>
    </p:spTree>
    <p:extLst>
      <p:ext uri="{BB962C8B-B14F-4D97-AF65-F5344CB8AC3E}">
        <p14:creationId xmlns:p14="http://schemas.microsoft.com/office/powerpoint/2010/main" val="18762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28/09/2020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A OFERTA DE PRODUTOS AGRÍCOLAS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6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076056" y="859383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95536" y="4933617"/>
            <a:ext cx="83689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da Oferta – Quanto maior é o preço de mercado maior 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quantidade de um bem ou serviço que um produtor </a:t>
            </a:r>
            <a:r>
              <a:rPr lang="pt-BR" altLang="pt-BR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 disposto a </a:t>
            </a:r>
            <a:r>
              <a:rPr lang="pt-BR" altLang="pt-B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oferecer para a venda por intervalo de tempo. </a:t>
            </a:r>
            <a:endParaRPr lang="en-US" altLang="pt-BR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Line 25"/>
          <p:cNvSpPr>
            <a:spLocks noChangeShapeType="1"/>
          </p:cNvSpPr>
          <p:nvPr/>
        </p:nvSpPr>
        <p:spPr bwMode="auto">
          <a:xfrm>
            <a:off x="2048618" y="130229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2" name="Line 26"/>
          <p:cNvSpPr>
            <a:spLocks noChangeShapeType="1"/>
          </p:cNvSpPr>
          <p:nvPr/>
        </p:nvSpPr>
        <p:spPr bwMode="auto">
          <a:xfrm>
            <a:off x="2048618" y="4426496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3" name="Line 27"/>
          <p:cNvSpPr>
            <a:spLocks noChangeShapeType="1"/>
          </p:cNvSpPr>
          <p:nvPr/>
        </p:nvSpPr>
        <p:spPr bwMode="auto">
          <a:xfrm>
            <a:off x="2048618" y="34358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4" name="Text Box 28"/>
          <p:cNvSpPr txBox="1">
            <a:spLocks noChangeArrowheads="1"/>
          </p:cNvSpPr>
          <p:nvPr/>
        </p:nvSpPr>
        <p:spPr bwMode="auto">
          <a:xfrm>
            <a:off x="1570378" y="921296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5" name="Text Box 29"/>
          <p:cNvSpPr txBox="1">
            <a:spLocks noChangeArrowheads="1"/>
          </p:cNvSpPr>
          <p:nvPr/>
        </p:nvSpPr>
        <p:spPr bwMode="auto">
          <a:xfrm>
            <a:off x="5921029" y="4274096"/>
            <a:ext cx="6848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Text Box 30"/>
          <p:cNvSpPr txBox="1">
            <a:spLocks noChangeArrowheads="1"/>
          </p:cNvSpPr>
          <p:nvPr/>
        </p:nvSpPr>
        <p:spPr bwMode="auto">
          <a:xfrm>
            <a:off x="4541377" y="997496"/>
            <a:ext cx="380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2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7" name="Line 31"/>
          <p:cNvSpPr>
            <a:spLocks noChangeShapeType="1"/>
          </p:cNvSpPr>
          <p:nvPr/>
        </p:nvSpPr>
        <p:spPr bwMode="auto">
          <a:xfrm>
            <a:off x="2048618" y="2521496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8" name="Line 32"/>
          <p:cNvSpPr>
            <a:spLocks noChangeShapeType="1"/>
          </p:cNvSpPr>
          <p:nvPr/>
        </p:nvSpPr>
        <p:spPr bwMode="auto">
          <a:xfrm>
            <a:off x="3801218" y="252149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9" name="Line 33"/>
          <p:cNvSpPr>
            <a:spLocks noChangeShapeType="1"/>
          </p:cNvSpPr>
          <p:nvPr/>
        </p:nvSpPr>
        <p:spPr bwMode="auto">
          <a:xfrm>
            <a:off x="4029818" y="2292896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0" name="Line 34"/>
          <p:cNvSpPr>
            <a:spLocks noChangeShapeType="1"/>
          </p:cNvSpPr>
          <p:nvPr/>
        </p:nvSpPr>
        <p:spPr bwMode="auto">
          <a:xfrm flipH="1">
            <a:off x="2048618" y="2292896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1658787" y="1988096"/>
            <a:ext cx="316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112" name="Rectangle 36"/>
          <p:cNvSpPr>
            <a:spLocks noChangeArrowheads="1"/>
          </p:cNvSpPr>
          <p:nvPr/>
        </p:nvSpPr>
        <p:spPr bwMode="auto">
          <a:xfrm>
            <a:off x="3844785" y="4423321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q*</a:t>
            </a:r>
            <a:endParaRPr lang="en-US" altLang="pt-BR" sz="2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3" name="Rectangle 37"/>
          <p:cNvSpPr>
            <a:spLocks noChangeArrowheads="1"/>
          </p:cNvSpPr>
          <p:nvPr/>
        </p:nvSpPr>
        <p:spPr bwMode="auto">
          <a:xfrm>
            <a:off x="1558785" y="2365921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p*</a:t>
            </a:r>
            <a:endParaRPr lang="pt-BR" altLang="pt-BR" sz="2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4" name="Freeform 38"/>
          <p:cNvSpPr>
            <a:spLocks/>
          </p:cNvSpPr>
          <p:nvPr/>
        </p:nvSpPr>
        <p:spPr bwMode="auto">
          <a:xfrm>
            <a:off x="2963018" y="1454696"/>
            <a:ext cx="1600200" cy="1828800"/>
          </a:xfrm>
          <a:custGeom>
            <a:avLst/>
            <a:gdLst>
              <a:gd name="T0" fmla="*/ 0 w 1008"/>
              <a:gd name="T1" fmla="*/ 2147483647 h 1152"/>
              <a:gd name="T2" fmla="*/ 725805000 w 1008"/>
              <a:gd name="T3" fmla="*/ 2147483647 h 1152"/>
              <a:gd name="T4" fmla="*/ 1330642500 w 1008"/>
              <a:gd name="T5" fmla="*/ 1693545000 h 1152"/>
              <a:gd name="T6" fmla="*/ 1935480000 w 1008"/>
              <a:gd name="T7" fmla="*/ 967740000 h 1152"/>
              <a:gd name="T8" fmla="*/ 2147483647 w 1008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152">
                <a:moveTo>
                  <a:pt x="0" y="1152"/>
                </a:moveTo>
                <a:cubicBezTo>
                  <a:pt x="100" y="1072"/>
                  <a:pt x="200" y="992"/>
                  <a:pt x="288" y="912"/>
                </a:cubicBezTo>
                <a:cubicBezTo>
                  <a:pt x="376" y="832"/>
                  <a:pt x="448" y="760"/>
                  <a:pt x="528" y="672"/>
                </a:cubicBezTo>
                <a:cubicBezTo>
                  <a:pt x="608" y="584"/>
                  <a:pt x="688" y="496"/>
                  <a:pt x="768" y="384"/>
                </a:cubicBezTo>
                <a:cubicBezTo>
                  <a:pt x="848" y="272"/>
                  <a:pt x="928" y="136"/>
                  <a:pt x="10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da oferta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14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1447800" y="2938116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800"/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1066800" y="3480693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</a:t>
            </a:r>
            <a:endParaRPr lang="pt-BR" alt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1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40269"/>
              </p:ext>
            </p:extLst>
          </p:nvPr>
        </p:nvGraphicFramePr>
        <p:xfrm>
          <a:off x="1066800" y="4104928"/>
          <a:ext cx="754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6" name="Equation" r:id="rId3" imgW="406224" imgH="685502" progId="Equation.3">
                  <p:embed/>
                </p:oleObj>
              </mc:Choice>
              <mc:Fallback>
                <p:oleObj name="Equation" r:id="rId3" imgW="406224" imgH="6855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04928"/>
                        <a:ext cx="754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71661"/>
              </p:ext>
            </p:extLst>
          </p:nvPr>
        </p:nvGraphicFramePr>
        <p:xfrm>
          <a:off x="990600" y="1818928"/>
          <a:ext cx="12954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7" name="Equation" r:id="rId5" imgW="698500" imgH="838200" progId="Equation.3">
                  <p:embed/>
                </p:oleObj>
              </mc:Choice>
              <mc:Fallback>
                <p:oleObj name="Equation" r:id="rId5" imgW="698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18928"/>
                        <a:ext cx="129540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42"/>
          <p:cNvSpPr>
            <a:spLocks noChangeShapeType="1"/>
          </p:cNvSpPr>
          <p:nvPr/>
        </p:nvSpPr>
        <p:spPr bwMode="auto">
          <a:xfrm>
            <a:off x="1905000" y="425732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5" name="Line 43"/>
          <p:cNvSpPr>
            <a:spLocks noChangeShapeType="1"/>
          </p:cNvSpPr>
          <p:nvPr/>
        </p:nvSpPr>
        <p:spPr bwMode="auto">
          <a:xfrm>
            <a:off x="1905000" y="471452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6" name="Line 44"/>
          <p:cNvSpPr>
            <a:spLocks noChangeShapeType="1"/>
          </p:cNvSpPr>
          <p:nvPr/>
        </p:nvSpPr>
        <p:spPr bwMode="auto">
          <a:xfrm>
            <a:off x="1905000" y="517172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7" name="Text Box 45"/>
          <p:cNvSpPr txBox="1">
            <a:spLocks noChangeArrowheads="1"/>
          </p:cNvSpPr>
          <p:nvPr/>
        </p:nvSpPr>
        <p:spPr bwMode="auto">
          <a:xfrm>
            <a:off x="2451340" y="4014366"/>
            <a:ext cx="1394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unitária</a:t>
            </a:r>
            <a:endParaRPr lang="en-US" alt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2445291" y="4488805"/>
            <a:ext cx="1661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inelástica</a:t>
            </a:r>
            <a:endParaRPr lang="en-US" altLang="pt-BR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2452250" y="4920853"/>
            <a:ext cx="1370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elástica</a:t>
            </a:r>
            <a:endParaRPr lang="en-US" alt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0" name="Line 48"/>
          <p:cNvSpPr>
            <a:spLocks noChangeShapeType="1"/>
          </p:cNvSpPr>
          <p:nvPr/>
        </p:nvSpPr>
        <p:spPr bwMode="auto">
          <a:xfrm>
            <a:off x="5029200" y="197132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1" name="Line 49"/>
          <p:cNvSpPr>
            <a:spLocks noChangeShapeType="1"/>
          </p:cNvSpPr>
          <p:nvPr/>
        </p:nvSpPr>
        <p:spPr bwMode="auto">
          <a:xfrm>
            <a:off x="5105400" y="395252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2" name="Line 50"/>
          <p:cNvSpPr>
            <a:spLocks noChangeShapeType="1"/>
          </p:cNvSpPr>
          <p:nvPr/>
        </p:nvSpPr>
        <p:spPr bwMode="auto">
          <a:xfrm flipV="1">
            <a:off x="5105400" y="2199928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3" name="Line 51"/>
          <p:cNvSpPr>
            <a:spLocks noChangeShapeType="1"/>
          </p:cNvSpPr>
          <p:nvPr/>
        </p:nvSpPr>
        <p:spPr bwMode="auto">
          <a:xfrm>
            <a:off x="5105400" y="303812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4" name="Line 52"/>
          <p:cNvSpPr>
            <a:spLocks noChangeShapeType="1"/>
          </p:cNvSpPr>
          <p:nvPr/>
        </p:nvSpPr>
        <p:spPr bwMode="auto">
          <a:xfrm>
            <a:off x="5867400" y="303812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5" name="Line 53"/>
          <p:cNvSpPr>
            <a:spLocks noChangeShapeType="1"/>
          </p:cNvSpPr>
          <p:nvPr/>
        </p:nvSpPr>
        <p:spPr bwMode="auto">
          <a:xfrm>
            <a:off x="5105400" y="242852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6" name="Line 54"/>
          <p:cNvSpPr>
            <a:spLocks noChangeShapeType="1"/>
          </p:cNvSpPr>
          <p:nvPr/>
        </p:nvSpPr>
        <p:spPr bwMode="auto">
          <a:xfrm>
            <a:off x="6781800" y="242852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67" name="Text Box 55"/>
          <p:cNvSpPr txBox="1">
            <a:spLocks noChangeArrowheads="1"/>
          </p:cNvSpPr>
          <p:nvPr/>
        </p:nvSpPr>
        <p:spPr bwMode="auto">
          <a:xfrm>
            <a:off x="6555334" y="1733203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6168" name="Text Box 56"/>
          <p:cNvSpPr txBox="1">
            <a:spLocks noChangeArrowheads="1"/>
          </p:cNvSpPr>
          <p:nvPr/>
        </p:nvSpPr>
        <p:spPr bwMode="auto">
          <a:xfrm>
            <a:off x="4644008" y="1818928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9" name="Text Box 57"/>
          <p:cNvSpPr txBox="1">
            <a:spLocks noChangeArrowheads="1"/>
          </p:cNvSpPr>
          <p:nvPr/>
        </p:nvSpPr>
        <p:spPr bwMode="auto">
          <a:xfrm>
            <a:off x="7202603" y="3902288"/>
            <a:ext cx="599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17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16661"/>
              </p:ext>
            </p:extLst>
          </p:nvPr>
        </p:nvGraphicFramePr>
        <p:xfrm>
          <a:off x="4495800" y="2580928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8" name="Equation" r:id="rId7" imgW="304536" imgH="266469" progId="Equation.3">
                  <p:embed/>
                </p:oleObj>
              </mc:Choice>
              <mc:Fallback>
                <p:oleObj name="Equation" r:id="rId7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80928"/>
                        <a:ext cx="457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60247"/>
              </p:ext>
            </p:extLst>
          </p:nvPr>
        </p:nvGraphicFramePr>
        <p:xfrm>
          <a:off x="6172200" y="3952528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" name="Equation" r:id="rId9" imgW="304536" imgH="266469" progId="Equation.3">
                  <p:embed/>
                </p:oleObj>
              </mc:Choice>
              <mc:Fallback>
                <p:oleObj name="Equation" r:id="rId9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52528"/>
                        <a:ext cx="457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143000" y="920914"/>
            <a:ext cx="7077269" cy="707886"/>
            <a:chOff x="1143000" y="920914"/>
            <a:chExt cx="7077269" cy="707886"/>
          </a:xfrm>
        </p:grpSpPr>
        <p:sp>
          <p:nvSpPr>
            <p:cNvPr id="6147" name="Text Box 35"/>
            <p:cNvSpPr txBox="1">
              <a:spLocks noChangeArrowheads="1"/>
            </p:cNvSpPr>
            <p:nvPr/>
          </p:nvSpPr>
          <p:spPr bwMode="auto">
            <a:xfrm>
              <a:off x="2123728" y="920914"/>
              <a:ext cx="609654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Variação proporcional na quantidade ofertada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Variação proporcional no preço </a:t>
              </a:r>
              <a:endParaRPr lang="en-US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615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5415521"/>
                </p:ext>
              </p:extLst>
            </p:nvPr>
          </p:nvGraphicFramePr>
          <p:xfrm>
            <a:off x="1143000" y="971426"/>
            <a:ext cx="4175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90" name="Equation" r:id="rId11" imgW="190500" imgH="228600" progId="Equation.3">
                    <p:embed/>
                  </p:oleObj>
                </mc:Choice>
                <mc:Fallback>
                  <p:oleObj name="Equation" r:id="rId11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971426"/>
                          <a:ext cx="417513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2" name="Line 40"/>
            <p:cNvSpPr>
              <a:spLocks noChangeShapeType="1"/>
            </p:cNvSpPr>
            <p:nvPr/>
          </p:nvSpPr>
          <p:spPr bwMode="auto">
            <a:xfrm>
              <a:off x="1981200" y="1280418"/>
              <a:ext cx="609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Text Box 60"/>
            <p:cNvSpPr txBox="1">
              <a:spLocks noChangeArrowheads="1"/>
            </p:cNvSpPr>
            <p:nvPr/>
          </p:nvSpPr>
          <p:spPr bwMode="auto">
            <a:xfrm>
              <a:off x="1584325" y="1085726"/>
              <a:ext cx="312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/>
                <a:t>=</a:t>
              </a:r>
            </a:p>
          </p:txBody>
        </p:sp>
      </p:grpSp>
      <p:sp>
        <p:nvSpPr>
          <p:cNvPr id="6173" name="Text Box 61"/>
          <p:cNvSpPr txBox="1">
            <a:spLocks noChangeArrowheads="1"/>
          </p:cNvSpPr>
          <p:nvPr/>
        </p:nvSpPr>
        <p:spPr bwMode="auto">
          <a:xfrm>
            <a:off x="5165725" y="4676428"/>
            <a:ext cx="111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q = a + bp</a:t>
            </a:r>
          </a:p>
        </p:txBody>
      </p:sp>
      <p:graphicFrame>
        <p:nvGraphicFramePr>
          <p:cNvPr id="617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25668"/>
              </p:ext>
            </p:extLst>
          </p:nvPr>
        </p:nvGraphicFramePr>
        <p:xfrm>
          <a:off x="5497512" y="5043141"/>
          <a:ext cx="12731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" name="Equação" r:id="rId13" imgW="685800" imgH="419040" progId="Equation.3">
                  <p:embed/>
                </p:oleObj>
              </mc:Choice>
              <mc:Fallback>
                <p:oleObj name="Equação" r:id="rId13" imgW="68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2" y="5043141"/>
                        <a:ext cx="12731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Rectangle 63"/>
          <p:cNvSpPr>
            <a:spLocks noChangeArrowheads="1"/>
          </p:cNvSpPr>
          <p:nvPr/>
        </p:nvSpPr>
        <p:spPr bwMode="auto">
          <a:xfrm>
            <a:off x="4800600" y="4714528"/>
            <a:ext cx="2819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accent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de oferta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53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alt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sabe-se que a elasticidade-preço da oferta do feijão é de 0,5. Qual deveria ser o aumento de preço para estimular um aumento  de 10% na quantidade ofertada do feijão.</a:t>
            </a:r>
          </a:p>
          <a:p>
            <a:endParaRPr lang="pt-BR" dirty="0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195736" y="3501008"/>
            <a:ext cx="6096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 proporcional na quantidade ofertada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Variação proporcional no preço </a:t>
            </a:r>
            <a:endParaRPr lang="en-US" alt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49649"/>
              </p:ext>
            </p:extLst>
          </p:nvPr>
        </p:nvGraphicFramePr>
        <p:xfrm>
          <a:off x="1215008" y="3551520"/>
          <a:ext cx="4175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3" imgW="190500" imgH="228600" progId="Equation.3">
                  <p:embed/>
                </p:oleObj>
              </mc:Choice>
              <mc:Fallback>
                <p:oleObj name="Equation" r:id="rId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008" y="3551520"/>
                        <a:ext cx="4175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2053208" y="3860512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656333" y="366582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=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73126" y="4562758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0,5x=10 </a:t>
            </a:r>
          </a:p>
          <a:p>
            <a:endParaRPr lang="pt-BR" dirty="0" smtClean="0"/>
          </a:p>
          <a:p>
            <a:r>
              <a:rPr lang="pt-BR" dirty="0" smtClean="0"/>
              <a:t>p=20%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4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tx1"/>
                </a:solidFill>
              </a:rPr>
              <a:t>Comercialização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215456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Definição</a:t>
            </a:r>
            <a:r>
              <a:rPr lang="en-US" altLang="pt-BR" b="1" dirty="0">
                <a:solidFill>
                  <a:srgbClr val="FF0000"/>
                </a:solidFill>
              </a:rPr>
              <a:t>: </a:t>
            </a:r>
            <a:r>
              <a:rPr lang="en-US" altLang="pt-BR" dirty="0" err="1"/>
              <a:t>série</a:t>
            </a:r>
            <a:r>
              <a:rPr lang="en-US" altLang="pt-BR" dirty="0"/>
              <a:t> de</a:t>
            </a:r>
            <a:r>
              <a:rPr lang="pt-BR" altLang="pt-BR" dirty="0"/>
              <a:t> funções e</a:t>
            </a:r>
            <a:r>
              <a:rPr lang="en-US" altLang="pt-BR" dirty="0"/>
              <a:t> </a:t>
            </a:r>
            <a:r>
              <a:rPr lang="en-US" altLang="pt-BR" dirty="0" err="1"/>
              <a:t>atividades</a:t>
            </a:r>
            <a:r>
              <a:rPr lang="en-US" altLang="pt-BR" dirty="0"/>
              <a:t> de </a:t>
            </a:r>
            <a:r>
              <a:rPr lang="en-US" altLang="pt-BR" dirty="0" err="1"/>
              <a:t>transformação</a:t>
            </a:r>
            <a:r>
              <a:rPr lang="en-US" altLang="pt-BR" dirty="0"/>
              <a:t> e </a:t>
            </a:r>
            <a:r>
              <a:rPr lang="en-US" altLang="pt-BR" dirty="0" err="1"/>
              <a:t>adição</a:t>
            </a:r>
            <a:r>
              <a:rPr lang="en-US" altLang="pt-BR" dirty="0"/>
              <a:t> de </a:t>
            </a:r>
            <a:r>
              <a:rPr lang="en-US" altLang="pt-BR" dirty="0" err="1"/>
              <a:t>utilidade</a:t>
            </a:r>
            <a:r>
              <a:rPr lang="en-US" altLang="pt-BR" dirty="0"/>
              <a:t>, </a:t>
            </a:r>
            <a:r>
              <a:rPr lang="en-US" altLang="pt-BR" dirty="0" err="1"/>
              <a:t>onde</a:t>
            </a:r>
            <a:r>
              <a:rPr lang="en-US" altLang="pt-BR" dirty="0"/>
              <a:t> </a:t>
            </a:r>
            <a:r>
              <a:rPr lang="en-US" altLang="pt-BR" dirty="0" err="1"/>
              <a:t>os</a:t>
            </a:r>
            <a:r>
              <a:rPr lang="en-US" altLang="pt-BR" dirty="0"/>
              <a:t> bens e </a:t>
            </a:r>
            <a:r>
              <a:rPr lang="en-US" altLang="pt-BR" dirty="0" err="1"/>
              <a:t>serviços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</a:t>
            </a:r>
            <a:r>
              <a:rPr lang="en-US" altLang="pt-BR" dirty="0" err="1"/>
              <a:t>transferidos</a:t>
            </a:r>
            <a:r>
              <a:rPr lang="en-US" altLang="pt-BR" dirty="0"/>
              <a:t> dos </a:t>
            </a:r>
            <a:r>
              <a:rPr lang="en-US" altLang="pt-BR" dirty="0" err="1"/>
              <a:t>produtores</a:t>
            </a:r>
            <a:r>
              <a:rPr lang="en-US" altLang="pt-BR" dirty="0"/>
              <a:t> </a:t>
            </a:r>
            <a:r>
              <a:rPr lang="en-US" altLang="pt-BR" dirty="0" err="1"/>
              <a:t>aos</a:t>
            </a:r>
            <a:r>
              <a:rPr lang="en-US" altLang="pt-BR" dirty="0"/>
              <a:t> </a:t>
            </a:r>
            <a:r>
              <a:rPr lang="en-US" altLang="pt-BR" dirty="0" err="1"/>
              <a:t>consumidores</a:t>
            </a:r>
            <a:r>
              <a:rPr lang="en-US" altLang="pt-BR" dirty="0"/>
              <a:t> </a:t>
            </a:r>
            <a:r>
              <a:rPr lang="pt-BR" altLang="pt-BR" dirty="0"/>
              <a:t>(Barros, 1987).</a:t>
            </a:r>
            <a:endParaRPr lang="pt-BR" altLang="pt-BR" dirty="0">
              <a:solidFill>
                <a:schemeClr val="tx2"/>
              </a:solidFill>
              <a:latin typeface="Symbol" pitchFamily="18" charset="2"/>
            </a:endParaRPr>
          </a:p>
          <a:p>
            <a:pPr marL="0" indent="0" algn="just" eaLnBrk="1" hangingPunct="1">
              <a:buNone/>
            </a:pPr>
            <a:endParaRPr lang="en-US" altLang="pt-BR" dirty="0" smtClean="0">
              <a:solidFill>
                <a:schemeClr val="tx2"/>
              </a:solidFill>
              <a:latin typeface="Symbol" pitchFamily="18" charset="2"/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827328"/>
              </p:ext>
            </p:extLst>
          </p:nvPr>
        </p:nvGraphicFramePr>
        <p:xfrm>
          <a:off x="539552" y="2924944"/>
          <a:ext cx="8280920" cy="183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91360" y="4764893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pt-BR" sz="2800" i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</a:t>
            </a:r>
            <a:r>
              <a:rPr lang="en-US" altLang="pt-BR" sz="2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bens e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agrícolas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bruto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bens e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produtos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capazes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proporcionar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satisfação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altLang="pt-BR" sz="28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consumidor</a:t>
            </a:r>
            <a:endParaRPr lang="en-US" altLang="pt-BR" sz="28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047396" y="3684773"/>
            <a:ext cx="1420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 smtClean="0">
                <a:solidFill>
                  <a:schemeClr val="bg1"/>
                </a:solidFill>
              </a:rPr>
              <a:t>Consumidor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3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64" y="1196752"/>
            <a:ext cx="86010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66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OFERTA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3500911" cy="26642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04393" y="3600602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OFERTA ELÁSTICA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01215"/>
            <a:ext cx="3367636" cy="247585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80112" y="3482534"/>
            <a:ext cx="233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OFERTA INELÁSTICA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024536"/>
            <a:ext cx="2714625" cy="20669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601118" y="4941168"/>
            <a:ext cx="233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ELASTICIDADE UNITÁRIA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915" y="3966742"/>
            <a:ext cx="771525" cy="2571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663" y="3769879"/>
            <a:ext cx="885825" cy="1809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848" y="5514949"/>
            <a:ext cx="638175" cy="2286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39552" y="5689854"/>
            <a:ext cx="305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Imagens de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010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ELASTICIDADE DA OFERTA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86" y="782628"/>
            <a:ext cx="4289619" cy="19442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4932040" y="1762048"/>
            <a:ext cx="3050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Perfeitamente elástica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77" y="3161793"/>
            <a:ext cx="3785563" cy="285329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flipH="1">
            <a:off x="4932040" y="4031692"/>
            <a:ext cx="3050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Perfeitamente inelástica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370246"/>
            <a:ext cx="2076450" cy="4476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779" y="2100602"/>
            <a:ext cx="1367067" cy="38150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11518" y="5934430"/>
            <a:ext cx="305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Imagens de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063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Fatores que afetam a inclinação  da curva de oferta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49514" y="126876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pt-BR" altLang="pt-BR" dirty="0"/>
              <a:t>Fatores que afetam a inclinação  da curva de </a:t>
            </a:r>
            <a:r>
              <a:rPr lang="pt-BR" altLang="pt-BR" dirty="0" smtClean="0"/>
              <a:t>oferta:</a:t>
            </a:r>
            <a:endParaRPr lang="pt-BR" alt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alt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curtíssimo 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prazo: oferta vertical (todos insumos fixos: o produtor dispõe de certa quantidade do produto que tem que vender a qualquer preço);</a:t>
            </a:r>
          </a:p>
          <a:p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curto-prazo: oferta inclinada (pelo menos um dos insumos pode variar. </a:t>
            </a:r>
          </a:p>
          <a:p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longo prazo: oferta é mais  inclinada (todos os insumos são variáveis; a empresa pode ajustar a produção).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ANÁLISE: Mercado do petróleo no curto e médio prazo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8215700" cy="45241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9552" y="5689854"/>
            <a:ext cx="3050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Imagens de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6242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6"/>
          <p:cNvSpPr>
            <a:spLocks noChangeShapeType="1"/>
          </p:cNvSpPr>
          <p:nvPr/>
        </p:nvSpPr>
        <p:spPr bwMode="auto">
          <a:xfrm>
            <a:off x="2590800" y="1488976"/>
            <a:ext cx="1588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2590800" y="4994176"/>
            <a:ext cx="419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V="1">
            <a:off x="3657600" y="1869976"/>
            <a:ext cx="1524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6429491" y="4917976"/>
            <a:ext cx="599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 flipV="1">
            <a:off x="3581400" y="2250976"/>
            <a:ext cx="2133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4343400" y="1793776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2280990" y="1412776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5876528" y="2670076"/>
            <a:ext cx="325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5856935" y="2060476"/>
            <a:ext cx="325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5173539" y="1603276"/>
            <a:ext cx="3209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4179671" y="1298476"/>
            <a:ext cx="3401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1676400" y="762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just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smtClean="0"/>
              <a:t>Tempo disponível para ajustar-se ao preço</a:t>
            </a:r>
            <a:endParaRPr lang="pt-BR" kern="0" dirty="0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V="1">
            <a:off x="3419872" y="2898676"/>
            <a:ext cx="2160240" cy="532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0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6172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8229600" cy="274042"/>
          </a:xfrm>
        </p:spPr>
        <p:txBody>
          <a:bodyPr/>
          <a:lstStyle/>
          <a:p>
            <a:r>
              <a:rPr lang="pt-BR" dirty="0" smtClean="0"/>
              <a:t>Elasticidade-preço da oferta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634819" y="876660"/>
            <a:ext cx="4040188" cy="639762"/>
          </a:xfrm>
        </p:spPr>
        <p:txBody>
          <a:bodyPr/>
          <a:lstStyle/>
          <a:p>
            <a:r>
              <a:rPr lang="pt-BR" dirty="0" smtClean="0"/>
              <a:t>AGRICULTURA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1115616" y="1857353"/>
            <a:ext cx="7601849" cy="3951288"/>
          </a:xfrm>
        </p:spPr>
        <p:txBody>
          <a:bodyPr/>
          <a:lstStyle/>
          <a:p>
            <a:r>
              <a:rPr lang="pt-BR" altLang="pt-BR" dirty="0" smtClean="0"/>
              <a:t>A oferta de produtos agrícolas tende a ser </a:t>
            </a:r>
            <a:r>
              <a:rPr lang="pt-BR" altLang="pt-BR" b="1" u="sng" dirty="0" smtClean="0"/>
              <a:t>inelástica </a:t>
            </a:r>
            <a:r>
              <a:rPr lang="pt-BR" altLang="pt-BR" dirty="0" smtClean="0"/>
              <a:t>em relação à preço</a:t>
            </a:r>
          </a:p>
          <a:p>
            <a:endParaRPr lang="pt-BR" alt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212976"/>
            <a:ext cx="6838807" cy="25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57" y="620688"/>
            <a:ext cx="5486400" cy="5724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88640"/>
            <a:ext cx="471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Elasticidade da oferta de produtos agrícolas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66362" y="6131331"/>
            <a:ext cx="656141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0" dirty="0"/>
              <a:t> </a:t>
            </a:r>
            <a:r>
              <a:rPr lang="pt-BR" b="0" dirty="0">
                <a:hlinkClick r:id="rId3"/>
              </a:rPr>
              <a:t>A </a:t>
            </a:r>
            <a:r>
              <a:rPr lang="pt-BR" dirty="0">
                <a:hlinkClick r:id="rId3"/>
              </a:rPr>
              <a:t>oferta </a:t>
            </a:r>
            <a:r>
              <a:rPr lang="pt-BR" b="0" dirty="0">
                <a:hlinkClick r:id="rId3"/>
              </a:rPr>
              <a:t>de produtos agrícolas no Brasil</a:t>
            </a:r>
            <a:endParaRPr lang="pt-BR" b="0" dirty="0"/>
          </a:p>
          <a:p>
            <a:r>
              <a:rPr lang="pt-BR" b="0" dirty="0"/>
              <a:t>AC Pastore - Estudos Econômicos (São Paulo), 1971 - revistas.usp.br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 bwMode="auto">
          <a:xfrm>
            <a:off x="6771282" y="1059451"/>
            <a:ext cx="1008112" cy="5071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2051720" y="5599074"/>
            <a:ext cx="3096344" cy="62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41710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40106"/>
            <a:ext cx="5486400" cy="572452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 bwMode="auto">
          <a:xfrm>
            <a:off x="1859075" y="5718492"/>
            <a:ext cx="3096344" cy="62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6172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8229600" cy="274042"/>
          </a:xfrm>
        </p:spPr>
        <p:txBody>
          <a:bodyPr/>
          <a:lstStyle/>
          <a:p>
            <a:r>
              <a:rPr lang="pt-BR" dirty="0" smtClean="0"/>
              <a:t>Elasticidade-preço da oferta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1403648" y="818944"/>
            <a:ext cx="5788166" cy="639762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PROCESSADOS X IN NATURA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1173861" y="1393144"/>
            <a:ext cx="7098102" cy="843647"/>
          </a:xfrm>
          <a:solidFill>
            <a:schemeClr val="bg1"/>
          </a:solidFill>
        </p:spPr>
        <p:txBody>
          <a:bodyPr/>
          <a:lstStyle/>
          <a:p>
            <a:r>
              <a:rPr lang="pt-BR" altLang="pt-BR" dirty="0"/>
              <a:t>A oferta de  alimentos tende a ser menos elástica que a de produtos industrializados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9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preço da oferta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844824"/>
          <a:ext cx="8153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Produto</a:t>
                      </a:r>
                      <a:endParaRPr lang="pt-BR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Elasticidade</a:t>
                      </a:r>
                      <a:endParaRPr lang="pt-BR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Curto prazo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Longo prazo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Arroz</a:t>
                      </a:r>
                      <a:endParaRPr lang="pt-BR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0,232</a:t>
                      </a:r>
                      <a:endParaRPr lang="pt-BR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0,547</a:t>
                      </a:r>
                      <a:endParaRPr lang="pt-BR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Feijão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0,096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0,111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Milho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0,113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0,273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Consumo interno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0,147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0,212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0,138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0,274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Industrializados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0,411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0,533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Utilidades produzidas com bens e serviços na comercialização 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pt-BR" altLang="pt-BR" dirty="0"/>
              <a:t>A comercialização de produtos agrícolas compreende um sistema de atividades produtivas que adicionam utilidade de:</a:t>
            </a:r>
          </a:p>
          <a:p>
            <a:pPr marL="190500" algn="just"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altLang="pt-BR" b="1" dirty="0">
                <a:solidFill>
                  <a:srgbClr val="FF0000"/>
                </a:solidFill>
              </a:rPr>
              <a:t>F</a:t>
            </a:r>
            <a:r>
              <a:rPr lang="en-US" altLang="pt-BR" b="1" dirty="0" smtClean="0">
                <a:solidFill>
                  <a:srgbClr val="FF0000"/>
                </a:solidFill>
              </a:rPr>
              <a:t>orma</a:t>
            </a:r>
            <a:r>
              <a:rPr lang="pt-BR" altLang="pt-BR" b="1" dirty="0" smtClean="0">
                <a:solidFill>
                  <a:srgbClr val="FF0000"/>
                </a:solidFill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-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>
                <a:solidFill>
                  <a:schemeClr val="tx2"/>
                </a:solidFill>
              </a:rPr>
              <a:t>produto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>
                <a:solidFill>
                  <a:schemeClr val="tx2"/>
                </a:solidFill>
              </a:rPr>
              <a:t>bruto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</a:rPr>
              <a:t>em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 smtClean="0">
                <a:solidFill>
                  <a:schemeClr val="tx2"/>
                </a:solidFill>
              </a:rPr>
              <a:t>processado</a:t>
            </a:r>
            <a:endParaRPr lang="en-US" altLang="pt-BR" dirty="0">
              <a:solidFill>
                <a:schemeClr val="tx2"/>
              </a:solidFill>
            </a:endParaRPr>
          </a:p>
          <a:p>
            <a:pPr marL="190500" algn="just" eaLnBrk="1" hangingPunct="1">
              <a:lnSpc>
                <a:spcPct val="15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pt-BR" b="1" dirty="0" smtClean="0">
                <a:solidFill>
                  <a:srgbClr val="FF0000"/>
                </a:solidFill>
              </a:rPr>
              <a:t>Tempo</a:t>
            </a:r>
            <a:r>
              <a:rPr lang="pt-BR" altLang="pt-BR" dirty="0" smtClean="0">
                <a:solidFill>
                  <a:schemeClr val="tx2"/>
                </a:solidFill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-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>
                <a:solidFill>
                  <a:schemeClr val="tx2"/>
                </a:solidFill>
              </a:rPr>
              <a:t>armazenagem</a:t>
            </a:r>
            <a:r>
              <a:rPr lang="en-US" altLang="pt-BR" dirty="0">
                <a:solidFill>
                  <a:schemeClr val="tx2"/>
                </a:solidFill>
              </a:rPr>
              <a:t> e </a:t>
            </a:r>
            <a:r>
              <a:rPr lang="en-US" altLang="pt-BR" dirty="0" err="1">
                <a:solidFill>
                  <a:schemeClr val="tx2"/>
                </a:solidFill>
              </a:rPr>
              <a:t>estocagem</a:t>
            </a:r>
            <a:endParaRPr lang="en-US" altLang="pt-BR" dirty="0">
              <a:solidFill>
                <a:schemeClr val="tx2"/>
              </a:solidFill>
            </a:endParaRPr>
          </a:p>
          <a:p>
            <a:pPr marL="190500" algn="just" eaLnBrk="1" hangingPunct="1">
              <a:lnSpc>
                <a:spcPct val="15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pt-BR" b="1" dirty="0" err="1" smtClean="0">
                <a:solidFill>
                  <a:srgbClr val="FF0000"/>
                </a:solidFill>
              </a:rPr>
              <a:t>Espaço</a:t>
            </a:r>
            <a:r>
              <a:rPr lang="pt-BR" altLang="pt-BR" dirty="0" smtClean="0">
                <a:solidFill>
                  <a:schemeClr val="tx2"/>
                </a:solidFill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-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>
                <a:solidFill>
                  <a:schemeClr val="tx2"/>
                </a:solidFill>
              </a:rPr>
              <a:t>transporte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</a:p>
          <a:p>
            <a:pPr marL="190500" algn="just" eaLnBrk="1" hangingPunct="1">
              <a:lnSpc>
                <a:spcPct val="15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pt-BR" b="1" dirty="0" smtClean="0">
                <a:solidFill>
                  <a:srgbClr val="FF0000"/>
                </a:solidFill>
              </a:rPr>
              <a:t>Posse</a:t>
            </a:r>
            <a:r>
              <a:rPr lang="pt-BR" altLang="pt-BR" dirty="0" smtClean="0">
                <a:solidFill>
                  <a:schemeClr val="tx2"/>
                </a:solidFill>
              </a:rPr>
              <a:t> </a:t>
            </a:r>
            <a:r>
              <a:rPr lang="pt-BR" altLang="pt-BR" dirty="0">
                <a:solidFill>
                  <a:schemeClr val="tx2"/>
                </a:solidFill>
              </a:rPr>
              <a:t>- </a:t>
            </a:r>
            <a:r>
              <a:rPr lang="en-US" altLang="pt-BR" dirty="0">
                <a:solidFill>
                  <a:schemeClr val="tx2"/>
                </a:solidFill>
              </a:rPr>
              <a:t> </a:t>
            </a:r>
            <a:r>
              <a:rPr lang="en-US" altLang="pt-BR" dirty="0" err="1">
                <a:solidFill>
                  <a:schemeClr val="tx2"/>
                </a:solidFill>
              </a:rPr>
              <a:t>transferência</a:t>
            </a:r>
            <a:r>
              <a:rPr lang="en-US" altLang="pt-BR" dirty="0">
                <a:solidFill>
                  <a:schemeClr val="tx2"/>
                </a:solidFill>
              </a:rPr>
              <a:t> de </a:t>
            </a:r>
            <a:r>
              <a:rPr lang="en-US" altLang="pt-BR" dirty="0" err="1" smtClean="0">
                <a:solidFill>
                  <a:schemeClr val="tx2"/>
                </a:solidFill>
              </a:rPr>
              <a:t>propriedade</a:t>
            </a:r>
            <a:endParaRPr lang="en-US" alt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Fatores  que afetam a elasticidade de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pt-BR" altLang="pt-BR" sz="2400" b="1" dirty="0">
                <a:solidFill>
                  <a:srgbClr val="FF0000"/>
                </a:solidFill>
              </a:rPr>
              <a:t>Maiores elasticidades estão associadas à: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1" dirty="0"/>
              <a:t> </a:t>
            </a:r>
            <a:r>
              <a:rPr lang="pt-BR" altLang="pt-BR" sz="2400" b="1" dirty="0" smtClean="0"/>
              <a:t>	Facilidade </a:t>
            </a:r>
            <a:r>
              <a:rPr lang="pt-BR" altLang="pt-BR" sz="2400" b="1" dirty="0"/>
              <a:t>de armazenagem do produto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pt-BR" altLang="pt-BR" sz="2400" b="1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 b="1" dirty="0"/>
              <a:t> </a:t>
            </a:r>
            <a:r>
              <a:rPr lang="pt-BR" altLang="pt-BR" sz="2400" b="1" dirty="0" smtClean="0"/>
              <a:t>	Baixo </a:t>
            </a:r>
            <a:r>
              <a:rPr lang="pt-BR" altLang="pt-BR" sz="2400" b="1" dirty="0"/>
              <a:t>custo para aumentar a produção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2400" b="1" dirty="0" smtClean="0"/>
          </a:p>
          <a:p>
            <a:pPr marL="0" indent="0">
              <a:spcBef>
                <a:spcPct val="0"/>
              </a:spcBef>
              <a:buNone/>
            </a:pPr>
            <a:endParaRPr lang="pt-BR" altLang="pt-BR" sz="2400" b="1" dirty="0"/>
          </a:p>
          <a:p>
            <a:pPr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FF0000"/>
                </a:solidFill>
              </a:rPr>
              <a:t>Maior</a:t>
            </a:r>
            <a:r>
              <a:rPr lang="en-US" altLang="pt-BR" sz="2400" b="1" dirty="0" smtClean="0">
                <a:solidFill>
                  <a:srgbClr val="FF0000"/>
                </a:solidFill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disponibilidade dos insumos e  facilidade de transferência.</a:t>
            </a:r>
          </a:p>
          <a:p>
            <a:pPr>
              <a:buFontTx/>
              <a:buNone/>
            </a:pPr>
            <a:endParaRPr lang="pt-BR" altLang="pt-BR" sz="2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000" b="1" dirty="0" smtClean="0"/>
              <a:t>Tecnologia</a:t>
            </a:r>
            <a:endParaRPr lang="pt-BR" altLang="pt-BR" sz="2000" b="1" dirty="0"/>
          </a:p>
          <a:p>
            <a:pPr>
              <a:buFont typeface="Wingdings" panose="05000000000000000000" pitchFamily="2" charset="2"/>
              <a:buChar char="q"/>
            </a:pPr>
            <a:endParaRPr lang="pt-BR" altLang="pt-BR" sz="2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000" b="1" dirty="0" smtClean="0"/>
              <a:t>Maior </a:t>
            </a:r>
            <a:r>
              <a:rPr lang="pt-BR" altLang="pt-BR" sz="2000" b="1" dirty="0"/>
              <a:t>acesso a mercados e a informações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106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826398" y="1982515"/>
            <a:ext cx="2900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f(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P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T, E</a:t>
            </a: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94245" y="2527747"/>
            <a:ext cx="344357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altLang="pt-BR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preço do produto i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preço de produtos relacionados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preço de fatores de produção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tecnologia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= expectativa</a:t>
            </a:r>
            <a:endParaRPr lang="en-US" alt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5168900" y="1968227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168900" y="43304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7899400" y="372082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706690" y="1968227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20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5626100" y="2196827"/>
            <a:ext cx="152400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7408579" y="4327252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7216605" y="2020615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V="1">
            <a:off x="5168900" y="2730227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168900" y="318742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769100" y="2730227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6388100" y="3111227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622289" y="2982640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600" b="1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pt-BR" sz="1600" b="1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4622289" y="2525440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600" b="1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600" b="1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6146289" y="4430440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b="1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pt-BR" sz="1600" b="1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2" name="Rectangle 21"/>
          <p:cNvSpPr>
            <a:spLocks noChangeArrowheads="1"/>
          </p:cNvSpPr>
          <p:nvPr/>
        </p:nvSpPr>
        <p:spPr bwMode="auto">
          <a:xfrm>
            <a:off x="6679689" y="4430440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b="1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600" b="1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Oferta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6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2337023" y="2039144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337023" y="5163344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232623" y="1124744"/>
            <a:ext cx="679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2337023" y="417274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874813" y="1658144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2718023" y="2191544"/>
            <a:ext cx="2362200" cy="2819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251914" y="5010944"/>
            <a:ext cx="5998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4846614" y="1734344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V="1">
            <a:off x="2337023" y="348694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V="1">
            <a:off x="3327623" y="2191544"/>
            <a:ext cx="2362200" cy="2819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5700347" y="1734344"/>
            <a:ext cx="4171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4013423" y="34869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623023" y="34869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1870128" y="3334544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4470333" y="5247482"/>
            <a:ext cx="1847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3403823" y="4325144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3771612" y="5163344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4381212" y="5163344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2186341" y="917367"/>
            <a:ext cx="29145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PREÇO DE INSUMO CAI</a:t>
            </a:r>
            <a:endParaRPr lang="pt-BR" alt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 da função oferta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5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Line 43"/>
          <p:cNvSpPr>
            <a:spLocks noChangeShapeType="1"/>
          </p:cNvSpPr>
          <p:nvPr/>
        </p:nvSpPr>
        <p:spPr bwMode="auto">
          <a:xfrm>
            <a:off x="2878202" y="2133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8" name="Line 44"/>
          <p:cNvSpPr>
            <a:spLocks noChangeShapeType="1"/>
          </p:cNvSpPr>
          <p:nvPr/>
        </p:nvSpPr>
        <p:spPr bwMode="auto">
          <a:xfrm>
            <a:off x="2878202" y="5257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0" name="Line 46"/>
          <p:cNvSpPr>
            <a:spLocks noChangeShapeType="1"/>
          </p:cNvSpPr>
          <p:nvPr/>
        </p:nvSpPr>
        <p:spPr bwMode="auto">
          <a:xfrm>
            <a:off x="287820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1" name="Text Box 47"/>
          <p:cNvSpPr txBox="1">
            <a:spLocks noChangeArrowheads="1"/>
          </p:cNvSpPr>
          <p:nvPr/>
        </p:nvSpPr>
        <p:spPr bwMode="auto">
          <a:xfrm>
            <a:off x="2495522" y="1954213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2" name="Line 48"/>
          <p:cNvSpPr>
            <a:spLocks noChangeShapeType="1"/>
          </p:cNvSpPr>
          <p:nvPr/>
        </p:nvSpPr>
        <p:spPr bwMode="auto">
          <a:xfrm flipV="1">
            <a:off x="3259202" y="2286000"/>
            <a:ext cx="2362200" cy="2819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3" name="Text Box 49"/>
          <p:cNvSpPr txBox="1">
            <a:spLocks noChangeArrowheads="1"/>
          </p:cNvSpPr>
          <p:nvPr/>
        </p:nvSpPr>
        <p:spPr bwMode="auto">
          <a:xfrm>
            <a:off x="6502181" y="5307013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4" name="Text Box 50"/>
          <p:cNvSpPr txBox="1">
            <a:spLocks noChangeArrowheads="1"/>
          </p:cNvSpPr>
          <p:nvPr/>
        </p:nvSpPr>
        <p:spPr bwMode="auto">
          <a:xfrm>
            <a:off x="5398266" y="1878013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5" name="Line 51"/>
          <p:cNvSpPr>
            <a:spLocks noChangeShapeType="1"/>
          </p:cNvSpPr>
          <p:nvPr/>
        </p:nvSpPr>
        <p:spPr bwMode="auto">
          <a:xfrm flipV="1">
            <a:off x="2878202" y="3581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6" name="Line 52"/>
          <p:cNvSpPr>
            <a:spLocks noChangeShapeType="1"/>
          </p:cNvSpPr>
          <p:nvPr/>
        </p:nvSpPr>
        <p:spPr bwMode="auto">
          <a:xfrm flipV="1">
            <a:off x="3868802" y="2286000"/>
            <a:ext cx="2362200" cy="2819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7" name="Rectangle 53"/>
          <p:cNvSpPr>
            <a:spLocks noChangeArrowheads="1"/>
          </p:cNvSpPr>
          <p:nvPr/>
        </p:nvSpPr>
        <p:spPr bwMode="auto">
          <a:xfrm>
            <a:off x="6250483" y="1878013"/>
            <a:ext cx="370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en-US" altLang="pt-BR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8" name="Line 54"/>
          <p:cNvSpPr>
            <a:spLocks noChangeShapeType="1"/>
          </p:cNvSpPr>
          <p:nvPr/>
        </p:nvSpPr>
        <p:spPr bwMode="auto">
          <a:xfrm>
            <a:off x="4554602" y="3581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9" name="Line 55"/>
          <p:cNvSpPr>
            <a:spLocks noChangeShapeType="1"/>
          </p:cNvSpPr>
          <p:nvPr/>
        </p:nvSpPr>
        <p:spPr bwMode="auto">
          <a:xfrm>
            <a:off x="5164202" y="3581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20" name="Text Box 56"/>
          <p:cNvSpPr txBox="1">
            <a:spLocks noChangeArrowheads="1"/>
          </p:cNvSpPr>
          <p:nvPr/>
        </p:nvSpPr>
        <p:spPr bwMode="auto">
          <a:xfrm>
            <a:off x="2557435" y="3367088"/>
            <a:ext cx="3145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21" name="Text Box 57"/>
          <p:cNvSpPr txBox="1">
            <a:spLocks noChangeArrowheads="1"/>
          </p:cNvSpPr>
          <p:nvPr/>
        </p:nvSpPr>
        <p:spPr bwMode="auto">
          <a:xfrm>
            <a:off x="4384229" y="5272088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pt-BR" sz="1600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22" name="Rectangle 58"/>
          <p:cNvSpPr>
            <a:spLocks noChangeArrowheads="1"/>
          </p:cNvSpPr>
          <p:nvPr/>
        </p:nvSpPr>
        <p:spPr bwMode="auto">
          <a:xfrm>
            <a:off x="4935602" y="5257800"/>
            <a:ext cx="4381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600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23" name="Line 59"/>
          <p:cNvSpPr>
            <a:spLocks noChangeShapeType="1"/>
          </p:cNvSpPr>
          <p:nvPr/>
        </p:nvSpPr>
        <p:spPr bwMode="auto">
          <a:xfrm>
            <a:off x="3640202" y="4724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24" name="Text Box 60"/>
          <p:cNvSpPr txBox="1">
            <a:spLocks noChangeArrowheads="1"/>
          </p:cNvSpPr>
          <p:nvPr/>
        </p:nvSpPr>
        <p:spPr bwMode="auto">
          <a:xfrm>
            <a:off x="1876357" y="1219200"/>
            <a:ext cx="2853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ADOÇÃO DE TECNOLOGIA</a:t>
            </a:r>
            <a:endParaRPr lang="pt-BR" alt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 da função oferta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7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40106"/>
            <a:ext cx="5486400" cy="572452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 bwMode="auto">
          <a:xfrm>
            <a:off x="1859075" y="5718492"/>
            <a:ext cx="3096344" cy="62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6172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8229600" cy="274042"/>
          </a:xfrm>
        </p:spPr>
        <p:txBody>
          <a:bodyPr/>
          <a:lstStyle/>
          <a:p>
            <a:r>
              <a:rPr lang="pt-BR" dirty="0" smtClean="0"/>
              <a:t>EXERCÍCIOS DE ELASTICIDADE OFERTA - STOA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3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Mercados e Preços agrícolas</a:t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1800" dirty="0" smtClean="0"/>
              <a:t>Aula 4</a:t>
            </a:r>
            <a:endParaRPr lang="en-US" altLang="pt-BR" sz="18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3810000"/>
            <a:chOff x="0" y="0"/>
            <a:chExt cx="4306" cy="1181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err="1" smtClean="0">
                  <a:solidFill>
                    <a:schemeClr val="bg2"/>
                  </a:solidFill>
                </a:rPr>
                <a:t>Prof</a:t>
              </a:r>
              <a:r>
                <a:rPr lang="pt-BR" altLang="pt-BR" dirty="0" smtClean="0">
                  <a:solidFill>
                    <a:schemeClr val="bg2"/>
                  </a:solidFill>
                </a:rPr>
                <a:t>(a). Responsável: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181600" y="5446713"/>
            <a:ext cx="38100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Fone: 55 19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3429-8853 </a:t>
            </a:r>
            <a:endParaRPr lang="pt-BR" sz="900" b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Fax: 55 19 3429-8829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E-mail: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2"/>
              </a:rPr>
              <a:t>mrpbacch@usp.br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ou </a:t>
            </a:r>
            <a:r>
              <a:rPr lang="pt-BR" sz="900" b="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mosaki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@.</a:t>
            </a: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usp.br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http://www.cepea.esalq.usp.br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altLang="pt-BR" dirty="0"/>
              <a:t>Preços de Mercado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/>
            <a:r>
              <a:rPr lang="pt-BR" altLang="pt-BR" b="1" dirty="0" smtClean="0">
                <a:solidFill>
                  <a:srgbClr val="FF0000"/>
                </a:solidFill>
              </a:rPr>
              <a:t>Preço de equilíbrio num mercado competitivo: </a:t>
            </a:r>
            <a:r>
              <a:rPr lang="pt-BR" altLang="pt-BR" b="1" dirty="0" smtClean="0"/>
              <a:t>preço no qual a quantidade demandada se iguala à quantidade ofertada.</a:t>
            </a:r>
          </a:p>
          <a:p>
            <a:pPr algn="just"/>
            <a:r>
              <a:rPr lang="pt-BR" altLang="pt-BR" b="1" dirty="0" smtClean="0"/>
              <a:t>No equilíbrio, o  preço máximo que os consumidores estão dispostos a pagar coincide com o preço mínimo que os produtores estão dispostos a receber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 de mercado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grpSp>
        <p:nvGrpSpPr>
          <p:cNvPr id="5" name="Grupo 4"/>
          <p:cNvGrpSpPr/>
          <p:nvPr/>
        </p:nvGrpSpPr>
        <p:grpSpPr>
          <a:xfrm>
            <a:off x="3635896" y="4084221"/>
            <a:ext cx="2378451" cy="2111791"/>
            <a:chOff x="3795620" y="912391"/>
            <a:chExt cx="2378451" cy="2111791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4038600" y="1140991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4038600" y="2741191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5655980" y="268562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q/t</a:t>
              </a:r>
              <a:endPara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3795620" y="912391"/>
              <a:ext cx="314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BR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endPara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139952" y="4365104"/>
            <a:ext cx="1220087" cy="1423988"/>
            <a:chOff x="4572000" y="1164803"/>
            <a:chExt cx="1220087" cy="1423988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4572000" y="1293391"/>
              <a:ext cx="9144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5477577" y="1164803"/>
              <a:ext cx="314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114509" y="4448106"/>
            <a:ext cx="1249579" cy="1429166"/>
            <a:chOff x="4572000" y="1217191"/>
            <a:chExt cx="1249579" cy="1429166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572000" y="1217191"/>
              <a:ext cx="9144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5481421" y="2307803"/>
              <a:ext cx="340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293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Tipos de choques no mercado agrícola</a:t>
            </a:r>
            <a:br>
              <a:rPr lang="pt-BR" dirty="0" smtClean="0"/>
            </a:br>
            <a:r>
              <a:rPr lang="pt-BR" dirty="0" smtClean="0"/>
              <a:t>(DESLOCANDO AS CURVAS DE OFERTA E DEMANDA)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826398" y="1982515"/>
            <a:ext cx="2900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f(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P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</a:t>
            </a:r>
            <a:r>
              <a:rPr lang="pt-BR" altLang="pt-BR" sz="2000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T, E</a:t>
            </a: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pt-BR" altLang="pt-B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94245" y="2527747"/>
            <a:ext cx="344357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pt-BR" altLang="pt-BR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preço do produto i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preço de produtos relacionados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preço de fatores de produção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tecnologia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= expectativa</a:t>
            </a:r>
            <a:endParaRPr lang="en-US" altLang="pt-B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5168900" y="1968227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168900" y="4330427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7899400" y="372082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706690" y="1968227"/>
            <a:ext cx="346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20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5626100" y="2196827"/>
            <a:ext cx="152400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7408579" y="4327252"/>
            <a:ext cx="51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7057174" y="1777489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V="1">
            <a:off x="5168900" y="2730227"/>
            <a:ext cx="89740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168900" y="3187427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041571" y="274479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6388100" y="3111227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651040" y="2525439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6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pt-BR" sz="1600" b="1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4664134" y="3403828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600" b="1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600" b="1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5819620" y="4396402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altLang="pt-BR" sz="1600" b="1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52" name="Rectangle 21"/>
          <p:cNvSpPr>
            <a:spLocks noChangeArrowheads="1"/>
          </p:cNvSpPr>
          <p:nvPr/>
        </p:nvSpPr>
        <p:spPr bwMode="auto">
          <a:xfrm>
            <a:off x="6679689" y="4430440"/>
            <a:ext cx="401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b="1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600" b="1" i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 OU QUEDA NA OFERTA</a:t>
            </a:r>
            <a:endParaRPr lang="pt-BR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5245100" y="1792298"/>
            <a:ext cx="1524000" cy="1905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6234561" y="2364516"/>
            <a:ext cx="1524000" cy="1905000"/>
          </a:xfrm>
          <a:prstGeom prst="line">
            <a:avLst/>
          </a:prstGeom>
          <a:noFill/>
          <a:ln w="22225">
            <a:solidFill>
              <a:schemeClr val="tx1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6388100" y="2368337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>
            <a:off x="7080760" y="2525439"/>
            <a:ext cx="45034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5407153" y="1110175"/>
            <a:ext cx="16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Diminuição da oferta</a:t>
            </a:r>
            <a:endParaRPr lang="pt-BR" dirty="0"/>
          </a:p>
        </p:txBody>
      </p:sp>
      <p:cxnSp>
        <p:nvCxnSpPr>
          <p:cNvPr id="27" name="Conector de Seta Reta 26"/>
          <p:cNvCxnSpPr/>
          <p:nvPr/>
        </p:nvCxnSpPr>
        <p:spPr bwMode="auto">
          <a:xfrm flipH="1">
            <a:off x="6676174" y="1556792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CaixaDeTexto 27"/>
          <p:cNvSpPr txBox="1"/>
          <p:nvPr/>
        </p:nvSpPr>
        <p:spPr>
          <a:xfrm>
            <a:off x="7297653" y="3125088"/>
            <a:ext cx="16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Aumento da oferta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 bwMode="auto">
          <a:xfrm>
            <a:off x="7926670" y="2982639"/>
            <a:ext cx="45034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6859470" y="3453570"/>
            <a:ext cx="23652" cy="91595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V="1">
            <a:off x="5168900" y="3492228"/>
            <a:ext cx="1690570" cy="878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933352" y="4413527"/>
            <a:ext cx="9514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600" b="1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699073" y="2964633"/>
            <a:ext cx="3850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6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600" b="1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comercialização: Trigo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103128" cy="14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95" y="1052736"/>
            <a:ext cx="2103128" cy="14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96" y="3212976"/>
            <a:ext cx="1872767" cy="1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32" y="1038218"/>
            <a:ext cx="1907476" cy="14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40" y="3212976"/>
            <a:ext cx="19074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52205" y="714182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Produção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03574" y="692696"/>
            <a:ext cx="1572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Padronização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52161" y="692696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Armazenamento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74119" y="2855944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Beneficiamento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 bwMode="auto">
          <a:xfrm>
            <a:off x="3332334" y="1555755"/>
            <a:ext cx="303562" cy="39604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Seta para a direita 13"/>
          <p:cNvSpPr/>
          <p:nvPr/>
        </p:nvSpPr>
        <p:spPr bwMode="auto">
          <a:xfrm>
            <a:off x="5940152" y="1520788"/>
            <a:ext cx="303562" cy="39604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Seta para a direita 14"/>
          <p:cNvSpPr/>
          <p:nvPr/>
        </p:nvSpPr>
        <p:spPr bwMode="auto">
          <a:xfrm rot="5400000">
            <a:off x="7173196" y="2519992"/>
            <a:ext cx="306220" cy="39604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26" y="5284303"/>
            <a:ext cx="1939398" cy="12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520889" y="4941168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Empacotamento</a:t>
            </a:r>
            <a:endParaRPr lang="pt-BR" dirty="0"/>
          </a:p>
        </p:txBody>
      </p:sp>
      <p:sp>
        <p:nvSpPr>
          <p:cNvPr id="18" name="Seta para a direita 17"/>
          <p:cNvSpPr/>
          <p:nvPr/>
        </p:nvSpPr>
        <p:spPr bwMode="auto">
          <a:xfrm rot="5400000">
            <a:off x="7253626" y="4608224"/>
            <a:ext cx="306220" cy="39604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Seta para a direita 19"/>
          <p:cNvSpPr/>
          <p:nvPr/>
        </p:nvSpPr>
        <p:spPr bwMode="auto">
          <a:xfrm rot="5400000">
            <a:off x="2014070" y="4458227"/>
            <a:ext cx="306220" cy="396044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1"/>
          <a:stretch/>
        </p:blipFill>
        <p:spPr bwMode="auto">
          <a:xfrm>
            <a:off x="3791518" y="3212975"/>
            <a:ext cx="2031566" cy="12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ta para a direita 21"/>
          <p:cNvSpPr/>
          <p:nvPr/>
        </p:nvSpPr>
        <p:spPr bwMode="auto">
          <a:xfrm rot="10800000">
            <a:off x="5940153" y="3699027"/>
            <a:ext cx="370476" cy="396045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58902" y="2855944"/>
            <a:ext cx="1733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Transformação</a:t>
            </a:r>
            <a:endParaRPr lang="pt-BR" dirty="0"/>
          </a:p>
        </p:txBody>
      </p:sp>
      <p:sp>
        <p:nvSpPr>
          <p:cNvPr id="24" name="Seta para a direita 23"/>
          <p:cNvSpPr/>
          <p:nvPr/>
        </p:nvSpPr>
        <p:spPr bwMode="auto">
          <a:xfrm rot="10800000">
            <a:off x="5944575" y="5732746"/>
            <a:ext cx="370476" cy="396045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0800000">
            <a:off x="3218744" y="3633676"/>
            <a:ext cx="370476" cy="396045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09" y="5197374"/>
            <a:ext cx="2204193" cy="14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3730137" y="4863428"/>
            <a:ext cx="2262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Consumo domestico</a:t>
            </a:r>
            <a:endParaRPr lang="pt-BR" dirty="0"/>
          </a:p>
        </p:txBody>
      </p:sp>
      <p:sp>
        <p:nvSpPr>
          <p:cNvPr id="28" name="Seta para a direita 27"/>
          <p:cNvSpPr/>
          <p:nvPr/>
        </p:nvSpPr>
        <p:spPr bwMode="auto">
          <a:xfrm rot="10800000">
            <a:off x="3203849" y="5733256"/>
            <a:ext cx="370476" cy="396045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28759" y="2802414"/>
            <a:ext cx="2073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Alimentos prontos</a:t>
            </a:r>
            <a:endParaRPr lang="pt-B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80" y="4896558"/>
            <a:ext cx="1667597" cy="181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7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Tipos de choques no mercado agrícola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Deslocamentos das curvas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Deslocamento da curva de Demanda</a:t>
            </a:r>
          </a:p>
          <a:p>
            <a:r>
              <a:rPr lang="pt-BR" sz="2400" dirty="0" smtClean="0"/>
              <a:t>Aumento da Renda</a:t>
            </a:r>
          </a:p>
          <a:p>
            <a:r>
              <a:rPr lang="pt-BR" sz="2400" dirty="0" smtClean="0"/>
              <a:t>Retração da demanda (notícia negativa)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Deslocamento da curva de Oferta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dirty="0" smtClean="0"/>
              <a:t>Geada ou seca (</a:t>
            </a:r>
            <a:r>
              <a:rPr lang="pt-BR" sz="1800" dirty="0" err="1" smtClean="0"/>
              <a:t>Frost</a:t>
            </a:r>
            <a:r>
              <a:rPr lang="pt-BR" sz="1800" dirty="0" smtClean="0"/>
              <a:t> </a:t>
            </a:r>
            <a:r>
              <a:rPr lang="pt-BR" sz="1800" dirty="0" err="1" smtClean="0"/>
              <a:t>or</a:t>
            </a:r>
            <a:r>
              <a:rPr lang="pt-BR" sz="1800" dirty="0" smtClean="0"/>
              <a:t> </a:t>
            </a:r>
            <a:r>
              <a:rPr lang="pt-BR" sz="1800" dirty="0" err="1" smtClean="0"/>
              <a:t>Drought</a:t>
            </a:r>
            <a:r>
              <a:rPr lang="pt-BR" sz="2400" dirty="0" smtClean="0"/>
              <a:t>)</a:t>
            </a:r>
          </a:p>
          <a:p>
            <a:r>
              <a:rPr lang="pt-BR" sz="2400" dirty="0" err="1" smtClean="0"/>
              <a:t>Supersafra</a:t>
            </a:r>
            <a:r>
              <a:rPr lang="pt-BR" sz="2400" dirty="0" smtClean="0"/>
              <a:t> </a:t>
            </a:r>
            <a:r>
              <a:rPr lang="pt-BR" sz="2000" dirty="0"/>
              <a:t>(</a:t>
            </a:r>
            <a:r>
              <a:rPr lang="pt-BR" sz="1800" dirty="0" err="1"/>
              <a:t>oversupply</a:t>
            </a:r>
            <a:r>
              <a:rPr lang="pt-BR" sz="2000" dirty="0"/>
              <a:t>)</a:t>
            </a:r>
            <a:endParaRPr lang="pt-BR" sz="2400" dirty="0"/>
          </a:p>
          <a:p>
            <a:r>
              <a:rPr lang="pt-BR" sz="2400" dirty="0" smtClean="0"/>
              <a:t>Tecnologia</a:t>
            </a:r>
          </a:p>
          <a:p>
            <a:r>
              <a:rPr lang="pt-BR" sz="2400" dirty="0" smtClean="0"/>
              <a:t>Impostos</a:t>
            </a:r>
          </a:p>
          <a:p>
            <a:r>
              <a:rPr lang="pt-BR" sz="2400" dirty="0" smtClean="0"/>
              <a:t>Subsídios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882670" y="1295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882670" y="4648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339870" y="1676400"/>
            <a:ext cx="2286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492270" y="1600200"/>
            <a:ext cx="2133600" cy="2590800"/>
          </a:xfrm>
          <a:prstGeom prst="line">
            <a:avLst/>
          </a:prstGeom>
          <a:noFill/>
          <a:ln w="28575">
            <a:solidFill>
              <a:srgbClr val="F7434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8267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14588" y="1412875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63741" y="40386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949470" y="1219200"/>
            <a:ext cx="2209800" cy="25908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6288" y="5169386"/>
            <a:ext cx="7802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pt-BR" alt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demanda desloca-se, surge um excesso de demanda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e o preço de equilíbrio estabelece-se em nível mais alto. </a:t>
            </a:r>
            <a:endParaRPr lang="en-US" alt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111158" y="36576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 flipV="1">
            <a:off x="4424088" y="3467100"/>
            <a:ext cx="38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3337468" y="23764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863724" y="19192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pt-BR" sz="1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3482870" y="2819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1502457" y="1292225"/>
            <a:ext cx="2968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pt-BR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2" name="Rectangle 19"/>
          <p:cNvSpPr>
            <a:spLocks noChangeArrowheads="1"/>
          </p:cNvSpPr>
          <p:nvPr/>
        </p:nvSpPr>
        <p:spPr bwMode="auto">
          <a:xfrm>
            <a:off x="5895788" y="4416425"/>
            <a:ext cx="47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6163" name="Rectangle 20"/>
          <p:cNvSpPr>
            <a:spLocks noChangeArrowheads="1"/>
          </p:cNvSpPr>
          <p:nvPr/>
        </p:nvSpPr>
        <p:spPr bwMode="auto">
          <a:xfrm>
            <a:off x="1591232" y="4495800"/>
            <a:ext cx="322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 flipV="1">
            <a:off x="3940070" y="2438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1501323" y="26431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 da demanda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3913" y="6238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8382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382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429000" y="2057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429000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038600" y="2209800"/>
            <a:ext cx="10668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967740" y="2543552"/>
            <a:ext cx="11430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810000" y="2391152"/>
            <a:ext cx="1219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371600" y="2286000"/>
            <a:ext cx="1143000" cy="1828800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191000" y="2209800"/>
            <a:ext cx="1219200" cy="1981200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838200" y="3200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324600" y="2133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3246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467600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6781165" y="2385060"/>
            <a:ext cx="1219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086600" y="2133600"/>
            <a:ext cx="1219200" cy="1981200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838200" y="3505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34290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6324600" y="2743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 flipH="1">
            <a:off x="1121410" y="2590800"/>
            <a:ext cx="1752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7239000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2590800" y="2209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5105400" y="2057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7" name="Rectangle 26"/>
          <p:cNvSpPr>
            <a:spLocks noChangeArrowheads="1"/>
          </p:cNvSpPr>
          <p:nvPr/>
        </p:nvSpPr>
        <p:spPr bwMode="auto">
          <a:xfrm>
            <a:off x="7467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8" name="Rectangle 27"/>
          <p:cNvSpPr>
            <a:spLocks noChangeArrowheads="1"/>
          </p:cNvSpPr>
          <p:nvPr/>
        </p:nvSpPr>
        <p:spPr bwMode="auto">
          <a:xfrm>
            <a:off x="2133600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19" name="Rectangle 28"/>
          <p:cNvSpPr>
            <a:spLocks noChangeArrowheads="1"/>
          </p:cNvSpPr>
          <p:nvPr/>
        </p:nvSpPr>
        <p:spPr bwMode="auto">
          <a:xfrm>
            <a:off x="2514600" y="3886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5410200" y="3962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5029200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22" name="Rectangle 31"/>
          <p:cNvSpPr>
            <a:spLocks noChangeArrowheads="1"/>
          </p:cNvSpPr>
          <p:nvPr/>
        </p:nvSpPr>
        <p:spPr bwMode="auto">
          <a:xfrm>
            <a:off x="7848600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8229600" y="38100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457200" y="32766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1</a:t>
            </a:r>
          </a:p>
        </p:txBody>
      </p:sp>
      <p:sp>
        <p:nvSpPr>
          <p:cNvPr id="8225" name="Rectangle 34"/>
          <p:cNvSpPr>
            <a:spLocks noChangeArrowheads="1"/>
          </p:cNvSpPr>
          <p:nvPr/>
        </p:nvSpPr>
        <p:spPr bwMode="auto">
          <a:xfrm>
            <a:off x="533400" y="4572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6" name="Rectangle 35"/>
          <p:cNvSpPr>
            <a:spLocks noChangeArrowheads="1"/>
          </p:cNvSpPr>
          <p:nvPr/>
        </p:nvSpPr>
        <p:spPr bwMode="auto">
          <a:xfrm>
            <a:off x="3200400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7" name="Rectangle 36"/>
          <p:cNvSpPr>
            <a:spLocks noChangeArrowheads="1"/>
          </p:cNvSpPr>
          <p:nvPr/>
        </p:nvSpPr>
        <p:spPr bwMode="auto">
          <a:xfrm>
            <a:off x="6172200" y="4724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8" name="Rectangle 37"/>
          <p:cNvSpPr>
            <a:spLocks noChangeArrowheads="1"/>
          </p:cNvSpPr>
          <p:nvPr/>
        </p:nvSpPr>
        <p:spPr bwMode="auto">
          <a:xfrm>
            <a:off x="8153400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29" name="Rectangle 38"/>
          <p:cNvSpPr>
            <a:spLocks noChangeArrowheads="1"/>
          </p:cNvSpPr>
          <p:nvPr/>
        </p:nvSpPr>
        <p:spPr bwMode="auto">
          <a:xfrm>
            <a:off x="5562600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30" name="Rectangle 39"/>
          <p:cNvSpPr>
            <a:spLocks noChangeArrowheads="1"/>
          </p:cNvSpPr>
          <p:nvPr/>
        </p:nvSpPr>
        <p:spPr bwMode="auto">
          <a:xfrm>
            <a:off x="2819400" y="4648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31" name="Rectangle 40"/>
          <p:cNvSpPr>
            <a:spLocks noChangeArrowheads="1"/>
          </p:cNvSpPr>
          <p:nvPr/>
        </p:nvSpPr>
        <p:spPr bwMode="auto">
          <a:xfrm>
            <a:off x="533400" y="1905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2" name="Rectangle 41"/>
          <p:cNvSpPr>
            <a:spLocks noChangeArrowheads="1"/>
          </p:cNvSpPr>
          <p:nvPr/>
        </p:nvSpPr>
        <p:spPr bwMode="auto">
          <a:xfrm>
            <a:off x="3124200" y="1828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3" name="Rectangle 42"/>
          <p:cNvSpPr>
            <a:spLocks noChangeArrowheads="1"/>
          </p:cNvSpPr>
          <p:nvPr/>
        </p:nvSpPr>
        <p:spPr bwMode="auto">
          <a:xfrm>
            <a:off x="5943600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4" name="Rectangle 43"/>
          <p:cNvSpPr>
            <a:spLocks noChangeArrowheads="1"/>
          </p:cNvSpPr>
          <p:nvPr/>
        </p:nvSpPr>
        <p:spPr bwMode="auto">
          <a:xfrm>
            <a:off x="457201" y="2971800"/>
            <a:ext cx="425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/>
              <a:t>p</a:t>
            </a:r>
            <a:r>
              <a:rPr lang="pt-BR" altLang="pt-BR" sz="1600" i="1" baseline="-25000" dirty="0"/>
              <a:t>2</a:t>
            </a:r>
          </a:p>
        </p:txBody>
      </p:sp>
      <p:sp>
        <p:nvSpPr>
          <p:cNvPr id="8235" name="Rectangle 44"/>
          <p:cNvSpPr>
            <a:spLocks noChangeArrowheads="1"/>
          </p:cNvSpPr>
          <p:nvPr/>
        </p:nvSpPr>
        <p:spPr bwMode="auto">
          <a:xfrm>
            <a:off x="3061493" y="2806700"/>
            <a:ext cx="423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2</a:t>
            </a:r>
            <a:r>
              <a:rPr lang="pt-BR" altLang="pt-BR" sz="1600" i="1"/>
              <a:t>’</a:t>
            </a:r>
          </a:p>
        </p:txBody>
      </p:sp>
      <p:sp>
        <p:nvSpPr>
          <p:cNvPr id="8236" name="Rectangle 45"/>
          <p:cNvSpPr>
            <a:spLocks noChangeArrowheads="1"/>
          </p:cNvSpPr>
          <p:nvPr/>
        </p:nvSpPr>
        <p:spPr bwMode="auto">
          <a:xfrm>
            <a:off x="5943600" y="2514600"/>
            <a:ext cx="46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2</a:t>
            </a:r>
            <a:r>
              <a:rPr lang="pt-BR" altLang="pt-BR" sz="1600" i="1"/>
              <a:t>”</a:t>
            </a:r>
          </a:p>
        </p:txBody>
      </p:sp>
      <p:sp>
        <p:nvSpPr>
          <p:cNvPr id="8237" name="Line 46"/>
          <p:cNvSpPr>
            <a:spLocks noChangeShapeType="1"/>
          </p:cNvSpPr>
          <p:nvPr/>
        </p:nvSpPr>
        <p:spPr bwMode="auto">
          <a:xfrm>
            <a:off x="449580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38" name="Line 47"/>
          <p:cNvSpPr>
            <a:spLocks noChangeShapeType="1"/>
          </p:cNvSpPr>
          <p:nvPr/>
        </p:nvSpPr>
        <p:spPr bwMode="auto">
          <a:xfrm>
            <a:off x="4724400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39" name="Line 48"/>
          <p:cNvSpPr>
            <a:spLocks noChangeShapeType="1"/>
          </p:cNvSpPr>
          <p:nvPr/>
        </p:nvSpPr>
        <p:spPr bwMode="auto">
          <a:xfrm>
            <a:off x="1562100" y="352806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40" name="Line 49"/>
          <p:cNvSpPr>
            <a:spLocks noChangeShapeType="1"/>
          </p:cNvSpPr>
          <p:nvPr/>
        </p:nvSpPr>
        <p:spPr bwMode="auto">
          <a:xfrm>
            <a:off x="1905000" y="3200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41" name="Rectangle 50"/>
          <p:cNvSpPr>
            <a:spLocks noChangeArrowheads="1"/>
          </p:cNvSpPr>
          <p:nvPr/>
        </p:nvSpPr>
        <p:spPr bwMode="auto">
          <a:xfrm>
            <a:off x="1295400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42" name="Rectangle 51"/>
          <p:cNvSpPr>
            <a:spLocks noChangeArrowheads="1"/>
          </p:cNvSpPr>
          <p:nvPr/>
        </p:nvSpPr>
        <p:spPr bwMode="auto">
          <a:xfrm>
            <a:off x="4191000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43" name="Rectangle 52"/>
          <p:cNvSpPr>
            <a:spLocks noChangeArrowheads="1"/>
          </p:cNvSpPr>
          <p:nvPr/>
        </p:nvSpPr>
        <p:spPr bwMode="auto">
          <a:xfrm>
            <a:off x="1676400" y="4724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qe’</a:t>
            </a:r>
          </a:p>
        </p:txBody>
      </p:sp>
      <p:sp>
        <p:nvSpPr>
          <p:cNvPr id="8244" name="Rectangle 53"/>
          <p:cNvSpPr>
            <a:spLocks noChangeArrowheads="1"/>
          </p:cNvSpPr>
          <p:nvPr/>
        </p:nvSpPr>
        <p:spPr bwMode="auto">
          <a:xfrm>
            <a:off x="4495800" y="4724400"/>
            <a:ext cx="442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r>
              <a:rPr lang="pt-BR" altLang="pt-BR" sz="1800" i="1">
                <a:solidFill>
                  <a:schemeClr val="tx2"/>
                </a:solidFill>
              </a:rPr>
              <a:t>’</a:t>
            </a:r>
          </a:p>
        </p:txBody>
      </p:sp>
      <p:sp>
        <p:nvSpPr>
          <p:cNvPr id="8246" name="Line 55"/>
          <p:cNvSpPr>
            <a:spLocks noChangeShapeType="1"/>
          </p:cNvSpPr>
          <p:nvPr/>
        </p:nvSpPr>
        <p:spPr bwMode="auto">
          <a:xfrm flipV="1">
            <a:off x="1066800" y="2438400"/>
            <a:ext cx="304800" cy="152400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47" name="Line 56"/>
          <p:cNvSpPr>
            <a:spLocks noChangeShapeType="1"/>
          </p:cNvSpPr>
          <p:nvPr/>
        </p:nvSpPr>
        <p:spPr bwMode="auto">
          <a:xfrm flipV="1">
            <a:off x="3886200" y="2286000"/>
            <a:ext cx="304800" cy="152400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 flipV="1">
            <a:off x="6858000" y="2286000"/>
            <a:ext cx="304800" cy="152400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de deslocamento da demanda</a:t>
            </a:r>
            <a:endParaRPr lang="pt-BR" dirty="0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5911850" y="2758702"/>
            <a:ext cx="0" cy="746497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2971800" y="3047999"/>
            <a:ext cx="0" cy="466325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V="1">
            <a:off x="467544" y="3200399"/>
            <a:ext cx="0" cy="304799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12799" y="851486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Aumento da renda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726493" y="558924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Curto prazo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710131" y="5585586"/>
            <a:ext cx="2230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Prazo intermediário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287521" y="5589240"/>
            <a:ext cx="145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Longo prazo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3913" y="6238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931614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31614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522414" y="2057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522414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132014" y="2209800"/>
            <a:ext cx="10668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061154" y="2543552"/>
            <a:ext cx="11430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903414" y="2391152"/>
            <a:ext cx="1219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455489" y="2286000"/>
            <a:ext cx="1143000" cy="18288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284414" y="2209800"/>
            <a:ext cx="1219200" cy="1981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941139" y="32289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418014" y="2133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418014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561014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6874579" y="2385060"/>
            <a:ext cx="12192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7180014" y="2133600"/>
            <a:ext cx="1219200" cy="1981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931614" y="3505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3522414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6418014" y="2743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 flipH="1">
            <a:off x="1214824" y="2590800"/>
            <a:ext cx="1752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7332414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2684214" y="2209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5198814" y="2057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7" name="Rectangle 26"/>
          <p:cNvSpPr>
            <a:spLocks noChangeArrowheads="1"/>
          </p:cNvSpPr>
          <p:nvPr/>
        </p:nvSpPr>
        <p:spPr bwMode="auto">
          <a:xfrm>
            <a:off x="7561014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S</a:t>
            </a:r>
          </a:p>
        </p:txBody>
      </p:sp>
      <p:sp>
        <p:nvSpPr>
          <p:cNvPr id="8218" name="Rectangle 27"/>
          <p:cNvSpPr>
            <a:spLocks noChangeArrowheads="1"/>
          </p:cNvSpPr>
          <p:nvPr/>
        </p:nvSpPr>
        <p:spPr bwMode="auto">
          <a:xfrm>
            <a:off x="2227014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19" name="Rectangle 28"/>
          <p:cNvSpPr>
            <a:spLocks noChangeArrowheads="1"/>
          </p:cNvSpPr>
          <p:nvPr/>
        </p:nvSpPr>
        <p:spPr bwMode="auto">
          <a:xfrm>
            <a:off x="2608014" y="3886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0" name="Rectangle 29"/>
          <p:cNvSpPr>
            <a:spLocks noChangeArrowheads="1"/>
          </p:cNvSpPr>
          <p:nvPr/>
        </p:nvSpPr>
        <p:spPr bwMode="auto">
          <a:xfrm>
            <a:off x="5503614" y="3962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1" name="Rectangle 30"/>
          <p:cNvSpPr>
            <a:spLocks noChangeArrowheads="1"/>
          </p:cNvSpPr>
          <p:nvPr/>
        </p:nvSpPr>
        <p:spPr bwMode="auto">
          <a:xfrm>
            <a:off x="5122614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22" name="Rectangle 31"/>
          <p:cNvSpPr>
            <a:spLocks noChangeArrowheads="1"/>
          </p:cNvSpPr>
          <p:nvPr/>
        </p:nvSpPr>
        <p:spPr bwMode="auto">
          <a:xfrm>
            <a:off x="7942014" y="4191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</a:t>
            </a:r>
          </a:p>
        </p:txBody>
      </p:sp>
      <p:sp>
        <p:nvSpPr>
          <p:cNvPr id="8223" name="Rectangle 32"/>
          <p:cNvSpPr>
            <a:spLocks noChangeArrowheads="1"/>
          </p:cNvSpPr>
          <p:nvPr/>
        </p:nvSpPr>
        <p:spPr bwMode="auto">
          <a:xfrm>
            <a:off x="8323014" y="38100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D’</a:t>
            </a:r>
          </a:p>
        </p:txBody>
      </p:sp>
      <p:sp>
        <p:nvSpPr>
          <p:cNvPr id="8224" name="Rectangle 33"/>
          <p:cNvSpPr>
            <a:spLocks noChangeArrowheads="1"/>
          </p:cNvSpPr>
          <p:nvPr/>
        </p:nvSpPr>
        <p:spPr bwMode="auto">
          <a:xfrm>
            <a:off x="550614" y="32766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1</a:t>
            </a:r>
          </a:p>
        </p:txBody>
      </p:sp>
      <p:sp>
        <p:nvSpPr>
          <p:cNvPr id="8225" name="Rectangle 34"/>
          <p:cNvSpPr>
            <a:spLocks noChangeArrowheads="1"/>
          </p:cNvSpPr>
          <p:nvPr/>
        </p:nvSpPr>
        <p:spPr bwMode="auto">
          <a:xfrm>
            <a:off x="626814" y="4572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6" name="Rectangle 35"/>
          <p:cNvSpPr>
            <a:spLocks noChangeArrowheads="1"/>
          </p:cNvSpPr>
          <p:nvPr/>
        </p:nvSpPr>
        <p:spPr bwMode="auto">
          <a:xfrm>
            <a:off x="3293814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7" name="Rectangle 36"/>
          <p:cNvSpPr>
            <a:spLocks noChangeArrowheads="1"/>
          </p:cNvSpPr>
          <p:nvPr/>
        </p:nvSpPr>
        <p:spPr bwMode="auto">
          <a:xfrm>
            <a:off x="6265614" y="4724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</a:t>
            </a:r>
          </a:p>
        </p:txBody>
      </p:sp>
      <p:sp>
        <p:nvSpPr>
          <p:cNvPr id="8228" name="Rectangle 37"/>
          <p:cNvSpPr>
            <a:spLocks noChangeArrowheads="1"/>
          </p:cNvSpPr>
          <p:nvPr/>
        </p:nvSpPr>
        <p:spPr bwMode="auto">
          <a:xfrm>
            <a:off x="8246814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29" name="Rectangle 38"/>
          <p:cNvSpPr>
            <a:spLocks noChangeArrowheads="1"/>
          </p:cNvSpPr>
          <p:nvPr/>
        </p:nvSpPr>
        <p:spPr bwMode="auto">
          <a:xfrm>
            <a:off x="5656014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30" name="Rectangle 39"/>
          <p:cNvSpPr>
            <a:spLocks noChangeArrowheads="1"/>
          </p:cNvSpPr>
          <p:nvPr/>
        </p:nvSpPr>
        <p:spPr bwMode="auto">
          <a:xfrm>
            <a:off x="2912814" y="4648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q/t</a:t>
            </a:r>
          </a:p>
        </p:txBody>
      </p:sp>
      <p:sp>
        <p:nvSpPr>
          <p:cNvPr id="8231" name="Rectangle 40"/>
          <p:cNvSpPr>
            <a:spLocks noChangeArrowheads="1"/>
          </p:cNvSpPr>
          <p:nvPr/>
        </p:nvSpPr>
        <p:spPr bwMode="auto">
          <a:xfrm>
            <a:off x="626814" y="1905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2" name="Rectangle 41"/>
          <p:cNvSpPr>
            <a:spLocks noChangeArrowheads="1"/>
          </p:cNvSpPr>
          <p:nvPr/>
        </p:nvSpPr>
        <p:spPr bwMode="auto">
          <a:xfrm>
            <a:off x="3217614" y="1828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3" name="Rectangle 42"/>
          <p:cNvSpPr>
            <a:spLocks noChangeArrowheads="1"/>
          </p:cNvSpPr>
          <p:nvPr/>
        </p:nvSpPr>
        <p:spPr bwMode="auto">
          <a:xfrm>
            <a:off x="6037014" y="1981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/>
              <a:t>p</a:t>
            </a:r>
          </a:p>
        </p:txBody>
      </p:sp>
      <p:sp>
        <p:nvSpPr>
          <p:cNvPr id="8234" name="Rectangle 43"/>
          <p:cNvSpPr>
            <a:spLocks noChangeArrowheads="1"/>
          </p:cNvSpPr>
          <p:nvPr/>
        </p:nvSpPr>
        <p:spPr bwMode="auto">
          <a:xfrm>
            <a:off x="550615" y="2971800"/>
            <a:ext cx="425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/>
              <a:t>p</a:t>
            </a:r>
            <a:r>
              <a:rPr lang="pt-BR" altLang="pt-BR" sz="1600" i="1" baseline="-25000" dirty="0"/>
              <a:t>2</a:t>
            </a:r>
          </a:p>
        </p:txBody>
      </p:sp>
      <p:sp>
        <p:nvSpPr>
          <p:cNvPr id="8235" name="Rectangle 44"/>
          <p:cNvSpPr>
            <a:spLocks noChangeArrowheads="1"/>
          </p:cNvSpPr>
          <p:nvPr/>
        </p:nvSpPr>
        <p:spPr bwMode="auto">
          <a:xfrm>
            <a:off x="3154907" y="2806700"/>
            <a:ext cx="423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2</a:t>
            </a:r>
            <a:r>
              <a:rPr lang="pt-BR" altLang="pt-BR" sz="1600" i="1"/>
              <a:t>’</a:t>
            </a:r>
          </a:p>
        </p:txBody>
      </p:sp>
      <p:sp>
        <p:nvSpPr>
          <p:cNvPr id="8236" name="Rectangle 45"/>
          <p:cNvSpPr>
            <a:spLocks noChangeArrowheads="1"/>
          </p:cNvSpPr>
          <p:nvPr/>
        </p:nvSpPr>
        <p:spPr bwMode="auto">
          <a:xfrm>
            <a:off x="6037014" y="2514600"/>
            <a:ext cx="46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</a:t>
            </a:r>
            <a:r>
              <a:rPr lang="pt-BR" altLang="pt-BR" sz="1600" i="1" baseline="-25000"/>
              <a:t>2</a:t>
            </a:r>
            <a:r>
              <a:rPr lang="pt-BR" altLang="pt-BR" sz="1600" i="1"/>
              <a:t>”</a:t>
            </a:r>
          </a:p>
        </p:txBody>
      </p:sp>
      <p:sp>
        <p:nvSpPr>
          <p:cNvPr id="8237" name="Line 46"/>
          <p:cNvSpPr>
            <a:spLocks noChangeShapeType="1"/>
          </p:cNvSpPr>
          <p:nvPr/>
        </p:nvSpPr>
        <p:spPr bwMode="auto">
          <a:xfrm>
            <a:off x="4589214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38" name="Line 47"/>
          <p:cNvSpPr>
            <a:spLocks noChangeShapeType="1"/>
          </p:cNvSpPr>
          <p:nvPr/>
        </p:nvSpPr>
        <p:spPr bwMode="auto">
          <a:xfrm>
            <a:off x="4817814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39" name="Line 48"/>
          <p:cNvSpPr>
            <a:spLocks noChangeShapeType="1"/>
          </p:cNvSpPr>
          <p:nvPr/>
        </p:nvSpPr>
        <p:spPr bwMode="auto">
          <a:xfrm>
            <a:off x="1655514" y="352806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40" name="Line 49"/>
          <p:cNvSpPr>
            <a:spLocks noChangeShapeType="1"/>
          </p:cNvSpPr>
          <p:nvPr/>
        </p:nvSpPr>
        <p:spPr bwMode="auto">
          <a:xfrm>
            <a:off x="2036514" y="323278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41" name="Rectangle 50"/>
          <p:cNvSpPr>
            <a:spLocks noChangeArrowheads="1"/>
          </p:cNvSpPr>
          <p:nvPr/>
        </p:nvSpPr>
        <p:spPr bwMode="auto">
          <a:xfrm>
            <a:off x="1388814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42" name="Rectangle 51"/>
          <p:cNvSpPr>
            <a:spLocks noChangeArrowheads="1"/>
          </p:cNvSpPr>
          <p:nvPr/>
        </p:nvSpPr>
        <p:spPr bwMode="auto">
          <a:xfrm>
            <a:off x="4284414" y="4724400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endParaRPr lang="pt-BR" altLang="pt-BR" sz="1800" i="1">
              <a:solidFill>
                <a:schemeClr val="tx2"/>
              </a:solidFill>
            </a:endParaRPr>
          </a:p>
        </p:txBody>
      </p:sp>
      <p:sp>
        <p:nvSpPr>
          <p:cNvPr id="8243" name="Rectangle 52"/>
          <p:cNvSpPr>
            <a:spLocks noChangeArrowheads="1"/>
          </p:cNvSpPr>
          <p:nvPr/>
        </p:nvSpPr>
        <p:spPr bwMode="auto">
          <a:xfrm>
            <a:off x="1769814" y="4724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qe’</a:t>
            </a:r>
          </a:p>
        </p:txBody>
      </p:sp>
      <p:sp>
        <p:nvSpPr>
          <p:cNvPr id="8244" name="Rectangle 53"/>
          <p:cNvSpPr>
            <a:spLocks noChangeArrowheads="1"/>
          </p:cNvSpPr>
          <p:nvPr/>
        </p:nvSpPr>
        <p:spPr bwMode="auto">
          <a:xfrm>
            <a:off x="4589214" y="4724400"/>
            <a:ext cx="442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chemeClr val="tx2"/>
                </a:solidFill>
              </a:rPr>
              <a:t>q</a:t>
            </a:r>
            <a:r>
              <a:rPr lang="pt-BR" altLang="pt-BR" sz="1800" i="1" baseline="-25000">
                <a:solidFill>
                  <a:schemeClr val="tx2"/>
                </a:solidFill>
              </a:rPr>
              <a:t>e</a:t>
            </a:r>
            <a:r>
              <a:rPr lang="pt-BR" altLang="pt-BR" sz="1800" i="1">
                <a:solidFill>
                  <a:schemeClr val="tx2"/>
                </a:solidFill>
              </a:rPr>
              <a:t>’</a:t>
            </a:r>
          </a:p>
        </p:txBody>
      </p:sp>
      <p:sp>
        <p:nvSpPr>
          <p:cNvPr id="8246" name="Line 55"/>
          <p:cNvSpPr>
            <a:spLocks noChangeShapeType="1"/>
          </p:cNvSpPr>
          <p:nvPr/>
        </p:nvSpPr>
        <p:spPr bwMode="auto">
          <a:xfrm flipV="1">
            <a:off x="1160214" y="2438400"/>
            <a:ext cx="304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47" name="Line 56"/>
          <p:cNvSpPr>
            <a:spLocks noChangeShapeType="1"/>
          </p:cNvSpPr>
          <p:nvPr/>
        </p:nvSpPr>
        <p:spPr bwMode="auto">
          <a:xfrm flipV="1">
            <a:off x="3979614" y="2286000"/>
            <a:ext cx="304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48" name="Line 57"/>
          <p:cNvSpPr>
            <a:spLocks noChangeShapeType="1"/>
          </p:cNvSpPr>
          <p:nvPr/>
        </p:nvSpPr>
        <p:spPr bwMode="auto">
          <a:xfrm flipV="1">
            <a:off x="6951414" y="2286000"/>
            <a:ext cx="304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de deslocamento da demanda</a:t>
            </a:r>
            <a:endParaRPr lang="pt-BR" dirty="0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6005264" y="2758702"/>
            <a:ext cx="0" cy="7464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3065214" y="3047999"/>
            <a:ext cx="0" cy="466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V="1">
            <a:off x="539552" y="3200399"/>
            <a:ext cx="0" cy="3047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06214" y="851486"/>
            <a:ext cx="2672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Retração da demanda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726493" y="558924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Curto prazo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710131" y="5585586"/>
            <a:ext cx="2230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Prazo intermediário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287521" y="5589240"/>
            <a:ext cx="1454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Longo prazo</a:t>
            </a:r>
            <a:endParaRPr lang="pt-BR" dirty="0"/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>
            <a:off x="7103814" y="2757917"/>
            <a:ext cx="0" cy="196648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5825889" cy="381000"/>
          </a:xfrm>
        </p:spPr>
        <p:txBody>
          <a:bodyPr/>
          <a:lstStyle/>
          <a:p>
            <a:r>
              <a:rPr lang="pt-BR" dirty="0" smtClean="0"/>
              <a:t>IMPACTOS DO DESLOCAMENTO DA CURVA DE OFERTA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297" r="4317"/>
          <a:stretch/>
        </p:blipFill>
        <p:spPr>
          <a:xfrm>
            <a:off x="704726" y="2492896"/>
            <a:ext cx="8439274" cy="28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042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496888" y="1429544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496888" y="4782344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68511" y="4823619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01711" y="3985419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411288" y="1658144"/>
            <a:ext cx="17526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563688" y="1581944"/>
            <a:ext cx="16002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H="1">
            <a:off x="2106488" y="1429544"/>
            <a:ext cx="1600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1496888" y="2648744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3020887" y="2648744"/>
            <a:ext cx="543001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1118892" y="1353344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5355616" y="4782344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3633493" y="1124744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4185633" y="1277144"/>
            <a:ext cx="394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3325688" y="264874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4186598" y="4172744"/>
            <a:ext cx="359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5" name="Rectangle 20"/>
          <p:cNvSpPr>
            <a:spLocks noChangeArrowheads="1"/>
          </p:cNvSpPr>
          <p:nvPr/>
        </p:nvSpPr>
        <p:spPr bwMode="auto">
          <a:xfrm>
            <a:off x="1129250" y="4629944"/>
            <a:ext cx="322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1118840" y="2420144"/>
            <a:ext cx="341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2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9237" name="Rectangle 22"/>
          <p:cNvSpPr>
            <a:spLocks noChangeArrowheads="1"/>
          </p:cNvSpPr>
          <p:nvPr/>
        </p:nvSpPr>
        <p:spPr bwMode="auto">
          <a:xfrm>
            <a:off x="430088" y="5457418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oferta desloca-se, surge um excesso de oferta e o preço de equilíbrio estabelece-se em nível mais baixo.</a:t>
            </a:r>
            <a:endParaRPr lang="en-US" altLang="pt-B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 da oferta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7620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87691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7691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67710" y="1905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467710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410310" y="2590800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0310" y="2286000"/>
            <a:ext cx="1143000" cy="18288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458310" y="2286000"/>
            <a:ext cx="685800" cy="20574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876910" y="3048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63310" y="2133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36331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76910" y="3505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467710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628711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1181710" y="22098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512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944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2138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11789" y="4721225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631189" y="4721225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8374389" y="4724400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64080" y="18256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154880" y="17494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50480" y="20542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8412680" y="2133600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813128" y="1752600"/>
            <a:ext cx="37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517080" y="23590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146128" y="2054225"/>
            <a:ext cx="37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402928" y="2054225"/>
            <a:ext cx="37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850080" y="2262188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509923" y="4091404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110519" y="42672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658278" y="42672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539552" y="2819400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39552" y="3276600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77042" y="2667000"/>
            <a:ext cx="4892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867510" y="3048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17231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468691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4850665" y="35020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758251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7430110" y="2819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696310" y="23622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4001110" y="2667000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7277710" y="2133600"/>
            <a:ext cx="457200" cy="22098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V="1">
            <a:off x="6591910" y="2133600"/>
            <a:ext cx="15240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6896710" y="2590800"/>
            <a:ext cx="1600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5906110" y="2590800"/>
            <a:ext cx="50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1928936" y="46482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4748336" y="46482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491536" y="47244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4377383" y="4648200"/>
            <a:ext cx="45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7125310" y="4724400"/>
            <a:ext cx="476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557983" y="4648200"/>
            <a:ext cx="45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 flipH="1" flipV="1">
            <a:off x="2324710" y="2667000"/>
            <a:ext cx="2286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 flipV="1">
            <a:off x="5144110" y="2590800"/>
            <a:ext cx="250824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 flipV="1">
            <a:off x="7887310" y="2514600"/>
            <a:ext cx="296432" cy="3062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de deslocamento na oferta</a:t>
            </a:r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906214" y="851486"/>
            <a:ext cx="355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Quebra de safra (geada ou seca)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75476" y="5805264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inelástica</a:t>
            </a:r>
            <a:endParaRPr lang="pt-BR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94483" y="5805264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+ elástica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 bwMode="auto">
          <a:xfrm flipH="1">
            <a:off x="1874406" y="5131296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Line 38"/>
          <p:cNvSpPr>
            <a:spLocks noChangeShapeType="1"/>
          </p:cNvSpPr>
          <p:nvPr/>
        </p:nvSpPr>
        <p:spPr bwMode="auto">
          <a:xfrm>
            <a:off x="1874406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2179206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Conector de seta reta 69"/>
          <p:cNvCxnSpPr/>
          <p:nvPr/>
        </p:nvCxnSpPr>
        <p:spPr bwMode="auto">
          <a:xfrm flipH="1">
            <a:off x="4686910" y="5131296"/>
            <a:ext cx="163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4686910" y="5010497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4860032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Line 57"/>
          <p:cNvSpPr>
            <a:spLocks noChangeShapeType="1"/>
          </p:cNvSpPr>
          <p:nvPr/>
        </p:nvSpPr>
        <p:spPr bwMode="auto">
          <a:xfrm flipV="1">
            <a:off x="5911850" y="2758702"/>
            <a:ext cx="0" cy="746497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57"/>
          <p:cNvSpPr>
            <a:spLocks noChangeShapeType="1"/>
          </p:cNvSpPr>
          <p:nvPr/>
        </p:nvSpPr>
        <p:spPr bwMode="auto">
          <a:xfrm flipV="1">
            <a:off x="3086710" y="2898577"/>
            <a:ext cx="0" cy="625272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57"/>
          <p:cNvSpPr>
            <a:spLocks noChangeShapeType="1"/>
          </p:cNvSpPr>
          <p:nvPr/>
        </p:nvSpPr>
        <p:spPr bwMode="auto">
          <a:xfrm flipV="1">
            <a:off x="467544" y="3048000"/>
            <a:ext cx="0" cy="457198"/>
          </a:xfrm>
          <a:prstGeom prst="line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3563888" y="5788387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elástica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7620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87691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7691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67710" y="1905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467710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410310" y="2590800"/>
            <a:ext cx="1676400" cy="1676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0310" y="2286000"/>
            <a:ext cx="1143000" cy="18288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458310" y="2286000"/>
            <a:ext cx="685800" cy="20574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876910" y="3048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63310" y="2133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36331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76910" y="3505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467710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628711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1181710" y="2209800"/>
            <a:ext cx="1524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512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944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213853" y="4724400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11789" y="4721225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631189" y="4721225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8374389" y="4724400"/>
            <a:ext cx="518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6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64080" y="18256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154880" y="17494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50480" y="20542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8384628" y="2133600"/>
            <a:ext cx="370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841180" y="1752600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489028" y="2359025"/>
            <a:ext cx="370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174180" y="2054225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548455" y="1897384"/>
            <a:ext cx="314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pt-BR" altLang="pt-BR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2822028" y="2262188"/>
            <a:ext cx="370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  <a:endParaRPr lang="pt-BR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509923" y="4091404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110519" y="42672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658278" y="4267200"/>
            <a:ext cx="340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539552" y="2819400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pt-BR" altLang="pt-BR" sz="14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39552" y="3276600"/>
            <a:ext cx="373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pt-BR" altLang="pt-BR" sz="14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077042" y="2667000"/>
            <a:ext cx="4892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altLang="pt-B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pt-BR" altLang="pt-BR" sz="1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  <a:endParaRPr lang="pt-BR" altLang="pt-BR" sz="14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867510" y="3048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17231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468691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4850665" y="35020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758251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7430110" y="2819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696310" y="2362200"/>
            <a:ext cx="1524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4001110" y="2667000"/>
            <a:ext cx="1676400" cy="1676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7277710" y="2133600"/>
            <a:ext cx="457200" cy="2209800"/>
          </a:xfrm>
          <a:prstGeom prst="line">
            <a:avLst/>
          </a:prstGeom>
          <a:noFill/>
          <a:ln w="38100">
            <a:solidFill>
              <a:srgbClr val="FE2F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V="1">
            <a:off x="6591910" y="2133600"/>
            <a:ext cx="1524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6896710" y="2590800"/>
            <a:ext cx="16002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5906110" y="2590800"/>
            <a:ext cx="50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4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t-BR" altLang="pt-B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pt-BR" altLang="pt-BR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1926531" y="4648200"/>
            <a:ext cx="401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pt-BR" altLang="pt-BR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4745931" y="4648200"/>
            <a:ext cx="401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pt-BR" altLang="pt-BR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7489131" y="4724400"/>
            <a:ext cx="401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pt-BR" altLang="pt-BR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4377383" y="4648200"/>
            <a:ext cx="4523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6741368" y="47244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16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600" i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’’</a:t>
            </a:r>
            <a:endParaRPr lang="pt-BR" altLang="pt-BR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1586035" y="4648200"/>
            <a:ext cx="39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600" i="1" baseline="-250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600" i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 flipH="1" flipV="1">
            <a:off x="2324710" y="2667000"/>
            <a:ext cx="2286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 flipV="1">
            <a:off x="5144110" y="2590800"/>
            <a:ext cx="250824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 flipV="1">
            <a:off x="7887310" y="2514600"/>
            <a:ext cx="296432" cy="3062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de deslocamento na oferta</a:t>
            </a:r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906214" y="851486"/>
            <a:ext cx="568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Excesso de produção (</a:t>
            </a:r>
            <a:r>
              <a:rPr lang="pt-BR" dirty="0" err="1" smtClean="0"/>
              <a:t>oversupply</a:t>
            </a:r>
            <a:r>
              <a:rPr lang="pt-BR" dirty="0" smtClean="0"/>
              <a:t>)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 bwMode="auto">
          <a:xfrm flipH="1">
            <a:off x="1874406" y="5131296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Line 38"/>
          <p:cNvSpPr>
            <a:spLocks noChangeShapeType="1"/>
          </p:cNvSpPr>
          <p:nvPr/>
        </p:nvSpPr>
        <p:spPr bwMode="auto">
          <a:xfrm>
            <a:off x="1874406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2179206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Conector de seta reta 69"/>
          <p:cNvCxnSpPr/>
          <p:nvPr/>
        </p:nvCxnSpPr>
        <p:spPr bwMode="auto">
          <a:xfrm flipH="1">
            <a:off x="4686910" y="5131296"/>
            <a:ext cx="1637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4686910" y="5010497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4860032" y="5013176"/>
            <a:ext cx="0" cy="2362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Line 57"/>
          <p:cNvSpPr>
            <a:spLocks noChangeShapeType="1"/>
          </p:cNvSpPr>
          <p:nvPr/>
        </p:nvSpPr>
        <p:spPr bwMode="auto">
          <a:xfrm flipV="1">
            <a:off x="5911850" y="2758702"/>
            <a:ext cx="0" cy="7464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6" name="Line 57"/>
          <p:cNvSpPr>
            <a:spLocks noChangeShapeType="1"/>
          </p:cNvSpPr>
          <p:nvPr/>
        </p:nvSpPr>
        <p:spPr bwMode="auto">
          <a:xfrm flipV="1">
            <a:off x="3086710" y="2898577"/>
            <a:ext cx="0" cy="6252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Line 57"/>
          <p:cNvSpPr>
            <a:spLocks noChangeShapeType="1"/>
          </p:cNvSpPr>
          <p:nvPr/>
        </p:nvSpPr>
        <p:spPr bwMode="auto">
          <a:xfrm flipV="1">
            <a:off x="467544" y="3048000"/>
            <a:ext cx="0" cy="45719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6475476" y="5805264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inelástica</a:t>
            </a:r>
            <a:endParaRPr lang="pt-BR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694483" y="5805264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+ elástica</a:t>
            </a:r>
            <a:endParaRPr lang="pt-BR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3563888" y="5788387"/>
            <a:ext cx="24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Demanda elástica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Tecnologia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mercado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762017"/>
              </p:ext>
            </p:extLst>
          </p:nvPr>
        </p:nvGraphicFramePr>
        <p:xfrm>
          <a:off x="539552" y="980728"/>
          <a:ext cx="3888432" cy="48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139952" y="2124145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Produtor oferece sua produção para intermediário, varejista e consumidor final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69280" y="3068960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Refere-se aquele segmento do mercado onde concentra grande volume de transação de mercadoria.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5906399"/>
            <a:ext cx="2385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 dirty="0" smtClean="0"/>
              <a:t>Fonte: Barros (1987) - adaptado</a:t>
            </a:r>
            <a:endParaRPr lang="pt-BR" sz="1200" b="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69280" y="422108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Trata-se do local onde os consumidores adquirem suas mercadoras.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532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Inovação tecnológica – teoria do “</a:t>
            </a:r>
            <a:r>
              <a:rPr lang="pt-BR" dirty="0" err="1" smtClean="0"/>
              <a:t>Treadmill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009543" y="1412776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09543" y="476557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009543" y="3391877"/>
            <a:ext cx="3200399" cy="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2947" y="4841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5347" y="1412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88499" y="3197642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9392" y="3207210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endParaRPr lang="en-US" altLang="pt-B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265836" y="1412776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265836" y="476557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5331207" y="3391877"/>
            <a:ext cx="1567514" cy="8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469240" y="4841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11640" y="1412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44792" y="3197642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51829" y="3197642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endParaRPr lang="en-US" altLang="pt-B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 flipV="1">
            <a:off x="6300191" y="1597441"/>
            <a:ext cx="1125213" cy="305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6300190" y="1597441"/>
            <a:ext cx="1656186" cy="3035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740352" y="1268760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H="1" flipV="1">
            <a:off x="2339752" y="3382308"/>
            <a:ext cx="0" cy="13654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H="1" flipV="1">
            <a:off x="2771800" y="3391876"/>
            <a:ext cx="0" cy="13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174482" y="4715852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578893" y="4715852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8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Conector de seta reta 29"/>
          <p:cNvCxnSpPr/>
          <p:nvPr/>
        </p:nvCxnSpPr>
        <p:spPr bwMode="auto">
          <a:xfrm>
            <a:off x="2339752" y="326769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tângulo 30"/>
          <p:cNvSpPr/>
          <p:nvPr/>
        </p:nvSpPr>
        <p:spPr bwMode="auto">
          <a:xfrm>
            <a:off x="1009543" y="3391877"/>
            <a:ext cx="1762257" cy="137369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2339752" y="3392717"/>
            <a:ext cx="432048" cy="13736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55832" y="5190862"/>
            <a:ext cx="109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Produtor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585194" y="5208954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71208" y="858198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Curto Prazo</a:t>
            </a:r>
            <a:endParaRPr lang="pt-BR" dirty="0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Inovação tecnológica – teoria do “</a:t>
            </a:r>
            <a:r>
              <a:rPr lang="pt-BR" dirty="0" err="1" smtClean="0"/>
              <a:t>Treadmill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009543" y="1412776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09543" y="476557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009543" y="3391877"/>
            <a:ext cx="3200399" cy="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2947" y="4841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5347" y="1412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88499" y="3197642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9392" y="3207210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endParaRPr lang="en-US" altLang="pt-B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265836" y="1412776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265836" y="4765576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5331207" y="3391877"/>
            <a:ext cx="1567514" cy="8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469240" y="4841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11640" y="1412776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79271" y="4407217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51829" y="3197642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endParaRPr lang="en-US" altLang="pt-B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 flipV="1">
            <a:off x="6300191" y="1597441"/>
            <a:ext cx="1125213" cy="305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6300190" y="1597441"/>
            <a:ext cx="1656186" cy="3035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740352" y="1268760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6452590" y="1749841"/>
            <a:ext cx="1656186" cy="3035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H="1" flipV="1">
            <a:off x="2339752" y="3382308"/>
            <a:ext cx="0" cy="13654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H="1" flipV="1">
            <a:off x="2771800" y="3391876"/>
            <a:ext cx="0" cy="13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229592" y="4715852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altLang="pt-BR" sz="18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1009543" y="3392718"/>
            <a:ext cx="1762257" cy="255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H="1">
            <a:off x="1009543" y="3648447"/>
            <a:ext cx="745969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559502" y="4715852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altLang="pt-BR" sz="18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tângulo 35"/>
          <p:cNvSpPr/>
          <p:nvPr/>
        </p:nvSpPr>
        <p:spPr bwMode="auto">
          <a:xfrm>
            <a:off x="1009543" y="3648445"/>
            <a:ext cx="1757103" cy="111713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7" name="Retângulo 36"/>
          <p:cNvSpPr/>
          <p:nvPr/>
        </p:nvSpPr>
        <p:spPr bwMode="auto">
          <a:xfrm>
            <a:off x="2483768" y="3648446"/>
            <a:ext cx="282878" cy="11179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38" name="Conector de seta reta 37"/>
          <p:cNvCxnSpPr/>
          <p:nvPr/>
        </p:nvCxnSpPr>
        <p:spPr bwMode="auto">
          <a:xfrm>
            <a:off x="2793054" y="3501008"/>
            <a:ext cx="2611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Conector de seta reta 39"/>
          <p:cNvCxnSpPr/>
          <p:nvPr/>
        </p:nvCxnSpPr>
        <p:spPr bwMode="auto">
          <a:xfrm>
            <a:off x="7676728" y="2204864"/>
            <a:ext cx="118532" cy="65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1639090" y="3394093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Perda</a:t>
            </a:r>
            <a:endParaRPr lang="pt-BR" sz="1200" dirty="0"/>
          </a:p>
        </p:txBody>
      </p:sp>
      <p:sp>
        <p:nvSpPr>
          <p:cNvPr id="39" name="CaixaDeTexto 38"/>
          <p:cNvSpPr txBox="1"/>
          <p:nvPr/>
        </p:nvSpPr>
        <p:spPr>
          <a:xfrm rot="16200000">
            <a:off x="2281469" y="408380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Ganho</a:t>
            </a:r>
            <a:endParaRPr lang="pt-BR" sz="12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955832" y="5190862"/>
            <a:ext cx="1098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Produtor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585194" y="5208954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839949" y="858198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Longo Prazo</a:t>
            </a:r>
            <a:endParaRPr lang="pt-BR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H="1" flipV="1">
            <a:off x="2771800" y="3391876"/>
            <a:ext cx="0" cy="13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H="1" flipV="1">
            <a:off x="2483768" y="3648446"/>
            <a:ext cx="8384" cy="109931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</a:t>
            </a:r>
            <a:r>
              <a:rPr lang="pt-BR" dirty="0" err="1" smtClean="0"/>
              <a:t>treadmil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Tecnologia</a:t>
            </a:r>
          </a:p>
          <a:p>
            <a:r>
              <a:rPr lang="pt-BR" dirty="0" smtClean="0"/>
              <a:t>A demanda do produto agrícola é inelástica;</a:t>
            </a:r>
          </a:p>
          <a:p>
            <a:r>
              <a:rPr lang="pt-BR" dirty="0" smtClean="0"/>
              <a:t>O produtor pioneiro na inovação apropria-se da maior rentabilidade da atividade;</a:t>
            </a:r>
          </a:p>
          <a:p>
            <a:r>
              <a:rPr lang="pt-BR" dirty="0" smtClean="0"/>
              <a:t>No longo prazo, o ganho de produtividade é transferido para o setor jusante.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7" y="1281911"/>
            <a:ext cx="83932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49978" y="2509446"/>
            <a:ext cx="196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Investimento em tecnologia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2635" y="2924944"/>
            <a:ext cx="196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Fora do mercado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1228" y="2103883"/>
            <a:ext cx="196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Produtividade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199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Efeito de intervenção no mercado agrícola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FB510-6FE1-4DCB-900B-9747C96F4356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Intervenção do governo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1763688" y="1216702"/>
            <a:ext cx="2949478" cy="50405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5870" y="1310196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Curva de oferta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106596" y="2100684"/>
            <a:ext cx="1872208" cy="6480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927084" y="2172692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6534" y="2257127"/>
            <a:ext cx="166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Impostos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10800000">
            <a:off x="1784208" y="2574024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 flipH="1">
            <a:off x="1785002" y="1646124"/>
            <a:ext cx="1" cy="18977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ângulo 9"/>
          <p:cNvSpPr/>
          <p:nvPr/>
        </p:nvSpPr>
        <p:spPr bwMode="auto">
          <a:xfrm>
            <a:off x="2112327" y="3068960"/>
            <a:ext cx="187220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932815" y="3140968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12265" y="3265239"/>
            <a:ext cx="166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Subsídios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 rot="10800000">
            <a:off x="1789939" y="3542300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215744" y="1143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215744" y="5105400"/>
            <a:ext cx="3358036" cy="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596744" y="2133600"/>
            <a:ext cx="23622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215744" y="1524000"/>
            <a:ext cx="281940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98062" y="1002268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084239" y="5161768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47662" y="1870075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043566" y="4308475"/>
            <a:ext cx="359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64259" y="2590800"/>
            <a:ext cx="426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61108" y="3048000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1215744" y="3276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434944" y="2895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1215744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1215744" y="3657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434944" y="2895600"/>
            <a:ext cx="0" cy="762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50774" y="3470275"/>
            <a:ext cx="425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143049" y="5105400"/>
            <a:ext cx="417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en-US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1520544" y="1752600"/>
            <a:ext cx="2057400" cy="20574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523489" y="1371600"/>
            <a:ext cx="394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815944" y="3276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2586997" y="5105400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924306" y="4953000"/>
            <a:ext cx="322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3087208" y="2315029"/>
            <a:ext cx="295672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Impostos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644008" y="2473112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/>
              <a:t>Pe</a:t>
            </a:r>
            <a:r>
              <a:rPr lang="pt-BR" dirty="0" smtClean="0"/>
              <a:t> e </a:t>
            </a:r>
            <a:r>
              <a:rPr lang="pt-BR" dirty="0" err="1" smtClean="0"/>
              <a:t>Qe</a:t>
            </a:r>
            <a:r>
              <a:rPr lang="pt-BR" dirty="0" smtClean="0"/>
              <a:t> = equilíbrio</a:t>
            </a:r>
          </a:p>
          <a:p>
            <a:pPr algn="just"/>
            <a:endParaRPr lang="pt-BR" dirty="0" smtClean="0"/>
          </a:p>
          <a:p>
            <a:pPr marL="342900" indent="-342900" algn="just">
              <a:buAutoNum type="arabicParenR"/>
            </a:pPr>
            <a:r>
              <a:rPr lang="pt-BR" sz="1400" dirty="0" smtClean="0"/>
              <a:t>Imposto eleva o custo e reduz  a receita líquida, levando a diminuição da produção</a:t>
            </a:r>
          </a:p>
          <a:p>
            <a:pPr marL="342900" indent="-342900" algn="just">
              <a:buAutoNum type="arabicParenR"/>
            </a:pPr>
            <a:r>
              <a:rPr lang="pt-BR" sz="1400" dirty="0" smtClean="0"/>
              <a:t>Preço aumenta para </a:t>
            </a:r>
            <a:r>
              <a:rPr lang="pt-BR" sz="1400" i="1" dirty="0" err="1" smtClean="0"/>
              <a:t>p</a:t>
            </a:r>
            <a:r>
              <a:rPr lang="pt-BR" sz="1400" i="1" baseline="-25000" dirty="0" err="1" smtClean="0"/>
              <a:t>d</a:t>
            </a:r>
            <a:r>
              <a:rPr lang="pt-BR" sz="1400" i="1" dirty="0"/>
              <a:t> </a:t>
            </a:r>
            <a:r>
              <a:rPr lang="pt-BR" sz="1400" dirty="0" smtClean="0"/>
              <a:t>, que é o valor pago pelo consumidor;</a:t>
            </a:r>
          </a:p>
          <a:p>
            <a:pPr marL="342900" indent="-342900" algn="just">
              <a:buFontTx/>
              <a:buAutoNum type="arabicParenR"/>
            </a:pPr>
            <a:r>
              <a:rPr lang="pt-BR" sz="1400" dirty="0"/>
              <a:t>O </a:t>
            </a:r>
            <a:r>
              <a:rPr lang="pt-BR" sz="1400" dirty="0" smtClean="0"/>
              <a:t>preço </a:t>
            </a:r>
            <a:r>
              <a:rPr lang="pt-BR" sz="1400" dirty="0"/>
              <a:t>recebido pelo </a:t>
            </a:r>
            <a:r>
              <a:rPr lang="pt-BR" sz="1400" dirty="0" smtClean="0"/>
              <a:t>produtor</a:t>
            </a:r>
            <a:r>
              <a:rPr lang="pt-BR" sz="1400" dirty="0"/>
              <a:t> </a:t>
            </a:r>
            <a:r>
              <a:rPr lang="pt-BR" sz="1400" dirty="0" smtClean="0"/>
              <a:t>é </a:t>
            </a:r>
            <a:r>
              <a:rPr lang="pt-BR" sz="1400" i="1" dirty="0" err="1" smtClean="0"/>
              <a:t>p</a:t>
            </a:r>
            <a:r>
              <a:rPr lang="pt-BR" sz="1400" i="1" baseline="-25000" dirty="0" err="1" smtClean="0"/>
              <a:t>o</a:t>
            </a:r>
            <a:r>
              <a:rPr lang="pt-BR" sz="1400" i="1" baseline="-25000" dirty="0" smtClean="0"/>
              <a:t>.</a:t>
            </a:r>
            <a:endParaRPr lang="pt-BR" sz="1400" dirty="0"/>
          </a:p>
          <a:p>
            <a:pPr marL="342900" indent="-342900" algn="just">
              <a:buAutoNum type="arabicParenR"/>
            </a:pPr>
            <a:r>
              <a:rPr lang="pt-BR" sz="1400" dirty="0" smtClean="0"/>
              <a:t>Com o ajuste o governo arrecada o valore (</a:t>
            </a:r>
            <a:r>
              <a:rPr lang="pt-BR" sz="1400" i="1" dirty="0" err="1" smtClean="0"/>
              <a:t>p</a:t>
            </a:r>
            <a:r>
              <a:rPr lang="pt-BR" sz="1400" i="1" baseline="-25000" dirty="0" err="1" smtClean="0"/>
              <a:t>d</a:t>
            </a:r>
            <a:r>
              <a:rPr lang="pt-BR" sz="1400" i="1" dirty="0" err="1" smtClean="0"/>
              <a:t>-p</a:t>
            </a:r>
            <a:r>
              <a:rPr lang="pt-BR" sz="1400" i="1" baseline="-25000" dirty="0" err="1" smtClean="0"/>
              <a:t>o</a:t>
            </a:r>
            <a:r>
              <a:rPr lang="pt-BR" sz="1400" dirty="0" smtClean="0"/>
              <a:t>).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295400" y="1143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295400" y="5105400"/>
            <a:ext cx="30605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286000" y="1752600"/>
            <a:ext cx="17526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431256" y="1371600"/>
            <a:ext cx="845344" cy="328153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65004" y="1143000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889205" y="5146675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89205" y="1752600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212482" y="4565993"/>
            <a:ext cx="359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823105" y="2286000"/>
            <a:ext cx="426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19954" y="2987660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1295400" y="3276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743200" y="3505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1295400" y="2590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1295400" y="3505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743200" y="2590800"/>
            <a:ext cx="0" cy="914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34516" y="3284984"/>
            <a:ext cx="425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altLang="pt-BR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426706" y="5105400"/>
            <a:ext cx="417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4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BR" altLang="pt-B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en-US" altLang="pt-BR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1915199" y="1550432"/>
            <a:ext cx="1524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374545" y="1447800"/>
            <a:ext cx="394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895600" y="3276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771800" y="5105400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400" i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pt-BR" sz="1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003962" y="4953000"/>
            <a:ext cx="322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3124200" y="2057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Impostos e repartições dos custos</a:t>
            </a:r>
            <a:endParaRPr lang="pt-BR" dirty="0"/>
          </a:p>
        </p:txBody>
      </p:sp>
      <p:sp>
        <p:nvSpPr>
          <p:cNvPr id="3" name="Chave esquerda 2"/>
          <p:cNvSpPr/>
          <p:nvPr/>
        </p:nvSpPr>
        <p:spPr bwMode="auto">
          <a:xfrm>
            <a:off x="611560" y="2560980"/>
            <a:ext cx="208393" cy="944220"/>
          </a:xfrm>
          <a:prstGeom prst="leftBrace">
            <a:avLst>
              <a:gd name="adj1" fmla="val 7931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43648" y="4874568"/>
            <a:ext cx="3400760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 Narrow" panose="020B0606020202030204" pitchFamily="34" charset="0"/>
              </a:rPr>
              <a:t>SE A CURVA DE DEMANDA MAIS INELÁSTICA QUE A CURVA DE OFERTA, O CONSUMIDOR ARCA COM MAIOR PARTE DO AJUSTE FISCAL.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86000" y="692696"/>
            <a:ext cx="51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Efeito sobre a curva de demanda mais inelástica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613991" y="2125885"/>
            <a:ext cx="43924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 err="1" smtClean="0"/>
              <a:t>Pe</a:t>
            </a:r>
            <a:r>
              <a:rPr lang="pt-BR" sz="1800" dirty="0" smtClean="0"/>
              <a:t> e </a:t>
            </a:r>
            <a:r>
              <a:rPr lang="pt-BR" sz="1800" dirty="0" err="1" smtClean="0"/>
              <a:t>Qe</a:t>
            </a:r>
            <a:r>
              <a:rPr lang="pt-BR" sz="1800" dirty="0" smtClean="0"/>
              <a:t> = equilíbrio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Arrecadação </a:t>
            </a:r>
            <a:r>
              <a:rPr lang="pt-BR" dirty="0"/>
              <a:t>do  governo = (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d</a:t>
            </a:r>
            <a:r>
              <a:rPr lang="pt-BR" i="1" baseline="-25000" dirty="0" smtClean="0"/>
              <a:t> </a:t>
            </a:r>
            <a:r>
              <a:rPr lang="pt-BR" i="1" dirty="0" smtClean="0"/>
              <a:t>- 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o</a:t>
            </a:r>
            <a:r>
              <a:rPr lang="pt-BR" dirty="0"/>
              <a:t>).</a:t>
            </a:r>
          </a:p>
          <a:p>
            <a:pPr algn="just"/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Repartição dos custos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Valor pago pela sociedade = 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d</a:t>
            </a:r>
            <a:r>
              <a:rPr lang="pt-BR" dirty="0" smtClean="0"/>
              <a:t> - 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e</a:t>
            </a:r>
            <a:endParaRPr lang="pt-BR" i="1" baseline="-25000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Valor pago pelo produtor = 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e</a:t>
            </a:r>
            <a:r>
              <a:rPr lang="pt-BR" dirty="0" smtClean="0"/>
              <a:t> - 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o</a:t>
            </a:r>
            <a:endParaRPr lang="pt-BR" i="1" baseline="-25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DA REFORMA TRIBURÁRIA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63" t="3800" b="3800"/>
          <a:stretch/>
        </p:blipFill>
        <p:spPr>
          <a:xfrm>
            <a:off x="467543" y="836712"/>
            <a:ext cx="8518271" cy="60212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-1317668" y="4818676"/>
            <a:ext cx="297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Imagem da internet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2711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Deslocamentos das curvas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03648" y="1196752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Deslocamento da curva de Demanda</a:t>
            </a:r>
          </a:p>
          <a:p>
            <a:r>
              <a:rPr lang="pt-BR" sz="2400" dirty="0" smtClean="0"/>
              <a:t>Aumento da Renda</a:t>
            </a:r>
          </a:p>
          <a:p>
            <a:r>
              <a:rPr lang="pt-BR" sz="2400" dirty="0" smtClean="0"/>
              <a:t>Retração da demanda (notícia negativa)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Deslocamento da curva de Oferta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dirty="0" smtClean="0"/>
              <a:t>Geada ou seca (</a:t>
            </a:r>
            <a:r>
              <a:rPr lang="pt-BR" sz="1800" dirty="0" err="1" smtClean="0"/>
              <a:t>Frost</a:t>
            </a:r>
            <a:r>
              <a:rPr lang="pt-BR" sz="1800" dirty="0" smtClean="0"/>
              <a:t> </a:t>
            </a:r>
            <a:r>
              <a:rPr lang="pt-BR" sz="1800" dirty="0" err="1" smtClean="0"/>
              <a:t>or</a:t>
            </a:r>
            <a:r>
              <a:rPr lang="pt-BR" sz="1800" dirty="0" smtClean="0"/>
              <a:t> </a:t>
            </a:r>
            <a:r>
              <a:rPr lang="pt-BR" sz="1800" dirty="0" err="1" smtClean="0"/>
              <a:t>Drought</a:t>
            </a:r>
            <a:r>
              <a:rPr lang="pt-BR" sz="2400" dirty="0" smtClean="0"/>
              <a:t>)</a:t>
            </a:r>
          </a:p>
          <a:p>
            <a:r>
              <a:rPr lang="pt-BR" sz="2400" dirty="0" err="1" smtClean="0"/>
              <a:t>Supersafra</a:t>
            </a:r>
            <a:r>
              <a:rPr lang="pt-BR" sz="2400" dirty="0" smtClean="0"/>
              <a:t> </a:t>
            </a:r>
            <a:r>
              <a:rPr lang="pt-BR" sz="2000" dirty="0"/>
              <a:t>(</a:t>
            </a:r>
            <a:r>
              <a:rPr lang="pt-BR" sz="1800" dirty="0" err="1"/>
              <a:t>oversupply</a:t>
            </a:r>
            <a:r>
              <a:rPr lang="pt-BR" sz="2000" dirty="0"/>
              <a:t>)</a:t>
            </a:r>
            <a:endParaRPr lang="pt-BR" sz="2400" dirty="0"/>
          </a:p>
          <a:p>
            <a:r>
              <a:rPr lang="pt-BR" sz="2400" dirty="0" smtClean="0"/>
              <a:t>Tecnologia</a:t>
            </a:r>
          </a:p>
          <a:p>
            <a:r>
              <a:rPr lang="pt-BR" sz="2400" dirty="0" smtClean="0"/>
              <a:t>Impostos</a:t>
            </a:r>
          </a:p>
          <a:p>
            <a:r>
              <a:rPr lang="pt-BR" sz="2400" dirty="0" smtClean="0"/>
              <a:t>Subsídios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Office\Templates\Presentation Designs\Capsules.pot</Template>
  <TotalTime>17042</TotalTime>
  <Words>3786</Words>
  <Application>Microsoft Office PowerPoint</Application>
  <PresentationFormat>Apresentação na tela (4:3)</PresentationFormat>
  <Paragraphs>925</Paragraphs>
  <Slides>107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107</vt:i4>
      </vt:variant>
    </vt:vector>
  </HeadingPairs>
  <TitlesOfParts>
    <vt:vector size="119" baseType="lpstr">
      <vt:lpstr>Arial</vt:lpstr>
      <vt:lpstr>Arial Narrow</vt:lpstr>
      <vt:lpstr>Calibri</vt:lpstr>
      <vt:lpstr>Cambria Math</vt:lpstr>
      <vt:lpstr>Dubai</vt:lpstr>
      <vt:lpstr>Symbol</vt:lpstr>
      <vt:lpstr>Tahoma</vt:lpstr>
      <vt:lpstr>Times New Roman</vt:lpstr>
      <vt:lpstr>Wingdings</vt:lpstr>
      <vt:lpstr>Capsules</vt:lpstr>
      <vt:lpstr>Equação</vt:lpstr>
      <vt:lpstr>Equation</vt:lpstr>
      <vt:lpstr>Comercialização de produtos agrícolas AULAS 21 E 26/09  Prof. Margarete Boteon (LES 560)</vt:lpstr>
      <vt:lpstr>Recados </vt:lpstr>
      <vt:lpstr>DEFINIÇÕES</vt:lpstr>
      <vt:lpstr>Referencial teórico</vt:lpstr>
      <vt:lpstr>Canal de comercialização</vt:lpstr>
      <vt:lpstr>Comercialização</vt:lpstr>
      <vt:lpstr>Utilidades produzidas com bens e serviços na comercialização </vt:lpstr>
      <vt:lpstr>Exemplo de comercialização: Trigo</vt:lpstr>
      <vt:lpstr>Níveis de mercado</vt:lpstr>
      <vt:lpstr>DEMANDA</vt:lpstr>
      <vt:lpstr>Demanda de produtos agrícolas</vt:lpstr>
      <vt:lpstr>Função demanda</vt:lpstr>
      <vt:lpstr>Curva de Demanda</vt:lpstr>
      <vt:lpstr>Apresentação do PowerPoint</vt:lpstr>
      <vt:lpstr>Cálculo da Elasticidade-Preço da Demanda </vt:lpstr>
      <vt:lpstr>Classificação da Elasticidade – preço da demanda</vt:lpstr>
      <vt:lpstr>Apresentação do PowerPoint</vt:lpstr>
      <vt:lpstr>EXERCÍCIO</vt:lpstr>
      <vt:lpstr>Fatores que afetam a elasticidade-preço</vt:lpstr>
      <vt:lpstr>DECLIVIDADE DA CURA DE DEMANDA - PREÇO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PERGUNTA IMPORTANTE</vt:lpstr>
      <vt:lpstr>Previsão da Receia</vt:lpstr>
      <vt:lpstr>Receita Total e Elasticidade – Preço de Demanda</vt:lpstr>
      <vt:lpstr>Receita Total e Elasticidade – Preço de Demanda</vt:lpstr>
      <vt:lpstr>Receita total para diferentes elasticidade da demanda</vt:lpstr>
      <vt:lpstr>Apresentação do PowerPoint</vt:lpstr>
      <vt:lpstr>Apresentação do PowerPoint</vt:lpstr>
      <vt:lpstr>Receita total para diferentes elasticidade da demanda</vt:lpstr>
      <vt:lpstr>ELASTICIDADE DE RENDA CONSUMO</vt:lpstr>
      <vt:lpstr>Curva de renda consumo</vt:lpstr>
      <vt:lpstr>Cálculo da Elasticidade-Renda</vt:lpstr>
      <vt:lpstr>Relação entre Renda e Consumo</vt:lpstr>
      <vt:lpstr>Apresentação do PowerPoint</vt:lpstr>
      <vt:lpstr>Apresentação do PowerPoint</vt:lpstr>
      <vt:lpstr>Apresentação do PowerPoint</vt:lpstr>
      <vt:lpstr>EXERCÍCIO DO STOA PARA REALIZAÇÃO EM AULA</vt:lpstr>
      <vt:lpstr>Apresentação do PowerPoint</vt:lpstr>
      <vt:lpstr>Exercício em aula</vt:lpstr>
      <vt:lpstr>Exercício em aula </vt:lpstr>
      <vt:lpstr>Exemplos de elasticidade-renda</vt:lpstr>
      <vt:lpstr>Apresentação do PowerPoint</vt:lpstr>
      <vt:lpstr>Mercados e Preços agrícolas  Aula 2 – 28/09/2020</vt:lpstr>
      <vt:lpstr>REVISÃO</vt:lpstr>
      <vt:lpstr>Classificação da Elasticidade – preço da demanda</vt:lpstr>
      <vt:lpstr>Receita total para diferentes elasticidade da demanda</vt:lpstr>
      <vt:lpstr>Curva de renda consumo</vt:lpstr>
      <vt:lpstr>Relação entre Renda e Consumo</vt:lpstr>
      <vt:lpstr>Mercados e Preços agrícolas  Aula 2 – 28/09/2020</vt:lpstr>
      <vt:lpstr>A OFERTA DE PRODUTOS AGRÍCOLAS</vt:lpstr>
      <vt:lpstr>Lei da oferta</vt:lpstr>
      <vt:lpstr>Elasticidade de oferta</vt:lpstr>
      <vt:lpstr>Políticas</vt:lpstr>
      <vt:lpstr>CÁLCULO</vt:lpstr>
      <vt:lpstr>ELASTICIDADE DA OFERTA</vt:lpstr>
      <vt:lpstr>ELASTICIDADE DA OFERTA</vt:lpstr>
      <vt:lpstr>Fatores que afetam a inclinação  da curva de oferta</vt:lpstr>
      <vt:lpstr>ANÁLISE: Mercado do petróleo no curto e médio prazo</vt:lpstr>
      <vt:lpstr>Apresentação do PowerPoint</vt:lpstr>
      <vt:lpstr>Elasticidade-preço da oferta</vt:lpstr>
      <vt:lpstr>Apresentação do PowerPoint</vt:lpstr>
      <vt:lpstr>Elasticidade-preço da oferta</vt:lpstr>
      <vt:lpstr>Elasticidade preço da oferta</vt:lpstr>
      <vt:lpstr>Fatores  que afetam a elasticidade de oferta</vt:lpstr>
      <vt:lpstr>Função Oferta</vt:lpstr>
      <vt:lpstr>Deslocamento da função oferta</vt:lpstr>
      <vt:lpstr>Deslocamento da função oferta</vt:lpstr>
      <vt:lpstr>EXERCÍCIOS DE ELASTICIDADE OFERTA - STOA</vt:lpstr>
      <vt:lpstr>Mercados e Preços agrícolas  Aula 4</vt:lpstr>
      <vt:lpstr>Preços de Mercado</vt:lpstr>
      <vt:lpstr>Preço de mercado</vt:lpstr>
      <vt:lpstr>Tipos de choques no mercado agrícola (DESLOCANDO AS CURVAS DE OFERTA E DEMANDA)</vt:lpstr>
      <vt:lpstr>AUMENTO OU QUEDA NA OFERTA</vt:lpstr>
      <vt:lpstr>Tipos de choques no mercado agrícola</vt:lpstr>
      <vt:lpstr>Deslocamentos das curvas</vt:lpstr>
      <vt:lpstr>Deslocamento da demanda</vt:lpstr>
      <vt:lpstr>Efeito de deslocamento da demanda</vt:lpstr>
      <vt:lpstr>Efeito de deslocamento da demanda</vt:lpstr>
      <vt:lpstr>IMPACTOS DO DESLOCAMENTO DA CURVA DE OFERTA</vt:lpstr>
      <vt:lpstr>Deslocamento da oferta</vt:lpstr>
      <vt:lpstr>Efeito de deslocamento na oferta</vt:lpstr>
      <vt:lpstr>Efeito de deslocamento na oferta</vt:lpstr>
      <vt:lpstr>Tecnologia</vt:lpstr>
      <vt:lpstr>Inovação tecnológica – teoria do “Treadmill”</vt:lpstr>
      <vt:lpstr>Inovação tecnológica – teoria do “Treadmill”</vt:lpstr>
      <vt:lpstr>Efeito treadmil</vt:lpstr>
      <vt:lpstr>Apresentação do PowerPoint</vt:lpstr>
      <vt:lpstr>Efeito de intervenção no mercado agrícola</vt:lpstr>
      <vt:lpstr>Intervenção do governo</vt:lpstr>
      <vt:lpstr>Impostos</vt:lpstr>
      <vt:lpstr>Impostos e repartições dos custos</vt:lpstr>
      <vt:lpstr>IMPACTO DA REFORMA TRIBURÁRIA</vt:lpstr>
      <vt:lpstr>Deslocamentos das curvas</vt:lpstr>
      <vt:lpstr>Deslocamento da demanda</vt:lpstr>
      <vt:lpstr>Efeito de deslocamento da demanda</vt:lpstr>
      <vt:lpstr>Deslocamento da oferta</vt:lpstr>
      <vt:lpstr>Efeito de deslocamento na oferta</vt:lpstr>
      <vt:lpstr>Tecnologia</vt:lpstr>
      <vt:lpstr>Efeito treadmil</vt:lpstr>
      <vt:lpstr>INVESTMENTO EM TECNOLOGIA</vt:lpstr>
      <vt:lpstr>Tem exercício no stoa para fazer em aula</vt:lpstr>
    </vt:vector>
  </TitlesOfParts>
  <Company>CEPEA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Margarete Boteon</cp:lastModifiedBy>
  <cp:revision>1011</cp:revision>
  <cp:lastPrinted>2018-04-13T01:45:35Z</cp:lastPrinted>
  <dcterms:created xsi:type="dcterms:W3CDTF">2005-02-15T23:47:00Z</dcterms:created>
  <dcterms:modified xsi:type="dcterms:W3CDTF">2020-09-27T14:19:29Z</dcterms:modified>
</cp:coreProperties>
</file>