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75" r:id="rId4"/>
    <p:sldMasterId id="2147483952" r:id="rId5"/>
  </p:sldMasterIdLst>
  <p:notesMasterIdLst>
    <p:notesMasterId r:id="rId25"/>
  </p:notesMasterIdLst>
  <p:sldIdLst>
    <p:sldId id="277" r:id="rId6"/>
    <p:sldId id="278" r:id="rId7"/>
    <p:sldId id="280" r:id="rId8"/>
    <p:sldId id="295" r:id="rId9"/>
    <p:sldId id="296" r:id="rId10"/>
    <p:sldId id="282" r:id="rId11"/>
    <p:sldId id="286" r:id="rId12"/>
    <p:sldId id="272" r:id="rId13"/>
    <p:sldId id="273" r:id="rId14"/>
    <p:sldId id="274" r:id="rId15"/>
    <p:sldId id="288" r:id="rId16"/>
    <p:sldId id="275" r:id="rId17"/>
    <p:sldId id="289" r:id="rId18"/>
    <p:sldId id="276" r:id="rId19"/>
    <p:sldId id="290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Full" cryptAlgorithmClass="hash" cryptAlgorithmType="typeAny" cryptAlgorithmSid="4" spinCount="100000" saltData="VqZr/oPjHAz0b0ZDUr22FQ==" hashData="cb0grfZ5tsdWPTyQYEAmj6MglK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4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51D8FA6-9562-6845-B64E-8E0E77ABFF3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753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6572C-6B70-C148-94D5-7A956FCCB06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C8C8B-B821-884C-8A11-CE122E55C1A0}" type="slidenum">
              <a:rPr lang="pt-BR">
                <a:solidFill>
                  <a:prstClr val="black"/>
                </a:solidFill>
                <a:latin typeface="Calibri"/>
              </a:rPr>
              <a:pPr>
                <a:defRPr/>
              </a:pPr>
              <a:t>18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dirty="0" smtClean="0"/>
              <a:t>1 </a:t>
            </a:r>
            <a:r>
              <a:rPr lang="pt-BR" dirty="0" smtClean="0">
                <a:sym typeface="Wingdings"/>
              </a:rPr>
              <a:t> 4 = 8%</a:t>
            </a:r>
          </a:p>
          <a:p>
            <a:pPr>
              <a:defRPr/>
            </a:pPr>
            <a:r>
              <a:rPr lang="pt-BR" dirty="0" smtClean="0">
                <a:sym typeface="Wingdings"/>
              </a:rPr>
              <a:t>3  10 = 19%</a:t>
            </a:r>
          </a:p>
          <a:p>
            <a:pPr>
              <a:defRPr/>
            </a:pPr>
            <a:r>
              <a:rPr lang="pt-BR" dirty="0" smtClean="0">
                <a:sym typeface="Wingdings"/>
              </a:rPr>
              <a:t>4 38 = 73 %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35D008-B9ED-B643-8B65-EA85EA23E04D}" type="slidenum">
              <a:rPr lang="pt-B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BE725-AC52-CE43-89E7-FF0143CAEC53}" type="slidenum">
              <a:rPr lang="pt-B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experimentos</a:t>
            </a:r>
            <a:r>
              <a:rPr lang="en-US" dirty="0" smtClean="0"/>
              <a:t> de </a:t>
            </a:r>
            <a:r>
              <a:rPr lang="en-US" dirty="0" err="1" smtClean="0"/>
              <a:t>Galileu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a </a:t>
            </a:r>
            <a:r>
              <a:rPr lang="en-US" dirty="0" err="1" smtClean="0"/>
              <a:t>queda</a:t>
            </a:r>
            <a:r>
              <a:rPr lang="en-US" dirty="0" smtClean="0"/>
              <a:t> dos </a:t>
            </a:r>
            <a:r>
              <a:rPr lang="en-US" dirty="0" err="1" smtClean="0"/>
              <a:t>corpos</a:t>
            </a:r>
            <a:r>
              <a:rPr lang="en-US" dirty="0" smtClean="0"/>
              <a:t> </a:t>
            </a:r>
            <a:r>
              <a:rPr lang="en-US" dirty="0" err="1" smtClean="0"/>
              <a:t>usavam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aceleração</a:t>
            </a:r>
            <a:r>
              <a:rPr lang="en-US" dirty="0" smtClean="0"/>
              <a:t> </a:t>
            </a:r>
            <a:r>
              <a:rPr lang="en-US" dirty="0" err="1" smtClean="0"/>
              <a:t>reduzida</a:t>
            </a:r>
            <a:r>
              <a:rPr lang="en-US" dirty="0" smtClean="0"/>
              <a:t>: </a:t>
            </a:r>
            <a:r>
              <a:rPr lang="en-US" dirty="0" err="1" smtClean="0"/>
              <a:t>esferas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plano</a:t>
            </a:r>
            <a:r>
              <a:rPr lang="en-US" dirty="0" smtClean="0"/>
              <a:t> </a:t>
            </a:r>
            <a:r>
              <a:rPr lang="en-US" dirty="0" err="1" smtClean="0"/>
              <a:t>inclinado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soltas</a:t>
            </a:r>
            <a:r>
              <a:rPr lang="en-US" dirty="0" smtClean="0"/>
              <a:t>, e a </a:t>
            </a:r>
            <a:r>
              <a:rPr lang="en-US" dirty="0" err="1" smtClean="0"/>
              <a:t>posição</a:t>
            </a:r>
            <a:r>
              <a:rPr lang="en-US" dirty="0" smtClean="0"/>
              <a:t> dos </a:t>
            </a:r>
            <a:r>
              <a:rPr lang="en-US" dirty="0" err="1" smtClean="0"/>
              <a:t>sinos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elas</a:t>
            </a:r>
            <a:r>
              <a:rPr lang="en-US" dirty="0" smtClean="0"/>
              <a:t> </a:t>
            </a:r>
            <a:r>
              <a:rPr lang="en-US" dirty="0" err="1" smtClean="0"/>
              <a:t>disparados</a:t>
            </a:r>
            <a:r>
              <a:rPr lang="en-US" dirty="0" smtClean="0"/>
              <a:t> </a:t>
            </a:r>
            <a:r>
              <a:rPr lang="en-US" dirty="0" err="1" smtClean="0"/>
              <a:t>eram</a:t>
            </a:r>
            <a:r>
              <a:rPr lang="en-US" dirty="0" smtClean="0"/>
              <a:t> </a:t>
            </a:r>
            <a:r>
              <a:rPr lang="en-US" dirty="0" err="1" smtClean="0"/>
              <a:t>ajustadas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intervalo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toques fosse </a:t>
            </a:r>
            <a:r>
              <a:rPr lang="en-US" dirty="0" err="1" smtClean="0"/>
              <a:t>síncrono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pêndulo</a:t>
            </a:r>
            <a:r>
              <a:rPr lang="en-US" dirty="0" smtClean="0"/>
              <a:t> </a:t>
            </a:r>
            <a:r>
              <a:rPr lang="en-US" dirty="0" err="1" smtClean="0"/>
              <a:t>colocado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ponta</a:t>
            </a:r>
            <a:r>
              <a:rPr lang="en-US" dirty="0" smtClean="0"/>
              <a:t>, </a:t>
            </a:r>
            <a:r>
              <a:rPr lang="en-US" dirty="0" err="1" smtClean="0"/>
              <a:t>obtendo</a:t>
            </a:r>
            <a:r>
              <a:rPr lang="en-US" dirty="0" smtClean="0"/>
              <a:t> tempos </a:t>
            </a:r>
            <a:r>
              <a:rPr lang="en-US" dirty="0" err="1" smtClean="0"/>
              <a:t>iguais</a:t>
            </a:r>
            <a:r>
              <a:rPr lang="en-US" dirty="0" smtClean="0"/>
              <a:t> de </a:t>
            </a:r>
            <a:r>
              <a:rPr lang="en-US" dirty="0" err="1" smtClean="0"/>
              <a:t>medida</a:t>
            </a:r>
            <a:r>
              <a:rPr lang="en-US" dirty="0" smtClean="0"/>
              <a:t> de </a:t>
            </a:r>
            <a:r>
              <a:rPr lang="en-US" dirty="0" err="1" smtClean="0"/>
              <a:t>posição</a:t>
            </a:r>
            <a:r>
              <a:rPr lang="en-US" dirty="0" smtClean="0"/>
              <a:t> da </a:t>
            </a:r>
            <a:r>
              <a:rPr lang="en-US" dirty="0" err="1" smtClean="0"/>
              <a:t>esfera</a:t>
            </a:r>
            <a:r>
              <a:rPr lang="en-US" dirty="0" smtClean="0"/>
              <a:t>. </a:t>
            </a:r>
            <a:r>
              <a:rPr lang="en-US" dirty="0" err="1" smtClean="0"/>
              <a:t>Réplica</a:t>
            </a:r>
            <a:r>
              <a:rPr lang="en-US" dirty="0" smtClean="0"/>
              <a:t> no </a:t>
            </a:r>
            <a:r>
              <a:rPr lang="en-US" dirty="0" err="1" smtClean="0"/>
              <a:t>museu</a:t>
            </a:r>
            <a:r>
              <a:rPr lang="en-US" dirty="0" smtClean="0"/>
              <a:t> </a:t>
            </a:r>
            <a:r>
              <a:rPr lang="en-US" dirty="0" err="1" smtClean="0"/>
              <a:t>Galileu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Florença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B5DA9-9CF9-D04E-A814-CF6E91897985}" type="slidenum">
              <a:rPr lang="pt-BR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43F60-7C24-F148-A3B9-D509E3BBAE2D}" type="slidenum">
              <a:rPr lang="pt-BR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0C21FE-45EA-0C48-A94F-2F0F3D1D06E6}" type="slidenum">
              <a:rPr lang="pt-B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E4C28-10CD-BA45-8DEC-D189B95F8431}" type="slidenum">
              <a:rPr lang="pt-B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A58D9-E73F-034C-A82A-DB138FA5EF12}" type="slidenum">
              <a:rPr lang="pt-BR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C5D8E8-B057-CD4C-BA05-5FF4D59F55FA}" type="slidenum">
              <a:rPr lang="pt-BR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2BF56-5A32-AC47-B226-F3F19537976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4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1C9C9-6238-964E-A61E-DB2CD0D499E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28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A3B87-F627-1144-B943-07E422CD85D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31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5" name="Retângulo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Retângulo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Retângulo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0" name="Retângulo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11" name="Retângulo de cantos arredondados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12" name="Retângulo de cantos arredondados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Retângulo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Retângulo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tângulo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6" name="Retângulo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F2CCA8-4285-4040-906E-385B6CD1D5D9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18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800">
                <a:solidFill>
                  <a:prstClr val="white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58A4FB-4EF2-C445-9D63-363A98BA747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3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4CE9BDC-B21F-5348-A2EE-F24FEC5F2255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FCB1EFD-B6F6-CD4D-B1A2-54E0F473418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50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AF3F5CE-6760-B64F-8577-D8CD2CEF48FA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8DDE73-696D-F040-946D-7DF5349BFEE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30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C9A96F0-6615-694D-9561-21768BD0A23D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64C027-D6F9-A84E-BCB9-F046F983707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03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1C34C2C-0CB1-DF4B-9226-69F989E9463E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8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F87E7F-543E-8042-A87E-0D7F4D2B1E0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9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331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48F400C-64E7-0547-903B-1AF9D6FA676D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818C62-5D22-A548-B996-8CF10AE7FF7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851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8DB07-1C89-3C41-8B6C-C8818FF07038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E9F865E-46CF-2D42-A6F2-CAD7C9D26B3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688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104983-A70B-0A4E-BD54-618A7328DB61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482DF2-6758-2A43-8A65-30B61A49FB9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04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9190-64FF-3E47-9C24-661CD054DC9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909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CF3CD5-D511-6B41-93A6-80B8295873E3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BDE4CE9-E700-5B44-80D7-7C784F43662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605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5A4AC9E-9C6E-F044-8C23-6E72C5367353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BC5733-50C0-BF4C-9DFC-DD90BBC1507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39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18BE22-A53A-994F-87B1-B24CF7381034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FA53DD1-7BB1-9946-BE65-32651059DF0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759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F808-8E73-9A48-AD5A-0E848136CB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590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DE6F9-86B9-774E-82B8-B9AC67EA8A0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866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2B9D-ABA1-CA44-A03D-29457D398D4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210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4B9F6-1C6B-8745-84EB-600C7DA95EA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860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CFD5E-ABC7-8C4D-AD42-81B7D933C43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81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F673-8AAD-EE45-AF3D-A25D75C916E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597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8D91E-8DF4-FE4F-80DB-E613F7F9601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03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50444-21ED-DD4A-BBA1-3E18112506B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59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5A8FA-1C61-F341-8E62-A3E9A98A961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327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D8D8-FA95-EF46-AD90-B87343757F5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10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E355-8E08-0A49-9180-526536879BF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00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DDF4-1E65-BB41-875F-DA8D41B18E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288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6AAD-6CA2-5240-AD7C-F564B2FDEAC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643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D300-3C48-D74F-92A4-FCDE15EA0A2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746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0CD5-6833-4A40-B8D1-3161B291B6C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238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E08A-917F-824B-A918-33E4BF9ED61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014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C74F-1D56-524F-8C33-A7917732E8C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01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89E5-2A43-3145-98D6-06B5055CAA4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9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62935-54A9-794F-9176-126CA0E691A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589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12CD-7D03-6F4D-A05F-692AA9FE044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842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6125-E091-0A4B-868B-9617ED029F7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127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1DCFB-56F4-E540-B102-8D19D56BA77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445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87B0-5159-1C43-9A7A-83F827B8E18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0427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5BD5-4EA5-5441-B876-D56FB0C9379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23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10C9E-4FA0-634A-BE3D-B7BB0A0B4BF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123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E01E-DDD3-844C-AFC3-39814869014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834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DC39-CC3D-7A4D-BE3E-142BBF57738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058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C153F-B8BB-A141-9537-0FE13693C93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958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0CDF5-DC84-0947-B77E-323B3BA8D09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38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4DC27-C550-964F-B100-A42215D1DA8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269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2E046-E353-A84F-B1D1-754D7332056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869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433A7-6533-0549-8CA5-A875E9F5793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52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07C9-C22A-2B45-B2EC-780F1ED5768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385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46CF-EC45-B64D-A450-79594A9936E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637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2459-6D8C-C340-B6C1-66584CAA9D2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319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E667-9C6E-9E42-846D-A070540062E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40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C205-7B93-0C45-98C8-D9F99D4312B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7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C6449-42FC-804F-A67C-1A4C389EE7D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08A0-388B-FA46-8F5B-B9C64814982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41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5B33-5573-EA44-BB53-26589D73D2B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70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4AE577A-3DD7-4548-A0D8-01DBDE5FC8F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1" name="Retângu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2" name="Retângu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5" name="Retângu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6" name="Retângu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7" name="Retângu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8" name="Retângu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9" name="Retângu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40" name="Retângu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327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32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fld id="{30B40EA1-6B8C-BA43-AC89-CE06DFAEEA06}" type="datetimeFigureOut">
              <a:rPr lang="pt-BR"/>
              <a:pPr>
                <a:defRPr/>
              </a:pPr>
              <a:t>13/10/14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rgbClr val="438086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fld id="{FF874E5E-6B34-1547-BF51-7AA2489C641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charset="0"/>
        <a:buChar char="▫"/>
        <a:defRPr sz="2600" kern="1200">
          <a:solidFill>
            <a:schemeClr val="accent2"/>
          </a:solidFill>
          <a:latin typeface="+mn-lt"/>
          <a:ea typeface="ＭＳ Ｐゴシック" charset="0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400" kern="1200">
          <a:solidFill>
            <a:schemeClr val="accent1"/>
          </a:solidFill>
          <a:latin typeface="+mn-lt"/>
          <a:ea typeface="ＭＳ Ｐゴシック" charset="0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200" kern="1200">
          <a:solidFill>
            <a:schemeClr val="accent1"/>
          </a:solidFill>
          <a:latin typeface="+mn-lt"/>
          <a:ea typeface="ＭＳ Ｐゴシック" charset="0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charset="0"/>
        <a:buChar char="▫"/>
        <a:defRPr sz="2000" kern="1200">
          <a:solidFill>
            <a:srgbClr val="A04DA3"/>
          </a:solidFill>
          <a:latin typeface="+mn-lt"/>
          <a:ea typeface="ＭＳ Ｐゴシック" charset="0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83B7A623-9B2C-F04C-9424-08B6E7C2CEE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AABB0E13-4A21-B04E-A5A1-E01F7E3DCBC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1AE606D-C7CB-024C-B6F1-1B184C0448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isciplinas.stoa.usp.br/course/view.php?id=265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"/>
          <p:cNvSpPr txBox="1">
            <a:spLocks noChangeArrowheads="1"/>
          </p:cNvSpPr>
          <p:nvPr/>
        </p:nvSpPr>
        <p:spPr bwMode="auto">
          <a:xfrm>
            <a:off x="723900" y="333375"/>
            <a:ext cx="57324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800" dirty="0"/>
              <a:t>Bem vindos à Aula </a:t>
            </a:r>
            <a:r>
              <a:rPr lang="pt-BR" sz="2800" dirty="0" smtClean="0"/>
              <a:t>3</a:t>
            </a:r>
            <a:endParaRPr lang="pt-BR" sz="2800" dirty="0"/>
          </a:p>
          <a:p>
            <a:pPr eaLnBrk="1" hangingPunct="1"/>
            <a:endParaRPr lang="pt-BR" sz="2800" dirty="0"/>
          </a:p>
          <a:p>
            <a:pPr eaLnBrk="1" hangingPunct="1"/>
            <a:r>
              <a:rPr lang="pt-BR" sz="2800" dirty="0"/>
              <a:t>Dinâmica: Forças e leis de Newton</a:t>
            </a:r>
          </a:p>
          <a:p>
            <a:pPr eaLnBrk="1" hangingPunct="1"/>
            <a:endParaRPr lang="pt-BR" sz="2800" dirty="0"/>
          </a:p>
          <a:p>
            <a:pPr eaLnBrk="1" hangingPunct="1"/>
            <a:endParaRPr lang="pt-BR" sz="1800" dirty="0"/>
          </a:p>
          <a:p>
            <a:pPr eaLnBrk="1" hangingPunct="1"/>
            <a:r>
              <a:rPr lang="pt-BR" sz="1800" dirty="0"/>
              <a:t>Lembretes: Cadastrem-se no STOA:</a:t>
            </a:r>
          </a:p>
          <a:p>
            <a:pPr eaLnBrk="1" hangingPunct="1"/>
            <a:endParaRPr lang="pt-BR" sz="1800" dirty="0"/>
          </a:p>
          <a:p>
            <a:pPr eaLnBrk="1" hangingPunct="1"/>
            <a:r>
              <a:rPr lang="pt-BR" sz="1800" dirty="0">
                <a:hlinkClick r:id="rId2"/>
              </a:rPr>
              <a:t>http://disciplinas.stoa.usp.br/course/view.php?id=2658</a:t>
            </a:r>
            <a:endParaRPr lang="pt-BR" sz="1800" dirty="0"/>
          </a:p>
          <a:p>
            <a:pPr eaLnBrk="1" hangingPunct="1"/>
            <a:endParaRPr lang="pt-BR" sz="1800" dirty="0"/>
          </a:p>
          <a:p>
            <a:pPr eaLnBrk="1" hangingPunct="1"/>
            <a:r>
              <a:rPr lang="pt-BR" sz="1800" dirty="0"/>
              <a:t>E façam os exercícios.</a:t>
            </a:r>
          </a:p>
          <a:p>
            <a:pPr eaLnBrk="1" hangingPunct="1"/>
            <a:endParaRPr lang="pt-BR" sz="1800" dirty="0"/>
          </a:p>
          <a:p>
            <a:pPr eaLnBrk="1" hangingPunct="1"/>
            <a:r>
              <a:rPr lang="pt-BR" sz="1800" dirty="0"/>
              <a:t>Isto é requisito </a:t>
            </a:r>
            <a:r>
              <a:rPr lang="pt-BR" sz="1800" i="1" u="sng" dirty="0"/>
              <a:t>mínimo</a:t>
            </a:r>
            <a:r>
              <a:rPr lang="pt-BR" sz="1800" dirty="0"/>
              <a:t> para a prova!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01211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400">
                <a:solidFill>
                  <a:srgbClr val="000000"/>
                </a:solidFill>
              </a:rPr>
              <a:t>1º. Axioma: Todo corpo persiste em seu estado de repouso, ou de movimento retilíneo uniforme, a menos que seja compelido a modificar este estado pela ação de forças impressas a ele. </a:t>
            </a:r>
            <a:r>
              <a:rPr lang="pt-BR" sz="2400">
                <a:solidFill>
                  <a:srgbClr val="000000"/>
                </a:solidFill>
                <a:sym typeface="Wingdings" charset="0"/>
              </a:rPr>
              <a:t> </a:t>
            </a:r>
            <a:r>
              <a:rPr lang="pt-BR" sz="2400">
                <a:solidFill>
                  <a:srgbClr val="000000"/>
                </a:solidFill>
              </a:rPr>
              <a:t>Inércia</a:t>
            </a:r>
          </a:p>
        </p:txBody>
      </p:sp>
      <p:grpSp>
        <p:nvGrpSpPr>
          <p:cNvPr id="77826" name="Group 17"/>
          <p:cNvGrpSpPr>
            <a:grpSpLocks/>
          </p:cNvGrpSpPr>
          <p:nvPr/>
        </p:nvGrpSpPr>
        <p:grpSpPr bwMode="auto">
          <a:xfrm>
            <a:off x="468313" y="3933825"/>
            <a:ext cx="3065462" cy="2736850"/>
            <a:chOff x="3016" y="2023"/>
            <a:chExt cx="1931" cy="1724"/>
          </a:xfrm>
        </p:grpSpPr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 flipV="1">
              <a:off x="3697" y="2114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 rot="5400000" flipV="1">
              <a:off x="3833" y="2250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36878" name="Text Box 14"/>
            <p:cNvSpPr txBox="1">
              <a:spLocks noChangeArrowheads="1"/>
            </p:cNvSpPr>
            <p:nvPr/>
          </p:nvSpPr>
          <p:spPr bwMode="auto">
            <a:xfrm>
              <a:off x="4727" y="294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000000"/>
                  </a:solidFill>
                </a:rPr>
                <a:t>x</a:t>
              </a:r>
              <a:r>
                <a:rPr lang="ja-JP" altLang="pt-BR">
                  <a:solidFill>
                    <a:srgbClr val="000000"/>
                  </a:solidFill>
                  <a:latin typeface="Arial"/>
                </a:rPr>
                <a:t>’</a:t>
              </a: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3470" y="202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000000"/>
                  </a:solidFill>
                </a:rPr>
                <a:t>y</a:t>
              </a:r>
              <a:r>
                <a:rPr lang="ja-JP" altLang="pt-BR">
                  <a:solidFill>
                    <a:srgbClr val="000000"/>
                  </a:solidFill>
                  <a:latin typeface="Arial"/>
                </a:rPr>
                <a:t>’</a:t>
              </a:r>
              <a:endParaRPr lang="pt-BR">
                <a:solidFill>
                  <a:srgbClr val="000000"/>
                </a:solidFill>
              </a:endParaRPr>
            </a:p>
          </p:txBody>
        </p:sp>
      </p:grpSp>
      <p:grpSp>
        <p:nvGrpSpPr>
          <p:cNvPr id="36880" name="Group 16"/>
          <p:cNvGrpSpPr>
            <a:grpSpLocks/>
          </p:cNvGrpSpPr>
          <p:nvPr/>
        </p:nvGrpSpPr>
        <p:grpSpPr bwMode="auto">
          <a:xfrm>
            <a:off x="468313" y="3933825"/>
            <a:ext cx="3014662" cy="2736850"/>
            <a:chOff x="521" y="1933"/>
            <a:chExt cx="1899" cy="1724"/>
          </a:xfrm>
        </p:grpSpPr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 flipV="1">
              <a:off x="1202" y="2024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rot="5400000" flipV="1">
              <a:off x="1338" y="2160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1565" y="2432"/>
              <a:ext cx="168" cy="1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2232" y="2853"/>
              <a:ext cx="1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975" y="1933"/>
              <a:ext cx="18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000000"/>
                  </a:solidFill>
                </a:rPr>
                <a:t>y</a:t>
              </a:r>
            </a:p>
          </p:txBody>
        </p:sp>
      </p:grpSp>
      <p:grpSp>
        <p:nvGrpSpPr>
          <p:cNvPr id="36884" name="Group 20"/>
          <p:cNvGrpSpPr>
            <a:grpSpLocks/>
          </p:cNvGrpSpPr>
          <p:nvPr/>
        </p:nvGrpSpPr>
        <p:grpSpPr bwMode="auto">
          <a:xfrm>
            <a:off x="5795963" y="3160713"/>
            <a:ext cx="792162" cy="484187"/>
            <a:chOff x="3651" y="1991"/>
            <a:chExt cx="499" cy="305"/>
          </a:xfrm>
        </p:grpSpPr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V="1">
              <a:off x="3651" y="2115"/>
              <a:ext cx="49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i="1">
                <a:solidFill>
                  <a:srgbClr val="000000"/>
                </a:solidFill>
              </a:endParaRPr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3775" y="199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>
                  <a:solidFill>
                    <a:srgbClr val="000000"/>
                  </a:solidFill>
                </a:rPr>
                <a:t>v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60643 -0.3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01211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400">
                <a:solidFill>
                  <a:srgbClr val="000000"/>
                </a:solidFill>
              </a:rPr>
              <a:t>1º. Axioma: Todo corpo persiste em seu estado de repouso, ou de movimento retilíneo uniforme, a menos que seja compelido a modificar este estado pela ação de forças impressas a ele. </a:t>
            </a:r>
            <a:r>
              <a:rPr lang="pt-BR" sz="2400">
                <a:solidFill>
                  <a:srgbClr val="000000"/>
                </a:solidFill>
                <a:sym typeface="Wingdings" charset="0"/>
              </a:rPr>
              <a:t> </a:t>
            </a:r>
            <a:r>
              <a:rPr lang="pt-BR" sz="2400">
                <a:solidFill>
                  <a:srgbClr val="000000"/>
                </a:solidFill>
              </a:rPr>
              <a:t>Inércia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8313" y="3068638"/>
            <a:ext cx="8012112" cy="32162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400">
                <a:solidFill>
                  <a:srgbClr val="000000"/>
                </a:solidFill>
              </a:rPr>
              <a:t>2º. Axioma: A variação do momento é proporcional à força impressa, e tem a direção da força. </a:t>
            </a:r>
            <a:br>
              <a:rPr lang="pt-BR" sz="2400">
                <a:solidFill>
                  <a:srgbClr val="000000"/>
                </a:solidFill>
              </a:rPr>
            </a:br>
            <a:r>
              <a:rPr lang="pt-BR" sz="2400">
                <a:solidFill>
                  <a:srgbClr val="000000"/>
                </a:solidFill>
              </a:rPr>
              <a:t>A quantidade de movimento é a medida do mesmo, que se origina conjuntamente da velocidade e da massa.</a:t>
            </a:r>
            <a:br>
              <a:rPr lang="pt-BR" sz="2400">
                <a:solidFill>
                  <a:srgbClr val="000000"/>
                </a:solidFill>
              </a:rPr>
            </a:br>
            <a:r>
              <a:rPr lang="pt-BR" sz="2400">
                <a:solidFill>
                  <a:srgbClr val="000000"/>
                </a:solidFill>
              </a:rPr>
              <a:t> </a:t>
            </a:r>
            <a:r>
              <a:rPr lang="pt-BR" sz="2400">
                <a:solidFill>
                  <a:srgbClr val="000000"/>
                </a:solidFill>
                <a:sym typeface="Wingdings" charset="0"/>
              </a:rPr>
              <a:t> Definição da massa i</a:t>
            </a:r>
            <a:r>
              <a:rPr lang="pt-BR" sz="2400">
                <a:solidFill>
                  <a:srgbClr val="000000"/>
                </a:solidFill>
              </a:rPr>
              <a:t>nercial, avaliação da força resultante.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9750" y="2703513"/>
            <a:ext cx="8012113" cy="14303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000">
                <a:solidFill>
                  <a:srgbClr val="000000"/>
                </a:solidFill>
              </a:rPr>
              <a:t>1º. Axioma: Todo corpo persiste em seu estado de repouso, ou de movimento retilíneo uniforme, a menos que seja compelido a modificar este estado pela ação de forças impressas a ele. </a:t>
            </a:r>
            <a:r>
              <a:rPr lang="pt-BR" sz="2000">
                <a:solidFill>
                  <a:srgbClr val="000000"/>
                </a:solidFill>
                <a:sym typeface="Wingdings" charset="0"/>
              </a:rPr>
              <a:t> </a:t>
            </a:r>
            <a:r>
              <a:rPr lang="pt-BR" sz="2000">
                <a:solidFill>
                  <a:srgbClr val="000000"/>
                </a:solidFill>
              </a:rPr>
              <a:t>Inércia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20700" y="4457700"/>
            <a:ext cx="8012113" cy="228441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000">
                <a:solidFill>
                  <a:srgbClr val="000000"/>
                </a:solidFill>
              </a:rPr>
              <a:t>2º. Axioma: A variação do momento é proporcional à força impressa, e tem a direção da força. </a:t>
            </a:r>
            <a:br>
              <a:rPr lang="pt-BR" sz="2000">
                <a:solidFill>
                  <a:srgbClr val="000000"/>
                </a:solidFill>
              </a:rPr>
            </a:br>
            <a:r>
              <a:rPr lang="pt-BR" sz="2000">
                <a:solidFill>
                  <a:srgbClr val="000000"/>
                </a:solidFill>
              </a:rPr>
              <a:t>A quantidade de movimento é a medida do mesmo, que se origina conjuntamente da velocidade e da massa.</a:t>
            </a:r>
            <a:br>
              <a:rPr lang="pt-BR" sz="2000">
                <a:solidFill>
                  <a:srgbClr val="000000"/>
                </a:solidFill>
              </a:rPr>
            </a:br>
            <a:r>
              <a:rPr lang="pt-BR" sz="2000">
                <a:solidFill>
                  <a:srgbClr val="000000"/>
                </a:solidFill>
              </a:rPr>
              <a:t> </a:t>
            </a:r>
            <a:r>
              <a:rPr lang="pt-BR" sz="2000">
                <a:solidFill>
                  <a:srgbClr val="000000"/>
                </a:solidFill>
                <a:sym typeface="Wingdings" charset="0"/>
              </a:rPr>
              <a:t> Definição da massa i</a:t>
            </a:r>
            <a:r>
              <a:rPr lang="pt-BR" sz="2000">
                <a:solidFill>
                  <a:srgbClr val="000000"/>
                </a:solidFill>
              </a:rPr>
              <a:t>nercial, avaliação da força resultante.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8012113" cy="2193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400">
                <a:solidFill>
                  <a:srgbClr val="000000"/>
                </a:solidFill>
              </a:rPr>
              <a:t>3º. Axioma: A toda ação corresponde uma reação igual e contrária, as ações mútuas de dois corpos, um sobre o outro, são sempre iguais e dirigidas em sentidos opostos. </a:t>
            </a:r>
            <a:r>
              <a:rPr lang="pt-BR" sz="2400">
                <a:solidFill>
                  <a:srgbClr val="000000"/>
                </a:solidFill>
                <a:sym typeface="Wingdings" charset="0"/>
              </a:rPr>
              <a:t> Conservação de momento</a:t>
            </a:r>
            <a:endParaRPr lang="pt-B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15888"/>
            <a:ext cx="8229600" cy="2143125"/>
          </a:xfrm>
        </p:spPr>
        <p:txBody>
          <a:bodyPr>
            <a:normAutofit/>
          </a:bodyPr>
          <a:lstStyle/>
          <a:p>
            <a:pPr indent="0" algn="just">
              <a:lnSpc>
                <a:spcPts val="4000"/>
              </a:lnSpc>
              <a:buFontTx/>
              <a:buNone/>
              <a:defRPr/>
            </a:pPr>
            <a:r>
              <a:rPr lang="pt-BR" sz="2400" dirty="0" smtClean="0"/>
              <a:t>Um carro faz uma curva enquanto mantém uma velocidade constante. Há alguma força resultante sobre o carro enquanto este faz a curva?</a:t>
            </a:r>
            <a:endParaRPr lang="pt-BR" sz="2400" dirty="0"/>
          </a:p>
        </p:txBody>
      </p:sp>
      <p:sp>
        <p:nvSpPr>
          <p:cNvPr id="2" name="Block Arc 1"/>
          <p:cNvSpPr/>
          <p:nvPr/>
        </p:nvSpPr>
        <p:spPr bwMode="auto">
          <a:xfrm>
            <a:off x="179388" y="1989138"/>
            <a:ext cx="8569325" cy="7748587"/>
          </a:xfrm>
          <a:prstGeom prst="blockArc">
            <a:avLst>
              <a:gd name="adj1" fmla="val 10800000"/>
              <a:gd name="adj2" fmla="val 21538120"/>
              <a:gd name="adj3" fmla="val 52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>
              <a:solidFill>
                <a:srgbClr val="000000"/>
              </a:solidFill>
            </a:endParaRPr>
          </a:p>
        </p:txBody>
      </p:sp>
      <p:sp>
        <p:nvSpPr>
          <p:cNvPr id="87043" name="Espaço Reservado para Conteúdo 2"/>
          <p:cNvSpPr txBox="1">
            <a:spLocks/>
          </p:cNvSpPr>
          <p:nvPr/>
        </p:nvSpPr>
        <p:spPr bwMode="auto">
          <a:xfrm>
            <a:off x="0" y="4500563"/>
            <a:ext cx="8929688" cy="1714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3888" indent="-5143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300"/>
              </a:spcBef>
              <a:buFont typeface="Arial" charset="0"/>
              <a:buAutoNum type="arabicPeriod"/>
            </a:pPr>
            <a:r>
              <a:rPr lang="pt-BR">
                <a:solidFill>
                  <a:srgbClr val="000000"/>
                </a:solidFill>
              </a:rPr>
              <a:t>Não, sua velocidade é constante</a:t>
            </a:r>
          </a:p>
          <a:p>
            <a:pPr eaLnBrk="1" hangingPunct="1">
              <a:lnSpc>
                <a:spcPts val="4000"/>
              </a:lnSpc>
              <a:spcBef>
                <a:spcPts val="300"/>
              </a:spcBef>
              <a:buFont typeface="Arial" charset="0"/>
              <a:buAutoNum type="arabicPeriod"/>
            </a:pPr>
            <a:r>
              <a:rPr lang="pt-BR">
                <a:solidFill>
                  <a:srgbClr val="000000"/>
                </a:solidFill>
              </a:rPr>
              <a:t>Sim.</a:t>
            </a:r>
          </a:p>
          <a:p>
            <a:pPr eaLnBrk="1" hangingPunct="1">
              <a:lnSpc>
                <a:spcPts val="4000"/>
              </a:lnSpc>
              <a:spcBef>
                <a:spcPts val="300"/>
              </a:spcBef>
              <a:buFont typeface="Arial" charset="0"/>
              <a:buAutoNum type="arabicPeriod"/>
            </a:pPr>
            <a:r>
              <a:rPr lang="pt-BR">
                <a:solidFill>
                  <a:srgbClr val="000000"/>
                </a:solidFill>
              </a:rPr>
              <a:t>Depende da curvatura do trajeto e da velocidade do carro</a:t>
            </a:r>
          </a:p>
        </p:txBody>
      </p:sp>
      <p:pic>
        <p:nvPicPr>
          <p:cNvPr id="870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1371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463" y="642938"/>
            <a:ext cx="8229600" cy="5929312"/>
          </a:xfrm>
        </p:spPr>
        <p:txBody>
          <a:bodyPr>
            <a:normAutofit fontScale="85000" lnSpcReduction="10000"/>
          </a:bodyPr>
          <a:lstStyle/>
          <a:p>
            <a:pPr marL="365760" indent="0" algn="just" eaLnBrk="1" fontAlgn="auto" hangingPunct="1">
              <a:lnSpc>
                <a:spcPts val="4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pt-BR" sz="2400" dirty="0" smtClean="0">
                <a:ea typeface="+mn-ea"/>
                <a:cs typeface="+mn-cs"/>
              </a:rPr>
              <a:t>Você está empurrando um engradado de madeira pelo chão a uma velocidade constante. Você decide virar o engradado reduzindo pela metade a área de contato com o chão. Nesta nova orientação, para empurrar o </a:t>
            </a:r>
            <a:r>
              <a:rPr lang="pt-BR" sz="2400" smtClean="0">
                <a:ea typeface="+mn-ea"/>
                <a:cs typeface="+mn-cs"/>
              </a:rPr>
              <a:t>mesmo engradado </a:t>
            </a:r>
            <a:r>
              <a:rPr lang="pt-BR" sz="2400" dirty="0" smtClean="0">
                <a:ea typeface="+mn-ea"/>
                <a:cs typeface="+mn-cs"/>
              </a:rPr>
              <a:t>pelo mesmo chão com a mesma velocidade, a força a ser aplicada deve ser aproximadamente</a:t>
            </a:r>
          </a:p>
          <a:p>
            <a:pPr marL="365760" indent="0" algn="just" eaLnBrk="1" fontAlgn="auto" hangingPunct="1">
              <a:lnSpc>
                <a:spcPts val="4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2400" dirty="0" smtClean="0">
              <a:ea typeface="+mn-ea"/>
              <a:cs typeface="+mn-cs"/>
            </a:endParaRPr>
          </a:p>
          <a:p>
            <a:pPr marL="822960" indent="-457200" algn="just" eaLnBrk="1" fontAlgn="auto" hangingPunct="1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Quatro vezes maior</a:t>
            </a:r>
          </a:p>
          <a:p>
            <a:pPr marL="822960" indent="-457200" algn="just" eaLnBrk="1" fontAlgn="auto" hangingPunct="1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Duas vezes maior</a:t>
            </a:r>
          </a:p>
          <a:p>
            <a:pPr marL="822960" indent="-457200" algn="just" eaLnBrk="1" fontAlgn="auto" hangingPunct="1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Igual à anterior</a:t>
            </a:r>
          </a:p>
          <a:p>
            <a:pPr marL="822960" indent="-457200" algn="just" eaLnBrk="1" fontAlgn="auto" hangingPunct="1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Metade da anterior</a:t>
            </a:r>
          </a:p>
          <a:p>
            <a:pPr marL="822960" indent="-457200" algn="just" eaLnBrk="1" fontAlgn="auto" hangingPunct="1">
              <a:lnSpc>
                <a:spcPts val="4000"/>
              </a:lnSpc>
              <a:spcAft>
                <a:spcPts val="0"/>
              </a:spcAft>
              <a:buClrTx/>
              <a:buFont typeface="Georgia"/>
              <a:buAutoNum type="arabicPeriod"/>
              <a:defRPr/>
            </a:pPr>
            <a:r>
              <a:rPr lang="pt-BR" sz="2400" dirty="0" smtClean="0">
                <a:ea typeface="+mn-ea"/>
                <a:cs typeface="+mn-cs"/>
              </a:rPr>
              <a:t>Um quarto da anterior</a:t>
            </a:r>
          </a:p>
          <a:p>
            <a:pPr marL="822960" indent="-457200" algn="just" eaLnBrk="1" fontAlgn="auto" hangingPunct="1">
              <a:lnSpc>
                <a:spcPts val="4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pt-BR" sz="2400" dirty="0"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15888"/>
            <a:ext cx="8229600" cy="2143125"/>
          </a:xfrm>
        </p:spPr>
        <p:txBody>
          <a:bodyPr>
            <a:normAutofit/>
          </a:bodyPr>
          <a:lstStyle/>
          <a:p>
            <a:pPr indent="0" algn="just">
              <a:lnSpc>
                <a:spcPts val="4000"/>
              </a:lnSpc>
              <a:buFontTx/>
              <a:buNone/>
              <a:defRPr/>
            </a:pPr>
            <a:r>
              <a:rPr lang="pt-BR" sz="2400" dirty="0" smtClean="0"/>
              <a:t>Um carro faz uma curva enquanto mantém uma velocidade constante. Há alguma força resultante sobre o carro enquanto este faz a curva?</a:t>
            </a:r>
            <a:endParaRPr lang="pt-BR" sz="2400" dirty="0"/>
          </a:p>
        </p:txBody>
      </p:sp>
      <p:sp>
        <p:nvSpPr>
          <p:cNvPr id="2" name="Block Arc 1"/>
          <p:cNvSpPr/>
          <p:nvPr/>
        </p:nvSpPr>
        <p:spPr bwMode="auto">
          <a:xfrm>
            <a:off x="179388" y="1989138"/>
            <a:ext cx="8569325" cy="7748587"/>
          </a:xfrm>
          <a:prstGeom prst="blockArc">
            <a:avLst>
              <a:gd name="adj1" fmla="val 10800000"/>
              <a:gd name="adj2" fmla="val 21538120"/>
              <a:gd name="adj3" fmla="val 525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i="1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0" y="4500563"/>
            <a:ext cx="8929688" cy="17145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624078" indent="-514350" fontAlgn="auto">
              <a:lnSpc>
                <a:spcPts val="4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Não, sua velocidade é constante</a:t>
            </a:r>
          </a:p>
          <a:p>
            <a:pPr marL="624078" indent="-514350" fontAlgn="auto">
              <a:lnSpc>
                <a:spcPts val="4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>
                <a:latin typeface="+mn-lt"/>
                <a:ea typeface="+mn-ea"/>
                <a:cs typeface="+mn-cs"/>
              </a:rPr>
              <a:t>Sim.</a:t>
            </a:r>
          </a:p>
          <a:p>
            <a:pPr marL="624078" indent="-514350" fontAlgn="auto">
              <a:lnSpc>
                <a:spcPts val="4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400" dirty="0"/>
              <a:t>Depende da curvatura do trajeto e da velocidade do carro</a:t>
            </a:r>
            <a:endParaRPr lang="pt-BR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645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44675"/>
            <a:ext cx="13716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42875" y="-26988"/>
            <a:ext cx="9144000" cy="6643688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ts val="4000"/>
              </a:lnSpc>
              <a:buFontTx/>
              <a:buNone/>
              <a:defRPr/>
            </a:pPr>
            <a:r>
              <a:rPr lang="pt-BR" sz="2400" dirty="0" smtClean="0"/>
              <a:t>Uma pessoa puxa uma caixa pelo chão. Qual a análise correta da situação?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A caixa se move para frente porque a pessoa puxa a caixa com um pouco mais de força do que a caixa puxa a pessoa para trás.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Porque ação é sempre igual a reação, a pessoa não pode puxar a caixa – a caixa puxa para trás tão fortemente quanto a pessoa puxa para a frente. Logo, não há movimento.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A pessoa move a caixa dando um puxão durante o qual a força sobre a caixa é momentaneamente maior do que a força da caixa sobre a pessoa.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A força da pessoa sobre a caixa é tão intensa quanto a da caixa sobre a pessoa, mas a força </a:t>
            </a:r>
            <a:r>
              <a:rPr lang="pt-BR" sz="2400" dirty="0" err="1" smtClean="0"/>
              <a:t>friccional</a:t>
            </a:r>
            <a:r>
              <a:rPr lang="pt-BR" sz="2400" dirty="0" smtClean="0"/>
              <a:t> sobre a pessoa é para a frente e grande enquanto a força </a:t>
            </a:r>
            <a:r>
              <a:rPr lang="pt-BR" sz="2400" dirty="0" err="1" smtClean="0"/>
              <a:t>friccional</a:t>
            </a:r>
            <a:r>
              <a:rPr lang="pt-BR" sz="2400" dirty="0" smtClean="0"/>
              <a:t> para trás sobre a caixa é pequena.</a:t>
            </a:r>
          </a:p>
          <a:p>
            <a:pPr marL="822960" indent="-457200" algn="just">
              <a:lnSpc>
                <a:spcPts val="4000"/>
              </a:lnSpc>
              <a:buClr>
                <a:srgbClr val="FF0000"/>
              </a:buClr>
              <a:buFontTx/>
              <a:buAutoNum type="arabicPeriod"/>
              <a:defRPr/>
            </a:pPr>
            <a:r>
              <a:rPr lang="pt-BR" sz="2400" dirty="0" smtClean="0"/>
              <a:t>A pessoa puxa a caixa para a frente somente se pesar mais do que a caixa.</a:t>
            </a:r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6732588" cy="865188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3200" dirty="0" smtClean="0">
                <a:solidFill>
                  <a:schemeClr val="accent2"/>
                </a:solidFill>
                <a:latin typeface="Comic Sans MS" charset="0"/>
                <a:cs typeface="+mj-cs"/>
              </a:rPr>
              <a:t>Galileu (1564-1642)</a:t>
            </a:r>
          </a:p>
        </p:txBody>
      </p:sp>
      <p:pic>
        <p:nvPicPr>
          <p:cNvPr id="70658" name="Picture 2" descr="galil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19827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t="9493" b="9493"/>
          <a:stretch>
            <a:fillRect/>
          </a:stretch>
        </p:blipFill>
        <p:spPr>
          <a:xfrm>
            <a:off x="-57150" y="2339975"/>
            <a:ext cx="8229600" cy="4525963"/>
          </a:xfrm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350"/>
            <a:ext cx="3144837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u="sng" dirty="0" smtClean="0">
                <a:solidFill>
                  <a:schemeClr val="accent2"/>
                </a:solidFill>
                <a:latin typeface="Comic Sans MS" charset="0"/>
                <a:cs typeface="+mj-cs"/>
              </a:rPr>
              <a:t>Os Princípios da Dinâmica </a:t>
            </a:r>
            <a:br>
              <a:rPr lang="pt-BR" sz="4000" u="sng" dirty="0" smtClean="0">
                <a:solidFill>
                  <a:schemeClr val="accent2"/>
                </a:solidFill>
                <a:latin typeface="Comic Sans MS" charset="0"/>
                <a:cs typeface="+mj-cs"/>
              </a:rPr>
            </a:br>
            <a:r>
              <a:rPr lang="pt-BR" sz="4000" dirty="0" smtClean="0">
                <a:solidFill>
                  <a:schemeClr val="accent2"/>
                </a:solidFill>
                <a:latin typeface="Comic Sans MS" charset="0"/>
                <a:cs typeface="+mj-cs"/>
              </a:rPr>
              <a:t>As leis de Newton (1643-1727)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7700"/>
            <a:ext cx="2955925" cy="367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1557338"/>
            <a:ext cx="36496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750" y="333375"/>
            <a:ext cx="801211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pt-BR" sz="2400">
                <a:solidFill>
                  <a:srgbClr val="000000"/>
                </a:solidFill>
              </a:rPr>
              <a:t>1º. Axioma: Todo corpo persiste em seu estado de repouso, ou de movimento retilíneo uniforme, a menos que seja compelido a modificar este estado pela ação de forças impressas a ele. </a:t>
            </a:r>
            <a:r>
              <a:rPr lang="pt-BR" sz="2400">
                <a:solidFill>
                  <a:srgbClr val="000000"/>
                </a:solidFill>
                <a:sym typeface="Wingdings" charset="0"/>
              </a:rPr>
              <a:t> </a:t>
            </a:r>
            <a:r>
              <a:rPr lang="pt-BR" sz="2400">
                <a:solidFill>
                  <a:srgbClr val="000000"/>
                </a:solidFill>
              </a:rPr>
              <a:t>Inércia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713</Words>
  <Application>Microsoft Macintosh PowerPoint</Application>
  <PresentationFormat>On-screen Show (4:3)</PresentationFormat>
  <Paragraphs>61</Paragraphs>
  <Slides>19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ＭＳ Ｐゴシック</vt:lpstr>
      <vt:lpstr>Trebuchet MS</vt:lpstr>
      <vt:lpstr>Georgia</vt:lpstr>
      <vt:lpstr>Wingdings 2</vt:lpstr>
      <vt:lpstr>Comic Sans MS</vt:lpstr>
      <vt:lpstr>Wingdings</vt:lpstr>
      <vt:lpstr>Calibri</vt:lpstr>
      <vt:lpstr>1_Design padrão</vt:lpstr>
      <vt:lpstr>Urbano</vt:lpstr>
      <vt:lpstr>Design padrão</vt:lpstr>
      <vt:lpstr>3_Design padrão</vt:lpstr>
      <vt:lpstr>2_Design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Galileu (1564-1642)</vt:lpstr>
      <vt:lpstr>PowerPoint Presentation</vt:lpstr>
      <vt:lpstr>Os Princípios da Dinâmica  As leis de Newton (1643-1727)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lmcal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</dc:title>
  <dc:subject/>
  <dc:creator>martinelli</dc:creator>
  <cp:keywords/>
  <dc:description/>
  <cp:lastModifiedBy>Marcelo Martinelli</cp:lastModifiedBy>
  <cp:revision>23</cp:revision>
  <dcterms:created xsi:type="dcterms:W3CDTF">2010-03-09T13:42:36Z</dcterms:created>
  <dcterms:modified xsi:type="dcterms:W3CDTF">2014-10-13T14:17:25Z</dcterms:modified>
  <cp:category/>
</cp:coreProperties>
</file>