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949" r:id="rId1"/>
  </p:sldMasterIdLst>
  <p:notesMasterIdLst>
    <p:notesMasterId r:id="rId36"/>
  </p:notesMasterIdLst>
  <p:handoutMasterIdLst>
    <p:handoutMasterId r:id="rId37"/>
  </p:handoutMasterIdLst>
  <p:sldIdLst>
    <p:sldId id="505" r:id="rId2"/>
    <p:sldId id="455" r:id="rId3"/>
    <p:sldId id="532" r:id="rId4"/>
    <p:sldId id="533" r:id="rId5"/>
    <p:sldId id="534" r:id="rId6"/>
    <p:sldId id="535" r:id="rId7"/>
    <p:sldId id="536" r:id="rId8"/>
    <p:sldId id="539" r:id="rId9"/>
    <p:sldId id="549" r:id="rId10"/>
    <p:sldId id="567" r:id="rId11"/>
    <p:sldId id="541" r:id="rId12"/>
    <p:sldId id="556" r:id="rId13"/>
    <p:sldId id="569" r:id="rId14"/>
    <p:sldId id="570" r:id="rId15"/>
    <p:sldId id="557" r:id="rId16"/>
    <p:sldId id="576" r:id="rId17"/>
    <p:sldId id="542" r:id="rId18"/>
    <p:sldId id="543" r:id="rId19"/>
    <p:sldId id="553" r:id="rId20"/>
    <p:sldId id="571" r:id="rId21"/>
    <p:sldId id="572" r:id="rId22"/>
    <p:sldId id="544" r:id="rId23"/>
    <p:sldId id="573" r:id="rId24"/>
    <p:sldId id="545" r:id="rId25"/>
    <p:sldId id="584" r:id="rId26"/>
    <p:sldId id="574" r:id="rId27"/>
    <p:sldId id="585" r:id="rId28"/>
    <p:sldId id="586" r:id="rId29"/>
    <p:sldId id="587" r:id="rId30"/>
    <p:sldId id="575" r:id="rId31"/>
    <p:sldId id="546" r:id="rId32"/>
    <p:sldId id="547" r:id="rId33"/>
    <p:sldId id="563" r:id="rId34"/>
    <p:sldId id="568" r:id="rId35"/>
  </p:sldIdLst>
  <p:sldSz cx="9144000" cy="6858000" type="screen4x3"/>
  <p:notesSz cx="7023100" cy="93091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7C52"/>
    <a:srgbClr val="DDDDDD"/>
    <a:srgbClr val="C0C0C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279" autoAdjust="0"/>
    <p:restoredTop sz="94434" autoAdjust="0"/>
  </p:normalViewPr>
  <p:slideViewPr>
    <p:cSldViewPr>
      <p:cViewPr varScale="1">
        <p:scale>
          <a:sx n="108" d="100"/>
          <a:sy n="108" d="100"/>
        </p:scale>
        <p:origin x="218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43343" cy="465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759" y="0"/>
            <a:ext cx="3043343" cy="465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43567"/>
            <a:ext cx="3043343" cy="465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759" y="8843567"/>
            <a:ext cx="3043343" cy="465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AC7FF78-DE52-4990-A474-5F4B1B4CE57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4286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43343" cy="465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867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759" y="0"/>
            <a:ext cx="3043343" cy="465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696913"/>
            <a:ext cx="4654550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416" y="4421785"/>
            <a:ext cx="5150273" cy="4189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2867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43567"/>
            <a:ext cx="3043343" cy="465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867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759" y="8843567"/>
            <a:ext cx="3043343" cy="465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D787C7B7-51FE-4E4C-956D-F0D76E5CAE1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55362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66335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02495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89150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66970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99858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17430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33094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3615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29745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84623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0956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07057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23863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465043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076304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242966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416719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416719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416719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941199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941199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30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94119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419434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054239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32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41565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33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963078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34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34193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47518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65638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02560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70904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57451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668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86500" y="-8934"/>
            <a:ext cx="2857500" cy="1143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02736"/>
            <a:ext cx="9144000" cy="114614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cap="small" baseline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 err="1"/>
              <a:t>Título</a:t>
            </a:r>
            <a:r>
              <a:rPr lang="en-US" dirty="0"/>
              <a:t> da </a:t>
            </a:r>
            <a:r>
              <a:rPr lang="en-US" dirty="0" err="1"/>
              <a:t>Apresentação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0" y="2417550"/>
            <a:ext cx="9144000" cy="914400"/>
          </a:xfrm>
          <a:prstGeom prst="rect">
            <a:avLst/>
          </a:prstGeom>
        </p:spPr>
        <p:txBody>
          <a:bodyPr tIns="72000"/>
          <a:lstStyle>
            <a:lvl1pPr marL="0" indent="0" algn="ctr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719609" y="3601054"/>
            <a:ext cx="7704782" cy="62003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defRPr>
            </a:lvl1pPr>
          </a:lstStyle>
          <a:p>
            <a:pPr lvl="0"/>
            <a:r>
              <a:rPr lang="en-US" dirty="0"/>
              <a:t>Aula [] – []/ []/ []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718666" y="4365030"/>
            <a:ext cx="7705725" cy="1800274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8391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79263" y="1218373"/>
            <a:ext cx="8785225" cy="424733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pt-BR" noProof="0" dirty="0"/>
              <a:t>Digite o Título</a:t>
            </a:r>
          </a:p>
        </p:txBody>
      </p:sp>
    </p:spTree>
    <p:extLst>
      <p:ext uri="{BB962C8B-B14F-4D97-AF65-F5344CB8AC3E}">
        <p14:creationId xmlns:p14="http://schemas.microsoft.com/office/powerpoint/2010/main" val="1106687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87729" y="1222153"/>
            <a:ext cx="8785225" cy="424734"/>
          </a:xfrm>
          <a:prstGeom prst="rect">
            <a:avLst/>
          </a:prstGeom>
        </p:spPr>
        <p:txBody>
          <a:bodyPr anchor="ctr" anchorCtr="0"/>
          <a:lstStyle>
            <a:lvl1pPr marL="0" lvl="0" indent="0" defTabSz="91440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baseline="0">
                <a:solidFill>
                  <a:schemeClr val="tx1">
                    <a:lumMod val="75000"/>
                    <a:lumOff val="25000"/>
                  </a:schemeClr>
                </a:solidFill>
                <a:ea typeface="Verdana" panose="020B0604030504040204" pitchFamily="34" charset="0"/>
                <a:cs typeface="Times New Roman" panose="02020603050405020304" pitchFamily="18" charset="0"/>
              </a:defRPr>
            </a:lvl1pPr>
            <a:lvl2pPr marL="742950" indent="-285750" defTabSz="91440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defTabSz="91440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defTabSz="91440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defTabSz="91440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9pPr>
          </a:lstStyle>
          <a:p>
            <a:pPr lvl="0"/>
            <a:r>
              <a:rPr lang="pt-BR" dirty="0"/>
              <a:t>Aula 03 – Tributação das Pessoas Jurídicas</a:t>
            </a:r>
          </a:p>
        </p:txBody>
      </p:sp>
    </p:spTree>
    <p:extLst>
      <p:ext uri="{BB962C8B-B14F-4D97-AF65-F5344CB8AC3E}">
        <p14:creationId xmlns:p14="http://schemas.microsoft.com/office/powerpoint/2010/main" val="3534836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79263" y="1218373"/>
            <a:ext cx="8785225" cy="424733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pt-BR" noProof="0" dirty="0"/>
              <a:t>Digite o Título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79262" y="1806200"/>
            <a:ext cx="8785225" cy="4431112"/>
          </a:xfrm>
          <a:prstGeom prst="rect">
            <a:avLst/>
          </a:prstGeom>
        </p:spPr>
        <p:txBody>
          <a:bodyPr/>
          <a:lstStyle>
            <a:lvl1pPr marL="252000" indent="-2520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096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86500" y="-8934"/>
            <a:ext cx="2857500" cy="11430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 userDrawn="1"/>
        </p:nvSpPr>
        <p:spPr bwMode="auto">
          <a:xfrm>
            <a:off x="1015386" y="3861048"/>
            <a:ext cx="7149737" cy="2290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840" tIns="35920" rIns="71840" bIns="35920" anchor="t"/>
          <a:lstStyle>
            <a:lvl1pPr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150000"/>
              </a:lnSpc>
              <a:defRPr/>
            </a:pPr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Monitores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leonardo.branco@usp.br</a:t>
            </a:r>
          </a:p>
          <a:p>
            <a:pPr algn="ctr">
              <a:lnSpc>
                <a:spcPct val="150000"/>
              </a:lnSpc>
              <a:spcAft>
                <a:spcPts val="1800"/>
              </a:spcAft>
              <a:defRPr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alexandre.pinto@usp.br</a:t>
            </a:r>
            <a:endParaRPr lang="pt-BR" sz="14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defRPr/>
            </a:pP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Observação: 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 apresentação foi desenvolvida e atualizada sob a orientação do Prof. Titular Luís Eduardo </a:t>
            </a:r>
            <a:r>
              <a:rPr lang="pt-BR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Schoueri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partir do material preparado pelos </a:t>
            </a:r>
            <a:r>
              <a:rPr lang="pt-BR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ex-monitores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Fábio Piovesan </a:t>
            </a:r>
            <a:r>
              <a:rPr lang="pt-BR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Bozza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pt-BR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Phelippe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Oliveira.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2490818"/>
            <a:ext cx="9144000" cy="1154206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Obrigado!</a:t>
            </a:r>
          </a:p>
        </p:txBody>
      </p:sp>
    </p:spTree>
    <p:extLst>
      <p:ext uri="{BB962C8B-B14F-4D97-AF65-F5344CB8AC3E}">
        <p14:creationId xmlns:p14="http://schemas.microsoft.com/office/powerpoint/2010/main" val="1366714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fld id="{F2B7900D-0734-4F15-9F08-6F03FB6F6514}" type="datetimeFigureOut">
              <a:rPr lang="pt-BR" smtClean="0"/>
              <a:pPr/>
              <a:t>17/02/2020</a:t>
            </a:fld>
            <a:endParaRPr lang="pt-BR" dirty="0"/>
          </a:p>
        </p:txBody>
      </p:sp>
      <p:sp>
        <p:nvSpPr>
          <p:cNvPr id="9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900" dirty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ea typeface="+mn-ea"/>
                <a:cs typeface="+mn-cs"/>
              </a:rPr>
              <a:t>DEF-0537 – Tributação Direta das Pessoas Jurídicas</a:t>
            </a:r>
            <a:endParaRPr lang="pt-BR" dirty="0"/>
          </a:p>
        </p:txBody>
      </p:sp>
      <p:sp>
        <p:nvSpPr>
          <p:cNvPr id="13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fld id="{7FFE5E5C-C80A-4D8D-A711-3102A7BA9258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29389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86500" y="-8934"/>
            <a:ext cx="28575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983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" y="-4535"/>
            <a:ext cx="9144000" cy="113937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10"/>
          <p:cNvSpPr txBox="1">
            <a:spLocks noChangeArrowheads="1"/>
          </p:cNvSpPr>
          <p:nvPr userDrawn="1"/>
        </p:nvSpPr>
        <p:spPr bwMode="auto">
          <a:xfrm>
            <a:off x="1346192" y="210347"/>
            <a:ext cx="2952750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pt-BR" altLang="pt-BR" b="1" dirty="0">
                <a:solidFill>
                  <a:srgbClr val="C00000"/>
                </a:solidFill>
              </a:rPr>
              <a:t>Faculdade de Direito</a:t>
            </a:r>
          </a:p>
          <a:p>
            <a:pPr algn="ctr"/>
            <a:r>
              <a:rPr lang="pt-BR" altLang="pt-BR" sz="1900" b="1" dirty="0">
                <a:solidFill>
                  <a:srgbClr val="C00000"/>
                </a:solidFill>
              </a:rPr>
              <a:t>Universidade de São Paulo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9">
            <a:clrChange>
              <a:clrFrom>
                <a:srgbClr val="7F7F7F"/>
              </a:clrFrom>
              <a:clrTo>
                <a:srgbClr val="7F7F7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060" y="142363"/>
            <a:ext cx="885949" cy="885949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8457766" y="6376243"/>
            <a:ext cx="506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r">
              <a:defRPr sz="1000">
                <a:solidFill>
                  <a:schemeClr val="tx1">
                    <a:tint val="75000"/>
                  </a:schemeClr>
                </a:solidFill>
                <a:ea typeface="Verdan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 lvl="0"/>
            <a:fld id="{59CF30BF-4775-471E-A8B3-A5C8E4086D41}" type="slidenum">
              <a:rPr lang="pt-BR" smtClean="0"/>
              <a:pPr lvl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2432661" y="6376243"/>
            <a:ext cx="45156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r">
              <a:defRPr sz="1000">
                <a:solidFill>
                  <a:schemeClr val="tx1">
                    <a:tint val="75000"/>
                  </a:schemeClr>
                </a:solidFill>
                <a:ea typeface="Verdan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 lvl="0" algn="ctr"/>
            <a:r>
              <a:rPr lang="pt-BR" sz="900" kern="1200" dirty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Tributação Direta das Pessoas Jurídicas (DEF-0537)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299060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r">
              <a:defRPr sz="1000">
                <a:solidFill>
                  <a:schemeClr val="tx1">
                    <a:tint val="75000"/>
                  </a:schemeClr>
                </a:solidFill>
                <a:ea typeface="Verdan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 lvl="0" algn="l"/>
            <a:r>
              <a:rPr lang="pt-BR" sz="900" dirty="0"/>
              <a:t>Faculdade de Direito da USP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53840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0" r:id="rId1"/>
    <p:sldLayoutId id="2147483953" r:id="rId2"/>
    <p:sldLayoutId id="2147483954" r:id="rId3"/>
    <p:sldLayoutId id="2147483951" r:id="rId4"/>
    <p:sldLayoutId id="2147483952" r:id="rId5"/>
    <p:sldLayoutId id="2147483955" r:id="rId6"/>
    <p:sldLayoutId id="2147483956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C00026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b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 bwMode="auto">
          <a:xfrm>
            <a:off x="0" y="1202736"/>
            <a:ext cx="9180513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840" tIns="35920" rIns="71840" bIns="35920" anchor="ctr"/>
          <a:lstStyle>
            <a:lvl1pPr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pt-BR" sz="28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Tributação Direta das Pessoas Jurídicas (DEF-0537)</a:t>
            </a:r>
          </a:p>
          <a:p>
            <a:pPr algn="ctr" eaLnBrk="1" hangingPunct="1">
              <a:defRPr/>
            </a:pPr>
            <a:endParaRPr lang="pt-BR" sz="2800" b="1" cap="small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50000"/>
              </a:lnSpc>
              <a:defRPr/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Professor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Luís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Eduardo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Schoueri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Professor Roberto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Quiroga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Mosquera</a:t>
            </a: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1052171" y="3601054"/>
            <a:ext cx="7076169" cy="115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840" tIns="35920" rIns="71840" bIns="35920" anchor="ctr"/>
          <a:lstStyle>
            <a:lvl1pPr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Aft>
                <a:spcPts val="1200"/>
              </a:spcAft>
              <a:defRPr/>
            </a:pPr>
            <a:r>
              <a:rPr lang="pt-BR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Aula 04</a:t>
            </a:r>
          </a:p>
          <a:p>
            <a:pPr algn="ctr" eaLnBrk="1" hangingPunct="1">
              <a:defRPr/>
            </a:pPr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Lucro real – Parte I</a:t>
            </a:r>
          </a:p>
        </p:txBody>
      </p:sp>
    </p:spTree>
    <p:extLst>
      <p:ext uri="{BB962C8B-B14F-4D97-AF65-F5344CB8AC3E}">
        <p14:creationId xmlns:p14="http://schemas.microsoft.com/office/powerpoint/2010/main" val="3699717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7">
            <a:extLst>
              <a:ext uri="{FF2B5EF4-FFF2-40B4-BE49-F238E27FC236}">
                <a16:creationId xmlns:a16="http://schemas.microsoft.com/office/drawing/2014/main" id="{A83FAD0B-3CBB-4B1F-8508-4E5AF7308D5F}"/>
              </a:ext>
            </a:extLst>
          </p:cNvPr>
          <p:cNvSpPr txBox="1"/>
          <p:nvPr/>
        </p:nvSpPr>
        <p:spPr>
          <a:xfrm>
            <a:off x="255952" y="1218374"/>
            <a:ext cx="8715329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Fórmula básica do lucro real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085AE6A7-74AF-457F-8AFF-A2054045564D}"/>
              </a:ext>
            </a:extLst>
          </p:cNvPr>
          <p:cNvGraphicFramePr>
            <a:graphicFrameLocks noGrp="1"/>
          </p:cNvGraphicFramePr>
          <p:nvPr/>
        </p:nvGraphicFramePr>
        <p:xfrm>
          <a:off x="1673678" y="1916833"/>
          <a:ext cx="5796644" cy="3024334"/>
        </p:xfrm>
        <a:graphic>
          <a:graphicData uri="http://schemas.openxmlformats.org/drawingml/2006/table">
            <a:tbl>
              <a:tblPr/>
              <a:tblGrid>
                <a:gridCol w="5796644">
                  <a:extLst>
                    <a:ext uri="{9D8B030D-6E8A-4147-A177-3AD203B41FA5}">
                      <a16:colId xmlns:a16="http://schemas.microsoft.com/office/drawing/2014/main" val="281779814"/>
                    </a:ext>
                  </a:extLst>
                </a:gridCol>
              </a:tblGrid>
              <a:tr h="48779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Resultado contábil do período de apuração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7615848"/>
                  </a:ext>
                </a:extLst>
              </a:tr>
              <a:tr h="48779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(+) adições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349485"/>
                  </a:ext>
                </a:extLst>
              </a:tr>
              <a:tr h="51218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4472C4"/>
                          </a:solidFill>
                          <a:effectLst/>
                          <a:latin typeface="Times New Roman" panose="02020603050405020304" pitchFamily="18" charset="0"/>
                        </a:rPr>
                        <a:t>(-) exclusões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2477431"/>
                  </a:ext>
                </a:extLst>
              </a:tr>
              <a:tr h="51218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2000" b="1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Lucro real antes de compensações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8923278"/>
                  </a:ext>
                </a:extLst>
              </a:tr>
              <a:tr h="51218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4472C4"/>
                          </a:solidFill>
                          <a:effectLst/>
                          <a:latin typeface="Times New Roman" panose="02020603050405020304" pitchFamily="18" charset="0"/>
                        </a:rPr>
                        <a:t>(-) compensações de prejuízos fiscais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3841500"/>
                  </a:ext>
                </a:extLst>
              </a:tr>
              <a:tr h="51218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2000" b="1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Lucro real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83856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6572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7">
            <a:extLst>
              <a:ext uri="{FF2B5EF4-FFF2-40B4-BE49-F238E27FC236}">
                <a16:creationId xmlns:a16="http://schemas.microsoft.com/office/drawing/2014/main" id="{A83FAD0B-3CBB-4B1F-8508-4E5AF7308D5F}"/>
              </a:ext>
            </a:extLst>
          </p:cNvPr>
          <p:cNvSpPr txBox="1"/>
          <p:nvPr/>
        </p:nvSpPr>
        <p:spPr>
          <a:xfrm>
            <a:off x="255952" y="1218374"/>
            <a:ext cx="8715329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Períodos de apuração</a:t>
            </a: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E2CEE7C0-78E7-4CF9-A625-A31498FD8C58}"/>
              </a:ext>
            </a:extLst>
          </p:cNvPr>
          <p:cNvSpPr txBox="1"/>
          <p:nvPr/>
        </p:nvSpPr>
        <p:spPr>
          <a:xfrm>
            <a:off x="255952" y="5867028"/>
            <a:ext cx="8653358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1200" dirty="0">
                <a:solidFill>
                  <a:srgbClr val="595959"/>
                </a:solidFill>
                <a:cs typeface="Times New Roman" panose="02020603050405020304" pitchFamily="18" charset="0"/>
              </a:rPr>
              <a:t>Artigos 217 a 219 do Decreto nº 9.580/18 e artigos 31 e 54 da IN RFB nº 1.700/17</a:t>
            </a:r>
          </a:p>
        </p:txBody>
      </p:sp>
      <p:sp>
        <p:nvSpPr>
          <p:cNvPr id="6" name="TextBox 19">
            <a:extLst>
              <a:ext uri="{FF2B5EF4-FFF2-40B4-BE49-F238E27FC236}">
                <a16:creationId xmlns:a16="http://schemas.microsoft.com/office/drawing/2014/main" id="{B6ACE2D0-DD94-4F56-958D-D8D3949AAC74}"/>
              </a:ext>
            </a:extLst>
          </p:cNvPr>
          <p:cNvSpPr txBox="1"/>
          <p:nvPr/>
        </p:nvSpPr>
        <p:spPr>
          <a:xfrm>
            <a:off x="146231" y="1806200"/>
            <a:ext cx="8806181" cy="393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6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Período de apuração: </a:t>
            </a:r>
            <a:r>
              <a:rPr lang="pt-BR" sz="16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trimestral (regra geral) ou anual, a critério do contribuinte </a:t>
            </a:r>
            <a:r>
              <a:rPr lang="pt-BR" sz="16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  <a:sym typeface="Wingdings" panose="05000000000000000000" pitchFamily="2" charset="2"/>
              </a:rPr>
              <a:t> *opção de apuração anual que não tem no lucro presumido</a:t>
            </a:r>
            <a:endParaRPr lang="pt-BR" sz="16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6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altLang="pt-BR" sz="16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 adoção do pagamento trimestral do IRPJ e da CSLL ou a opção pela forma de pagamento por estimativa será irretratável para todo o ano-calendário. 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6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altLang="pt-BR" sz="16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 opção pelo pagamento por estimativa será manifestada com o pagamento do IRPJ correspondente ao mês de janeiro do ano-calendário, ainda que intempestivo, ou com o levantamento do respectivo balanço ou balancete de suspensão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6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altLang="pt-BR" sz="16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No caso de início de atividades, a opção será manifestada em relação ao 1º mês de atividade da pessoa jurídica</a:t>
            </a:r>
            <a:endParaRPr lang="fr-FR" altLang="pt-BR" sz="18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6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936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7">
            <a:extLst>
              <a:ext uri="{FF2B5EF4-FFF2-40B4-BE49-F238E27FC236}">
                <a16:creationId xmlns:a16="http://schemas.microsoft.com/office/drawing/2014/main" id="{A83FAD0B-3CBB-4B1F-8508-4E5AF7308D5F}"/>
              </a:ext>
            </a:extLst>
          </p:cNvPr>
          <p:cNvSpPr txBox="1"/>
          <p:nvPr/>
        </p:nvSpPr>
        <p:spPr>
          <a:xfrm>
            <a:off x="255952" y="1218374"/>
            <a:ext cx="8715329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Períodos de apuração</a:t>
            </a: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E2CEE7C0-78E7-4CF9-A625-A31498FD8C58}"/>
              </a:ext>
            </a:extLst>
          </p:cNvPr>
          <p:cNvSpPr txBox="1"/>
          <p:nvPr/>
        </p:nvSpPr>
        <p:spPr>
          <a:xfrm>
            <a:off x="255952" y="5867028"/>
            <a:ext cx="8653358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1200" dirty="0">
                <a:solidFill>
                  <a:srgbClr val="595959"/>
                </a:solidFill>
                <a:cs typeface="Times New Roman" panose="02020603050405020304" pitchFamily="18" charset="0"/>
              </a:rPr>
              <a:t>Artigos 217 e 919 do Decreto nº 9.580/18  e artigo 55 da IN RFB nº 1.700/17</a:t>
            </a:r>
          </a:p>
        </p:txBody>
      </p:sp>
      <p:sp>
        <p:nvSpPr>
          <p:cNvPr id="6" name="TextBox 19">
            <a:extLst>
              <a:ext uri="{FF2B5EF4-FFF2-40B4-BE49-F238E27FC236}">
                <a16:creationId xmlns:a16="http://schemas.microsoft.com/office/drawing/2014/main" id="{B6ACE2D0-DD94-4F56-958D-D8D3949AAC74}"/>
              </a:ext>
            </a:extLst>
          </p:cNvPr>
          <p:cNvSpPr txBox="1"/>
          <p:nvPr/>
        </p:nvSpPr>
        <p:spPr>
          <a:xfrm>
            <a:off x="146231" y="1806200"/>
            <a:ext cx="8806181" cy="4044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No caso de apuração trimestral</a:t>
            </a:r>
            <a:r>
              <a:rPr 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: 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8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542925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períodos de apuração trimestrais, encerrados em 31 de março, 30 de junho, 30 de setembro e 31 de dezembro de cada ano-calendário</a:t>
            </a:r>
            <a:endParaRPr lang="pt-BR" altLang="pt-BR" sz="18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542925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pt-BR" altLang="pt-BR" sz="18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542925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fr-F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recolhimento do imposto devido em quota única, </a:t>
            </a:r>
            <a:r>
              <a:rPr 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até o último dia útil do mês subsequente ao do encerramento do trimestre de apuração, ou em até três quotas mensais, iguais e sucessivas, vencíveis no último dia útil dos três meses subsequentes ao de encerramento do período de apuração a que corresponder, corrigidas pela taxa SELIC</a:t>
            </a:r>
            <a:endParaRPr lang="pt-BR" altLang="pt-BR" sz="17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fr-FR" altLang="pt-BR" sz="18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6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692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7">
            <a:extLst>
              <a:ext uri="{FF2B5EF4-FFF2-40B4-BE49-F238E27FC236}">
                <a16:creationId xmlns:a16="http://schemas.microsoft.com/office/drawing/2014/main" id="{A83FAD0B-3CBB-4B1F-8508-4E5AF7308D5F}"/>
              </a:ext>
            </a:extLst>
          </p:cNvPr>
          <p:cNvSpPr txBox="1"/>
          <p:nvPr/>
        </p:nvSpPr>
        <p:spPr>
          <a:xfrm>
            <a:off x="255952" y="1218374"/>
            <a:ext cx="8715329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Períodos de apuração</a:t>
            </a:r>
          </a:p>
        </p:txBody>
      </p:sp>
      <p:sp>
        <p:nvSpPr>
          <p:cNvPr id="6" name="TextBox 19">
            <a:extLst>
              <a:ext uri="{FF2B5EF4-FFF2-40B4-BE49-F238E27FC236}">
                <a16:creationId xmlns:a16="http://schemas.microsoft.com/office/drawing/2014/main" id="{B6ACE2D0-DD94-4F56-958D-D8D3949AAC74}"/>
              </a:ext>
            </a:extLst>
          </p:cNvPr>
          <p:cNvSpPr txBox="1"/>
          <p:nvPr/>
        </p:nvSpPr>
        <p:spPr>
          <a:xfrm>
            <a:off x="146231" y="1806200"/>
            <a:ext cx="880618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Caso prático 1: </a:t>
            </a:r>
            <a:r>
              <a:rPr 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apuração trimestral da empresa “A”  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8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fr-FR" altLang="pt-BR" sz="18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6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E61F9650-886C-4B66-A953-4B86593704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442493"/>
              </p:ext>
            </p:extLst>
          </p:nvPr>
        </p:nvGraphicFramePr>
        <p:xfrm>
          <a:off x="539552" y="2397230"/>
          <a:ext cx="7992887" cy="3124551"/>
        </p:xfrm>
        <a:graphic>
          <a:graphicData uri="http://schemas.openxmlformats.org/drawingml/2006/table">
            <a:tbl>
              <a:tblPr/>
              <a:tblGrid>
                <a:gridCol w="792088">
                  <a:extLst>
                    <a:ext uri="{9D8B030D-6E8A-4147-A177-3AD203B41FA5}">
                      <a16:colId xmlns:a16="http://schemas.microsoft.com/office/drawing/2014/main" val="3907744845"/>
                    </a:ext>
                  </a:extLst>
                </a:gridCol>
                <a:gridCol w="797546">
                  <a:extLst>
                    <a:ext uri="{9D8B030D-6E8A-4147-A177-3AD203B41FA5}">
                      <a16:colId xmlns:a16="http://schemas.microsoft.com/office/drawing/2014/main" val="4114796354"/>
                    </a:ext>
                  </a:extLst>
                </a:gridCol>
                <a:gridCol w="1218678">
                  <a:extLst>
                    <a:ext uri="{9D8B030D-6E8A-4147-A177-3AD203B41FA5}">
                      <a16:colId xmlns:a16="http://schemas.microsoft.com/office/drawing/2014/main" val="48038624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50373436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100902970"/>
                    </a:ext>
                  </a:extLst>
                </a:gridCol>
                <a:gridCol w="1259304">
                  <a:extLst>
                    <a:ext uri="{9D8B030D-6E8A-4147-A177-3AD203B41FA5}">
                      <a16:colId xmlns:a16="http://schemas.microsoft.com/office/drawing/2014/main" val="2136629446"/>
                    </a:ext>
                  </a:extLst>
                </a:gridCol>
                <a:gridCol w="1260975">
                  <a:extLst>
                    <a:ext uri="{9D8B030D-6E8A-4147-A177-3AD203B41FA5}">
                      <a16:colId xmlns:a16="http://schemas.microsoft.com/office/drawing/2014/main" val="367636984"/>
                    </a:ext>
                  </a:extLst>
                </a:gridCol>
              </a:tblGrid>
              <a:tr h="260495"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16" marR="6616" marT="6616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Apuração contábil</a:t>
                      </a:r>
                    </a:p>
                  </a:txBody>
                  <a:tcPr marL="6616" marR="6616" marT="661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Apuração fiscal</a:t>
                      </a:r>
                    </a:p>
                  </a:txBody>
                  <a:tcPr marL="6616" marR="6616" marT="6616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2740307"/>
                  </a:ext>
                </a:extLst>
              </a:tr>
              <a:tr h="103232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Mês</a:t>
                      </a:r>
                    </a:p>
                  </a:txBody>
                  <a:tcPr marL="6616" marR="6616" marT="661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Receitas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Despesas/Custos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Resultado contábil</a:t>
                      </a:r>
                      <a:b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("ponto de partida" da apuração fiscal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Receitas não tributáveis</a:t>
                      </a:r>
                      <a:b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(parcela a excluir)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Despesas </a:t>
                      </a:r>
                      <a:r>
                        <a:rPr lang="pt-BR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indedutíveis</a:t>
                      </a:r>
                      <a:b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(parcela a adicionar)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Lucro real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3296592"/>
                  </a:ext>
                </a:extLst>
              </a:tr>
              <a:tr h="24119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Janeiro</a:t>
                      </a:r>
                    </a:p>
                  </a:txBody>
                  <a:tcPr marL="6616" marR="6616" marT="661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R$180.000,00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-R$150.000,00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R$30.000,00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R$30.000,00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7393117"/>
                  </a:ext>
                </a:extLst>
              </a:tr>
              <a:tr h="45410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Fevereiro</a:t>
                      </a:r>
                    </a:p>
                  </a:txBody>
                  <a:tcPr marL="6616" marR="6616" marT="661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R$210.000,00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-R$135.000,00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R$75.000,00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R$45.000,00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R$30.000,00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1192305"/>
                  </a:ext>
                </a:extLst>
              </a:tr>
              <a:tr h="25084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Março</a:t>
                      </a:r>
                    </a:p>
                  </a:txBody>
                  <a:tcPr marL="6616" marR="6616" marT="661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R$75.000,00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-R$110.000,00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-R$35.000,00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R$90.000,00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R$55.000,00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2485386"/>
                  </a:ext>
                </a:extLst>
              </a:tr>
              <a:tr h="260495"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0958888"/>
                  </a:ext>
                </a:extLst>
              </a:tr>
              <a:tr h="260495"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16" marR="6616" marT="66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16" marR="6616" marT="66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16" marR="6616" marT="66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16" marR="6616" marT="661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16" marR="6616" marT="6616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Lucro real trimestral</a:t>
                      </a:r>
                    </a:p>
                  </a:txBody>
                  <a:tcPr marL="6616" marR="6616" marT="661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R$115.000,00</a:t>
                      </a:r>
                    </a:p>
                  </a:txBody>
                  <a:tcPr marL="6616" marR="6616" marT="6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407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20056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7">
            <a:extLst>
              <a:ext uri="{FF2B5EF4-FFF2-40B4-BE49-F238E27FC236}">
                <a16:creationId xmlns:a16="http://schemas.microsoft.com/office/drawing/2014/main" id="{A83FAD0B-3CBB-4B1F-8508-4E5AF7308D5F}"/>
              </a:ext>
            </a:extLst>
          </p:cNvPr>
          <p:cNvSpPr txBox="1"/>
          <p:nvPr/>
        </p:nvSpPr>
        <p:spPr>
          <a:xfrm>
            <a:off x="255952" y="1218374"/>
            <a:ext cx="8715329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Períodos de apuração</a:t>
            </a:r>
          </a:p>
        </p:txBody>
      </p:sp>
      <p:sp>
        <p:nvSpPr>
          <p:cNvPr id="6" name="TextBox 19">
            <a:extLst>
              <a:ext uri="{FF2B5EF4-FFF2-40B4-BE49-F238E27FC236}">
                <a16:creationId xmlns:a16="http://schemas.microsoft.com/office/drawing/2014/main" id="{B6ACE2D0-DD94-4F56-958D-D8D3949AAC74}"/>
              </a:ext>
            </a:extLst>
          </p:cNvPr>
          <p:cNvSpPr txBox="1"/>
          <p:nvPr/>
        </p:nvSpPr>
        <p:spPr>
          <a:xfrm>
            <a:off x="146231" y="1806200"/>
            <a:ext cx="880618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Caso prático 1: </a:t>
            </a:r>
            <a:r>
              <a:rPr 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apuração trimestral da empresa “A”  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8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fr-FR" altLang="pt-BR" sz="18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6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C5092AB1-304E-4576-9CC6-4F15578DE7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2628517"/>
            <a:ext cx="3698882" cy="1900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3262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9">
            <a:extLst>
              <a:ext uri="{FF2B5EF4-FFF2-40B4-BE49-F238E27FC236}">
                <a16:creationId xmlns:a16="http://schemas.microsoft.com/office/drawing/2014/main" id="{B6ACE2D0-DD94-4F56-958D-D8D3949AAC74}"/>
              </a:ext>
            </a:extLst>
          </p:cNvPr>
          <p:cNvSpPr txBox="1"/>
          <p:nvPr/>
        </p:nvSpPr>
        <p:spPr>
          <a:xfrm>
            <a:off x="146231" y="1806200"/>
            <a:ext cx="8806181" cy="4376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No caso de apuração anual</a:t>
            </a:r>
            <a:r>
              <a:rPr 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: 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8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542925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recolhimento de estimativas mensais calculadas </a:t>
            </a: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(i)</a:t>
            </a: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com base na receita bruta e acréscimos ou </a:t>
            </a: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(</a:t>
            </a:r>
            <a:r>
              <a:rPr lang="pt-BR" altLang="pt-BR" sz="1800" b="1" dirty="0" err="1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ii</a:t>
            </a: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) </a:t>
            </a: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com base no resultado acumulado do período em curso</a:t>
            </a:r>
          </a:p>
          <a:p>
            <a:pPr marL="542925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pt-BR" altLang="pt-BR" sz="18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542925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Pagamento do IRPJ e a CSLL estimados até o último dia útil do mês subsequente ao da apuração</a:t>
            </a:r>
          </a:p>
          <a:p>
            <a:pPr marL="542925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pt-BR" altLang="pt-BR" sz="18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542925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Apurar o lucro real e o resultado ajustado em 31 de dezembro de cada ano, momento em que serão confrontados os recolhimentos de estimativas mensais, caso tenha havido recolhimento</a:t>
            </a:r>
            <a:endParaRPr lang="pt-BR" altLang="pt-BR" sz="18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fr-FR" altLang="pt-BR" sz="18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6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13" name="TextBox 17">
            <a:extLst>
              <a:ext uri="{FF2B5EF4-FFF2-40B4-BE49-F238E27FC236}">
                <a16:creationId xmlns:a16="http://schemas.microsoft.com/office/drawing/2014/main" id="{A83FAD0B-3CBB-4B1F-8508-4E5AF7308D5F}"/>
              </a:ext>
            </a:extLst>
          </p:cNvPr>
          <p:cNvSpPr txBox="1"/>
          <p:nvPr/>
        </p:nvSpPr>
        <p:spPr>
          <a:xfrm>
            <a:off x="255952" y="1218374"/>
            <a:ext cx="8715329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Períodos de apuração</a:t>
            </a: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E2CEE7C0-78E7-4CF9-A625-A31498FD8C58}"/>
              </a:ext>
            </a:extLst>
          </p:cNvPr>
          <p:cNvSpPr txBox="1"/>
          <p:nvPr/>
        </p:nvSpPr>
        <p:spPr>
          <a:xfrm>
            <a:off x="255952" y="5867028"/>
            <a:ext cx="8653358" cy="294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1200" dirty="0">
                <a:solidFill>
                  <a:srgbClr val="595959"/>
                </a:solidFill>
                <a:cs typeface="Times New Roman" panose="02020603050405020304" pitchFamily="18" charset="0"/>
              </a:rPr>
              <a:t>Artigos 217 e 921 do Decreto nº 9.580/18 e artigos 32 a 47 e 56 da IN RFB nº 1.700/17</a:t>
            </a:r>
          </a:p>
        </p:txBody>
      </p:sp>
    </p:spTree>
    <p:extLst>
      <p:ext uri="{BB962C8B-B14F-4D97-AF65-F5344CB8AC3E}">
        <p14:creationId xmlns:p14="http://schemas.microsoft.com/office/powerpoint/2010/main" val="38556442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7">
            <a:extLst>
              <a:ext uri="{FF2B5EF4-FFF2-40B4-BE49-F238E27FC236}">
                <a16:creationId xmlns:a16="http://schemas.microsoft.com/office/drawing/2014/main" id="{A83FAD0B-3CBB-4B1F-8508-4E5AF7308D5F}"/>
              </a:ext>
            </a:extLst>
          </p:cNvPr>
          <p:cNvSpPr txBox="1"/>
          <p:nvPr/>
        </p:nvSpPr>
        <p:spPr>
          <a:xfrm>
            <a:off x="255952" y="1218374"/>
            <a:ext cx="8715329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Alíquotas aplicáveis</a:t>
            </a: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E2CEE7C0-78E7-4CF9-A625-A31498FD8C58}"/>
              </a:ext>
            </a:extLst>
          </p:cNvPr>
          <p:cNvSpPr txBox="1"/>
          <p:nvPr/>
        </p:nvSpPr>
        <p:spPr>
          <a:xfrm>
            <a:off x="255952" y="5867028"/>
            <a:ext cx="8653358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1200" dirty="0">
                <a:solidFill>
                  <a:srgbClr val="595959"/>
                </a:solidFill>
                <a:cs typeface="Times New Roman" panose="02020603050405020304" pitchFamily="18" charset="0"/>
              </a:rPr>
              <a:t>Artigos 225, 623 e 624 do Decreto nº 9.580/18 e artigos 29, 30 e 42 da IN RFB nº 1.700/17</a:t>
            </a:r>
          </a:p>
        </p:txBody>
      </p:sp>
      <p:sp>
        <p:nvSpPr>
          <p:cNvPr id="7" name="TextBox 19">
            <a:extLst>
              <a:ext uri="{FF2B5EF4-FFF2-40B4-BE49-F238E27FC236}">
                <a16:creationId xmlns:a16="http://schemas.microsoft.com/office/drawing/2014/main" id="{B3223E15-9D36-47FD-AE62-8BE0F624E3EA}"/>
              </a:ext>
            </a:extLst>
          </p:cNvPr>
          <p:cNvSpPr txBox="1"/>
          <p:nvPr/>
        </p:nvSpPr>
        <p:spPr>
          <a:xfrm>
            <a:off x="146231" y="1628800"/>
            <a:ext cx="8806181" cy="4044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340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IRPJ: 15% (alíquota base) e adicional de 10% sobre a parcela do lucro real que exceder o valor resultante da multiplicação de R$ 20 mil pelo número de meses do respectivo período de apuração,</a:t>
            </a:r>
          </a:p>
          <a:p>
            <a:pPr marL="53340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pt-BR" altLang="pt-BR" sz="18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53340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CSLL: regra geral, 9%</a:t>
            </a:r>
          </a:p>
          <a:p>
            <a:pPr marL="53340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pt-BR" altLang="pt-BR" sz="14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72390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altLang="pt-BR" sz="14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*</a:t>
            </a:r>
            <a:r>
              <a:rPr lang="pt-BR" altLang="pt-BR" sz="12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Alíquotas específicas e transitórias da CSLL</a:t>
            </a:r>
            <a:r>
              <a:rPr lang="pt-BR" altLang="pt-BR" sz="12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: 15% , exceto no período compreendido entre 1º de setembro de 2015 e 31 de dezembro de 2018, no qual vigorará a alíquota de 20% (vinte por cento), nos casos de: a) pessoas jurídicas de seguros privados e de capitalização; b) bancos de qualquer espécie e agências de fomento; c) distribuidoras de valores mobiliários; d) corretoras de câmbio e de valores mobiliários; e) sociedades de crédito, financiamento e investimentos; f) sociedades de crédito imobiliário; g) administradoras de cartões de crédito; h) sociedades de arrendamento mercantil; e i) associações de poupança e empréstimo; II - 15% (quinze por cento), exceto no período compreendido entre 1º de outubro de 2015 e 31 de dezembro de 2018, no qual vigorará a alíquota de 17% (dezessete por cento), no caso de cooperativas de crédito; e III - 9% (nove por cento), no caso de: a) administradoras de mercado de balcão organizado; b) bolsas de valores e de mercadorias e futuros; c) entidades de liquidação e compensação; d) empresas de fomento comercial ou </a:t>
            </a:r>
            <a:r>
              <a:rPr lang="pt-BR" altLang="pt-BR" sz="1200" i="1" dirty="0" err="1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factorin</a:t>
            </a:r>
            <a:r>
              <a:rPr lang="pt-BR" altLang="pt-BR" sz="1200" dirty="0" err="1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g</a:t>
            </a:r>
            <a:r>
              <a:rPr lang="pt-BR" altLang="pt-BR" sz="12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; e </a:t>
            </a:r>
            <a:r>
              <a:rPr lang="pt-BR" altLang="pt-BR" sz="1200" dirty="0" err="1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e</a:t>
            </a:r>
            <a:r>
              <a:rPr lang="pt-BR" altLang="pt-BR" sz="12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) demais pessoas jurídicas.</a:t>
            </a:r>
          </a:p>
        </p:txBody>
      </p:sp>
    </p:spTree>
    <p:extLst>
      <p:ext uri="{BB962C8B-B14F-4D97-AF65-F5344CB8AC3E}">
        <p14:creationId xmlns:p14="http://schemas.microsoft.com/office/powerpoint/2010/main" val="19405094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7">
            <a:extLst>
              <a:ext uri="{FF2B5EF4-FFF2-40B4-BE49-F238E27FC236}">
                <a16:creationId xmlns:a16="http://schemas.microsoft.com/office/drawing/2014/main" id="{A83FAD0B-3CBB-4B1F-8508-4E5AF7308D5F}"/>
              </a:ext>
            </a:extLst>
          </p:cNvPr>
          <p:cNvSpPr txBox="1"/>
          <p:nvPr/>
        </p:nvSpPr>
        <p:spPr>
          <a:xfrm>
            <a:off x="255952" y="1218374"/>
            <a:ext cx="8715329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Estimativas mensais com base na receita bruta e acréscimos</a:t>
            </a:r>
          </a:p>
        </p:txBody>
      </p:sp>
      <p:sp>
        <p:nvSpPr>
          <p:cNvPr id="14" name="TextBox 19">
            <a:extLst>
              <a:ext uri="{FF2B5EF4-FFF2-40B4-BE49-F238E27FC236}">
                <a16:creationId xmlns:a16="http://schemas.microsoft.com/office/drawing/2014/main" id="{0CC5E74A-174F-4E81-AF09-439C5237919B}"/>
              </a:ext>
            </a:extLst>
          </p:cNvPr>
          <p:cNvSpPr txBox="1"/>
          <p:nvPr/>
        </p:nvSpPr>
        <p:spPr>
          <a:xfrm>
            <a:off x="146231" y="1700808"/>
            <a:ext cx="8806181" cy="1994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Metodologia de apuração</a:t>
            </a:r>
            <a:r>
              <a:rPr 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: cálculo do valor devido no mês com base nas mesmas regras de apuração do </a:t>
            </a:r>
            <a:r>
              <a:rPr 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lucro presumido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6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7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fr-FR" altLang="pt-BR" sz="18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6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6" name="TextBox 19">
            <a:extLst>
              <a:ext uri="{FF2B5EF4-FFF2-40B4-BE49-F238E27FC236}">
                <a16:creationId xmlns:a16="http://schemas.microsoft.com/office/drawing/2014/main" id="{5E568C09-DE14-4794-97A4-638D6B61D07A}"/>
              </a:ext>
            </a:extLst>
          </p:cNvPr>
          <p:cNvSpPr txBox="1"/>
          <p:nvPr/>
        </p:nvSpPr>
        <p:spPr>
          <a:xfrm>
            <a:off x="852985" y="2625235"/>
            <a:ext cx="7438029" cy="368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4400" algn="just" eaLnBrk="1" hangingPunct="1">
              <a:spcBef>
                <a:spcPts val="1200"/>
              </a:spcBef>
              <a:spcAft>
                <a:spcPts val="1200"/>
              </a:spcAft>
              <a:buFont typeface="Arial" charset="0"/>
              <a:buNone/>
              <a:defRPr/>
            </a:pPr>
            <a:r>
              <a:rPr lang="pt-BR" sz="1700" dirty="0">
                <a:solidFill>
                  <a:srgbClr val="595959"/>
                </a:solidFill>
                <a:cs typeface="Times New Roman" panose="02020603050405020304" pitchFamily="18" charset="0"/>
              </a:rPr>
              <a:t>( R$ ) </a:t>
            </a:r>
            <a:r>
              <a:rPr lang="pt-BR" sz="1700" b="1" dirty="0">
                <a:solidFill>
                  <a:srgbClr val="595959"/>
                </a:solidFill>
                <a:cs typeface="Times New Roman" panose="02020603050405020304" pitchFamily="18" charset="0"/>
              </a:rPr>
              <a:t>Receita líquida (receita bruta diminuída das deduções legalmente autorizadas) decorrente das atividades exercidas pela pessoa jurídica (“objeto social”)</a:t>
            </a:r>
          </a:p>
          <a:p>
            <a:pPr marL="284400" algn="just" eaLnBrk="1" hangingPunct="1">
              <a:spcBef>
                <a:spcPts val="0"/>
              </a:spcBef>
              <a:spcAft>
                <a:spcPts val="1200"/>
              </a:spcAft>
              <a:buFont typeface="Arial" charset="0"/>
              <a:buNone/>
              <a:defRPr/>
            </a:pPr>
            <a:r>
              <a:rPr lang="pt-BR" sz="1700" dirty="0">
                <a:solidFill>
                  <a:srgbClr val="595959"/>
                </a:solidFill>
                <a:cs typeface="Times New Roman" panose="02020603050405020304" pitchFamily="18" charset="0"/>
              </a:rPr>
              <a:t> ( x )   Coeficiente (por atividade) – %</a:t>
            </a:r>
          </a:p>
          <a:p>
            <a:pPr marL="284400" algn="just" eaLnBrk="1" hangingPunct="1">
              <a:spcBef>
                <a:spcPts val="0"/>
              </a:spcBef>
              <a:spcAft>
                <a:spcPts val="1200"/>
              </a:spcAft>
              <a:buFont typeface="Arial" charset="0"/>
              <a:buNone/>
              <a:defRPr/>
            </a:pPr>
            <a:r>
              <a:rPr lang="pt-BR" sz="1700" dirty="0">
                <a:solidFill>
                  <a:srgbClr val="595959"/>
                </a:solidFill>
                <a:cs typeface="Times New Roman" panose="02020603050405020304" pitchFamily="18" charset="0"/>
              </a:rPr>
              <a:t> ( + )   Rendimentos de aplicações financeiras, ganho de capital e demais receitas</a:t>
            </a:r>
          </a:p>
          <a:p>
            <a:pPr marL="284400" algn="just" eaLnBrk="1" hangingPunct="1">
              <a:spcBef>
                <a:spcPts val="0"/>
              </a:spcBef>
              <a:spcAft>
                <a:spcPts val="1200"/>
              </a:spcAft>
              <a:buFont typeface="Arial" charset="0"/>
              <a:buNone/>
              <a:defRPr/>
            </a:pPr>
            <a:r>
              <a:rPr lang="pt-BR" sz="1700" dirty="0">
                <a:solidFill>
                  <a:srgbClr val="C00000"/>
                </a:solidFill>
                <a:cs typeface="Times New Roman" panose="02020603050405020304" pitchFamily="18" charset="0"/>
              </a:rPr>
              <a:t> ( = )   </a:t>
            </a:r>
            <a:r>
              <a:rPr lang="pt-BR" sz="1700" b="1" dirty="0">
                <a:solidFill>
                  <a:srgbClr val="C00000"/>
                </a:solidFill>
                <a:cs typeface="Times New Roman" panose="02020603050405020304" pitchFamily="18" charset="0"/>
              </a:rPr>
              <a:t>Base de cálculo da estimativa mensal</a:t>
            </a:r>
          </a:p>
          <a:p>
            <a:pPr marL="284400" algn="just"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pt-BR" sz="1700" dirty="0">
                <a:solidFill>
                  <a:srgbClr val="595959"/>
                </a:solidFill>
                <a:cs typeface="Times New Roman" panose="02020603050405020304" pitchFamily="18" charset="0"/>
              </a:rPr>
              <a:t> ( x )    Alíquota (%)</a:t>
            </a:r>
          </a:p>
          <a:p>
            <a:pPr marL="284400" algn="just" eaLnBrk="1" hangingPunct="1">
              <a:spcBef>
                <a:spcPts val="0"/>
              </a:spcBef>
              <a:spcAft>
                <a:spcPts val="1200"/>
              </a:spcAft>
              <a:buFont typeface="Arial" charset="0"/>
              <a:buNone/>
              <a:defRPr/>
            </a:pPr>
            <a:r>
              <a:rPr lang="pt-BR" sz="1700" b="1" dirty="0">
                <a:solidFill>
                  <a:srgbClr val="C00000"/>
                </a:solidFill>
                <a:cs typeface="Times New Roman" panose="02020603050405020304" pitchFamily="18" charset="0"/>
              </a:rPr>
              <a:t> ( = )   Tributo devido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BR" sz="1700" dirty="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E2CEE7C0-78E7-4CF9-A625-A31498FD8C58}"/>
              </a:ext>
            </a:extLst>
          </p:cNvPr>
          <p:cNvSpPr txBox="1"/>
          <p:nvPr/>
        </p:nvSpPr>
        <p:spPr>
          <a:xfrm>
            <a:off x="255952" y="5949280"/>
            <a:ext cx="8653358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1200" dirty="0">
                <a:solidFill>
                  <a:srgbClr val="595959"/>
                </a:solidFill>
                <a:cs typeface="Times New Roman" panose="02020603050405020304" pitchFamily="18" charset="0"/>
              </a:rPr>
              <a:t>Artigo 220 do Decreto n. 9.580/18 e 33 e artigos 33 e 34 da IN RFB nº 1.700/17</a:t>
            </a:r>
          </a:p>
        </p:txBody>
      </p:sp>
    </p:spTree>
    <p:extLst>
      <p:ext uri="{BB962C8B-B14F-4D97-AF65-F5344CB8AC3E}">
        <p14:creationId xmlns:p14="http://schemas.microsoft.com/office/powerpoint/2010/main" val="24788975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7">
            <a:extLst>
              <a:ext uri="{FF2B5EF4-FFF2-40B4-BE49-F238E27FC236}">
                <a16:creationId xmlns:a16="http://schemas.microsoft.com/office/drawing/2014/main" id="{A83FAD0B-3CBB-4B1F-8508-4E5AF7308D5F}"/>
              </a:ext>
            </a:extLst>
          </p:cNvPr>
          <p:cNvSpPr txBox="1"/>
          <p:nvPr/>
        </p:nvSpPr>
        <p:spPr>
          <a:xfrm>
            <a:off x="255952" y="1218374"/>
            <a:ext cx="8715329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Estimativas mensais com base na receita bruta e acréscimos</a:t>
            </a:r>
          </a:p>
        </p:txBody>
      </p:sp>
      <p:sp>
        <p:nvSpPr>
          <p:cNvPr id="14" name="TextBox 19">
            <a:extLst>
              <a:ext uri="{FF2B5EF4-FFF2-40B4-BE49-F238E27FC236}">
                <a16:creationId xmlns:a16="http://schemas.microsoft.com/office/drawing/2014/main" id="{0CC5E74A-174F-4E81-AF09-439C5237919B}"/>
              </a:ext>
            </a:extLst>
          </p:cNvPr>
          <p:cNvSpPr txBox="1"/>
          <p:nvPr/>
        </p:nvSpPr>
        <p:spPr>
          <a:xfrm>
            <a:off x="146231" y="1628800"/>
            <a:ext cx="8806181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Retomando os coeficientes de presunção: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6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7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fr-FR" altLang="pt-BR" sz="18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6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E2CEE7C0-78E7-4CF9-A625-A31498FD8C58}"/>
              </a:ext>
            </a:extLst>
          </p:cNvPr>
          <p:cNvSpPr txBox="1"/>
          <p:nvPr/>
        </p:nvSpPr>
        <p:spPr>
          <a:xfrm>
            <a:off x="255952" y="6165304"/>
            <a:ext cx="86533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1000" dirty="0">
                <a:solidFill>
                  <a:srgbClr val="595959"/>
                </a:solidFill>
                <a:cs typeface="Times New Roman" panose="02020603050405020304" pitchFamily="18" charset="0"/>
              </a:rPr>
              <a:t>Artigo 220  do Decreto nº 9.580/18  e artigos 33 e 34 da IN RFB nº 1.700/17</a:t>
            </a:r>
          </a:p>
        </p:txBody>
      </p:sp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7A5CECE0-1303-437E-B535-32481064A7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204480"/>
              </p:ext>
            </p:extLst>
          </p:nvPr>
        </p:nvGraphicFramePr>
        <p:xfrm>
          <a:off x="323528" y="2133144"/>
          <a:ext cx="8259398" cy="3848223"/>
        </p:xfrm>
        <a:graphic>
          <a:graphicData uri="http://schemas.openxmlformats.org/drawingml/2006/table">
            <a:tbl>
              <a:tblPr/>
              <a:tblGrid>
                <a:gridCol w="3000606">
                  <a:extLst>
                    <a:ext uri="{9D8B030D-6E8A-4147-A177-3AD203B41FA5}">
                      <a16:colId xmlns:a16="http://schemas.microsoft.com/office/drawing/2014/main" val="2017049946"/>
                    </a:ext>
                  </a:extLst>
                </a:gridCol>
                <a:gridCol w="1044025">
                  <a:extLst>
                    <a:ext uri="{9D8B030D-6E8A-4147-A177-3AD203B41FA5}">
                      <a16:colId xmlns:a16="http://schemas.microsoft.com/office/drawing/2014/main" val="712534087"/>
                    </a:ext>
                  </a:extLst>
                </a:gridCol>
                <a:gridCol w="371208">
                  <a:extLst>
                    <a:ext uri="{9D8B030D-6E8A-4147-A177-3AD203B41FA5}">
                      <a16:colId xmlns:a16="http://schemas.microsoft.com/office/drawing/2014/main" val="3217987646"/>
                    </a:ext>
                  </a:extLst>
                </a:gridCol>
                <a:gridCol w="2799534">
                  <a:extLst>
                    <a:ext uri="{9D8B030D-6E8A-4147-A177-3AD203B41FA5}">
                      <a16:colId xmlns:a16="http://schemas.microsoft.com/office/drawing/2014/main" val="2509258772"/>
                    </a:ext>
                  </a:extLst>
                </a:gridCol>
                <a:gridCol w="1044025">
                  <a:extLst>
                    <a:ext uri="{9D8B030D-6E8A-4147-A177-3AD203B41FA5}">
                      <a16:colId xmlns:a16="http://schemas.microsoft.com/office/drawing/2014/main" val="2600851711"/>
                    </a:ext>
                  </a:extLst>
                </a:gridCol>
              </a:tblGrid>
              <a:tr h="19329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Coeficientes de presunção de lucro para o IRPJ</a:t>
                      </a:r>
                    </a:p>
                  </a:txBody>
                  <a:tcPr marL="5538" marR="5538" marT="553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38" marR="5538" marT="553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Coeficientes de presunção de lucro para a CSLL</a:t>
                      </a:r>
                    </a:p>
                  </a:txBody>
                  <a:tcPr marL="5538" marR="5538" marT="553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6042188"/>
                  </a:ext>
                </a:extLst>
              </a:tr>
              <a:tr h="55058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000" b="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Atividades compreendidas pelo objeto social em geral (quando não há coeficiente específico)</a:t>
                      </a:r>
                    </a:p>
                  </a:txBody>
                  <a:tcPr marL="5538" marR="5538" marT="553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kern="120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8%</a:t>
                      </a:r>
                    </a:p>
                  </a:txBody>
                  <a:tcPr marL="5538" marR="5538" marT="5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38" marR="5538" marT="553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000" b="0" kern="120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Atividades compreendidas pelo objeto social em geral (quando não há coeficiente específico)</a:t>
                      </a:r>
                    </a:p>
                  </a:txBody>
                  <a:tcPr marL="5538" marR="5538" marT="553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kern="120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12%</a:t>
                      </a:r>
                    </a:p>
                  </a:txBody>
                  <a:tcPr marL="5538" marR="5538" marT="5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9893335"/>
                  </a:ext>
                </a:extLst>
              </a:tr>
              <a:tr h="54472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Revenda de combustível para consumidor final</a:t>
                      </a:r>
                    </a:p>
                  </a:txBody>
                  <a:tcPr marL="5538" marR="5538" marT="553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kern="120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1,6%</a:t>
                      </a:r>
                    </a:p>
                  </a:txBody>
                  <a:tcPr marL="5538" marR="5538" marT="5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38" marR="5538" marT="553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Prestação de serviços em geral, intermediação de negócio, administração e locação de bens e direitos, construção civil (empreitada de lavor)</a:t>
                      </a:r>
                    </a:p>
                  </a:txBody>
                  <a:tcPr marL="5538" marR="5538" marT="553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kern="120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32%</a:t>
                      </a:r>
                    </a:p>
                  </a:txBody>
                  <a:tcPr marL="5538" marR="5538" marT="5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4728632"/>
                  </a:ext>
                </a:extLst>
              </a:tr>
              <a:tr h="91373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Indústria, comércio, transporte de cargas, serviços hospitalares, construção civil (empreitada global)</a:t>
                      </a:r>
                    </a:p>
                  </a:txBody>
                  <a:tcPr marL="5538" marR="5538" marT="553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kern="120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8%</a:t>
                      </a:r>
                    </a:p>
                  </a:txBody>
                  <a:tcPr marL="5538" marR="5538" marT="5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38" marR="5538" marT="553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kern="120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Receitas financeiras em geral</a:t>
                      </a:r>
                      <a:br>
                        <a:rPr lang="pt-BR" sz="1000" b="0" kern="120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</a:br>
                      <a:r>
                        <a:rPr lang="pt-BR" sz="1000" b="0" kern="120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Ganhos de capital (preço de venda – custo de aquisição)</a:t>
                      </a:r>
                      <a:br>
                        <a:rPr lang="pt-BR" sz="1000" b="0" kern="120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</a:br>
                      <a:r>
                        <a:rPr lang="pt-BR" sz="1000" b="0" kern="120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Outras receitas (inclusive aquelas não compreendidas no objeto social da PJ)</a:t>
                      </a:r>
                    </a:p>
                  </a:txBody>
                  <a:tcPr marL="5538" marR="5538" marT="553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5538" marR="5538" marT="5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613962"/>
                  </a:ext>
                </a:extLst>
              </a:tr>
              <a:tr h="18743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Serviços de transporte</a:t>
                      </a:r>
                    </a:p>
                  </a:txBody>
                  <a:tcPr marL="5538" marR="5538" marT="553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kern="120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16%</a:t>
                      </a:r>
                    </a:p>
                  </a:txBody>
                  <a:tcPr marL="5538" marR="5538" marT="5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38" marR="5538" marT="553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38" marR="5538" marT="5538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38" marR="5538" marT="5538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1616710"/>
                  </a:ext>
                </a:extLst>
              </a:tr>
              <a:tr h="54472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Prestação de serviços em geral, intermediação de negócio, administração e locação de bens e direitos, construção civil (empreitada de lavor)</a:t>
                      </a:r>
                    </a:p>
                  </a:txBody>
                  <a:tcPr marL="5538" marR="5538" marT="553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kern="120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32%</a:t>
                      </a:r>
                    </a:p>
                  </a:txBody>
                  <a:tcPr marL="5538" marR="5538" marT="5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38" marR="5538" marT="553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4472C4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38" marR="5538" marT="5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5943927"/>
                  </a:ext>
                </a:extLst>
              </a:tr>
              <a:tr h="91373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Receitas financeiras em geral</a:t>
                      </a:r>
                      <a:br>
                        <a:rPr lang="pt-BR" sz="1000" b="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</a:br>
                      <a:r>
                        <a:rPr lang="pt-BR" sz="1000" b="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Ganhos de capital (preço de venda – custo de aquisição)</a:t>
                      </a:r>
                      <a:br>
                        <a:rPr lang="pt-BR" sz="1000" b="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</a:br>
                      <a:r>
                        <a:rPr lang="pt-BR" sz="1000" b="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Outras receitas (inclusive aquelas não compreendidas no objeto social da PJ)</a:t>
                      </a:r>
                    </a:p>
                  </a:txBody>
                  <a:tcPr marL="5538" marR="5538" marT="553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5538" marR="5538" marT="5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38" marR="5538" marT="553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0" i="0" u="none" strike="noStrike" dirty="0">
                        <a:solidFill>
                          <a:srgbClr val="4472C4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38" marR="5538" marT="5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0" i="0" u="none" strike="noStrike" dirty="0">
                        <a:solidFill>
                          <a:srgbClr val="4472C4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38" marR="5538" marT="5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6758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62132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7">
            <a:extLst>
              <a:ext uri="{FF2B5EF4-FFF2-40B4-BE49-F238E27FC236}">
                <a16:creationId xmlns:a16="http://schemas.microsoft.com/office/drawing/2014/main" id="{A83FAD0B-3CBB-4B1F-8508-4E5AF7308D5F}"/>
              </a:ext>
            </a:extLst>
          </p:cNvPr>
          <p:cNvSpPr txBox="1"/>
          <p:nvPr/>
        </p:nvSpPr>
        <p:spPr>
          <a:xfrm>
            <a:off x="255952" y="1218374"/>
            <a:ext cx="8715329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Estimativas mensais com base na receita bruta e acréscimos</a:t>
            </a:r>
          </a:p>
        </p:txBody>
      </p:sp>
      <p:sp>
        <p:nvSpPr>
          <p:cNvPr id="14" name="TextBox 19">
            <a:extLst>
              <a:ext uri="{FF2B5EF4-FFF2-40B4-BE49-F238E27FC236}">
                <a16:creationId xmlns:a16="http://schemas.microsoft.com/office/drawing/2014/main" id="{0CC5E74A-174F-4E81-AF09-439C5237919B}"/>
              </a:ext>
            </a:extLst>
          </p:cNvPr>
          <p:cNvSpPr txBox="1"/>
          <p:nvPr/>
        </p:nvSpPr>
        <p:spPr>
          <a:xfrm>
            <a:off x="146231" y="1628800"/>
            <a:ext cx="8806181" cy="4782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6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Alíquotas aplicáveis: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600" b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53340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altLang="pt-BR" sz="16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IRPJ: 15% (alíquota base) e adicional de 10% sobre a parcela do lucro real que exceder o valor resultante da multiplicação de R$ 20 mil pelo número de meses do respectivo período de apuração,</a:t>
            </a:r>
          </a:p>
          <a:p>
            <a:pPr marL="53340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pt-BR" altLang="pt-BR" sz="16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53340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altLang="pt-BR" sz="16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CSLL: regra geral, 9%</a:t>
            </a:r>
          </a:p>
          <a:p>
            <a:pPr marL="53340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pt-BR" altLang="pt-BR" sz="16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53340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altLang="pt-BR" sz="12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*</a:t>
            </a:r>
            <a:r>
              <a:rPr lang="pt-BR" altLang="pt-BR" sz="12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Alíquotas específicas e transitórias da CSLL</a:t>
            </a:r>
            <a:r>
              <a:rPr lang="pt-BR" altLang="pt-BR" sz="12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: 15% , exceto no período compreendido entre 1º de setembro de 2015 e 31 de dezembro de 2018, no qual vigorará a alíquota de 20% (vinte por cento), nos casos de: a) pessoas jurídicas de seguros privados e de capitalização; b) bancos de qualquer espécie e agências de fomento; c) distribuidoras de valores mobiliários; d) corretoras de câmbio e de valores mobiliários; e) sociedades de crédito, financiamento e investimentos; f) sociedades de crédito imobiliário; g) administradoras de cartões de crédito; h) sociedades de arrendamento mercantil; e i) associações de poupança e empréstimo; II - 15% (quinze por cento), exceto no período compreendido entre 1º de outubro de 2015 e 31 de dezembro de 2018, no qual vigorará a alíquota de 17% (dezessete por cento), no caso de cooperativas de crédito; e III - 9% (nove por cento), no caso de: a) administradoras de mercado de balcão organizado; b) bolsas de valores e de mercadorias e futuros; c) entidades de liquidação e compensação; d) empresas de fomento comercial ou </a:t>
            </a:r>
            <a:r>
              <a:rPr lang="pt-BR" altLang="pt-BR" sz="1200" i="1" dirty="0" err="1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factorin</a:t>
            </a:r>
            <a:r>
              <a:rPr lang="pt-BR" altLang="pt-BR" sz="1200" dirty="0" err="1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g</a:t>
            </a:r>
            <a:r>
              <a:rPr lang="pt-BR" altLang="pt-BR" sz="12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; e </a:t>
            </a:r>
            <a:r>
              <a:rPr lang="pt-BR" altLang="pt-BR" sz="1200" dirty="0" err="1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e</a:t>
            </a:r>
            <a:r>
              <a:rPr lang="pt-BR" altLang="pt-BR" sz="12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) demais pessoas jurídicas.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fr-FR" altLang="pt-BR" sz="18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6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E2CEE7C0-78E7-4CF9-A625-A31498FD8C58}"/>
              </a:ext>
            </a:extLst>
          </p:cNvPr>
          <p:cNvSpPr txBox="1"/>
          <p:nvPr/>
        </p:nvSpPr>
        <p:spPr>
          <a:xfrm>
            <a:off x="255952" y="6165304"/>
            <a:ext cx="86533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1000" dirty="0">
                <a:solidFill>
                  <a:srgbClr val="595959"/>
                </a:solidFill>
                <a:cs typeface="Times New Roman" panose="02020603050405020304" pitchFamily="18" charset="0"/>
              </a:rPr>
              <a:t>Artigo 225 do Decreto nº 9.580/18 e artigo 29 da IN RFB nº 1.700/17</a:t>
            </a:r>
          </a:p>
        </p:txBody>
      </p:sp>
    </p:spTree>
    <p:extLst>
      <p:ext uri="{BB962C8B-B14F-4D97-AF65-F5344CB8AC3E}">
        <p14:creationId xmlns:p14="http://schemas.microsoft.com/office/powerpoint/2010/main" val="1098109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7269938"/>
              </p:ext>
            </p:extLst>
          </p:nvPr>
        </p:nvGraphicFramePr>
        <p:xfrm>
          <a:off x="611560" y="1527074"/>
          <a:ext cx="7848872" cy="4430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03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5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5834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pt-BR" sz="18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QUESTÕES INTRODUTÓRIAS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834">
                <a:tc>
                  <a:txBody>
                    <a:bodyPr/>
                    <a:lstStyle/>
                    <a:p>
                      <a:pPr marL="36195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8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Revisitando as sistemáticas de apuração do IRPJ e da CSLL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03</a:t>
                      </a: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834">
                <a:tc>
                  <a:txBody>
                    <a:bodyPr/>
                    <a:lstStyle/>
                    <a:p>
                      <a:pPr marL="36195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8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Lucro real ≠ Lucro “verdadeiro”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04-05</a:t>
                      </a: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583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LUCRO REAL – PARTE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800" kern="1200" dirty="0">
                        <a:solidFill>
                          <a:srgbClr val="595959"/>
                        </a:solidFill>
                        <a:latin typeface="Times New Roman" panose="02020603050405020304" pitchFamily="18" charset="0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5834">
                <a:tc>
                  <a:txBody>
                    <a:bodyPr/>
                    <a:lstStyle/>
                    <a:p>
                      <a:pPr marL="36195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Contribuintes obrigados à apuração pelo lucro real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06-07</a:t>
                      </a: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5834">
                <a:tc>
                  <a:txBody>
                    <a:bodyPr/>
                    <a:lstStyle/>
                    <a:p>
                      <a:pPr marL="36195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Fórmula básica do lucro real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08-10</a:t>
                      </a: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5834">
                <a:tc>
                  <a:txBody>
                    <a:bodyPr/>
                    <a:lstStyle/>
                    <a:p>
                      <a:pPr marL="354013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Períodos de apuração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11-15</a:t>
                      </a: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5834">
                <a:tc>
                  <a:txBody>
                    <a:bodyPr/>
                    <a:lstStyle/>
                    <a:p>
                      <a:pPr marL="354013" indent="0" algn="just" defTabSz="457200" eaLnBrk="1" fontAlgn="auto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Alíquotas aplicáveis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5834">
                <a:tc>
                  <a:txBody>
                    <a:bodyPr/>
                    <a:lstStyle/>
                    <a:p>
                      <a:pPr marL="354013" indent="0" algn="just" defTabSz="457200" eaLnBrk="1" fontAlgn="auto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Estimativas mensais com base na receita bruta e acréscimos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17-21</a:t>
                      </a: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5834">
                <a:tc>
                  <a:txBody>
                    <a:bodyPr/>
                    <a:lstStyle/>
                    <a:p>
                      <a:pPr marL="354013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Antecipação mensal conforme o resultado do período / balancete de suspensão ou redução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22-32</a:t>
                      </a: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5834">
                <a:tc>
                  <a:txBody>
                    <a:bodyPr/>
                    <a:lstStyle/>
                    <a:p>
                      <a:pPr marL="354013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Apuração do saldo a pagar ou a restituir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70929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7">
            <a:extLst>
              <a:ext uri="{FF2B5EF4-FFF2-40B4-BE49-F238E27FC236}">
                <a16:creationId xmlns:a16="http://schemas.microsoft.com/office/drawing/2014/main" id="{A83FAD0B-3CBB-4B1F-8508-4E5AF7308D5F}"/>
              </a:ext>
            </a:extLst>
          </p:cNvPr>
          <p:cNvSpPr txBox="1"/>
          <p:nvPr/>
        </p:nvSpPr>
        <p:spPr>
          <a:xfrm>
            <a:off x="255952" y="1218374"/>
            <a:ext cx="8715329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Estimativas mensais com base na receita bruta e acréscimos</a:t>
            </a:r>
          </a:p>
        </p:txBody>
      </p:sp>
      <p:sp>
        <p:nvSpPr>
          <p:cNvPr id="14" name="TextBox 19">
            <a:extLst>
              <a:ext uri="{FF2B5EF4-FFF2-40B4-BE49-F238E27FC236}">
                <a16:creationId xmlns:a16="http://schemas.microsoft.com/office/drawing/2014/main" id="{0CC5E74A-174F-4E81-AF09-439C5237919B}"/>
              </a:ext>
            </a:extLst>
          </p:cNvPr>
          <p:cNvSpPr txBox="1"/>
          <p:nvPr/>
        </p:nvSpPr>
        <p:spPr>
          <a:xfrm>
            <a:off x="146231" y="1735819"/>
            <a:ext cx="8806181" cy="4561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440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6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Caso prático 2: </a:t>
            </a:r>
            <a:r>
              <a:rPr lang="pt-BR" sz="1600" dirty="0">
                <a:solidFill>
                  <a:srgbClr val="595959"/>
                </a:solidFill>
                <a:cs typeface="Times New Roman" panose="02020603050405020304" pitchFamily="18" charset="0"/>
              </a:rPr>
              <a:t>o posto de combustível “AUTO POSTO SÃO PAULO LTDA.” apura o IRPJ e CSLL pelo regime do </a:t>
            </a:r>
            <a:r>
              <a:rPr lang="pt-BR" sz="1600" b="1" dirty="0">
                <a:solidFill>
                  <a:srgbClr val="595959"/>
                </a:solidFill>
                <a:cs typeface="Times New Roman" panose="02020603050405020304" pitchFamily="18" charset="0"/>
              </a:rPr>
              <a:t>lucro real anual</a:t>
            </a:r>
            <a:r>
              <a:rPr lang="pt-BR" sz="1600" dirty="0">
                <a:solidFill>
                  <a:srgbClr val="595959"/>
                </a:solidFill>
                <a:cs typeface="Times New Roman" panose="02020603050405020304" pitchFamily="18" charset="0"/>
              </a:rPr>
              <a:t>. Em </a:t>
            </a:r>
            <a:r>
              <a:rPr lang="pt-BR" sz="1600" b="1" dirty="0">
                <a:solidFill>
                  <a:srgbClr val="595959"/>
                </a:solidFill>
                <a:cs typeface="Times New Roman" panose="02020603050405020304" pitchFamily="18" charset="0"/>
              </a:rPr>
              <a:t>janeiro</a:t>
            </a:r>
            <a:r>
              <a:rPr lang="pt-BR" sz="1600" dirty="0">
                <a:solidFill>
                  <a:srgbClr val="595959"/>
                </a:solidFill>
                <a:cs typeface="Times New Roman" panose="02020603050405020304" pitchFamily="18" charset="0"/>
              </a:rPr>
              <a:t> de 2017, o Auto Posto São Paulo:</a:t>
            </a:r>
          </a:p>
          <a:p>
            <a:pPr marL="28440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pt-BR" sz="16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5701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rgbClr val="595959"/>
                </a:solidFill>
                <a:cs typeface="Times New Roman" panose="02020603050405020304" pitchFamily="18" charset="0"/>
              </a:rPr>
              <a:t>Vendeu R$ 1,2 milhão em combustível</a:t>
            </a:r>
          </a:p>
          <a:p>
            <a:pPr marL="5701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rgbClr val="595959"/>
                </a:solidFill>
                <a:cs typeface="Times New Roman" panose="02020603050405020304" pitchFamily="18" charset="0"/>
              </a:rPr>
              <a:t>Comercializou R$ 500 mil em mercadorias em sua loja de conveniência</a:t>
            </a:r>
          </a:p>
          <a:p>
            <a:pPr marL="5701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rgbClr val="595959"/>
                </a:solidFill>
                <a:cs typeface="Times New Roman" panose="02020603050405020304" pitchFamily="18" charset="0"/>
              </a:rPr>
              <a:t>Prestou R$ 20 mil em serviços em sua borracharia</a:t>
            </a:r>
          </a:p>
          <a:p>
            <a:pPr marL="5701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sz="16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28440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600" dirty="0">
                <a:solidFill>
                  <a:srgbClr val="595959"/>
                </a:solidFill>
                <a:cs typeface="Times New Roman" panose="02020603050405020304" pitchFamily="18" charset="0"/>
              </a:rPr>
              <a:t>Além destas receitas, o Auto Posto São Paulo vendou ativos (já plenamente depreciados) que não eram mais utilizados em suas atividades pelo valor de R$ 20 mil e auferiu receitas financeiras com investimentos em renda fixa no valor de R$ 1 mil</a:t>
            </a:r>
          </a:p>
          <a:p>
            <a:pPr marL="28440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pt-BR" sz="16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28440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600" dirty="0">
                <a:solidFill>
                  <a:srgbClr val="595959"/>
                </a:solidFill>
                <a:cs typeface="Times New Roman" panose="02020603050405020304" pitchFamily="18" charset="0"/>
              </a:rPr>
              <a:t>Apuração da estimativa com base na receita bruta e acréscimos: </a:t>
            </a:r>
            <a:r>
              <a:rPr lang="pt-BR" sz="1600" b="1" dirty="0">
                <a:solidFill>
                  <a:srgbClr val="595959"/>
                </a:solidFill>
                <a:cs typeface="Times New Roman" panose="02020603050405020304" pitchFamily="18" charset="0"/>
              </a:rPr>
              <a:t>cálculo segundo a lógica das regras do lucro presumido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fr-FR" altLang="pt-BR" sz="18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6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4119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7">
            <a:extLst>
              <a:ext uri="{FF2B5EF4-FFF2-40B4-BE49-F238E27FC236}">
                <a16:creationId xmlns:a16="http://schemas.microsoft.com/office/drawing/2014/main" id="{A83FAD0B-3CBB-4B1F-8508-4E5AF7308D5F}"/>
              </a:ext>
            </a:extLst>
          </p:cNvPr>
          <p:cNvSpPr txBox="1"/>
          <p:nvPr/>
        </p:nvSpPr>
        <p:spPr>
          <a:xfrm>
            <a:off x="255952" y="1218374"/>
            <a:ext cx="8715329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Estimativas mensais com base na receita bruta e acréscimos</a:t>
            </a:r>
          </a:p>
        </p:txBody>
      </p:sp>
      <p:graphicFrame>
        <p:nvGraphicFramePr>
          <p:cNvPr id="6" name="Table 44">
            <a:extLst>
              <a:ext uri="{FF2B5EF4-FFF2-40B4-BE49-F238E27FC236}">
                <a16:creationId xmlns:a16="http://schemas.microsoft.com/office/drawing/2014/main" id="{6CFEF300-08EB-45FF-889A-243A661613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490508"/>
              </p:ext>
            </p:extLst>
          </p:nvPr>
        </p:nvGraphicFramePr>
        <p:xfrm>
          <a:off x="971600" y="1700809"/>
          <a:ext cx="7101535" cy="4752527"/>
        </p:xfrm>
        <a:graphic>
          <a:graphicData uri="http://schemas.openxmlformats.org/drawingml/2006/table">
            <a:tbl>
              <a:tblPr/>
              <a:tblGrid>
                <a:gridCol w="2874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53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53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67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5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Receita Bruta</a:t>
                      </a: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Valor</a:t>
                      </a: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Coeficiente </a:t>
                      </a: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Base de Cálculo</a:t>
                      </a: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Venda de combustíveis</a:t>
                      </a: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kern="120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1.200.000,00 </a:t>
                      </a: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kern="120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1,6%</a:t>
                      </a: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kern="120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19.200,00 </a:t>
                      </a: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Venda de mercadorias</a:t>
                      </a: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kern="120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500.000,00 </a:t>
                      </a: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kern="120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8%</a:t>
                      </a: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kern="120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40.000,00 </a:t>
                      </a: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kern="120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Serviços de borracharia</a:t>
                      </a: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20.000,00 </a:t>
                      </a: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kern="120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32%</a:t>
                      </a: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kern="120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6.400,00 </a:t>
                      </a: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SUBTOTAL</a:t>
                      </a: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600" kern="1200">
                        <a:solidFill>
                          <a:srgbClr val="595959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600" kern="1200" dirty="0">
                        <a:solidFill>
                          <a:srgbClr val="595959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kern="120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65.600,00 </a:t>
                      </a: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kern="120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(+) ganho na alienação de ativos</a:t>
                      </a: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600" kern="1200">
                        <a:solidFill>
                          <a:srgbClr val="595959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kern="120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20.000,00 </a:t>
                      </a: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57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6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(+) resultado positivo de op. Financeiras</a:t>
                      </a: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1.000,00 </a:t>
                      </a: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57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600" b="1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Lucro real estimado (base de cálculo do IRPJ)</a:t>
                      </a: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pt-BR" sz="1600" b="1" kern="1200" dirty="0">
                        <a:solidFill>
                          <a:srgbClr val="595959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86.600,00 </a:t>
                      </a: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kern="120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15% (IRPJ) x R$ 86.600,00</a:t>
                      </a: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600" kern="1200">
                        <a:solidFill>
                          <a:srgbClr val="595959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600" kern="1200">
                        <a:solidFill>
                          <a:srgbClr val="595959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12.990,00 </a:t>
                      </a: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57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6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10% (Adicional IRPJ) x (R$ 86.600 - R$ 20.000)</a:t>
                      </a: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pt-BR" sz="1600" kern="1200">
                        <a:solidFill>
                          <a:srgbClr val="595959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6.660,00 </a:t>
                      </a: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kern="120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IRPJ Apurado</a:t>
                      </a: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600" kern="1200">
                        <a:solidFill>
                          <a:srgbClr val="595959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600" kern="1200">
                        <a:solidFill>
                          <a:srgbClr val="595959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19.650,00 </a:t>
                      </a: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kern="120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(-) Deduções (IRRF s/ renda fixa)</a:t>
                      </a: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600" kern="1200">
                        <a:solidFill>
                          <a:srgbClr val="595959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600" kern="1200">
                        <a:solidFill>
                          <a:srgbClr val="595959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-200,00 </a:t>
                      </a: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kern="12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IRPJ Devido</a:t>
                      </a: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600" b="1" kern="12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600" b="1" kern="12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kern="12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19.450,00 </a:t>
                      </a:r>
                    </a:p>
                  </a:txBody>
                  <a:tcPr marL="8982" marR="8982" marT="8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97069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7">
            <a:extLst>
              <a:ext uri="{FF2B5EF4-FFF2-40B4-BE49-F238E27FC236}">
                <a16:creationId xmlns:a16="http://schemas.microsoft.com/office/drawing/2014/main" id="{A83FAD0B-3CBB-4B1F-8508-4E5AF7308D5F}"/>
              </a:ext>
            </a:extLst>
          </p:cNvPr>
          <p:cNvSpPr txBox="1"/>
          <p:nvPr/>
        </p:nvSpPr>
        <p:spPr>
          <a:xfrm>
            <a:off x="255952" y="1218374"/>
            <a:ext cx="8715329" cy="378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700" b="1" dirty="0">
                <a:solidFill>
                  <a:srgbClr val="595959"/>
                </a:solidFill>
                <a:cs typeface="Times New Roman" panose="02020603050405020304" pitchFamily="18" charset="0"/>
              </a:rPr>
              <a:t>Antecipação mensal conforme o resultado do período / balancete de suspensão ou redução </a:t>
            </a: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E2CEE7C0-78E7-4CF9-A625-A31498FD8C58}"/>
              </a:ext>
            </a:extLst>
          </p:cNvPr>
          <p:cNvSpPr txBox="1"/>
          <p:nvPr/>
        </p:nvSpPr>
        <p:spPr>
          <a:xfrm>
            <a:off x="239122" y="5855792"/>
            <a:ext cx="8653358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1200" dirty="0">
                <a:solidFill>
                  <a:srgbClr val="595959"/>
                </a:solidFill>
                <a:cs typeface="Times New Roman" panose="02020603050405020304" pitchFamily="18" charset="0"/>
              </a:rPr>
              <a:t>Artigo 227 do Decreto nº 9.580/18 e artigos 47 e 48 da IN RFB nº 1.700/17</a:t>
            </a:r>
          </a:p>
        </p:txBody>
      </p:sp>
      <p:sp>
        <p:nvSpPr>
          <p:cNvPr id="6" name="TextBox 19">
            <a:extLst>
              <a:ext uri="{FF2B5EF4-FFF2-40B4-BE49-F238E27FC236}">
                <a16:creationId xmlns:a16="http://schemas.microsoft.com/office/drawing/2014/main" id="{B6ACE2D0-DD94-4F56-958D-D8D3949AAC74}"/>
              </a:ext>
            </a:extLst>
          </p:cNvPr>
          <p:cNvSpPr txBox="1"/>
          <p:nvPr/>
        </p:nvSpPr>
        <p:spPr>
          <a:xfrm>
            <a:off x="146231" y="1700808"/>
            <a:ext cx="8806181" cy="195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7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Alternativas à apuração da antecipação mensal com base na receita bruta e acréscimos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700" b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7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Balancetes de suspensão e redução podem ser levantados para demonstrar que não há imposto a pagar ou que, pelo montante já recolhido até o mês de referência do balancete, deve ser feita apenas uma complementação ao valor apurado</a:t>
            </a:r>
            <a:endParaRPr lang="fr-FR" altLang="pt-BR" sz="18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6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7472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7">
            <a:extLst>
              <a:ext uri="{FF2B5EF4-FFF2-40B4-BE49-F238E27FC236}">
                <a16:creationId xmlns:a16="http://schemas.microsoft.com/office/drawing/2014/main" id="{A83FAD0B-3CBB-4B1F-8508-4E5AF7308D5F}"/>
              </a:ext>
            </a:extLst>
          </p:cNvPr>
          <p:cNvSpPr txBox="1"/>
          <p:nvPr/>
        </p:nvSpPr>
        <p:spPr>
          <a:xfrm>
            <a:off x="255952" y="1218374"/>
            <a:ext cx="8715329" cy="378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700" b="1" dirty="0">
                <a:solidFill>
                  <a:srgbClr val="595959"/>
                </a:solidFill>
                <a:cs typeface="Times New Roman" panose="02020603050405020304" pitchFamily="18" charset="0"/>
              </a:rPr>
              <a:t>Antecipação mensal conforme o resultado do período / balancete de suspensão ou redução </a:t>
            </a:r>
          </a:p>
        </p:txBody>
      </p:sp>
      <p:sp>
        <p:nvSpPr>
          <p:cNvPr id="6" name="TextBox 19">
            <a:extLst>
              <a:ext uri="{FF2B5EF4-FFF2-40B4-BE49-F238E27FC236}">
                <a16:creationId xmlns:a16="http://schemas.microsoft.com/office/drawing/2014/main" id="{B6ACE2D0-DD94-4F56-958D-D8D3949AAC74}"/>
              </a:ext>
            </a:extLst>
          </p:cNvPr>
          <p:cNvSpPr txBox="1"/>
          <p:nvPr/>
        </p:nvSpPr>
        <p:spPr>
          <a:xfrm>
            <a:off x="146231" y="1700808"/>
            <a:ext cx="8806181" cy="4468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7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Caso prático 3: </a:t>
            </a:r>
            <a:r>
              <a:rPr lang="pt-BR" sz="17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em janeiro de 2017, uma empresa comercial apurou o seguinte resultado contábil, que não teve elementos de ajustes (despesas </a:t>
            </a:r>
            <a:r>
              <a:rPr lang="pt-BR" sz="1700" dirty="0" err="1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indedutíveis</a:t>
            </a:r>
            <a:r>
              <a:rPr lang="pt-BR" sz="17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e receitas não tributáveis)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700" b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700" b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700" b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700" b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700" b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700" b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altLang="pt-BR" sz="17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Por qual razão é melhor optar pela apuração da antecipação mensal com base no resultado do período e não estimar com base na receita bruta e acréscimos?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7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altLang="pt-BR" sz="17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Na estimativa com base na receita bruta e acréscimos, se o contribuinte tiver auferido receita, terá IRPJ e CSLL devidos, ainda que o resultado contábil tenha sido prejuízo</a:t>
            </a:r>
            <a:endParaRPr lang="fr-FR" altLang="pt-BR" sz="18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6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D533DD6A-CA7E-4AEC-BCB3-39E70BEEE3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382819"/>
              </p:ext>
            </p:extLst>
          </p:nvPr>
        </p:nvGraphicFramePr>
        <p:xfrm>
          <a:off x="1547664" y="2564904"/>
          <a:ext cx="5702300" cy="1524000"/>
        </p:xfrm>
        <a:graphic>
          <a:graphicData uri="http://schemas.openxmlformats.org/drawingml/2006/table">
            <a:tbl>
              <a:tblPr/>
              <a:tblGrid>
                <a:gridCol w="753734">
                  <a:extLst>
                    <a:ext uri="{9D8B030D-6E8A-4147-A177-3AD203B41FA5}">
                      <a16:colId xmlns:a16="http://schemas.microsoft.com/office/drawing/2014/main" val="2474639025"/>
                    </a:ext>
                  </a:extLst>
                </a:gridCol>
                <a:gridCol w="1507468">
                  <a:extLst>
                    <a:ext uri="{9D8B030D-6E8A-4147-A177-3AD203B41FA5}">
                      <a16:colId xmlns:a16="http://schemas.microsoft.com/office/drawing/2014/main" val="1562494614"/>
                    </a:ext>
                  </a:extLst>
                </a:gridCol>
                <a:gridCol w="1507468">
                  <a:extLst>
                    <a:ext uri="{9D8B030D-6E8A-4147-A177-3AD203B41FA5}">
                      <a16:colId xmlns:a16="http://schemas.microsoft.com/office/drawing/2014/main" val="42692782"/>
                    </a:ext>
                  </a:extLst>
                </a:gridCol>
                <a:gridCol w="1933630">
                  <a:extLst>
                    <a:ext uri="{9D8B030D-6E8A-4147-A177-3AD203B41FA5}">
                      <a16:colId xmlns:a16="http://schemas.microsoft.com/office/drawing/2014/main" val="3831141300"/>
                    </a:ext>
                  </a:extLst>
                </a:gridCol>
              </a:tblGrid>
              <a:tr h="257175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Apuração contábil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708850"/>
                  </a:ext>
                </a:extLst>
              </a:tr>
              <a:tr h="101917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Mês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Receitas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Despesas/Custos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Resultado contábil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184323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Janeiro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R$180.000,00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-R$210.000,00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-R$30.000,00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6092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55230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9">
            <a:extLst>
              <a:ext uri="{FF2B5EF4-FFF2-40B4-BE49-F238E27FC236}">
                <a16:creationId xmlns:a16="http://schemas.microsoft.com/office/drawing/2014/main" id="{B6ACE2D0-DD94-4F56-958D-D8D3949AAC74}"/>
              </a:ext>
            </a:extLst>
          </p:cNvPr>
          <p:cNvSpPr txBox="1"/>
          <p:nvPr/>
        </p:nvSpPr>
        <p:spPr>
          <a:xfrm>
            <a:off x="146231" y="1700808"/>
            <a:ext cx="8806181" cy="4419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7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Visão pragmática do balancete de suspensão/redução: </a:t>
            </a:r>
            <a:r>
              <a:rPr lang="pt-BR" sz="17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apura-se o lucro real do período de apuração (</a:t>
            </a:r>
            <a:r>
              <a:rPr lang="pt-BR" altLang="pt-BR" sz="17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entre 1º de janeiro ou o dia de início de atividade e o último dia do mês a que se referir o balanço ou balancete) para compará-lo com o montante já recolhido a título de estimativas </a:t>
            </a:r>
          </a:p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pt-BR" sz="1700" b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7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Balancete de redução</a:t>
            </a:r>
            <a:r>
              <a:rPr lang="pt-BR" sz="17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: a pessoa jurídica poderá reduzir o valor do IRPJ ao montante correspondente à diferença positiva entre o valor devido, calculado com base no </a:t>
            </a:r>
            <a:r>
              <a:rPr lang="pt-BR" sz="17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lucro real do período em curso</a:t>
            </a:r>
            <a:r>
              <a:rPr lang="pt-BR" sz="17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, e a soma do imposto sobre a renda devido por estimativa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7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altLang="pt-BR" sz="17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Balancete de suspensão</a:t>
            </a:r>
            <a:r>
              <a:rPr lang="pt-BR" altLang="pt-BR" sz="17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: </a:t>
            </a:r>
            <a:r>
              <a:rPr lang="pt-BR" sz="17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 pessoa jurídica poderá suspender o pagamento do IRPJ, desde que demonstre que o valor devido, calculado com base no </a:t>
            </a:r>
            <a:r>
              <a:rPr lang="pt-BR" sz="17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lucro real do período em curso</a:t>
            </a:r>
            <a:r>
              <a:rPr lang="pt-BR" sz="17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, é igual ou inferior à soma do imposto sobre a renda devido por estimativa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7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endParaRPr lang="pt-BR" sz="16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E2CEE7C0-78E7-4CF9-A625-A31498FD8C58}"/>
              </a:ext>
            </a:extLst>
          </p:cNvPr>
          <p:cNvSpPr txBox="1"/>
          <p:nvPr/>
        </p:nvSpPr>
        <p:spPr>
          <a:xfrm>
            <a:off x="239122" y="5855792"/>
            <a:ext cx="8653358" cy="294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1200" dirty="0">
                <a:solidFill>
                  <a:srgbClr val="595959"/>
                </a:solidFill>
                <a:cs typeface="Times New Roman" panose="02020603050405020304" pitchFamily="18" charset="0"/>
              </a:rPr>
              <a:t>Artigo 227 do Decreto nº 9.580/18 e artigos 47 e 48 da IN RFB nº 1.700/17</a:t>
            </a:r>
          </a:p>
        </p:txBody>
      </p:sp>
      <p:sp>
        <p:nvSpPr>
          <p:cNvPr id="7" name="TextBox 17">
            <a:extLst>
              <a:ext uri="{FF2B5EF4-FFF2-40B4-BE49-F238E27FC236}">
                <a16:creationId xmlns:a16="http://schemas.microsoft.com/office/drawing/2014/main" id="{67F408AF-A336-489B-B3CB-635A367BC5EF}"/>
              </a:ext>
            </a:extLst>
          </p:cNvPr>
          <p:cNvSpPr txBox="1"/>
          <p:nvPr/>
        </p:nvSpPr>
        <p:spPr>
          <a:xfrm>
            <a:off x="255952" y="1218374"/>
            <a:ext cx="8715329" cy="378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700" b="1" dirty="0">
                <a:solidFill>
                  <a:srgbClr val="595959"/>
                </a:solidFill>
                <a:cs typeface="Times New Roman" panose="02020603050405020304" pitchFamily="18" charset="0"/>
              </a:rPr>
              <a:t>Antecipação mensal conforme o resultado do período / balancete de suspensão ou redução </a:t>
            </a:r>
          </a:p>
        </p:txBody>
      </p:sp>
    </p:spTree>
    <p:extLst>
      <p:ext uri="{BB962C8B-B14F-4D97-AF65-F5344CB8AC3E}">
        <p14:creationId xmlns:p14="http://schemas.microsoft.com/office/powerpoint/2010/main" val="42884212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9">
            <a:extLst>
              <a:ext uri="{FF2B5EF4-FFF2-40B4-BE49-F238E27FC236}">
                <a16:creationId xmlns:a16="http://schemas.microsoft.com/office/drawing/2014/main" id="{B6ACE2D0-DD94-4F56-958D-D8D3949AAC74}"/>
              </a:ext>
            </a:extLst>
          </p:cNvPr>
          <p:cNvSpPr txBox="1"/>
          <p:nvPr/>
        </p:nvSpPr>
        <p:spPr>
          <a:xfrm>
            <a:off x="146231" y="1700808"/>
            <a:ext cx="8806181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5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Caso prático 4: </a:t>
            </a:r>
            <a:r>
              <a:rPr lang="pt-BR" sz="15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comparação das opções mensalmente na empresa comercial ABC (resultado é fruto exclusivo de operações comerciais)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500" b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500" b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500" b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500" b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500" b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500" b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500" b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500" b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500" b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endParaRPr lang="pt-BR" sz="16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7" name="TextBox 17">
            <a:extLst>
              <a:ext uri="{FF2B5EF4-FFF2-40B4-BE49-F238E27FC236}">
                <a16:creationId xmlns:a16="http://schemas.microsoft.com/office/drawing/2014/main" id="{67F408AF-A336-489B-B3CB-635A367BC5EF}"/>
              </a:ext>
            </a:extLst>
          </p:cNvPr>
          <p:cNvSpPr txBox="1"/>
          <p:nvPr/>
        </p:nvSpPr>
        <p:spPr>
          <a:xfrm>
            <a:off x="255952" y="1218374"/>
            <a:ext cx="8715329" cy="378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700" b="1" dirty="0">
                <a:solidFill>
                  <a:srgbClr val="595959"/>
                </a:solidFill>
                <a:cs typeface="Times New Roman" panose="02020603050405020304" pitchFamily="18" charset="0"/>
              </a:rPr>
              <a:t>Antecipação mensal conforme o resultado do período / balancete de suspensão ou redução 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539328"/>
              </p:ext>
            </p:extLst>
          </p:nvPr>
        </p:nvGraphicFramePr>
        <p:xfrm>
          <a:off x="899592" y="2492897"/>
          <a:ext cx="7488831" cy="2856184"/>
        </p:xfrm>
        <a:graphic>
          <a:graphicData uri="http://schemas.openxmlformats.org/drawingml/2006/table">
            <a:tbl>
              <a:tblPr/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3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70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57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404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Mês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Receita bruta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kern="120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Custos/despesas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kern="120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Resultado contábil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404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Janeiro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R$ 200.000,00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kern="120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R$ 110.000,00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kern="12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R$ 90.000,00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404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kern="120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Fevereiro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R$ 215.000,00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kern="120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R$ 120.000,00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800" b="1" kern="12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R$ 95.000,00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04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kern="120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Março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R$ 195.000,00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R$ 455.000,00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kern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-R$ 260.000,00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71346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Tabel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971319"/>
              </p:ext>
            </p:extLst>
          </p:nvPr>
        </p:nvGraphicFramePr>
        <p:xfrm>
          <a:off x="251520" y="1165139"/>
          <a:ext cx="8640960" cy="5216189"/>
        </p:xfrm>
        <a:graphic>
          <a:graphicData uri="http://schemas.openxmlformats.org/drawingml/2006/table">
            <a:tbl>
              <a:tblPr/>
              <a:tblGrid>
                <a:gridCol w="216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686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Estimativa com base na receita bruta</a:t>
                      </a:r>
                    </a:p>
                  </a:txBody>
                  <a:tcPr marL="7083" marR="7083" marT="708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05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Apuração com base no resultado acumulado do período em curso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267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Janeiro</a:t>
                      </a:r>
                    </a:p>
                  </a:txBody>
                  <a:tcPr marL="7083" marR="7083" marT="708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77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Receita bruta</a:t>
                      </a:r>
                    </a:p>
                  </a:txBody>
                  <a:tcPr marL="7083" marR="7083" marT="708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R$ 200.000,00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Resultado contábil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R$ 95.000,00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33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Base de cálculo (margem de presunção de 8% de lucratividade)</a:t>
                      </a:r>
                    </a:p>
                  </a:txBody>
                  <a:tcPr marL="7083" marR="7083" marT="708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R$ 16.000,00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Ajustes </a:t>
                      </a:r>
                      <a:b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(adições/exclusões/</a:t>
                      </a:r>
                      <a:b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compensações)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R$ 0,00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977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IR - Base (15%)</a:t>
                      </a:r>
                    </a:p>
                  </a:txBody>
                  <a:tcPr marL="7083" marR="7083" marT="708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R$ 2.400,00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Lucro real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R$ 95.000,00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977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IR - Adicional (10%)</a:t>
                      </a:r>
                    </a:p>
                  </a:txBody>
                  <a:tcPr marL="7083" marR="7083" marT="708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R$ 0,00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IR - Base (15%)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R$ 14.250,00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977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IRPJ devido</a:t>
                      </a:r>
                    </a:p>
                  </a:txBody>
                  <a:tcPr marL="7083" marR="7083" marT="708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R$ 2.400,00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IR - Adicional (10%)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R$ 7.500,00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726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083" marR="7083" marT="708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IR devido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R$ 21.750,00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7267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Fevereiro</a:t>
                      </a:r>
                    </a:p>
                  </a:txBody>
                  <a:tcPr marL="7083" marR="7083" marT="708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57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Receita bruta</a:t>
                      </a:r>
                    </a:p>
                  </a:txBody>
                  <a:tcPr marL="7083" marR="7083" marT="708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R$ 215.000,00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Resultado contábil acumulado</a:t>
                      </a:r>
                      <a:br>
                        <a:rPr lang="pt-BR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pt-BR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(jan. e fev.)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R$ 185.000,00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933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Base de cálculo (margem de presunção de 8% de lucratividade)</a:t>
                      </a:r>
                    </a:p>
                  </a:txBody>
                  <a:tcPr marL="7083" marR="7083" marT="708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R$ 17.200,00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Ajustes </a:t>
                      </a:r>
                      <a:b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(adições/exclusões/</a:t>
                      </a:r>
                      <a:b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compensações)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R$ 0,00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977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IR - Base (15%)</a:t>
                      </a:r>
                    </a:p>
                  </a:txBody>
                  <a:tcPr marL="7083" marR="7083" marT="708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R$ 2.580,00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Lucro real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R$ 185.000,00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977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IR - Adicional </a:t>
                      </a:r>
                    </a:p>
                  </a:txBody>
                  <a:tcPr marL="7083" marR="7083" marT="708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R$ 0,00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IR - Base (15%)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R$ 27.750,00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977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IRPJ devido</a:t>
                      </a:r>
                    </a:p>
                  </a:txBody>
                  <a:tcPr marL="7083" marR="7083" marT="708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R$ 2.580,00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IR - Adicional (10%)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R$ 14.500,00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726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083" marR="7083" marT="708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IR devido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R$ 42.250,00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7267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Março</a:t>
                      </a:r>
                    </a:p>
                  </a:txBody>
                  <a:tcPr marL="7083" marR="7083" marT="708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457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Receita bruta</a:t>
                      </a:r>
                    </a:p>
                  </a:txBody>
                  <a:tcPr marL="7083" marR="7083" marT="708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R$ 195.000,00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Resultado contábil acumulado</a:t>
                      </a:r>
                      <a:br>
                        <a:rPr lang="pt-B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pt-B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(jan., fev. e mar.)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-R$ 75.000,00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4933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Base de cálculo (margem de presunção de 8% de lucratividade)</a:t>
                      </a:r>
                    </a:p>
                  </a:txBody>
                  <a:tcPr marL="7083" marR="7083" marT="708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R$ 15.600,00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Ajustes </a:t>
                      </a:r>
                      <a:b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(adições/exclusões/</a:t>
                      </a:r>
                      <a:b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compensações)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R$ 0,00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977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IR - Base (15%)</a:t>
                      </a:r>
                    </a:p>
                  </a:txBody>
                  <a:tcPr marL="7083" marR="7083" marT="708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R$ 2.340,00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Lucro real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-R$ 75.000,00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977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IR - Adicional </a:t>
                      </a:r>
                    </a:p>
                  </a:txBody>
                  <a:tcPr marL="7083" marR="7083" marT="708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R$ 0,00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IR - Base (15%)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R$ 0,00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977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IRPJ devido</a:t>
                      </a:r>
                    </a:p>
                  </a:txBody>
                  <a:tcPr marL="7083" marR="7083" marT="708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R$ 2.340,00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IR - Adicional (10%)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R$ 0,00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726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083" marR="7083" marT="708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IR devido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R$ 0,00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1242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9">
            <a:extLst>
              <a:ext uri="{FF2B5EF4-FFF2-40B4-BE49-F238E27FC236}">
                <a16:creationId xmlns:a16="http://schemas.microsoft.com/office/drawing/2014/main" id="{B6ACE2D0-DD94-4F56-958D-D8D3949AAC74}"/>
              </a:ext>
            </a:extLst>
          </p:cNvPr>
          <p:cNvSpPr txBox="1"/>
          <p:nvPr/>
        </p:nvSpPr>
        <p:spPr>
          <a:xfrm>
            <a:off x="146231" y="1700808"/>
            <a:ext cx="8806181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5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Comentários ao caso prático 4:</a:t>
            </a:r>
            <a:endParaRPr lang="pt-BR" sz="15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5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altLang="pt-BR" sz="15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Nota-se que o ponto de partida para apuração da antecipação mensal é diferente em cada sistemática: na estimativa com base na receita bruta, a apuração segue as regras do lucro presumido; no caso da apuração com base no resultado acumulado do período em curso, apura-se com base nas regras do lucro real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pt-BR" altLang="pt-BR" sz="15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altLang="pt-BR" sz="15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Em janeiro e fevereiro, a antecipação mensal com base na receita bruta e acréscimos foi vantajosa, já que, se apurado o lucro real do período em curso, o montante a recolher seria maior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pt-BR" altLang="pt-BR" sz="15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altLang="pt-BR" sz="15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Em março, demonstrando em balancete específico que o resultado acumulado do período (janeiro a março) representava prejuízo, e, tendo em vista que não houve ajustes no exemplo dado (adições, exclusões e compensações), não houve imposto a recolher: trata-se de balancete de suspensão</a:t>
            </a:r>
            <a:endParaRPr lang="pt-BR" sz="15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500" b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500" b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500" b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500" b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500" b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500" b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500" b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500" b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500" b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endParaRPr lang="pt-BR" sz="16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5" name="TextBox 17">
            <a:extLst>
              <a:ext uri="{FF2B5EF4-FFF2-40B4-BE49-F238E27FC236}">
                <a16:creationId xmlns:a16="http://schemas.microsoft.com/office/drawing/2014/main" id="{67F408AF-A336-489B-B3CB-635A367BC5EF}"/>
              </a:ext>
            </a:extLst>
          </p:cNvPr>
          <p:cNvSpPr txBox="1"/>
          <p:nvPr/>
        </p:nvSpPr>
        <p:spPr>
          <a:xfrm>
            <a:off x="255952" y="1218374"/>
            <a:ext cx="8715329" cy="378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700" b="1" dirty="0">
                <a:solidFill>
                  <a:srgbClr val="595959"/>
                </a:solidFill>
                <a:cs typeface="Times New Roman" panose="02020603050405020304" pitchFamily="18" charset="0"/>
              </a:rPr>
              <a:t>Antecipação mensal conforme o resultado do período / balancete de suspensão ou redução </a:t>
            </a:r>
          </a:p>
        </p:txBody>
      </p:sp>
    </p:spTree>
    <p:extLst>
      <p:ext uri="{BB962C8B-B14F-4D97-AF65-F5344CB8AC3E}">
        <p14:creationId xmlns:p14="http://schemas.microsoft.com/office/powerpoint/2010/main" val="36846448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9">
            <a:extLst>
              <a:ext uri="{FF2B5EF4-FFF2-40B4-BE49-F238E27FC236}">
                <a16:creationId xmlns:a16="http://schemas.microsoft.com/office/drawing/2014/main" id="{B6ACE2D0-DD94-4F56-958D-D8D3949AAC74}"/>
              </a:ext>
            </a:extLst>
          </p:cNvPr>
          <p:cNvSpPr txBox="1"/>
          <p:nvPr/>
        </p:nvSpPr>
        <p:spPr>
          <a:xfrm>
            <a:off x="146231" y="1700808"/>
            <a:ext cx="880618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5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Caso prático 5: </a:t>
            </a:r>
            <a:r>
              <a:rPr lang="pt-BR" sz="15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comparação das opções mensalmente na empresa XYZ (comercial)</a:t>
            </a:r>
            <a:endParaRPr lang="pt-BR" sz="1500" b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500" b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500" b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500" b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500" b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500" b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500" b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500" b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500" b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500" b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500" b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7" name="TextBox 17">
            <a:extLst>
              <a:ext uri="{FF2B5EF4-FFF2-40B4-BE49-F238E27FC236}">
                <a16:creationId xmlns:a16="http://schemas.microsoft.com/office/drawing/2014/main" id="{67F408AF-A336-489B-B3CB-635A367BC5EF}"/>
              </a:ext>
            </a:extLst>
          </p:cNvPr>
          <p:cNvSpPr txBox="1"/>
          <p:nvPr/>
        </p:nvSpPr>
        <p:spPr>
          <a:xfrm>
            <a:off x="255952" y="1218374"/>
            <a:ext cx="8715329" cy="378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700" b="1" dirty="0">
                <a:solidFill>
                  <a:srgbClr val="595959"/>
                </a:solidFill>
                <a:cs typeface="Times New Roman" panose="02020603050405020304" pitchFamily="18" charset="0"/>
              </a:rPr>
              <a:t>Antecipação mensal conforme o resultado do período / balancete de suspensão ou redução 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669831"/>
              </p:ext>
            </p:extLst>
          </p:nvPr>
        </p:nvGraphicFramePr>
        <p:xfrm>
          <a:off x="611560" y="2420888"/>
          <a:ext cx="7344816" cy="2232248"/>
        </p:xfrm>
        <a:graphic>
          <a:graphicData uri="http://schemas.openxmlformats.org/drawingml/2006/table">
            <a:tbl>
              <a:tblPr/>
              <a:tblGrid>
                <a:gridCol w="18362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62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62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62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806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8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Mês</a:t>
                      </a:r>
                    </a:p>
                  </a:txBody>
                  <a:tcPr marL="8620" marR="8620" marT="8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800" kern="120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Receita bruta</a:t>
                      </a:r>
                    </a:p>
                  </a:txBody>
                  <a:tcPr marL="8620" marR="8620" marT="8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800" kern="120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Custos/despesas</a:t>
                      </a:r>
                    </a:p>
                  </a:txBody>
                  <a:tcPr marL="8620" marR="8620" marT="8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8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Resultado</a:t>
                      </a:r>
                      <a:r>
                        <a:rPr lang="pt-BR" sz="1800" kern="1200" baseline="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8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contábil</a:t>
                      </a:r>
                    </a:p>
                  </a:txBody>
                  <a:tcPr marL="8620" marR="8620" marT="8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06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8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Janeiro</a:t>
                      </a:r>
                    </a:p>
                  </a:txBody>
                  <a:tcPr marL="8620" marR="8620" marT="8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8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R$ 350.000,00</a:t>
                      </a:r>
                    </a:p>
                  </a:txBody>
                  <a:tcPr marL="8620" marR="8620" marT="8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800" kern="120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R$ 110.000,00</a:t>
                      </a:r>
                    </a:p>
                  </a:txBody>
                  <a:tcPr marL="8620" marR="8620" marT="8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R$ 240.000,00</a:t>
                      </a:r>
                    </a:p>
                  </a:txBody>
                  <a:tcPr marL="8620" marR="8620" marT="8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806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800" kern="120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Fevereiro</a:t>
                      </a:r>
                    </a:p>
                  </a:txBody>
                  <a:tcPr marL="8620" marR="8620" marT="8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8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R$ 255.000,00</a:t>
                      </a:r>
                    </a:p>
                  </a:txBody>
                  <a:tcPr marL="8620" marR="8620" marT="8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800" kern="120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R$ 120.000,00</a:t>
                      </a:r>
                    </a:p>
                  </a:txBody>
                  <a:tcPr marL="8620" marR="8620" marT="8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800" b="1" kern="12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R$ 135.000,00</a:t>
                      </a:r>
                    </a:p>
                  </a:txBody>
                  <a:tcPr marL="8620" marR="8620" marT="8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06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800" kern="120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Março</a:t>
                      </a:r>
                    </a:p>
                  </a:txBody>
                  <a:tcPr marL="8620" marR="8620" marT="8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8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R$ 450.000,00</a:t>
                      </a:r>
                    </a:p>
                  </a:txBody>
                  <a:tcPr marL="8620" marR="8620" marT="8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800" kern="1200" dirty="0">
                          <a:solidFill>
                            <a:srgbClr val="595959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R$ 770.000,00</a:t>
                      </a:r>
                    </a:p>
                  </a:txBody>
                  <a:tcPr marL="8620" marR="8620" marT="8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800" b="1" kern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-R$ 320.000,00</a:t>
                      </a:r>
                    </a:p>
                  </a:txBody>
                  <a:tcPr marL="8620" marR="8620" marT="8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75293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983077"/>
              </p:ext>
            </p:extLst>
          </p:nvPr>
        </p:nvGraphicFramePr>
        <p:xfrm>
          <a:off x="395536" y="1163484"/>
          <a:ext cx="8568952" cy="5289852"/>
        </p:xfrm>
        <a:graphic>
          <a:graphicData uri="http://schemas.openxmlformats.org/drawingml/2006/table">
            <a:tbl>
              <a:tblPr/>
              <a:tblGrid>
                <a:gridCol w="2142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22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22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22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259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Estimativa com base na receita bruta</a:t>
                      </a:r>
                    </a:p>
                  </a:txBody>
                  <a:tcPr marL="6646" marR="6646" marT="66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Apuração com base no resultado acumulado do período em curso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00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Janeiro</a:t>
                      </a:r>
                    </a:p>
                  </a:txBody>
                  <a:tcPr marL="6646" marR="6646" marT="66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77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Receita bruta</a:t>
                      </a:r>
                    </a:p>
                  </a:txBody>
                  <a:tcPr marL="6646" marR="6646" marT="66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R$ 350.000,00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Resultado contábil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R$ 240.000,00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30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Base de cálculo (margem de presunção de 8% de lucratividade)</a:t>
                      </a:r>
                    </a:p>
                  </a:txBody>
                  <a:tcPr marL="6646" marR="6646" marT="66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R$ 28.000,00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Ajustes </a:t>
                      </a:r>
                      <a:b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(adições/exclusões/</a:t>
                      </a:r>
                      <a:b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compensações)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R$ 0,00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77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IR - Base (15%)</a:t>
                      </a:r>
                    </a:p>
                  </a:txBody>
                  <a:tcPr marL="6646" marR="6646" marT="66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R$ 4.200,00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Lucro real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R$ 240.000,00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477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IR - Adicional (10%)</a:t>
                      </a:r>
                    </a:p>
                  </a:txBody>
                  <a:tcPr marL="6646" marR="6646" marT="66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R$ 800,00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IR - Base (15%)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R$ 36.000,00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477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IRPJ devido</a:t>
                      </a:r>
                    </a:p>
                  </a:txBody>
                  <a:tcPr marL="6646" marR="6646" marT="66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R$ 5.000,00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IR - Adicional (10%)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R$ 22.000,00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200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646" marR="6646" marT="66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IR devido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R$ 58.000,00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200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Fevereiro</a:t>
                      </a:r>
                    </a:p>
                  </a:txBody>
                  <a:tcPr marL="6646" marR="6646" marT="66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506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Receita bruta</a:t>
                      </a:r>
                    </a:p>
                  </a:txBody>
                  <a:tcPr marL="6646" marR="6646" marT="66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R$ 255.000,00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Resultado contábil acumulado</a:t>
                      </a:r>
                      <a:b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(jan. e fev.)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R$ 375.000,00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430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Base de cálculo (margem de presunção de 8% de lucratividade)</a:t>
                      </a:r>
                    </a:p>
                  </a:txBody>
                  <a:tcPr marL="6646" marR="6646" marT="66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R$ 20.400,00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Ajustes </a:t>
                      </a:r>
                      <a:b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(adições/exclusões/</a:t>
                      </a:r>
                      <a:b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compensações)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R$ 0,00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477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IR - Base (15%)</a:t>
                      </a:r>
                    </a:p>
                  </a:txBody>
                  <a:tcPr marL="6646" marR="6646" marT="66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R$ 3.060,00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Lucro real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R$ 375.000,00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477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IR - Adicional </a:t>
                      </a:r>
                    </a:p>
                  </a:txBody>
                  <a:tcPr marL="6646" marR="6646" marT="66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R$ 40,00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IR - Base (15%)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R$ 56.250,00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477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IRPJ devido</a:t>
                      </a:r>
                    </a:p>
                  </a:txBody>
                  <a:tcPr marL="6646" marR="6646" marT="66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R$ 3.100,00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IR - Adicional (10%)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R$ 33.500,00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200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646" marR="6646" marT="66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IR devido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R$ 89.750,00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200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Março</a:t>
                      </a:r>
                    </a:p>
                  </a:txBody>
                  <a:tcPr marL="6646" marR="6646" marT="66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506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Receita bruta</a:t>
                      </a:r>
                    </a:p>
                  </a:txBody>
                  <a:tcPr marL="6646" marR="6646" marT="66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R$ 450.000,00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Resultado contábil acumulado</a:t>
                      </a:r>
                      <a:b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(jan., fev. e mar.)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R$ 55.000,00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3430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Base de cálculo (margem de presunção de 8% de lucratividade)</a:t>
                      </a:r>
                    </a:p>
                  </a:txBody>
                  <a:tcPr marL="6646" marR="6646" marT="66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R$ 36.000,00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Ajustes </a:t>
                      </a:r>
                      <a:b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(adições/exclusões/</a:t>
                      </a:r>
                      <a:b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compensações)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R$ 0,00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477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IR - Base (15%)</a:t>
                      </a:r>
                    </a:p>
                  </a:txBody>
                  <a:tcPr marL="6646" marR="6646" marT="66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R$ 5.400,00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Lucro real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R$ 55.000,00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477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IR - Adicional </a:t>
                      </a:r>
                    </a:p>
                  </a:txBody>
                  <a:tcPr marL="6646" marR="6646" marT="66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R$ 1.600,00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IR - Base (15%)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R$ 8.250,00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477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IRPJ devido</a:t>
                      </a:r>
                    </a:p>
                  </a:txBody>
                  <a:tcPr marL="6646" marR="6646" marT="66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R$ 7.000,00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IR - Adicional (10%)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200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646" marR="6646" marT="66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IR apurado</a:t>
                      </a:r>
                    </a:p>
                  </a:txBody>
                  <a:tcPr marL="6646" marR="6646" marT="66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R$ 8.250,00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2008"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646" marR="6646" marT="66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IR antecipado (janeiro e fevereiro)</a:t>
                      </a:r>
                    </a:p>
                  </a:txBody>
                  <a:tcPr marL="6646" marR="6646" marT="66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-R$ 8.100,00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2008"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IR devido</a:t>
                      </a:r>
                    </a:p>
                  </a:txBody>
                  <a:tcPr marL="6646" marR="6646" marT="6646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R$ 150,00</a:t>
                      </a:r>
                    </a:p>
                  </a:txBody>
                  <a:tcPr marL="6646" marR="6646" marT="6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4103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7">
            <a:extLst>
              <a:ext uri="{FF2B5EF4-FFF2-40B4-BE49-F238E27FC236}">
                <a16:creationId xmlns:a16="http://schemas.microsoft.com/office/drawing/2014/main" id="{A25EB79F-DD36-4023-904F-EF2BEAC61760}"/>
              </a:ext>
            </a:extLst>
          </p:cNvPr>
          <p:cNvSpPr txBox="1"/>
          <p:nvPr/>
        </p:nvSpPr>
        <p:spPr>
          <a:xfrm>
            <a:off x="255952" y="1218374"/>
            <a:ext cx="8715329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Revisitando as sistemáticas de apuração do IRPJ e da CSLL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57401620-E639-4E43-BA42-EB317256C077}"/>
              </a:ext>
            </a:extLst>
          </p:cNvPr>
          <p:cNvSpPr txBox="1">
            <a:spLocks/>
          </p:cNvSpPr>
          <p:nvPr/>
        </p:nvSpPr>
        <p:spPr bwMode="auto">
          <a:xfrm>
            <a:off x="330518" y="2134319"/>
            <a:ext cx="1511300" cy="7191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pt-BR"/>
            </a:defPPr>
            <a:lvl1pPr algn="ctr">
              <a:defRPr sz="1800">
                <a:solidFill>
                  <a:schemeClr val="lt1"/>
                </a:solidFill>
                <a:latin typeface="+mn-lt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t-BR" b="1" dirty="0">
                <a:latin typeface="Times New Roman" panose="02020603050405020304" pitchFamily="18" charset="0"/>
              </a:rPr>
              <a:t>Lucro </a:t>
            </a:r>
          </a:p>
          <a:p>
            <a:r>
              <a:rPr lang="pt-BR" b="1" dirty="0">
                <a:latin typeface="Times New Roman" panose="02020603050405020304" pitchFamily="18" charset="0"/>
              </a:rPr>
              <a:t>real</a:t>
            </a:r>
            <a:endParaRPr lang="en-US" b="1" dirty="0">
              <a:latin typeface="Times New Roman" panose="02020603050405020304" pitchFamily="18" charset="0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BB5F354E-F9CC-463A-9ABB-E75C6D61426B}"/>
              </a:ext>
            </a:extLst>
          </p:cNvPr>
          <p:cNvSpPr txBox="1">
            <a:spLocks/>
          </p:cNvSpPr>
          <p:nvPr/>
        </p:nvSpPr>
        <p:spPr bwMode="auto">
          <a:xfrm>
            <a:off x="2535556" y="1916832"/>
            <a:ext cx="64357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6" tIns="47893" rIns="95786" bIns="47893" anchor="ctr" anchorCtr="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Lucro líquido apurado pela escrituração comercial/ contabilidade </a:t>
            </a: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ajustado</a:t>
            </a: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por adições, exclusões e compensações admitidas e/ou impostas pela legislação tributária. Regime padrão.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439A5C2D-3B59-4BA4-943A-4406A7D639D5}"/>
              </a:ext>
            </a:extLst>
          </p:cNvPr>
          <p:cNvSpPr txBox="1">
            <a:spLocks/>
          </p:cNvSpPr>
          <p:nvPr/>
        </p:nvSpPr>
        <p:spPr bwMode="auto">
          <a:xfrm>
            <a:off x="330518" y="3294288"/>
            <a:ext cx="1511300" cy="71913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pt-BR"/>
            </a:defPPr>
            <a:lvl1pPr algn="ctr">
              <a:defRPr sz="1800">
                <a:solidFill>
                  <a:schemeClr val="lt1"/>
                </a:solidFill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t-BR" b="1" dirty="0">
                <a:latin typeface="Times New Roman" panose="02020603050405020304" pitchFamily="18" charset="0"/>
              </a:rPr>
              <a:t>Lucro presumido</a:t>
            </a:r>
            <a:endParaRPr lang="en-US" b="1" dirty="0">
              <a:latin typeface="Times New Roman" panose="02020603050405020304" pitchFamily="18" charset="0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B09FF33-AFC3-49E4-B867-B3A08382718A}"/>
              </a:ext>
            </a:extLst>
          </p:cNvPr>
          <p:cNvSpPr txBox="1">
            <a:spLocks/>
          </p:cNvSpPr>
          <p:nvPr/>
        </p:nvSpPr>
        <p:spPr bwMode="auto">
          <a:xfrm>
            <a:off x="330518" y="4471736"/>
            <a:ext cx="1511300" cy="7207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pt-BR"/>
            </a:defPPr>
            <a:lvl1pPr algn="ctr">
              <a:defRPr>
                <a:solidFill>
                  <a:schemeClr val="lt1"/>
                </a:solidFill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Lucro arbitrado</a:t>
            </a: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F521250-554C-4EFD-8D88-F485A16E67F7}"/>
              </a:ext>
            </a:extLst>
          </p:cNvPr>
          <p:cNvSpPr txBox="1">
            <a:spLocks/>
          </p:cNvSpPr>
          <p:nvPr/>
        </p:nvSpPr>
        <p:spPr bwMode="auto">
          <a:xfrm>
            <a:off x="2562543" y="3078388"/>
            <a:ext cx="6434138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6" tIns="47893" rIns="95786" bIns="47893" anchor="ctr" anchorCtr="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Lucro presumido apurado por meio da aplicação de um percentual (“coeficiente”) previsto em lei sobre os valores globais da receita auferida pela PJ. Regime opcional se atendidas certas condições.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AE3DFAC-3E64-40F1-A818-A2E963982815}"/>
              </a:ext>
            </a:extLst>
          </p:cNvPr>
          <p:cNvSpPr txBox="1">
            <a:spLocks/>
          </p:cNvSpPr>
          <p:nvPr/>
        </p:nvSpPr>
        <p:spPr bwMode="auto">
          <a:xfrm>
            <a:off x="2562543" y="4363434"/>
            <a:ext cx="6434138" cy="1081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6" tIns="47893" rIns="95786" bIns="47893" anchor="ctr" anchorCtr="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Valor determinado pela aplicação de um percentual sobre a receita da empresa no caso de descumprimento das normas tributárias que impossibilitem a apuração pelo lucro real ou presumido.</a:t>
            </a:r>
          </a:p>
        </p:txBody>
      </p:sp>
      <p:sp>
        <p:nvSpPr>
          <p:cNvPr id="10" name="Right Arrow 16">
            <a:extLst>
              <a:ext uri="{FF2B5EF4-FFF2-40B4-BE49-F238E27FC236}">
                <a16:creationId xmlns:a16="http://schemas.microsoft.com/office/drawing/2014/main" id="{23738CC0-5366-4DA6-9EC1-59A72DC8F236}"/>
              </a:ext>
            </a:extLst>
          </p:cNvPr>
          <p:cNvSpPr/>
          <p:nvPr/>
        </p:nvSpPr>
        <p:spPr>
          <a:xfrm>
            <a:off x="1959469" y="2313074"/>
            <a:ext cx="458436" cy="36004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ight Arrow 17">
            <a:extLst>
              <a:ext uri="{FF2B5EF4-FFF2-40B4-BE49-F238E27FC236}">
                <a16:creationId xmlns:a16="http://schemas.microsoft.com/office/drawing/2014/main" id="{E4AA1CBC-605C-49D7-BCF6-BA67306DC474}"/>
              </a:ext>
            </a:extLst>
          </p:cNvPr>
          <p:cNvSpPr/>
          <p:nvPr/>
        </p:nvSpPr>
        <p:spPr>
          <a:xfrm>
            <a:off x="1959469" y="3473836"/>
            <a:ext cx="458436" cy="36004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ight Arrow 18">
            <a:extLst>
              <a:ext uri="{FF2B5EF4-FFF2-40B4-BE49-F238E27FC236}">
                <a16:creationId xmlns:a16="http://schemas.microsoft.com/office/drawing/2014/main" id="{4028BF62-AC9C-42EC-8298-FF8EC3320E52}"/>
              </a:ext>
            </a:extLst>
          </p:cNvPr>
          <p:cNvSpPr/>
          <p:nvPr/>
        </p:nvSpPr>
        <p:spPr>
          <a:xfrm>
            <a:off x="1959469" y="4652078"/>
            <a:ext cx="458436" cy="36004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67325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9">
            <a:extLst>
              <a:ext uri="{FF2B5EF4-FFF2-40B4-BE49-F238E27FC236}">
                <a16:creationId xmlns:a16="http://schemas.microsoft.com/office/drawing/2014/main" id="{B6ACE2D0-DD94-4F56-958D-D8D3949AAC74}"/>
              </a:ext>
            </a:extLst>
          </p:cNvPr>
          <p:cNvSpPr txBox="1"/>
          <p:nvPr/>
        </p:nvSpPr>
        <p:spPr>
          <a:xfrm>
            <a:off x="146231" y="1700808"/>
            <a:ext cx="8806181" cy="3330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Comentários ao caso prático 5:</a:t>
            </a:r>
            <a:endParaRPr lang="pt-BR" altLang="pt-BR" sz="1800" b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800" b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542925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Até fevereiro, foi mais vantajosa a opção de calcular a antecipação mensal pela receita bruta e acréscimos.  Em março, apurou-se que o resultado acumulado do período implicaria IRPJ devido de </a:t>
            </a: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R$ 8.250,00</a:t>
            </a:r>
          </a:p>
          <a:p>
            <a:pPr marL="542925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pt-BR" altLang="pt-BR" sz="18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542925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Considerando que a empresa XYZ já havia recolhido </a:t>
            </a: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R$ 8.100,00 </a:t>
            </a: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até fevereiro, a opção pelo balanço de redução significa que apenas deverá recolher a diferença: </a:t>
            </a: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R</a:t>
            </a:r>
            <a:r>
              <a:rPr lang="pt-BR" altLang="pt-BR" sz="1800" b="1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$ 150,00</a:t>
            </a:r>
            <a:endParaRPr lang="pt-BR" altLang="pt-BR" sz="1800" b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endParaRPr lang="pt-BR" sz="16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7" name="TextBox 17">
            <a:extLst>
              <a:ext uri="{FF2B5EF4-FFF2-40B4-BE49-F238E27FC236}">
                <a16:creationId xmlns:a16="http://schemas.microsoft.com/office/drawing/2014/main" id="{67F408AF-A336-489B-B3CB-635A367BC5EF}"/>
              </a:ext>
            </a:extLst>
          </p:cNvPr>
          <p:cNvSpPr txBox="1"/>
          <p:nvPr/>
        </p:nvSpPr>
        <p:spPr>
          <a:xfrm>
            <a:off x="255952" y="1218374"/>
            <a:ext cx="8715329" cy="378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700" b="1" dirty="0">
                <a:solidFill>
                  <a:srgbClr val="595959"/>
                </a:solidFill>
                <a:cs typeface="Times New Roman" panose="02020603050405020304" pitchFamily="18" charset="0"/>
              </a:rPr>
              <a:t>Antecipação mensal conforme o resultado do período / balancete de suspensão ou redução </a:t>
            </a:r>
          </a:p>
        </p:txBody>
      </p:sp>
    </p:spTree>
    <p:extLst>
      <p:ext uri="{BB962C8B-B14F-4D97-AF65-F5344CB8AC3E}">
        <p14:creationId xmlns:p14="http://schemas.microsoft.com/office/powerpoint/2010/main" val="9570025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3">
            <a:extLst>
              <a:ext uri="{FF2B5EF4-FFF2-40B4-BE49-F238E27FC236}">
                <a16:creationId xmlns:a16="http://schemas.microsoft.com/office/drawing/2014/main" id="{E2CEE7C0-78E7-4CF9-A625-A31498FD8C58}"/>
              </a:ext>
            </a:extLst>
          </p:cNvPr>
          <p:cNvSpPr txBox="1"/>
          <p:nvPr/>
        </p:nvSpPr>
        <p:spPr>
          <a:xfrm>
            <a:off x="239122" y="5855792"/>
            <a:ext cx="8653358" cy="294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1200" dirty="0">
                <a:solidFill>
                  <a:srgbClr val="595959"/>
                </a:solidFill>
                <a:cs typeface="Times New Roman" panose="02020603050405020304" pitchFamily="18" charset="0"/>
              </a:rPr>
              <a:t>Artigo 227 do Decreto nº 9.580/18 e artigos 47 e 48 da IN RFB nº 1.700/17</a:t>
            </a:r>
          </a:p>
        </p:txBody>
      </p:sp>
      <p:sp>
        <p:nvSpPr>
          <p:cNvPr id="6" name="TextBox 19">
            <a:extLst>
              <a:ext uri="{FF2B5EF4-FFF2-40B4-BE49-F238E27FC236}">
                <a16:creationId xmlns:a16="http://schemas.microsoft.com/office/drawing/2014/main" id="{B6ACE2D0-DD94-4F56-958D-D8D3949AAC74}"/>
              </a:ext>
            </a:extLst>
          </p:cNvPr>
          <p:cNvSpPr txBox="1"/>
          <p:nvPr/>
        </p:nvSpPr>
        <p:spPr>
          <a:xfrm>
            <a:off x="146231" y="1700808"/>
            <a:ext cx="8806181" cy="4105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7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Suspensão/redução x estimativa mensal com base na receita bruta e acréscimos</a:t>
            </a:r>
            <a:r>
              <a:rPr lang="pt-BR" sz="17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: a diferença verificada, correspondente ao IRPJ ou à CSLL pago a maior no período abrangido pelo balanço de suspensão, não poderá ser utilizada para reduzir o montante do IRPJ ou da CSLL devido em meses subsequentes do mesmo ano-calendário, calculado com base em estimativa com base na receita bruta e acréscimos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7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altLang="pt-BR" sz="17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Exemplo</a:t>
            </a:r>
            <a:r>
              <a:rPr lang="pt-BR" altLang="pt-BR" sz="17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:  PJ “A” levanta balanço de suspensão em junho de 2017, demonstrando que as estimativas recolhidas de janeiro a junho (R$ 100 mil) superam o valor efetivamente apurado entre janeiro e junho (R$ 35 mil).  No mês de julho, caso opte por recolher a antecipação mensal por estimativa com base na receita bruta e acréscimos, não poderá “compensar” o excesso já recolhido de R$ 65 mil</a:t>
            </a:r>
          </a:p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pt-BR" altLang="pt-BR" sz="17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endParaRPr lang="pt-BR" sz="16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7" name="TextBox 17">
            <a:extLst>
              <a:ext uri="{FF2B5EF4-FFF2-40B4-BE49-F238E27FC236}">
                <a16:creationId xmlns:a16="http://schemas.microsoft.com/office/drawing/2014/main" id="{CBC58D1B-2383-49BB-983F-DF6E01B776B4}"/>
              </a:ext>
            </a:extLst>
          </p:cNvPr>
          <p:cNvSpPr txBox="1"/>
          <p:nvPr/>
        </p:nvSpPr>
        <p:spPr>
          <a:xfrm>
            <a:off x="255952" y="1218374"/>
            <a:ext cx="8715329" cy="378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700" b="1" dirty="0">
                <a:solidFill>
                  <a:srgbClr val="595959"/>
                </a:solidFill>
                <a:cs typeface="Times New Roman" panose="02020603050405020304" pitchFamily="18" charset="0"/>
              </a:rPr>
              <a:t>Antecipação mensal conforme o resultado do período / balancete de suspensão ou redução </a:t>
            </a:r>
          </a:p>
        </p:txBody>
      </p:sp>
    </p:spTree>
    <p:extLst>
      <p:ext uri="{BB962C8B-B14F-4D97-AF65-F5344CB8AC3E}">
        <p14:creationId xmlns:p14="http://schemas.microsoft.com/office/powerpoint/2010/main" val="4170130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3">
            <a:extLst>
              <a:ext uri="{FF2B5EF4-FFF2-40B4-BE49-F238E27FC236}">
                <a16:creationId xmlns:a16="http://schemas.microsoft.com/office/drawing/2014/main" id="{E2CEE7C0-78E7-4CF9-A625-A31498FD8C58}"/>
              </a:ext>
            </a:extLst>
          </p:cNvPr>
          <p:cNvSpPr txBox="1"/>
          <p:nvPr/>
        </p:nvSpPr>
        <p:spPr>
          <a:xfrm>
            <a:off x="239122" y="5855792"/>
            <a:ext cx="8653358" cy="294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1200" dirty="0">
                <a:solidFill>
                  <a:srgbClr val="595959"/>
                </a:solidFill>
                <a:cs typeface="Times New Roman" panose="02020603050405020304" pitchFamily="18" charset="0"/>
              </a:rPr>
              <a:t>Artigo 227 do Decreto nº 9.580/18 e artigo 47 da IN RFB nº 1.700/17</a:t>
            </a:r>
          </a:p>
        </p:txBody>
      </p:sp>
      <p:sp>
        <p:nvSpPr>
          <p:cNvPr id="6" name="TextBox 19">
            <a:extLst>
              <a:ext uri="{FF2B5EF4-FFF2-40B4-BE49-F238E27FC236}">
                <a16:creationId xmlns:a16="http://schemas.microsoft.com/office/drawing/2014/main" id="{B6ACE2D0-DD94-4F56-958D-D8D3949AAC74}"/>
              </a:ext>
            </a:extLst>
          </p:cNvPr>
          <p:cNvSpPr txBox="1"/>
          <p:nvPr/>
        </p:nvSpPr>
        <p:spPr>
          <a:xfrm>
            <a:off x="146231" y="1700808"/>
            <a:ext cx="8806181" cy="4105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7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Deduções do IRPJ e CSLL devidos no mês:</a:t>
            </a:r>
          </a:p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pt-BR" altLang="pt-BR" sz="1700" b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542925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pt-BR" altLang="pt-BR" sz="17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o valor do IRPJ/CSLL devido por estimativa em meses anteriores do ano-calendário, seja com base na receita bruta e acréscimos ou em balanço ou balancete de redução</a:t>
            </a:r>
          </a:p>
          <a:p>
            <a:pPr marL="542925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endParaRPr lang="pt-BR" altLang="pt-BR" sz="17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542925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pt-BR" altLang="pt-BR" sz="17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o IRPJ/CSLL pago ou retido na fonte sobre as receitas auferidas no mês, que integraram a respectiva base de cálculo</a:t>
            </a:r>
          </a:p>
          <a:p>
            <a:pPr marL="542925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endParaRPr lang="pt-BR" altLang="pt-BR" sz="17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542925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pt-BR" altLang="pt-BR" sz="17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o IRPJ/CSLL pago ou retido na fonte sobre as receitas auferidas nos meses anteriores do período em curso, inclusive o pago separadamente sobre ganhos líquidos de renda variável, que não tenham sido deduzidos no pagamento por estimativa daqueles meses</a:t>
            </a:r>
          </a:p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pt-BR" altLang="pt-BR" sz="17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endParaRPr lang="pt-BR" sz="16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7" name="TextBox 17">
            <a:extLst>
              <a:ext uri="{FF2B5EF4-FFF2-40B4-BE49-F238E27FC236}">
                <a16:creationId xmlns:a16="http://schemas.microsoft.com/office/drawing/2014/main" id="{9C7D197F-8741-446D-82A0-001BE2F0B24A}"/>
              </a:ext>
            </a:extLst>
          </p:cNvPr>
          <p:cNvSpPr txBox="1"/>
          <p:nvPr/>
        </p:nvSpPr>
        <p:spPr>
          <a:xfrm>
            <a:off x="255952" y="1218374"/>
            <a:ext cx="8715329" cy="378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700" b="1" dirty="0">
                <a:solidFill>
                  <a:srgbClr val="595959"/>
                </a:solidFill>
                <a:cs typeface="Times New Roman" panose="02020603050405020304" pitchFamily="18" charset="0"/>
              </a:rPr>
              <a:t>Antecipação mensal conforme o resultado do período / balancete de suspensão ou redução </a:t>
            </a:r>
          </a:p>
        </p:txBody>
      </p:sp>
    </p:spTree>
    <p:extLst>
      <p:ext uri="{BB962C8B-B14F-4D97-AF65-F5344CB8AC3E}">
        <p14:creationId xmlns:p14="http://schemas.microsoft.com/office/powerpoint/2010/main" val="30377364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9">
            <a:extLst>
              <a:ext uri="{FF2B5EF4-FFF2-40B4-BE49-F238E27FC236}">
                <a16:creationId xmlns:a16="http://schemas.microsoft.com/office/drawing/2014/main" id="{B6ACE2D0-DD94-4F56-958D-D8D3949AAC74}"/>
              </a:ext>
            </a:extLst>
          </p:cNvPr>
          <p:cNvSpPr txBox="1"/>
          <p:nvPr/>
        </p:nvSpPr>
        <p:spPr>
          <a:xfrm>
            <a:off x="230315" y="1628800"/>
            <a:ext cx="8446141" cy="507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7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No dia 31 de dezembro, o</a:t>
            </a:r>
            <a:r>
              <a:rPr lang="pt-BR" altLang="pt-BR" sz="17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s saldos (valor devido – valor antecipado ao longo do período de apuração) do IRPJ e da CSLL</a:t>
            </a:r>
            <a:r>
              <a:rPr lang="pt-BR" altLang="pt-BR" sz="17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: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6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53340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altLang="pt-BR" sz="16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se positivos, caso a </a:t>
            </a:r>
            <a:r>
              <a:rPr lang="pt-BR" altLang="pt-BR" sz="1600" b="1" u="sng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antecipação de dezembro tenha sido feita com base na estimativa pela receita bruta e acréscimos</a:t>
            </a:r>
            <a:r>
              <a:rPr lang="pt-BR" altLang="pt-BR" sz="16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, serão pagos em quota única, até o último dia útil do mês de março do ano subsequente, acrescido da taxa SELIC acumulada a partir de 1º de fevereiro até o último dia do mês anterior ao do pagamento e de 1% (um por cento) no mês do pagamento;</a:t>
            </a:r>
          </a:p>
          <a:p>
            <a:pPr marL="53340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pt-BR" altLang="pt-BR" sz="16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53340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altLang="pt-BR" sz="16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se positivos, caso a </a:t>
            </a:r>
            <a:r>
              <a:rPr lang="pt-BR" altLang="pt-BR" sz="1600" b="1" u="sng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antecipação de dezembro tenha sido feita com base em balancete de suspensão e redução</a:t>
            </a:r>
            <a:r>
              <a:rPr lang="pt-BR" altLang="pt-BR" sz="16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, serão pagos até o último dia do mês de janeiro do ano subsequente;</a:t>
            </a:r>
          </a:p>
          <a:p>
            <a:pPr marL="53340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pt-BR" altLang="pt-BR" sz="16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53340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altLang="pt-BR" sz="16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se negativos, poderão ser objeto de restituição ou de compensação nos termos do art. 74 da Lei nº 9.430, de 1996, acrescido de </a:t>
            </a:r>
            <a:r>
              <a:rPr lang="pt-BR" altLang="pt-BR" sz="1600" dirty="0" err="1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de</a:t>
            </a:r>
            <a:r>
              <a:rPr lang="pt-BR" altLang="pt-BR" sz="16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juros equivalentes à taxa referencial do Selic para títulos federais, calculados a partir de 1º de fevereiro até o mês anterior ao da compensação ou restituição e de 1% (um por cento) referente ao mês em que a compensação ou restituição for efetuada</a:t>
            </a:r>
          </a:p>
          <a:p>
            <a:endParaRPr lang="pt-BR" sz="14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7" name="TextBox 17">
            <a:extLst>
              <a:ext uri="{FF2B5EF4-FFF2-40B4-BE49-F238E27FC236}">
                <a16:creationId xmlns:a16="http://schemas.microsoft.com/office/drawing/2014/main" id="{9C7D197F-8741-446D-82A0-001BE2F0B24A}"/>
              </a:ext>
            </a:extLst>
          </p:cNvPr>
          <p:cNvSpPr txBox="1"/>
          <p:nvPr/>
        </p:nvSpPr>
        <p:spPr>
          <a:xfrm>
            <a:off x="255952" y="1218374"/>
            <a:ext cx="8715329" cy="378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7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Apuração de saldo a pagar ou crédito de saldo negativo ao final do período de apuração</a:t>
            </a:r>
            <a:endParaRPr lang="pt-BR" sz="1700" b="1" dirty="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5556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 bwMode="auto">
          <a:xfrm>
            <a:off x="1052171" y="2495065"/>
            <a:ext cx="7076169" cy="115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840" tIns="35920" rIns="71840" bIns="35920" anchor="ctr"/>
          <a:lstStyle>
            <a:lvl1pPr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Aft>
                <a:spcPts val="1200"/>
              </a:spcAft>
              <a:defRPr/>
            </a:pPr>
            <a:r>
              <a:rPr lang="pt-BR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Obrigado!</a:t>
            </a:r>
            <a:endParaRPr lang="pt-BR" sz="28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1015386" y="4284618"/>
            <a:ext cx="7149737" cy="2290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840" tIns="35920" rIns="71840" bIns="35920" anchor="t"/>
          <a:lstStyle>
            <a:lvl1pPr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150000"/>
              </a:lnSpc>
              <a:defRPr/>
            </a:pPr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Monitores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Gustavo Lian Haddad / glhaddad@usp.br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Diego Aubin Miguita / dmiguita@vbso.com.br</a:t>
            </a:r>
          </a:p>
          <a:p>
            <a:pPr algn="ctr" eaLnBrk="1" hangingPunct="1">
              <a:lnSpc>
                <a:spcPct val="150000"/>
              </a:lnSpc>
              <a:defRPr/>
            </a:pPr>
            <a:endParaRPr lang="pt-BR" sz="14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50000"/>
              </a:lnSpc>
              <a:defRPr/>
            </a:pP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Apresentação atualizada pelos monitores em Março </a:t>
            </a:r>
            <a:r>
              <a:rPr lang="pt-BR" sz="16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2019</a:t>
            </a:r>
            <a:endParaRPr lang="pt-BR" sz="16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49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7">
            <a:extLst>
              <a:ext uri="{FF2B5EF4-FFF2-40B4-BE49-F238E27FC236}">
                <a16:creationId xmlns:a16="http://schemas.microsoft.com/office/drawing/2014/main" id="{A83FAD0B-3CBB-4B1F-8508-4E5AF7308D5F}"/>
              </a:ext>
            </a:extLst>
          </p:cNvPr>
          <p:cNvSpPr txBox="1"/>
          <p:nvPr/>
        </p:nvSpPr>
        <p:spPr>
          <a:xfrm>
            <a:off x="255952" y="1218374"/>
            <a:ext cx="8715329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Lucro real ≠ Lucro “verdadeiro”</a:t>
            </a:r>
          </a:p>
        </p:txBody>
      </p:sp>
      <p:sp>
        <p:nvSpPr>
          <p:cNvPr id="14" name="TextBox 19">
            <a:extLst>
              <a:ext uri="{FF2B5EF4-FFF2-40B4-BE49-F238E27FC236}">
                <a16:creationId xmlns:a16="http://schemas.microsoft.com/office/drawing/2014/main" id="{0CC5E74A-174F-4E81-AF09-439C5237919B}"/>
              </a:ext>
            </a:extLst>
          </p:cNvPr>
          <p:cNvSpPr txBox="1"/>
          <p:nvPr/>
        </p:nvSpPr>
        <p:spPr>
          <a:xfrm>
            <a:off x="146231" y="1806200"/>
            <a:ext cx="8806181" cy="4498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altLang="pt-BR" sz="16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“</a:t>
            </a:r>
            <a:r>
              <a:rPr lang="pt-BR" altLang="pt-BR" sz="1600" i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(...) se é que a procura do rendimento real, através do apuramento contabilístico da base tributável não é um puro mito, uma vã glória, em que só os contabilistas verdadeiramente acreditam (...)</a:t>
            </a:r>
            <a:r>
              <a:rPr lang="pt-BR" altLang="pt-BR" sz="16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” 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altLang="pt-BR" sz="16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Professor José </a:t>
            </a:r>
            <a:r>
              <a:rPr lang="pt-BR" altLang="pt-BR" sz="1600" b="1" dirty="0" err="1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Casalta</a:t>
            </a:r>
            <a:r>
              <a:rPr lang="pt-BR" altLang="pt-BR" sz="16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Nabais – Universidade de Coimbra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altLang="pt-BR" sz="16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altLang="pt-BR" sz="16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Luigi </a:t>
            </a:r>
            <a:r>
              <a:rPr lang="pt-BR" altLang="pt-BR" sz="1600" dirty="0" err="1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Einaudi</a:t>
            </a:r>
            <a:r>
              <a:rPr lang="pt-BR" altLang="pt-BR" sz="16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, em 1938, já reportava que a busca pelo rendimento real não passa de um mito</a:t>
            </a:r>
            <a:r>
              <a:rPr lang="pt-BR" altLang="pt-BR" sz="16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– </a:t>
            </a:r>
            <a:r>
              <a:rPr lang="pt-BR" altLang="pt-BR" sz="16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trata-se de uma abstração, um cálculo realizado por meio de convenções, um resultado “aproximado” – até o período o é </a:t>
            </a:r>
            <a:r>
              <a:rPr lang="pt-BR" altLang="pt-BR" sz="16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Professor Luis Eduardo </a:t>
            </a:r>
            <a:r>
              <a:rPr lang="pt-BR" altLang="pt-BR" sz="1600" b="1" dirty="0" err="1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Schoueri</a:t>
            </a:r>
            <a:endParaRPr lang="pt-BR" altLang="pt-BR" sz="1600" b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altLang="pt-BR" sz="16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600" dirty="0">
                <a:solidFill>
                  <a:srgbClr val="595959"/>
                </a:solidFill>
                <a:cs typeface="Times New Roman" panose="02020603050405020304" pitchFamily="18" charset="0"/>
              </a:rPr>
              <a:t>Lucro real adota, como ponto de partida, o lucro apurado de acordo com a legislação comercial e métodos e critérios contábeis em vigor, refletindo, portanto, os pressupostos adotados em determinado momento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6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600" dirty="0">
                <a:solidFill>
                  <a:srgbClr val="595959"/>
                </a:solidFill>
                <a:cs typeface="Times New Roman" panose="02020603050405020304" pitchFamily="18" charset="0"/>
              </a:rPr>
              <a:t>Se comparados os resultados de uma mesma entidade, referentes ao mesmo período, antes e após a mudança de métodos e critérios contábeis no Brasil (2008 em diante), por exemplo, certamente seriam distintos: não haveria verdadeiro ou falso, mas pressupostos diferentes na sua apuração</a:t>
            </a:r>
          </a:p>
        </p:txBody>
      </p:sp>
    </p:spTree>
    <p:extLst>
      <p:ext uri="{BB962C8B-B14F-4D97-AF65-F5344CB8AC3E}">
        <p14:creationId xmlns:p14="http://schemas.microsoft.com/office/powerpoint/2010/main" val="3254340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7">
            <a:extLst>
              <a:ext uri="{FF2B5EF4-FFF2-40B4-BE49-F238E27FC236}">
                <a16:creationId xmlns:a16="http://schemas.microsoft.com/office/drawing/2014/main" id="{A83FAD0B-3CBB-4B1F-8508-4E5AF7308D5F}"/>
              </a:ext>
            </a:extLst>
          </p:cNvPr>
          <p:cNvSpPr txBox="1"/>
          <p:nvPr/>
        </p:nvSpPr>
        <p:spPr>
          <a:xfrm>
            <a:off x="255952" y="1218374"/>
            <a:ext cx="8715329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Lucro real ≠ Lucro “verdadeiro”</a:t>
            </a:r>
          </a:p>
        </p:txBody>
      </p:sp>
      <p:sp>
        <p:nvSpPr>
          <p:cNvPr id="14" name="TextBox 19">
            <a:extLst>
              <a:ext uri="{FF2B5EF4-FFF2-40B4-BE49-F238E27FC236}">
                <a16:creationId xmlns:a16="http://schemas.microsoft.com/office/drawing/2014/main" id="{0CC5E74A-174F-4E81-AF09-439C5237919B}"/>
              </a:ext>
            </a:extLst>
          </p:cNvPr>
          <p:cNvSpPr txBox="1"/>
          <p:nvPr/>
        </p:nvSpPr>
        <p:spPr>
          <a:xfrm>
            <a:off x="146231" y="1806200"/>
            <a:ext cx="8806181" cy="363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altLang="pt-BR" sz="16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Possível explicação histórica para o emprego do termo “real” na legislação tributária: aquilo que constava da apuração dos resultados contábil em oposição a um resultado presumido a partir da receita da pessoa jurídica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6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6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Decreto-Lei nº 5.844/43: </a:t>
            </a:r>
          </a:p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pt-BR" sz="16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542925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“</a:t>
            </a:r>
            <a:r>
              <a:rPr lang="pt-BR" sz="1600" i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Art. 32 As pessoas jurídicas serão tributadas de </a:t>
            </a:r>
            <a:r>
              <a:rPr lang="pt-BR" sz="1600" i="1" dirty="0" err="1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acôrdo</a:t>
            </a:r>
            <a:r>
              <a:rPr lang="pt-BR" sz="1600" i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com </a:t>
            </a:r>
            <a:r>
              <a:rPr lang="pt-BR" sz="1600" b="1" i="1" u="sng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os lucros reais verificados, anualmente, segundo o balanço e a demonstração da conta de lucros e perdas</a:t>
            </a:r>
            <a:r>
              <a:rPr lang="pt-BR" sz="16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”</a:t>
            </a:r>
          </a:p>
          <a:p>
            <a:pPr marL="542925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pt-BR" sz="16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542925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1600" i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Art. 33 É facultado às pessoas jurídicas, salvo às sociedades por ações e às por quotas de responsabilidade limitada, optar pela </a:t>
            </a:r>
            <a:r>
              <a:rPr lang="pt-BR" sz="1600" b="1" i="1" u="sng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tributação baseada no lucro presumido, segundo a forma estabelecida no art. 40</a:t>
            </a:r>
            <a:r>
              <a:rPr lang="pt-BR" sz="1600" i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pt-BR" sz="16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[8% sobre a receita bruta]</a:t>
            </a:r>
            <a:endParaRPr lang="pt-BR" sz="1600" i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069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7">
            <a:extLst>
              <a:ext uri="{FF2B5EF4-FFF2-40B4-BE49-F238E27FC236}">
                <a16:creationId xmlns:a16="http://schemas.microsoft.com/office/drawing/2014/main" id="{A83FAD0B-3CBB-4B1F-8508-4E5AF7308D5F}"/>
              </a:ext>
            </a:extLst>
          </p:cNvPr>
          <p:cNvSpPr txBox="1"/>
          <p:nvPr/>
        </p:nvSpPr>
        <p:spPr>
          <a:xfrm>
            <a:off x="255952" y="1218374"/>
            <a:ext cx="8715329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Contribuintes obrigados à apuração pelo lucro real</a:t>
            </a:r>
          </a:p>
        </p:txBody>
      </p:sp>
      <p:sp>
        <p:nvSpPr>
          <p:cNvPr id="14" name="TextBox 19">
            <a:extLst>
              <a:ext uri="{FF2B5EF4-FFF2-40B4-BE49-F238E27FC236}">
                <a16:creationId xmlns:a16="http://schemas.microsoft.com/office/drawing/2014/main" id="{0CC5E74A-174F-4E81-AF09-439C5237919B}"/>
              </a:ext>
            </a:extLst>
          </p:cNvPr>
          <p:cNvSpPr txBox="1"/>
          <p:nvPr/>
        </p:nvSpPr>
        <p:spPr>
          <a:xfrm>
            <a:off x="146231" y="1628800"/>
            <a:ext cx="8806181" cy="4912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r-FR" altLang="pt-BR" sz="16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Instituições financeiras ou equiparadas</a:t>
            </a:r>
          </a:p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fr-FR" altLang="pt-BR" sz="16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r-FR" altLang="pt-BR" sz="16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Empresas que (critérios independentes entre si):</a:t>
            </a:r>
          </a:p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fr-FR" altLang="pt-BR" sz="16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828675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altLang="pt-BR" sz="15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tenham apurado receita bruta total superior a R$ 78 milhões (desde o ínicio de 2014) no ano-calendário anterior, ou proporcional ao número de meses do período-base, quando inferior a 12 meses</a:t>
            </a:r>
          </a:p>
          <a:p>
            <a:pPr marL="828675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fr-FR" altLang="pt-BR" sz="15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828675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altLang="pt-BR" sz="15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tenham lucros, rendimentos ou ganhos de capital originados no exterior</a:t>
            </a:r>
          </a:p>
          <a:p>
            <a:pPr marL="828675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fr-FR" altLang="pt-BR" sz="15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828675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altLang="pt-BR" sz="15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usufruam benefícios fiscais relativos à isenção ou redução do IR</a:t>
            </a:r>
          </a:p>
          <a:p>
            <a:pPr marL="828675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pt-BR" altLang="pt-BR" sz="15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828675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altLang="pt-BR" sz="15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tenham efetuado pagamento do IR mensal pelo regime de estimativa</a:t>
            </a:r>
          </a:p>
          <a:p>
            <a:pPr marL="828675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pt-BR" altLang="pt-BR" sz="15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828675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altLang="pt-BR" sz="15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explorem a atividade de </a:t>
            </a:r>
            <a:r>
              <a:rPr lang="pt-BR" altLang="pt-BR" sz="1500" i="1" dirty="0" err="1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factoring</a:t>
            </a:r>
            <a:endParaRPr lang="pt-BR" altLang="pt-BR" sz="1500" i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828675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pt-BR" altLang="pt-BR" sz="15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828675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altLang="pt-BR" sz="15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explorem as atividades de securitização de créditos imobiliários, financeiros e do agronegócio</a:t>
            </a:r>
            <a:r>
              <a:rPr lang="pt-BR" altLang="pt-BR" sz="16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.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6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1B4208F0-E27D-44CD-A5EC-F04D92C34C94}"/>
              </a:ext>
            </a:extLst>
          </p:cNvPr>
          <p:cNvSpPr txBox="1"/>
          <p:nvPr/>
        </p:nvSpPr>
        <p:spPr>
          <a:xfrm>
            <a:off x="317923" y="6211412"/>
            <a:ext cx="1954381" cy="313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1200" dirty="0">
                <a:solidFill>
                  <a:srgbClr val="595959"/>
                </a:solidFill>
                <a:cs typeface="Times New Roman" panose="02020603050405020304" pitchFamily="18" charset="0"/>
              </a:rPr>
              <a:t>Artigo 14 da Lei nº 9.718/98</a:t>
            </a:r>
          </a:p>
        </p:txBody>
      </p:sp>
    </p:spTree>
    <p:extLst>
      <p:ext uri="{BB962C8B-B14F-4D97-AF65-F5344CB8AC3E}">
        <p14:creationId xmlns:p14="http://schemas.microsoft.com/office/powerpoint/2010/main" val="3224875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9">
            <a:extLst>
              <a:ext uri="{FF2B5EF4-FFF2-40B4-BE49-F238E27FC236}">
                <a16:creationId xmlns:a16="http://schemas.microsoft.com/office/drawing/2014/main" id="{0CC5E74A-174F-4E81-AF09-439C5237919B}"/>
              </a:ext>
            </a:extLst>
          </p:cNvPr>
          <p:cNvSpPr txBox="1"/>
          <p:nvPr/>
        </p:nvSpPr>
        <p:spPr>
          <a:xfrm>
            <a:off x="146231" y="1806200"/>
            <a:ext cx="8806181" cy="2714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r-F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Não havendo obrigatoriedade de apuração pelo lucro real, a sua adoção é, naturalmente, facultativa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fr-FR" altLang="pt-BR" sz="18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r-F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Lucro real é a regra geral de apuração para todas as empresas: o lucro presumido – assim como o SIMPLES – são regimes opcionais, que podem ser escolhidos pelos contribuintes que se enquadrem nos requisitos legais</a:t>
            </a:r>
          </a:p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fr-FR" altLang="pt-BR" sz="18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6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5" name="TextBox 17">
            <a:extLst>
              <a:ext uri="{FF2B5EF4-FFF2-40B4-BE49-F238E27FC236}">
                <a16:creationId xmlns:a16="http://schemas.microsoft.com/office/drawing/2014/main" id="{37B9FAD2-7000-402D-B26C-71B0B2E3B28D}"/>
              </a:ext>
            </a:extLst>
          </p:cNvPr>
          <p:cNvSpPr txBox="1"/>
          <p:nvPr/>
        </p:nvSpPr>
        <p:spPr>
          <a:xfrm>
            <a:off x="255952" y="1218374"/>
            <a:ext cx="8715329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Contribuintes obrigados à apuração pelo lucro real</a:t>
            </a:r>
          </a:p>
        </p:txBody>
      </p:sp>
    </p:spTree>
    <p:extLst>
      <p:ext uri="{BB962C8B-B14F-4D97-AF65-F5344CB8AC3E}">
        <p14:creationId xmlns:p14="http://schemas.microsoft.com/office/powerpoint/2010/main" val="139059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7">
            <a:extLst>
              <a:ext uri="{FF2B5EF4-FFF2-40B4-BE49-F238E27FC236}">
                <a16:creationId xmlns:a16="http://schemas.microsoft.com/office/drawing/2014/main" id="{A83FAD0B-3CBB-4B1F-8508-4E5AF7308D5F}"/>
              </a:ext>
            </a:extLst>
          </p:cNvPr>
          <p:cNvSpPr txBox="1"/>
          <p:nvPr/>
        </p:nvSpPr>
        <p:spPr>
          <a:xfrm>
            <a:off x="255952" y="1218374"/>
            <a:ext cx="8715329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Fórmula básica do lucro real</a:t>
            </a:r>
          </a:p>
        </p:txBody>
      </p:sp>
      <p:sp>
        <p:nvSpPr>
          <p:cNvPr id="14" name="TextBox 19">
            <a:extLst>
              <a:ext uri="{FF2B5EF4-FFF2-40B4-BE49-F238E27FC236}">
                <a16:creationId xmlns:a16="http://schemas.microsoft.com/office/drawing/2014/main" id="{0CC5E74A-174F-4E81-AF09-439C5237919B}"/>
              </a:ext>
            </a:extLst>
          </p:cNvPr>
          <p:cNvSpPr txBox="1"/>
          <p:nvPr/>
        </p:nvSpPr>
        <p:spPr>
          <a:xfrm>
            <a:off x="146231" y="1806200"/>
            <a:ext cx="880618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7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Lucro real é o </a:t>
            </a:r>
            <a:r>
              <a:rPr lang="pt-BR" sz="17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lucro líquido </a:t>
            </a:r>
            <a:r>
              <a:rPr lang="pt-BR" sz="17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do exercício </a:t>
            </a:r>
            <a:r>
              <a:rPr lang="pt-BR" sz="17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ajustado</a:t>
            </a:r>
            <a:r>
              <a:rPr lang="pt-BR" sz="17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pelas </a:t>
            </a:r>
            <a:r>
              <a:rPr lang="pt-BR" sz="17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adições</a:t>
            </a:r>
            <a:r>
              <a:rPr lang="pt-BR" sz="17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, </a:t>
            </a:r>
            <a:r>
              <a:rPr lang="pt-BR" sz="17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exclusões</a:t>
            </a:r>
            <a:r>
              <a:rPr lang="pt-BR" sz="17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ou </a:t>
            </a:r>
            <a:r>
              <a:rPr lang="pt-BR" sz="17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compensações</a:t>
            </a:r>
            <a:r>
              <a:rPr lang="pt-BR" sz="17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prescritas ou autorizadas pela legislação tributária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7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7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Lucro líquido </a:t>
            </a:r>
            <a:r>
              <a:rPr lang="pt-BR" sz="17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é determinado com observância dos preceitos da legislação comercial (= Lei das S.A. + Pronunciamentos Técnicos, Orientações e Interpretações editadas pelo Comitê de Pronunciamentos Contábeis aprovados pelos órgãos legalmente competentes – CVM, por exemplo)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7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7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Portanto, o lucro contábil não corresponde – necessariamente – ao lucro real, base de cálculo do IRPJ conforme o artigo 44 do CTN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7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fr-FR" altLang="pt-BR" sz="18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6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F8D487-9F3F-450B-A42F-9B4FAFD6BEF0}"/>
              </a:ext>
            </a:extLst>
          </p:cNvPr>
          <p:cNvSpPr txBox="1"/>
          <p:nvPr/>
        </p:nvSpPr>
        <p:spPr>
          <a:xfrm>
            <a:off x="317923" y="6021288"/>
            <a:ext cx="8358533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1200" dirty="0">
                <a:solidFill>
                  <a:srgbClr val="595959"/>
                </a:solidFill>
                <a:cs typeface="Times New Roman" panose="02020603050405020304" pitchFamily="18" charset="0"/>
              </a:rPr>
              <a:t>Definição de lucro real prevista no artigo 6º do Decreto-Lei nº  1.598/77, no artigo 258 do Decreto nº 9.580/18 e no artigo 61 da IN RFB nº 1.700/17</a:t>
            </a:r>
          </a:p>
        </p:txBody>
      </p:sp>
    </p:spTree>
    <p:extLst>
      <p:ext uri="{BB962C8B-B14F-4D97-AF65-F5344CB8AC3E}">
        <p14:creationId xmlns:p14="http://schemas.microsoft.com/office/powerpoint/2010/main" val="3730676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7">
            <a:extLst>
              <a:ext uri="{FF2B5EF4-FFF2-40B4-BE49-F238E27FC236}">
                <a16:creationId xmlns:a16="http://schemas.microsoft.com/office/drawing/2014/main" id="{A83FAD0B-3CBB-4B1F-8508-4E5AF7308D5F}"/>
              </a:ext>
            </a:extLst>
          </p:cNvPr>
          <p:cNvSpPr txBox="1"/>
          <p:nvPr/>
        </p:nvSpPr>
        <p:spPr>
          <a:xfrm>
            <a:off x="255952" y="1218374"/>
            <a:ext cx="8715329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Fórmula básica do lucro real</a:t>
            </a:r>
          </a:p>
        </p:txBody>
      </p:sp>
      <p:sp>
        <p:nvSpPr>
          <p:cNvPr id="14" name="TextBox 19">
            <a:extLst>
              <a:ext uri="{FF2B5EF4-FFF2-40B4-BE49-F238E27FC236}">
                <a16:creationId xmlns:a16="http://schemas.microsoft.com/office/drawing/2014/main" id="{0CC5E74A-174F-4E81-AF09-439C5237919B}"/>
              </a:ext>
            </a:extLst>
          </p:cNvPr>
          <p:cNvSpPr txBox="1"/>
          <p:nvPr/>
        </p:nvSpPr>
        <p:spPr>
          <a:xfrm>
            <a:off x="146231" y="1806200"/>
            <a:ext cx="8806181" cy="3859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7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 CSLL segue fórmula semelhante, mas os ajustes ao lucro líquido do período de apuração não são idênticos àqueles previstos para o lucro real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7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7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Na regulamentação da RFB, o resultado tributável da CSLL é intitulado “resultado ajustado”, que corresponde ao lucro líquido do período de apuração antes da provisão para a CSLL, ajustado pelas adições, exclusões ou compensações prescritas ou autorizadas pela legislação da CSLL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7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7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Nesta apresentação, para fins didáticos, a expressão “lucro real” compreenderá o “resultado ajustado” da CSLL, com as ressalvas pertinentes quando necessárias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fr-FR" altLang="pt-BR" sz="18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6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F8D487-9F3F-450B-A42F-9B4FAFD6BEF0}"/>
              </a:ext>
            </a:extLst>
          </p:cNvPr>
          <p:cNvSpPr txBox="1"/>
          <p:nvPr/>
        </p:nvSpPr>
        <p:spPr>
          <a:xfrm>
            <a:off x="317923" y="6093296"/>
            <a:ext cx="8358533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1200" dirty="0">
                <a:solidFill>
                  <a:srgbClr val="595959"/>
                </a:solidFill>
                <a:cs typeface="Times New Roman" panose="02020603050405020304" pitchFamily="18" charset="0"/>
              </a:rPr>
              <a:t>Artigo 2º da Lei nº 7.689/88 e artigo 61, parágrafo 1º, da IN RFB nº 1.700/17</a:t>
            </a:r>
          </a:p>
        </p:txBody>
      </p:sp>
    </p:spTree>
    <p:extLst>
      <p:ext uri="{BB962C8B-B14F-4D97-AF65-F5344CB8AC3E}">
        <p14:creationId xmlns:p14="http://schemas.microsoft.com/office/powerpoint/2010/main" val="104708804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ar design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A5A5A5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9591</TotalTime>
  <Words>4460</Words>
  <Application>Microsoft Office PowerPoint</Application>
  <PresentationFormat>Apresentação na tela (4:3)</PresentationFormat>
  <Paragraphs>575</Paragraphs>
  <Slides>34</Slides>
  <Notes>33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34</vt:i4>
      </vt:variant>
    </vt:vector>
  </HeadingPairs>
  <TitlesOfParts>
    <vt:vector size="42" baseType="lpstr">
      <vt:lpstr>ＭＳ Ｐゴシック</vt:lpstr>
      <vt:lpstr>Arial</vt:lpstr>
      <vt:lpstr>Calibri</vt:lpstr>
      <vt:lpstr>Symbol</vt:lpstr>
      <vt:lpstr>Times New Roman</vt:lpstr>
      <vt:lpstr>Verdana</vt:lpstr>
      <vt:lpstr>Wingdings</vt:lpstr>
      <vt:lpstr>Personalizar design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Perdido Brother 's Corporation©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IMPOSTO DE RENDA - PESSOAS FÍSICAS</dc:title>
  <dc:creator>Evandro</dc:creator>
  <cp:lastModifiedBy>Lucas Adam Martinez Faria</cp:lastModifiedBy>
  <cp:revision>759</cp:revision>
  <cp:lastPrinted>2018-03-09T21:39:25Z</cp:lastPrinted>
  <dcterms:created xsi:type="dcterms:W3CDTF">2000-08-13T15:03:49Z</dcterms:created>
  <dcterms:modified xsi:type="dcterms:W3CDTF">2020-02-17T23:05:16Z</dcterms:modified>
</cp:coreProperties>
</file>