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949" r:id="rId1"/>
  </p:sldMasterIdLst>
  <p:notesMasterIdLst>
    <p:notesMasterId r:id="rId36"/>
  </p:notesMasterIdLst>
  <p:handoutMasterIdLst>
    <p:handoutMasterId r:id="rId37"/>
  </p:handoutMasterIdLst>
  <p:sldIdLst>
    <p:sldId id="505" r:id="rId2"/>
    <p:sldId id="455" r:id="rId3"/>
    <p:sldId id="532" r:id="rId4"/>
    <p:sldId id="533" r:id="rId5"/>
    <p:sldId id="534" r:id="rId6"/>
    <p:sldId id="535" r:id="rId7"/>
    <p:sldId id="536" r:id="rId8"/>
    <p:sldId id="539" r:id="rId9"/>
    <p:sldId id="549" r:id="rId10"/>
    <p:sldId id="567" r:id="rId11"/>
    <p:sldId id="541" r:id="rId12"/>
    <p:sldId id="556" r:id="rId13"/>
    <p:sldId id="569" r:id="rId14"/>
    <p:sldId id="570" r:id="rId15"/>
    <p:sldId id="557" r:id="rId16"/>
    <p:sldId id="576" r:id="rId17"/>
    <p:sldId id="542" r:id="rId18"/>
    <p:sldId id="543" r:id="rId19"/>
    <p:sldId id="553" r:id="rId20"/>
    <p:sldId id="571" r:id="rId21"/>
    <p:sldId id="572" r:id="rId22"/>
    <p:sldId id="544" r:id="rId23"/>
    <p:sldId id="573" r:id="rId24"/>
    <p:sldId id="545" r:id="rId25"/>
    <p:sldId id="584" r:id="rId26"/>
    <p:sldId id="574" r:id="rId27"/>
    <p:sldId id="585" r:id="rId28"/>
    <p:sldId id="586" r:id="rId29"/>
    <p:sldId id="587" r:id="rId30"/>
    <p:sldId id="575" r:id="rId31"/>
    <p:sldId id="546" r:id="rId32"/>
    <p:sldId id="547" r:id="rId33"/>
    <p:sldId id="563" r:id="rId34"/>
    <p:sldId id="568" r:id="rId35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9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21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9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9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9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6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9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249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15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697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985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43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309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1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974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462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95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7057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386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650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763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429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1671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1671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167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119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119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11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1943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5423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156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6307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41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75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56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256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090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745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6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17/02/2020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8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Tributação Direta das Pessoas Jurídicas (DEF-0537)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Tributação Direta das Pessoas Jurídicas (DEF-0537)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04</a:t>
            </a: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real – Parte I</a:t>
            </a:r>
          </a:p>
        </p:txBody>
      </p:sp>
    </p:spTree>
    <p:extLst>
      <p:ext uri="{BB962C8B-B14F-4D97-AF65-F5344CB8AC3E}">
        <p14:creationId xmlns:p14="http://schemas.microsoft.com/office/powerpoint/2010/main" val="369971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Fórmula básica do lucro real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85AE6A7-74AF-457F-8AFF-A2054045564D}"/>
              </a:ext>
            </a:extLst>
          </p:cNvPr>
          <p:cNvGraphicFramePr>
            <a:graphicFrameLocks noGrp="1"/>
          </p:cNvGraphicFramePr>
          <p:nvPr/>
        </p:nvGraphicFramePr>
        <p:xfrm>
          <a:off x="1673678" y="1916833"/>
          <a:ext cx="5796644" cy="3024334"/>
        </p:xfrm>
        <a:graphic>
          <a:graphicData uri="http://schemas.openxmlformats.org/drawingml/2006/table">
            <a:tbl>
              <a:tblPr/>
              <a:tblGrid>
                <a:gridCol w="5796644">
                  <a:extLst>
                    <a:ext uri="{9D8B030D-6E8A-4147-A177-3AD203B41FA5}">
                      <a16:colId xmlns:a16="http://schemas.microsoft.com/office/drawing/2014/main" val="281779814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Resultado contábil do período de apuração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615848"/>
                  </a:ext>
                </a:extLst>
              </a:tr>
              <a:tr h="4877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(+) adições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49485"/>
                  </a:ext>
                </a:extLst>
              </a:tr>
              <a:tr h="5121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</a:rPr>
                        <a:t>(-) exclusões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477431"/>
                  </a:ext>
                </a:extLst>
              </a:tr>
              <a:tr h="5121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real antes de compensações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923278"/>
                  </a:ext>
                </a:extLst>
              </a:tr>
              <a:tr h="5121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</a:rPr>
                        <a:t>(-) compensações de prejuízos fiscais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841500"/>
                  </a:ext>
                </a:extLst>
              </a:tr>
              <a:tr h="5121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real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38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572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Períodos de apuração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55952" y="5867028"/>
            <a:ext cx="865335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Artigos 217 a 219 do Decreto nº 9.580/18 e artigos 31 e 54 da IN RFB nº 1.700/17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806200"/>
            <a:ext cx="8806181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Período de apuração: </a:t>
            </a: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trimestral (regra geral) ou anual, a critério do contribuinte </a:t>
            </a: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Wingdings" panose="05000000000000000000" pitchFamily="2" charset="2"/>
              </a:rPr>
              <a:t> *opção de apuração anual que não tem no lucro presumido</a:t>
            </a: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adoção do pagamento trimestral do IRPJ e da CSLL ou a opção pela forma de pagamento por estimativa será irretratável para todo o ano-calendário.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opção pelo pagamento por estimativa será manifestada com o pagamento do IRPJ correspondente ao mês de janeiro do ano-calendário, ainda que intempestivo, ou com o levantamento do respectivo balanço ou balancete de suspensão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de início de atividades, a opção será manifestada em relação ao 1º mês de atividade da pessoa jurídica</a:t>
            </a: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36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Períodos de apuração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55952" y="5867028"/>
            <a:ext cx="865335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Artigos 217 e 919 do Decreto nº 9.580/18  e artigo 55 da IN RFB nº 1.700/17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806200"/>
            <a:ext cx="8806181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de apuração trimestral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períodos de apuração trimestrais, encerrados em 31 de março, 30 de junho, 30 de setembro e 31 de dezembro de cada ano-calendário</a:t>
            </a: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fr-F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recolhimento do imposto devido em quota única,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até o último dia útil do mês subsequente ao do encerramento do trimestre de apuração, ou em até três quotas mensais, iguais e sucessivas, vencíveis no último dia útil dos três meses subsequentes ao de encerramento do período de apuração a que corresponder, corrigidas pela taxa SELIC</a:t>
            </a: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9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Períodos de apuração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806200"/>
            <a:ext cx="8806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prático 1: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apuração trimestral da empresa “A” 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61F9650-886C-4B66-A953-4B8659370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442493"/>
              </p:ext>
            </p:extLst>
          </p:nvPr>
        </p:nvGraphicFramePr>
        <p:xfrm>
          <a:off x="539552" y="2397230"/>
          <a:ext cx="7992887" cy="3124551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3907744845"/>
                    </a:ext>
                  </a:extLst>
                </a:gridCol>
                <a:gridCol w="797546">
                  <a:extLst>
                    <a:ext uri="{9D8B030D-6E8A-4147-A177-3AD203B41FA5}">
                      <a16:colId xmlns:a16="http://schemas.microsoft.com/office/drawing/2014/main" val="4114796354"/>
                    </a:ext>
                  </a:extLst>
                </a:gridCol>
                <a:gridCol w="1218678">
                  <a:extLst>
                    <a:ext uri="{9D8B030D-6E8A-4147-A177-3AD203B41FA5}">
                      <a16:colId xmlns:a16="http://schemas.microsoft.com/office/drawing/2014/main" val="48038624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50373436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00902970"/>
                    </a:ext>
                  </a:extLst>
                </a:gridCol>
                <a:gridCol w="1259304">
                  <a:extLst>
                    <a:ext uri="{9D8B030D-6E8A-4147-A177-3AD203B41FA5}">
                      <a16:colId xmlns:a16="http://schemas.microsoft.com/office/drawing/2014/main" val="2136629446"/>
                    </a:ext>
                  </a:extLst>
                </a:gridCol>
                <a:gridCol w="1260975">
                  <a:extLst>
                    <a:ext uri="{9D8B030D-6E8A-4147-A177-3AD203B41FA5}">
                      <a16:colId xmlns:a16="http://schemas.microsoft.com/office/drawing/2014/main" val="367636984"/>
                    </a:ext>
                  </a:extLst>
                </a:gridCol>
              </a:tblGrid>
              <a:tr h="26049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Apuração contábil</a:t>
                      </a:r>
                    </a:p>
                  </a:txBody>
                  <a:tcPr marL="6616" marR="6616" marT="661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Apuração fiscal</a:t>
                      </a:r>
                    </a:p>
                  </a:txBody>
                  <a:tcPr marL="6616" marR="6616" marT="661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740307"/>
                  </a:ext>
                </a:extLst>
              </a:tr>
              <a:tr h="10323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Mês</a:t>
                      </a:r>
                    </a:p>
                  </a:txBody>
                  <a:tcPr marL="6616" marR="6616" marT="661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Receitas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Despesas/Custos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Resultado contábil</a:t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("ponto de partida" da apuração fiscal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Receitas não tributáveis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(parcela a excluir)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indedutíveis</a:t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(parcela a adicionar)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Lucro real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296592"/>
                  </a:ext>
                </a:extLst>
              </a:tr>
              <a:tr h="2411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Janeiro</a:t>
                      </a:r>
                    </a:p>
                  </a:txBody>
                  <a:tcPr marL="6616" marR="6616" marT="661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R$180.000,00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-R$150.000,00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R$30.000,00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R$30.000,00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393117"/>
                  </a:ext>
                </a:extLst>
              </a:tr>
              <a:tr h="4541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Fevereiro</a:t>
                      </a:r>
                    </a:p>
                  </a:txBody>
                  <a:tcPr marL="6616" marR="6616" marT="661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R$210.000,00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-R$135.000,00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R$75.000,00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R$45.000,00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R$30.000,00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192305"/>
                  </a:ext>
                </a:extLst>
              </a:tr>
              <a:tr h="2508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Março</a:t>
                      </a:r>
                    </a:p>
                  </a:txBody>
                  <a:tcPr marL="6616" marR="6616" marT="661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R$75.000,00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-R$110.000,00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-R$35.000,00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R$90.000,00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R$55.000,00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485386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958888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16" marR="6616" marT="661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Lucro real trimestral</a:t>
                      </a:r>
                    </a:p>
                  </a:txBody>
                  <a:tcPr marL="6616" marR="6616" marT="661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R$115.000,00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07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005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Períodos de apuração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806200"/>
            <a:ext cx="8806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prático 1: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apuração trimestral da empresa “A” 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5092AB1-304E-4576-9CC6-4F15578DE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628517"/>
            <a:ext cx="3698882" cy="190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26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806200"/>
            <a:ext cx="8806181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de apuração anual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recolhimento de estimativas mensais calculadas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com base na receita bruta e acréscimos ou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altLang="pt-BR" sz="18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 base no resultado acumulado do período em curso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Pagamento do IRPJ e a CSLL estimados até o último dia útil do mês subsequente ao da apuração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Apurar o lucro real e o resultado ajustado em 31 de dezembro de cada ano, momento em que serão confrontados os recolhimentos de estimativas mensais, caso tenha havido recolhimento</a:t>
            </a: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Períodos de apuração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55952" y="5867028"/>
            <a:ext cx="8653358" cy="29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Artigos 217 e 921 do Decreto nº 9.580/18 e artigos 32 a 47 e 56 da IN RFB nº 1.700/17</a:t>
            </a:r>
          </a:p>
        </p:txBody>
      </p:sp>
    </p:spTree>
    <p:extLst>
      <p:ext uri="{BB962C8B-B14F-4D97-AF65-F5344CB8AC3E}">
        <p14:creationId xmlns:p14="http://schemas.microsoft.com/office/powerpoint/2010/main" val="3855644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Alíquotas aplicáveis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55952" y="5867028"/>
            <a:ext cx="865335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Artigos 225, 623 e 624 do Decreto nº 9.580/18 e artigos 29, 30 e 42 da IN RFB nº 1.700/17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B3223E15-9D36-47FD-AE62-8BE0F624E3EA}"/>
              </a:ext>
            </a:extLst>
          </p:cNvPr>
          <p:cNvSpPr txBox="1"/>
          <p:nvPr/>
        </p:nvSpPr>
        <p:spPr>
          <a:xfrm>
            <a:off x="146231" y="1628800"/>
            <a:ext cx="8806181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IRPJ: 15% (alíquota base) e adicional de 10% sobre a parcela do lucro real que exceder o valor resultante da multiplicação de R$ 20 mil pelo número de meses do respectivo período de apuração,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CSLL: regra geral, 9%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4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7239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pt-BR" sz="14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*</a:t>
            </a:r>
            <a:r>
              <a:rPr lang="pt-BR" altLang="pt-BR" sz="12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Alíquotas específicas e transitórias da CSLL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15% , exceto no período compreendido entre 1º de setembro de 2015 e 31 de dezembro de 2018, no qual vigorará a alíquota de 20% (vinte por cento), nos casos de: a) pessoas jurídicas de seguros privados e de capitalização; b) bancos de qualquer espécie e agências de fomento; c) distribuidoras de valores mobiliários; d) corretoras de câmbio e de valores mobiliários; e) sociedades de crédito, financiamento e investimentos; f) sociedades de crédito imobiliário; g) administradoras de cartões de crédito; h) sociedades de arrendamento mercantil; e i) associações de poupança e empréstimo; II - 15% (quinze por cento), exceto no período compreendido entre 1º de outubro de 2015 e 31 de dezembro de 2018, no qual vigorará a alíquota de 17% (dezessete por cento), no caso de cooperativas de crédito; e III - 9% (nove por cento), no caso de: a) administradoras de mercado de balcão organizado; b) bolsas de valores e de mercadorias e futuros; c) entidades de liquidação e compensação; d) empresas de fomento comercial ou </a:t>
            </a:r>
            <a:r>
              <a:rPr lang="pt-BR" altLang="pt-BR" sz="1200" i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factorin</a:t>
            </a:r>
            <a:r>
              <a:rPr lang="pt-BR" altLang="pt-BR" sz="12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; e </a:t>
            </a:r>
            <a:r>
              <a:rPr lang="pt-BR" altLang="pt-BR" sz="12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demais pessoas jurídicas.</a:t>
            </a:r>
          </a:p>
        </p:txBody>
      </p:sp>
    </p:spTree>
    <p:extLst>
      <p:ext uri="{BB962C8B-B14F-4D97-AF65-F5344CB8AC3E}">
        <p14:creationId xmlns:p14="http://schemas.microsoft.com/office/powerpoint/2010/main" val="1940509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Estimativas mensais com base na receita bruta e acréscimos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700808"/>
            <a:ext cx="8806181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Metodologia de apuração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cálculo do valor devido no mês com base nas mesmas regras de apuração do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presumido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5E568C09-DE14-4794-97A4-638D6B61D07A}"/>
              </a:ext>
            </a:extLst>
          </p:cNvPr>
          <p:cNvSpPr txBox="1"/>
          <p:nvPr/>
        </p:nvSpPr>
        <p:spPr>
          <a:xfrm>
            <a:off x="852985" y="2625235"/>
            <a:ext cx="7438029" cy="368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algn="just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( R$ ) 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Receita líquida (receita bruta diminuída das deduções legalmente autorizadas) decorrente das atividades exercidas pela pessoa jurídica (“objeto social”)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( x )   Coeficiente (por atividade) – %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( + )   Rendimentos de aplicações financeiras, ganho de capital e demais receitas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700" dirty="0">
                <a:solidFill>
                  <a:srgbClr val="C00000"/>
                </a:solidFill>
                <a:cs typeface="Times New Roman" panose="02020603050405020304" pitchFamily="18" charset="0"/>
              </a:rPr>
              <a:t> ( = )   </a:t>
            </a:r>
            <a:r>
              <a:rPr lang="pt-BR" sz="1700" b="1" dirty="0">
                <a:solidFill>
                  <a:srgbClr val="C00000"/>
                </a:solidFill>
                <a:cs typeface="Times New Roman" panose="02020603050405020304" pitchFamily="18" charset="0"/>
              </a:rPr>
              <a:t>Base de cálculo da estimativa mensal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( x )    Alíquota (%)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700" b="1" dirty="0">
                <a:solidFill>
                  <a:srgbClr val="C00000"/>
                </a:solidFill>
                <a:cs typeface="Times New Roman" panose="02020603050405020304" pitchFamily="18" charset="0"/>
              </a:rPr>
              <a:t> ( = )   Tributo devido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55952" y="5949280"/>
            <a:ext cx="865335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220 do Decreto n. 9.580/18 e 33 e artigos 33 e 34 da IN RFB nº 1.700/17</a:t>
            </a:r>
          </a:p>
        </p:txBody>
      </p:sp>
    </p:spTree>
    <p:extLst>
      <p:ext uri="{BB962C8B-B14F-4D97-AF65-F5344CB8AC3E}">
        <p14:creationId xmlns:p14="http://schemas.microsoft.com/office/powerpoint/2010/main" val="2478897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Estimativas mensais com base na receita bruta e acréscimos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628800"/>
            <a:ext cx="880618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Retomando os coeficientes de presunção: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55952" y="6165304"/>
            <a:ext cx="8653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220  do Decreto nº 9.580/18  e artigos 33 e 34 da IN RFB nº 1.700/17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7A5CECE0-1303-437E-B535-32481064A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4480"/>
              </p:ext>
            </p:extLst>
          </p:nvPr>
        </p:nvGraphicFramePr>
        <p:xfrm>
          <a:off x="323528" y="2133144"/>
          <a:ext cx="8259398" cy="3848223"/>
        </p:xfrm>
        <a:graphic>
          <a:graphicData uri="http://schemas.openxmlformats.org/drawingml/2006/table">
            <a:tbl>
              <a:tblPr/>
              <a:tblGrid>
                <a:gridCol w="3000606">
                  <a:extLst>
                    <a:ext uri="{9D8B030D-6E8A-4147-A177-3AD203B41FA5}">
                      <a16:colId xmlns:a16="http://schemas.microsoft.com/office/drawing/2014/main" val="2017049946"/>
                    </a:ext>
                  </a:extLst>
                </a:gridCol>
                <a:gridCol w="1044025">
                  <a:extLst>
                    <a:ext uri="{9D8B030D-6E8A-4147-A177-3AD203B41FA5}">
                      <a16:colId xmlns:a16="http://schemas.microsoft.com/office/drawing/2014/main" val="712534087"/>
                    </a:ext>
                  </a:extLst>
                </a:gridCol>
                <a:gridCol w="371208">
                  <a:extLst>
                    <a:ext uri="{9D8B030D-6E8A-4147-A177-3AD203B41FA5}">
                      <a16:colId xmlns:a16="http://schemas.microsoft.com/office/drawing/2014/main" val="3217987646"/>
                    </a:ext>
                  </a:extLst>
                </a:gridCol>
                <a:gridCol w="2799534">
                  <a:extLst>
                    <a:ext uri="{9D8B030D-6E8A-4147-A177-3AD203B41FA5}">
                      <a16:colId xmlns:a16="http://schemas.microsoft.com/office/drawing/2014/main" val="2509258772"/>
                    </a:ext>
                  </a:extLst>
                </a:gridCol>
                <a:gridCol w="1044025">
                  <a:extLst>
                    <a:ext uri="{9D8B030D-6E8A-4147-A177-3AD203B41FA5}">
                      <a16:colId xmlns:a16="http://schemas.microsoft.com/office/drawing/2014/main" val="2600851711"/>
                    </a:ext>
                  </a:extLst>
                </a:gridCol>
              </a:tblGrid>
              <a:tr h="1932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Coeficientes de presunção de lucro para o IRPJ</a:t>
                      </a: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Coeficientes de presunção de lucro para a CSLL</a:t>
                      </a: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042188"/>
                  </a:ext>
                </a:extLst>
              </a:tr>
              <a:tr h="55058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Atividades compreendidas pelo objeto social em geral (quando não há coeficiente específico)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Atividades compreendidas pelo objeto social em geral (quando não há coeficiente específico)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893335"/>
                  </a:ext>
                </a:extLst>
              </a:tr>
              <a:tr h="5447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Revenda de combustível para consumidor final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Prestação de serviços em geral, intermediação de negócio, administração e locação de bens e direitos, construção civil (empreitada de lavor)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728632"/>
                  </a:ext>
                </a:extLst>
              </a:tr>
              <a:tr h="9137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Indústria, comércio, transporte de cargas, serviços hospitalares, construção civil (empreitada global)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Receitas financeiras em geral</a:t>
                      </a:r>
                      <a:b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</a:br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Ganhos de capital (preço de venda – custo de aquisição)</a:t>
                      </a:r>
                      <a:b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</a:br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Outras receitas (inclusive aquelas não compreendidas no objeto social da PJ)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613962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Serviços de transporte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616710"/>
                  </a:ext>
                </a:extLst>
              </a:tr>
              <a:tr h="5447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Prestação de serviços em geral, intermediação de negócio, administração e locação de bens e direitos, construção civil (empreitada de lavor)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4472C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943927"/>
                  </a:ext>
                </a:extLst>
              </a:tr>
              <a:tr h="9137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Receitas financeiras em geral</a:t>
                      </a:r>
                      <a:b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</a:br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Ganhos de capital (preço de venda – custo de aquisição)</a:t>
                      </a:r>
                      <a:b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</a:br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Outras receitas (inclusive aquelas não compreendidas no objeto social da PJ)</a:t>
                      </a:r>
                    </a:p>
                  </a:txBody>
                  <a:tcPr marL="5538" marR="5538" marT="553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38" marR="5538" marT="5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75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213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Estimativas mensais com base na receita bruta e acréscimos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628800"/>
            <a:ext cx="8806181" cy="478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Alíquotas aplicáveis: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IRPJ: 15% (alíquota base) e adicional de 10% sobre a parcela do lucro real que exceder o valor resultante da multiplicação de R$ 20 mil pelo número de meses do respectivo período de apuração,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CSLL: regra geral, 9%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*</a:t>
            </a:r>
            <a:r>
              <a:rPr lang="pt-BR" altLang="pt-BR" sz="12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Alíquotas específicas e transitórias da CSLL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15% , exceto no período compreendido entre 1º de setembro de 2015 e 31 de dezembro de 2018, no qual vigorará a alíquota de 20% (vinte por cento), nos casos de: a) pessoas jurídicas de seguros privados e de capitalização; b) bancos de qualquer espécie e agências de fomento; c) distribuidoras de valores mobiliários; d) corretoras de câmbio e de valores mobiliários; e) sociedades de crédito, financiamento e investimentos; f) sociedades de crédito imobiliário; g) administradoras de cartões de crédito; h) sociedades de arrendamento mercantil; e i) associações de poupança e empréstimo; II - 15% (quinze por cento), exceto no período compreendido entre 1º de outubro de 2015 e 31 de dezembro de 2018, no qual vigorará a alíquota de 17% (dezessete por cento), no caso de cooperativas de crédito; e III - 9% (nove por cento), no caso de: a) administradoras de mercado de balcão organizado; b) bolsas de valores e de mercadorias e futuros; c) entidades de liquidação e compensação; d) empresas de fomento comercial ou </a:t>
            </a:r>
            <a:r>
              <a:rPr lang="pt-BR" altLang="pt-BR" sz="1200" i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factorin</a:t>
            </a:r>
            <a:r>
              <a:rPr lang="pt-BR" altLang="pt-BR" sz="12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; e </a:t>
            </a:r>
            <a:r>
              <a:rPr lang="pt-BR" altLang="pt-BR" sz="12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demais pessoas jurídicas.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55952" y="6165304"/>
            <a:ext cx="8653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225 do Decreto nº 9.580/18 e artigo 29 da IN RFB nº 1.700/17</a:t>
            </a:r>
          </a:p>
        </p:txBody>
      </p:sp>
    </p:spTree>
    <p:extLst>
      <p:ext uri="{BB962C8B-B14F-4D97-AF65-F5344CB8AC3E}">
        <p14:creationId xmlns:p14="http://schemas.microsoft.com/office/powerpoint/2010/main" val="109810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269938"/>
              </p:ext>
            </p:extLst>
          </p:nvPr>
        </p:nvGraphicFramePr>
        <p:xfrm>
          <a:off x="611560" y="1527074"/>
          <a:ext cx="7848872" cy="443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QUESTÕES INTRODUTÓRIAS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Revisitando as sistemáticas de apuração do IRPJ e da CSLL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Lucro real ≠ Lucro “verdadeiro”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04-05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LUCRO REAL – PARTE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8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Contribuintes obrigados à apuração pelo lucro real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06-07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Fórmula básica do lucro real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08-10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4013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Períodos de apuração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11-15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4013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Alíquotas aplicáveis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4013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Estimativas mensais com base na receita bruta e acréscimos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17-21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4013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Antecipação mensal conforme o resultado do período / balancete de suspensão ou redução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22-32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4013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Apuração do saldo a pagar ou a restituir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Estimativas mensais com base na receita bruta e acréscimos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735819"/>
            <a:ext cx="8806181" cy="456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prático 2: 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o posto de combustível “AUTO POSTO SÃO PAULO LTDA.” apura o IRPJ e CSLL pelo regime do 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real anual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. Em 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janeiro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 de 2017, o Auto Posto São Paulo: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Vendeu R$ 1,2 milhão em combustível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Comercializou R$ 500 mil em mercadorias em sua loja de conveniência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Prestou R$ 20 mil em serviços em sua borracharia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Além destas receitas, o Auto Posto São Paulo vendou ativos (já plenamente depreciados) que não eram mais utilizados em suas atividades pelo valor de R$ 20 mil e auferiu receitas financeiras com investimentos em renda fixa no valor de R$ 1 mil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da estimativa com base na receita bruta e acréscimos: 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cálculo segundo a lógica das regras do lucro presumido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11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Estimativas mensais com base na receita bruta e acréscimos</a:t>
            </a:r>
          </a:p>
        </p:txBody>
      </p:sp>
      <p:graphicFrame>
        <p:nvGraphicFramePr>
          <p:cNvPr id="6" name="Table 44">
            <a:extLst>
              <a:ext uri="{FF2B5EF4-FFF2-40B4-BE49-F238E27FC236}">
                <a16:creationId xmlns:a16="http://schemas.microsoft.com/office/drawing/2014/main" id="{6CFEF300-08EB-45FF-889A-243A66161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90508"/>
              </p:ext>
            </p:extLst>
          </p:nvPr>
        </p:nvGraphicFramePr>
        <p:xfrm>
          <a:off x="971600" y="1700809"/>
          <a:ext cx="7101535" cy="4752527"/>
        </p:xfrm>
        <a:graphic>
          <a:graphicData uri="http://schemas.openxmlformats.org/drawingml/2006/table">
            <a:tbl>
              <a:tblPr/>
              <a:tblGrid>
                <a:gridCol w="287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Bruta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Valor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Coeficiente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 de Cálculo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 de combustíveis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 de mercadorias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Serviços de borracharia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6.400,00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SUBTOTAL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65.600,00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ganho na alienação de ativos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resultado positivo de op. Financeiras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real estimado (base de cálculo do IRPJ)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86.600,00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15% (IRPJ) x R$ 86.600,00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12.990,00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10% (Adicional IRPJ) x (R$ 86.600 - R$ 20.000)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6.660,00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IRPJ Apurado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19.650,00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(-) Deduções (IRRF s/ renda fixa)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IRPJ Devido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19.450,00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706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39122" y="5855792"/>
            <a:ext cx="865335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227 do Decreto nº 9.580/18 e artigos 47 e 48 da IN RFB nº 1.700/17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Alternativas à apuração da antecipação mensal com base na receita bruta e acréscimos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Balancetes de suspensão e redução podem ser levantados para demonstrar que não há imposto a pagar ou que, pelo montante já recolhido até o mês de referência do balancete, deve ser feita apenas uma complementação ao valor apurado</a:t>
            </a: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47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44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prático 3: 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janeiro de 2017, uma empresa comercial apurou o seguinte resultado contábil, que não teve elementos de ajustes (despesas </a:t>
            </a:r>
            <a:r>
              <a:rPr lang="pt-BR" sz="17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indedutíveis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 receitas não tributáveis)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Por qual razão é melhor optar pela apuração da antecipação mensal com base no resultado do período e não estimar com base na receita bruta e acréscimos?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Na estimativa com base na receita bruta e acréscimos, se o contribuinte tiver auferido receita, terá IRPJ e CSLL devidos, ainda que o resultado contábil tenha sido prejuízo</a:t>
            </a: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533DD6A-CA7E-4AEC-BCB3-39E70BEEE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82819"/>
              </p:ext>
            </p:extLst>
          </p:nvPr>
        </p:nvGraphicFramePr>
        <p:xfrm>
          <a:off x="1547664" y="2564904"/>
          <a:ext cx="5702300" cy="1524000"/>
        </p:xfrm>
        <a:graphic>
          <a:graphicData uri="http://schemas.openxmlformats.org/drawingml/2006/table">
            <a:tbl>
              <a:tblPr/>
              <a:tblGrid>
                <a:gridCol w="753734">
                  <a:extLst>
                    <a:ext uri="{9D8B030D-6E8A-4147-A177-3AD203B41FA5}">
                      <a16:colId xmlns:a16="http://schemas.microsoft.com/office/drawing/2014/main" val="2474639025"/>
                    </a:ext>
                  </a:extLst>
                </a:gridCol>
                <a:gridCol w="1507468">
                  <a:extLst>
                    <a:ext uri="{9D8B030D-6E8A-4147-A177-3AD203B41FA5}">
                      <a16:colId xmlns:a16="http://schemas.microsoft.com/office/drawing/2014/main" val="1562494614"/>
                    </a:ext>
                  </a:extLst>
                </a:gridCol>
                <a:gridCol w="1507468">
                  <a:extLst>
                    <a:ext uri="{9D8B030D-6E8A-4147-A177-3AD203B41FA5}">
                      <a16:colId xmlns:a16="http://schemas.microsoft.com/office/drawing/2014/main" val="42692782"/>
                    </a:ext>
                  </a:extLst>
                </a:gridCol>
                <a:gridCol w="1933630">
                  <a:extLst>
                    <a:ext uri="{9D8B030D-6E8A-4147-A177-3AD203B41FA5}">
                      <a16:colId xmlns:a16="http://schemas.microsoft.com/office/drawing/2014/main" val="3831141300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Apuração contábil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08850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Mês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Despesas/Custos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Resultado contábil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8432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Janeiro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R$180.000,00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-R$210.000,00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-R$30.000,00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92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523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441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Visão pragmática do balancete de suspensão/redução: 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apura-se o lucro real do período de apuração (</a:t>
            </a: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entre 1º de janeiro ou o dia de início de atividade e o último dia do mês a que se referir o balanço ou balancete) para compará-lo com o montante já recolhido a título de estimativas 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Balancete de redução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a pessoa jurídica poderá reduzir o valor do IRPJ ao montante correspondente à diferença positiva entre o valor devido, calculado com base no </a:t>
            </a: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real do período em curso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e a soma do imposto sobre a renda devido por estimativa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Balancete de suspensão</a:t>
            </a: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pessoa jurídica poderá suspender o pagamento do IRPJ, desde que demonstre que o valor devido, calculado com base no </a:t>
            </a: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real do período em curso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é igual ou inferior à soma do imposto sobre a renda devido por estimativa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39122" y="5855792"/>
            <a:ext cx="8653358" cy="29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227 do Decreto nº 9.580/18 e artigos 47 e 48 da IN RFB nº 1.700/17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67F408AF-A336-489B-B3CB-635A367BC5EF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</p:spTree>
    <p:extLst>
      <p:ext uri="{BB962C8B-B14F-4D97-AF65-F5344CB8AC3E}">
        <p14:creationId xmlns:p14="http://schemas.microsoft.com/office/powerpoint/2010/main" val="4288421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5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prático 4: </a:t>
            </a:r>
            <a:r>
              <a:rPr 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comparação das opções mensalmente na empresa comercial ABC (resultado é fruto exclusivo de operações comerciais)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67F408AF-A336-489B-B3CB-635A367BC5EF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39328"/>
              </p:ext>
            </p:extLst>
          </p:nvPr>
        </p:nvGraphicFramePr>
        <p:xfrm>
          <a:off x="899592" y="2492897"/>
          <a:ext cx="7488831" cy="2856184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0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Mês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Receita bruta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Custos/despesas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Resultado contábil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0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Janeiro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R$ 200.000,00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R$ 110.000,00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R$ 90.000,00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0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Fevereiro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R$ 215.000,00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R$ 120.000,00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R$ 95.000,00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0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Março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R$ 195.000,00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R$ 455.000,00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-R$ 260.000,00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34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71319"/>
              </p:ext>
            </p:extLst>
          </p:nvPr>
        </p:nvGraphicFramePr>
        <p:xfrm>
          <a:off x="251520" y="1165139"/>
          <a:ext cx="8640960" cy="5216189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8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Estimativa com base na receita bruta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Apuração com base no resultado acumulado do período em curso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Janeiro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Receita bruta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R$ 200.000,00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Resultado contábil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R$ 95.000,00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3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Base de cálculo (margem de presunção de 8% de lucratividade)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R$ 16.000,00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Ajustes </a:t>
                      </a:r>
                      <a:b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(adições/exclusões/</a:t>
                      </a:r>
                      <a:b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compensações)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R$ 2.400,00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Lucro real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R$ 95.000,00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R$ 14.250,00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IRPJ devido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R$ 2.400,00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R$ 7.500,00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2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R$ 21.750,00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2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Fevereiro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Receita bruta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R$ 215.000,00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Resultado contábil acumulado</a:t>
                      </a:r>
                      <a:b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(jan. e fev.)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R$ 185.000,00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3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Base de cálculo (margem de presunção de 8% de lucratividade)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R$ 17.200,00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Ajustes </a:t>
                      </a:r>
                      <a:b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(adições/exclusões/</a:t>
                      </a:r>
                      <a:b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compensações)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R$ 2.580,00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Lucro real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R$ 185.000,00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R$ 27.750,00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IRPJ devido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R$ 2.580,00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R$ 14.500,00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2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R$ 42.250,00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2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Março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Receita bruta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R$ 195.000,00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Resultado contábil acumulado</a:t>
                      </a:r>
                      <a:b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(jan., fev. e mar.)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-R$ 75.000,00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493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Base de cálculo (margem de presunção de 8% de lucratividade)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R$ 15.600,00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Ajustes </a:t>
                      </a:r>
                      <a:b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(adições/exclusões/</a:t>
                      </a:r>
                      <a:b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compensações)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R$ 2.340,00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Lucro real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-R$ 75.000,00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IRPJ devido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R$ 2.340,00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2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083" marR="7083" marT="7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124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5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Comentários ao caso prático 4:</a:t>
            </a:r>
            <a:endParaRPr 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Nota-se que o ponto de partida para apuração da antecipação mensal é diferente em cada sistemática: na estimativa com base na receita bruta, a apuração segue as regras do lucro presumido; no caso da apuração com base no resultado acumulado do período em curso, apura-se com base nas regras do lucro real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janeiro e fevereiro, a antecipação mensal com base na receita bruta e acréscimos foi vantajosa, já que, se apurado o lucro real do período em curso, o montante a recolher seria maior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março, demonstrando em balancete específico que o resultado acumulado do período (janeiro a março) representava prejuízo, e, tendo em vista que não houve ajustes no exemplo dado (adições, exclusões e compensações), não houve imposto a recolher: trata-se de balancete de suspensão</a:t>
            </a:r>
            <a:endParaRPr 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7F408AF-A336-489B-B3CB-635A367BC5EF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</p:spTree>
    <p:extLst>
      <p:ext uri="{BB962C8B-B14F-4D97-AF65-F5344CB8AC3E}">
        <p14:creationId xmlns:p14="http://schemas.microsoft.com/office/powerpoint/2010/main" val="3684644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5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prático 5: </a:t>
            </a:r>
            <a:r>
              <a:rPr 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comparação das opções mensalmente na empresa XYZ (comercial)</a:t>
            </a:r>
            <a:endParaRPr 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5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67F408AF-A336-489B-B3CB-635A367BC5EF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69831"/>
              </p:ext>
            </p:extLst>
          </p:nvPr>
        </p:nvGraphicFramePr>
        <p:xfrm>
          <a:off x="611560" y="2420888"/>
          <a:ext cx="7344816" cy="2232248"/>
        </p:xfrm>
        <a:graphic>
          <a:graphicData uri="http://schemas.openxmlformats.org/drawingml/2006/table">
            <a:tbl>
              <a:tblPr/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Mês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Receita bruta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Custos/despesas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Resultado</a:t>
                      </a:r>
                      <a:r>
                        <a:rPr lang="pt-BR" sz="1800" kern="1200" baseline="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contábil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Janeiro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R$ 350.000,00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R$ 110.000,00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R$ 240.000,00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Fevereiro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R$ 255.000,00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R$ 120.000,00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R$ 135.000,00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Março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R$ 450.000,00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R$ 770.000,00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-R$ 320.000,00</a:t>
                      </a:r>
                    </a:p>
                  </a:txBody>
                  <a:tcPr marL="8620" marR="8620" marT="8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29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83077"/>
              </p:ext>
            </p:extLst>
          </p:nvPr>
        </p:nvGraphicFramePr>
        <p:xfrm>
          <a:off x="395536" y="1163484"/>
          <a:ext cx="8568952" cy="5289852"/>
        </p:xfrm>
        <a:graphic>
          <a:graphicData uri="http://schemas.openxmlformats.org/drawingml/2006/table">
            <a:tbl>
              <a:tblPr/>
              <a:tblGrid>
                <a:gridCol w="214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5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Estimativa com base na receita bruta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Apuração com base no resultado acumulado do período em curso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0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Janeiro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Receita bruta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R$ 350.000,00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Resultado contábil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R$ 240.000,00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Base de cálculo (margem de presunção de 8% de lucratividade)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R$ 28.000,00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Ajustes </a:t>
                      </a:r>
                      <a:b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(adições/exclusões/</a:t>
                      </a:r>
                      <a:b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compensações)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R$ 4.200,00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Lucro real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R$ 240.000,00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R$ 800,00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R$ 36.000,00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IRPJ devido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R$ 5.000,00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R$ 22.000,00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0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R$ 58.000,00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0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Fevereiro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0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Receita bruta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R$ 255.000,00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Resultado contábil acumulado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(jan. e fev.)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R$ 375.000,00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3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Base de cálculo (margem de presunção de 8% de lucratividade)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R$ 20.400,00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Ajustes </a:t>
                      </a:r>
                      <a:b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(adições/exclusões/</a:t>
                      </a:r>
                      <a:b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compensações)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R$ 3.060,00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Lucro real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R$ 375.000,00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R$ 40,00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R$ 56.250,00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IRPJ devido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R$ 3.100,00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R$ 33.500,00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0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R$ 89.750,00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0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Março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50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Receita bruta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R$ 450.000,00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Resultado contábil acumulado</a:t>
                      </a:r>
                      <a:b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(jan., fev. e mar.)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R$ 55.000,00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43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Base de cálculo (margem de presunção de 8% de lucratividade)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R$ 36.000,00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Ajustes 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(adições/exclusões/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compensações)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R$ 5.400,00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Lucro real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R$ 55.000,00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R$ 1.600,00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Base (15%)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R$ 8.250,00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IRPJ devido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R$ 7.000,00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- Adicional (10%)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0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apurado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R$ 8.250,00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008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46" marR="6646" marT="6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antecipado (janeiro e fevereiro)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-R$ 8.100,00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00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6646" marR="6646" marT="66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R$ 150,00</a:t>
                      </a:r>
                    </a:p>
                  </a:txBody>
                  <a:tcPr marL="6646" marR="6646" marT="6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10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Revisitando as sistemáticas de apuração do IRPJ e da CSLL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7401620-E639-4E43-BA42-EB317256C077}"/>
              </a:ext>
            </a:extLst>
          </p:cNvPr>
          <p:cNvSpPr txBox="1">
            <a:spLocks/>
          </p:cNvSpPr>
          <p:nvPr/>
        </p:nvSpPr>
        <p:spPr bwMode="auto">
          <a:xfrm>
            <a:off x="330518" y="2134319"/>
            <a:ext cx="1511300" cy="7191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Lucro </a:t>
            </a:r>
          </a:p>
          <a:p>
            <a:r>
              <a:rPr lang="pt-BR" b="1" dirty="0">
                <a:latin typeface="Times New Roman" panose="02020603050405020304" pitchFamily="18" charset="0"/>
              </a:rPr>
              <a:t>real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B5F354E-F9CC-463A-9ABB-E75C6D61426B}"/>
              </a:ext>
            </a:extLst>
          </p:cNvPr>
          <p:cNvSpPr txBox="1">
            <a:spLocks/>
          </p:cNvSpPr>
          <p:nvPr/>
        </p:nvSpPr>
        <p:spPr bwMode="auto">
          <a:xfrm>
            <a:off x="2535556" y="1916832"/>
            <a:ext cx="64357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líquido apurado pela escrituração comercial/ contabilidade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ajustado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por adições, exclusões e compensações admitidas e/ou impostas pela legislação tributária. Regime padrão.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39A5C2D-3B59-4BA4-943A-4406A7D639D5}"/>
              </a:ext>
            </a:extLst>
          </p:cNvPr>
          <p:cNvSpPr txBox="1">
            <a:spLocks/>
          </p:cNvSpPr>
          <p:nvPr/>
        </p:nvSpPr>
        <p:spPr bwMode="auto">
          <a:xfrm>
            <a:off x="330518" y="3294288"/>
            <a:ext cx="1511300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Lucro presumido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09FF33-AFC3-49E4-B867-B3A08382718A}"/>
              </a:ext>
            </a:extLst>
          </p:cNvPr>
          <p:cNvSpPr txBox="1">
            <a:spLocks/>
          </p:cNvSpPr>
          <p:nvPr/>
        </p:nvSpPr>
        <p:spPr bwMode="auto">
          <a:xfrm>
            <a:off x="330518" y="4471736"/>
            <a:ext cx="1511300" cy="720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Lucro arbitrado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F521250-554C-4EFD-8D88-F485A16E67F7}"/>
              </a:ext>
            </a:extLst>
          </p:cNvPr>
          <p:cNvSpPr txBox="1">
            <a:spLocks/>
          </p:cNvSpPr>
          <p:nvPr/>
        </p:nvSpPr>
        <p:spPr bwMode="auto">
          <a:xfrm>
            <a:off x="2562543" y="3078388"/>
            <a:ext cx="64341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presumido apurado por meio da aplicação de um percentual (“coeficiente”) previsto em lei sobre os valores globais da receita auferida pela PJ. Regime opcional se atendidas certas condições.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AE3DFAC-3E64-40F1-A818-A2E963982815}"/>
              </a:ext>
            </a:extLst>
          </p:cNvPr>
          <p:cNvSpPr txBox="1">
            <a:spLocks/>
          </p:cNvSpPr>
          <p:nvPr/>
        </p:nvSpPr>
        <p:spPr bwMode="auto">
          <a:xfrm>
            <a:off x="2562543" y="4363434"/>
            <a:ext cx="6434138" cy="108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Valor determinado pela aplicação de um percentual sobre a receita da empresa no caso de descumprimento das normas tributárias que impossibilitem a apuração pelo lucro real ou presumido.</a:t>
            </a:r>
          </a:p>
        </p:txBody>
      </p:sp>
      <p:sp>
        <p:nvSpPr>
          <p:cNvPr id="10" name="Right Arrow 16">
            <a:extLst>
              <a:ext uri="{FF2B5EF4-FFF2-40B4-BE49-F238E27FC236}">
                <a16:creationId xmlns:a16="http://schemas.microsoft.com/office/drawing/2014/main" id="{23738CC0-5366-4DA6-9EC1-59A72DC8F236}"/>
              </a:ext>
            </a:extLst>
          </p:cNvPr>
          <p:cNvSpPr/>
          <p:nvPr/>
        </p:nvSpPr>
        <p:spPr>
          <a:xfrm>
            <a:off x="1959469" y="2313074"/>
            <a:ext cx="45843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ight Arrow 17">
            <a:extLst>
              <a:ext uri="{FF2B5EF4-FFF2-40B4-BE49-F238E27FC236}">
                <a16:creationId xmlns:a16="http://schemas.microsoft.com/office/drawing/2014/main" id="{E4AA1CBC-605C-49D7-BCF6-BA67306DC474}"/>
              </a:ext>
            </a:extLst>
          </p:cNvPr>
          <p:cNvSpPr/>
          <p:nvPr/>
        </p:nvSpPr>
        <p:spPr>
          <a:xfrm>
            <a:off x="1959469" y="3473836"/>
            <a:ext cx="45843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ight Arrow 18">
            <a:extLst>
              <a:ext uri="{FF2B5EF4-FFF2-40B4-BE49-F238E27FC236}">
                <a16:creationId xmlns:a16="http://schemas.microsoft.com/office/drawing/2014/main" id="{4028BF62-AC9C-42EC-8298-FF8EC3320E52}"/>
              </a:ext>
            </a:extLst>
          </p:cNvPr>
          <p:cNvSpPr/>
          <p:nvPr/>
        </p:nvSpPr>
        <p:spPr>
          <a:xfrm>
            <a:off x="1959469" y="4652078"/>
            <a:ext cx="45843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732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333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Comentários ao caso prático 5:</a:t>
            </a:r>
            <a:endParaRPr lang="pt-BR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Até fevereiro, foi mais vantajosa a opção de calcular a antecipação mensal pela receita bruta e acréscimos.  Em março, apurou-se que o resultado acumulado do período implicaria IRPJ devido de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R$ 8.250,00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Considerando que a empresa XYZ já havia recolhido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R$ 8.100,00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até fevereiro, a opção pelo balanço de redução significa que apenas deverá recolher a diferença: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</a:t>
            </a:r>
            <a:r>
              <a:rPr lang="pt-BR" altLang="pt-BR" sz="1800" b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$ 150,00</a:t>
            </a:r>
            <a:endParaRPr lang="pt-BR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67F408AF-A336-489B-B3CB-635A367BC5EF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</p:spTree>
    <p:extLst>
      <p:ext uri="{BB962C8B-B14F-4D97-AF65-F5344CB8AC3E}">
        <p14:creationId xmlns:p14="http://schemas.microsoft.com/office/powerpoint/2010/main" val="957002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39122" y="5855792"/>
            <a:ext cx="8653358" cy="29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227 do Decreto nº 9.580/18 e artigos 47 e 48 da IN RFB nº 1.700/17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410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Suspensão/redução x estimativa mensal com base na receita bruta e acréscimos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a diferença verificada, correspondente ao IRPJ ou à CSLL pago a maior no período abrangido pelo balanço de suspensão, não poderá ser utilizada para reduzir o montante do IRPJ ou da CSLL devido em meses subsequentes do mesmo ano-calendário, calculado com base em estimativa com base na receita bruta e acréscimos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</a:t>
            </a: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 PJ “A” levanta balanço de suspensão em junho de 2017, demonstrando que as estimativas recolhidas de janeiro a junho (R$ 100 mil) superam o valor efetivamente apurado entre janeiro e junho (R$ 35 mil).  No mês de julho, caso opte por recolher a antecipação mensal por estimativa com base na receita bruta e acréscimos, não poderá “compensar” o excesso já recolhido de R$ 65 mil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CBC58D1B-2383-49BB-983F-DF6E01B776B4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</p:spTree>
    <p:extLst>
      <p:ext uri="{BB962C8B-B14F-4D97-AF65-F5344CB8AC3E}">
        <p14:creationId xmlns:p14="http://schemas.microsoft.com/office/powerpoint/2010/main" val="417013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E2CEE7C0-78E7-4CF9-A625-A31498FD8C58}"/>
              </a:ext>
            </a:extLst>
          </p:cNvPr>
          <p:cNvSpPr txBox="1"/>
          <p:nvPr/>
        </p:nvSpPr>
        <p:spPr>
          <a:xfrm>
            <a:off x="239122" y="5855792"/>
            <a:ext cx="8653358" cy="29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227 do Decreto nº 9.580/18 e artigo 47 da IN RFB nº 1.700/17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146231" y="1700808"/>
            <a:ext cx="8806181" cy="410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Deduções do IRPJ e CSLL devidos no mês: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7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 valor do IRPJ/CSLL devido por estimativa em meses anteriores do ano-calendário, seja com base na receita bruta e acréscimos ou em balanço ou balancete de redução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 IRPJ/CSLL pago ou retido na fonte sobre as receitas auferidas no mês, que integraram a respectiva base de cálculo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 IRPJ/CSLL pago ou retido na fonte sobre as receitas auferidas nos meses anteriores do período em curso, inclusive o pago separadamente sobre ganhos líquidos de renda variável, que não tenham sido deduzidos no pagamento por estimativa daqueles meses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9C7D197F-8741-446D-82A0-001BE2F0B24A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Antecipação mensal conforme o resultado do período / balancete de suspensão ou redução </a:t>
            </a:r>
          </a:p>
        </p:txBody>
      </p:sp>
    </p:spTree>
    <p:extLst>
      <p:ext uri="{BB962C8B-B14F-4D97-AF65-F5344CB8AC3E}">
        <p14:creationId xmlns:p14="http://schemas.microsoft.com/office/powerpoint/2010/main" val="3037736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>
            <a:extLst>
              <a:ext uri="{FF2B5EF4-FFF2-40B4-BE49-F238E27FC236}">
                <a16:creationId xmlns:a16="http://schemas.microsoft.com/office/drawing/2014/main" id="{B6ACE2D0-DD94-4F56-958D-D8D3949AAC74}"/>
              </a:ext>
            </a:extLst>
          </p:cNvPr>
          <p:cNvSpPr txBox="1"/>
          <p:nvPr/>
        </p:nvSpPr>
        <p:spPr>
          <a:xfrm>
            <a:off x="230315" y="1628800"/>
            <a:ext cx="8446141" cy="507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dia 31 de dezembro, o</a:t>
            </a:r>
            <a:r>
              <a:rPr lang="pt-BR" alt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 saldos (valor devido – valor antecipado ao longo do período de apuração) do IRPJ e da CSLL</a:t>
            </a:r>
            <a:r>
              <a:rPr lang="pt-BR" alt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se positivos, caso a </a:t>
            </a:r>
            <a:r>
              <a:rPr lang="pt-BR" altLang="pt-BR" sz="16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antecipação de dezembro tenha sido feita com base na estimativa pela receita bruta e acréscimos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serão pagos em quota única, até o último dia útil do mês de março do ano subsequente, acrescido da taxa SELIC acumulada a partir de 1º de fevereiro até o último dia do mês anterior ao do pagamento e de 1% (um por cento) no mês do pagamento;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se positivos, caso a </a:t>
            </a:r>
            <a:r>
              <a:rPr lang="pt-BR" altLang="pt-BR" sz="16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antecipação de dezembro tenha sido feita com base em balancete de suspensão e redução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serão pagos até o último dia do mês de janeiro do ano subsequente;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negativos, poderão ser objeto de restituição ou de compensação nos termos do art. 74 da Lei nº 9.430, de 1996, acrescido de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juros equivalentes à taxa referencial do Selic para títulos federais, calculados a partir de 1º de fevereiro até o mês anterior ao da compensação ou restituição e de 1% (um por cento) referente ao mês em que a compensação ou restituição for efetuada</a:t>
            </a:r>
          </a:p>
          <a:p>
            <a:endParaRPr lang="pt-BR" sz="14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9C7D197F-8741-446D-82A0-001BE2F0B24A}"/>
              </a:ext>
            </a:extLst>
          </p:cNvPr>
          <p:cNvSpPr txBox="1"/>
          <p:nvPr/>
        </p:nvSpPr>
        <p:spPr>
          <a:xfrm>
            <a:off x="255952" y="1218374"/>
            <a:ext cx="8715329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Apuração de saldo a pagar ou crédito de saldo negativo ao final do período de apuração</a:t>
            </a: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55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15386" y="428461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Aubin Miguita / dmiguita@vbso.com.br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Março </a:t>
            </a:r>
            <a:r>
              <a:rPr lang="pt-BR" sz="16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2019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real ≠ Lucro “verdadeiro”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806200"/>
            <a:ext cx="8806181" cy="449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pt-BR" altLang="pt-BR" sz="16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(...) se é que a procura do rendimento real, através do apuramento contabilístico da base tributável não é um puro mito, uma vã glória, em que só os contabilistas verdadeiramente acreditam (...)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Professor José </a:t>
            </a:r>
            <a:r>
              <a:rPr lang="pt-BR" altLang="pt-BR" sz="16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Casalta</a:t>
            </a: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Nabais – Universidade de Coimbra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Luigi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Einaudi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em 1938, já reportava que a busca pelo rendimento real não passa de um mito</a:t>
            </a: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trata-se de uma abstração, um cálculo realizado por meio de convenções, um resultado “aproximado” – até o período o é </a:t>
            </a: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Professor Luis Eduardo </a:t>
            </a:r>
            <a:r>
              <a:rPr lang="pt-BR" altLang="pt-BR" sz="16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Schoueri</a:t>
            </a:r>
            <a:endParaRPr lang="pt-BR" altLang="pt-BR" sz="16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Lucro real adota, como ponto de partida, o lucro apurado de acordo com a legislação comercial e métodos e critérios contábeis em vigor, refletindo, portanto, os pressupostos adotados em determinado momento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Se comparados os resultados de uma mesma entidade, referentes ao mesmo período, antes e após a mudança de métodos e critérios contábeis no Brasil (2008 em diante), por exemplo, certamente seriam distintos: não haveria verdadeiro ou falso, mas pressupostos diferentes na sua apuração</a:t>
            </a:r>
          </a:p>
        </p:txBody>
      </p:sp>
    </p:spTree>
    <p:extLst>
      <p:ext uri="{BB962C8B-B14F-4D97-AF65-F5344CB8AC3E}">
        <p14:creationId xmlns:p14="http://schemas.microsoft.com/office/powerpoint/2010/main" val="325434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real ≠ Lucro “verdadeiro”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806200"/>
            <a:ext cx="8806181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Possível explicação histórica para o emprego do termo “real” na legislação tributária: aquilo que constava da apuração dos resultados contábil em oposição a um resultado presumido a partir da receita da pessoa jurídica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Decreto-Lei nº 5.844/43: 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“</a:t>
            </a:r>
            <a:r>
              <a:rPr lang="pt-BR" sz="16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Art. 32 As pessoas jurídicas serão tributadas de </a:t>
            </a:r>
            <a:r>
              <a:rPr lang="pt-BR" sz="1600" i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acôrdo</a:t>
            </a:r>
            <a:r>
              <a:rPr lang="pt-BR" sz="16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com </a:t>
            </a:r>
            <a:r>
              <a:rPr lang="pt-BR" sz="1600" b="1" i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os lucros reais verificados, anualmente, segundo o balanço e a demonstração da conta de lucros e perdas</a:t>
            </a: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Art. 33 É facultado às pessoas jurídicas, salvo às sociedades por ações e às por quotas de responsabilidade limitada, optar pela </a:t>
            </a:r>
            <a:r>
              <a:rPr lang="pt-BR" sz="1600" b="1" i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tributação baseada no lucro presumido, segundo a forma estabelecida no art. 40</a:t>
            </a:r>
            <a:r>
              <a:rPr lang="pt-BR" sz="16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[8% sobre a receita bruta]</a:t>
            </a:r>
            <a:endParaRPr lang="pt-BR" sz="1600" i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6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Contribuintes obrigados à apuração pelo lucro real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628800"/>
            <a:ext cx="8806181" cy="491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Instituições financeiras ou equiparadas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Empresas que (critérios independentes entre si):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tenham apurado receita bruta total superior a R$ 78 milhões (desde o ínicio de 2014) no ano-calendário anterior, ou proporcional ao número de meses do período-base, quando inferior a 12 meses</a:t>
            </a: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alt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tenham lucros, rendimentos ou ganhos de capital originados no exterior</a:t>
            </a: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alt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usufruam benefícios fiscais relativos à isenção ou redução do IR</a:t>
            </a: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tenham efetuado pagamento do IR mensal pelo regime de estimativa</a:t>
            </a: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explorem a atividade de </a:t>
            </a:r>
            <a:r>
              <a:rPr lang="pt-BR" altLang="pt-BR" sz="1500" i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factoring</a:t>
            </a:r>
            <a:endParaRPr lang="pt-BR" altLang="pt-BR" sz="1500" i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5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28675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5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explorem as atividades de securitização de créditos imobiliários, financeiros e do agronegócio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1B4208F0-E27D-44CD-A5EC-F04D92C34C94}"/>
              </a:ext>
            </a:extLst>
          </p:cNvPr>
          <p:cNvSpPr txBox="1"/>
          <p:nvPr/>
        </p:nvSpPr>
        <p:spPr>
          <a:xfrm>
            <a:off x="317923" y="6211412"/>
            <a:ext cx="195438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14 da Lei nº 9.718/98</a:t>
            </a:r>
          </a:p>
        </p:txBody>
      </p:sp>
    </p:spTree>
    <p:extLst>
      <p:ext uri="{BB962C8B-B14F-4D97-AF65-F5344CB8AC3E}">
        <p14:creationId xmlns:p14="http://schemas.microsoft.com/office/powerpoint/2010/main" val="322487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806200"/>
            <a:ext cx="8806181" cy="271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havendo obrigatoriedade de apuração pelo lucro real, a sua adoção é, naturalmente, facultativa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real é a regra geral de apuração para todas as empresas: o lucro presumido – assim como o SIMPLES – são regimes opcionais, que podem ser escolhidos pelos contribuintes que se enquadrem nos requisitos legais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37B9FAD2-7000-402D-B26C-71B0B2E3B28D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Contribuintes obrigados à apuração pelo lucro real</a:t>
            </a:r>
          </a:p>
        </p:txBody>
      </p:sp>
    </p:spTree>
    <p:extLst>
      <p:ext uri="{BB962C8B-B14F-4D97-AF65-F5344CB8AC3E}">
        <p14:creationId xmlns:p14="http://schemas.microsoft.com/office/powerpoint/2010/main" val="13905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Fórmula básica do lucro real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806200"/>
            <a:ext cx="88061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real é o </a:t>
            </a: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líquido 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do exercício </a:t>
            </a: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ajustado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pelas </a:t>
            </a: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adições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exclusões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ou </a:t>
            </a: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compensações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prescritas ou autorizadas pela legislação tributária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líquido </a:t>
            </a: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é determinado com observância dos preceitos da legislação comercial (= Lei das S.A. + Pronunciamentos Técnicos, Orientações e Interpretações editadas pelo Comitê de Pronunciamentos Contábeis aprovados pelos órgãos legalmente competentes – CVM, por exemplo)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Portanto, o lucro contábil não corresponde – necessariamente – ao lucro real, base de cálculo do IRPJ conforme o artigo 44 do CTN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8D487-9F3F-450B-A42F-9B4FAFD6BEF0}"/>
              </a:ext>
            </a:extLst>
          </p:cNvPr>
          <p:cNvSpPr txBox="1"/>
          <p:nvPr/>
        </p:nvSpPr>
        <p:spPr>
          <a:xfrm>
            <a:off x="317923" y="6021288"/>
            <a:ext cx="835853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Definição de lucro real prevista no artigo 6º do Decreto-Lei nº  1.598/77, no artigo 258 do Decreto nº 9.580/18 e no artigo 61 da IN RFB nº 1.700/17</a:t>
            </a:r>
          </a:p>
        </p:txBody>
      </p:sp>
    </p:spTree>
    <p:extLst>
      <p:ext uri="{BB962C8B-B14F-4D97-AF65-F5344CB8AC3E}">
        <p14:creationId xmlns:p14="http://schemas.microsoft.com/office/powerpoint/2010/main" val="373067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7">
            <a:extLst>
              <a:ext uri="{FF2B5EF4-FFF2-40B4-BE49-F238E27FC236}">
                <a16:creationId xmlns:a16="http://schemas.microsoft.com/office/drawing/2014/main" id="{A83FAD0B-3CBB-4B1F-8508-4E5AF7308D5F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Fórmula básica do lucro real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0CC5E74A-174F-4E81-AF09-439C5237919B}"/>
              </a:ext>
            </a:extLst>
          </p:cNvPr>
          <p:cNvSpPr txBox="1"/>
          <p:nvPr/>
        </p:nvSpPr>
        <p:spPr>
          <a:xfrm>
            <a:off x="146231" y="1806200"/>
            <a:ext cx="8806181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CSLL segue fórmula semelhante, mas os ajustes ao lucro líquido do período de apuração não são idênticos àqueles previstos para o lucro real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Na regulamentação da RFB, o resultado tributável da CSLL é intitulado “resultado ajustado”, que corresponde ao lucro líquido do período de apuração antes da provisão para a CSLL, ajustado pelas adições, exclusões ou compensações prescritas ou autorizadas pela legislação da CSLL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Nesta apresentação, para fins didáticos, a expressão “lucro real” compreenderá o “resultado ajustado” da CSLL, com as ressalvas pertinentes quando necessárias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8D487-9F3F-450B-A42F-9B4FAFD6BEF0}"/>
              </a:ext>
            </a:extLst>
          </p:cNvPr>
          <p:cNvSpPr txBox="1"/>
          <p:nvPr/>
        </p:nvSpPr>
        <p:spPr>
          <a:xfrm>
            <a:off x="317923" y="6093296"/>
            <a:ext cx="835853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2º da Lei nº 7.689/88 e artigo 61, parágrafo 1º, da IN RFB nº 1.700/17</a:t>
            </a:r>
          </a:p>
        </p:txBody>
      </p:sp>
    </p:spTree>
    <p:extLst>
      <p:ext uri="{BB962C8B-B14F-4D97-AF65-F5344CB8AC3E}">
        <p14:creationId xmlns:p14="http://schemas.microsoft.com/office/powerpoint/2010/main" val="10470880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9591</TotalTime>
  <Words>4460</Words>
  <Application>Microsoft Office PowerPoint</Application>
  <PresentationFormat>Apresentação na tela (4:3)</PresentationFormat>
  <Paragraphs>575</Paragraphs>
  <Slides>34</Slides>
  <Notes>33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Lucas Adam Martinez Faria</cp:lastModifiedBy>
  <cp:revision>759</cp:revision>
  <cp:lastPrinted>2018-03-09T21:39:25Z</cp:lastPrinted>
  <dcterms:created xsi:type="dcterms:W3CDTF">2000-08-13T15:03:49Z</dcterms:created>
  <dcterms:modified xsi:type="dcterms:W3CDTF">2020-02-17T23:05:16Z</dcterms:modified>
</cp:coreProperties>
</file>