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1"/>
  </p:notesMasterIdLst>
  <p:handoutMasterIdLst>
    <p:handoutMasterId r:id="rId42"/>
  </p:handoutMasterIdLst>
  <p:sldIdLst>
    <p:sldId id="346" r:id="rId5"/>
    <p:sldId id="305" r:id="rId6"/>
    <p:sldId id="312" r:id="rId7"/>
    <p:sldId id="313" r:id="rId8"/>
    <p:sldId id="314" r:id="rId9"/>
    <p:sldId id="315" r:id="rId10"/>
    <p:sldId id="317" r:id="rId11"/>
    <p:sldId id="316" r:id="rId12"/>
    <p:sldId id="318" r:id="rId13"/>
    <p:sldId id="338" r:id="rId14"/>
    <p:sldId id="339" r:id="rId15"/>
    <p:sldId id="340" r:id="rId16"/>
    <p:sldId id="341" r:id="rId17"/>
    <p:sldId id="342" r:id="rId18"/>
    <p:sldId id="343" r:id="rId19"/>
    <p:sldId id="320" r:id="rId20"/>
    <p:sldId id="319"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37" r:id="rId38"/>
    <p:sldId id="344" r:id="rId39"/>
    <p:sldId id="345" r:id="rId40"/>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68" d="100"/>
          <a:sy n="68" d="100"/>
        </p:scale>
        <p:origin x="738" y="72"/>
      </p:cViewPr>
      <p:guideLst/>
    </p:cSldViewPr>
  </p:slideViewPr>
  <p:notesTextViewPr>
    <p:cViewPr>
      <p:scale>
        <a:sx n="1" d="1"/>
        <a:sy n="1" d="1"/>
      </p:scale>
      <p:origin x="0" y="0"/>
    </p:cViewPr>
  </p:notesTextViewPr>
  <p:notesViewPr>
    <p:cSldViewPr snapToGrid="0">
      <p:cViewPr varScale="1">
        <p:scale>
          <a:sx n="78" d="100"/>
          <a:sy n="78" d="100"/>
        </p:scale>
        <p:origin x="3494" y="8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1F3822-AA20-4C23-9D44-BA254CE39258}" type="datetimeFigureOut">
              <a:rPr lang="pt-BR" smtClean="0"/>
              <a:t>20/03/2023</a:t>
            </a:fld>
            <a:endParaRPr lang="pt-BR"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7831E-E09A-4AA1-9F2F-ADCD4356D27F}" type="slidenum">
              <a:rPr lang="pt-BR" smtClean="0"/>
              <a:t>‹nº›</a:t>
            </a:fld>
            <a:endParaRPr lang="pt-BR" dirty="0"/>
          </a:p>
        </p:txBody>
      </p:sp>
    </p:spTree>
    <p:extLst>
      <p:ext uri="{BB962C8B-B14F-4D97-AF65-F5344CB8AC3E}">
        <p14:creationId xmlns:p14="http://schemas.microsoft.com/office/powerpoint/2010/main" val="2130352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FF3F73-B03E-4ADA-9E88-6EE1A0A13B03}" type="datetimeFigureOut">
              <a:rPr lang="pt-BR" smtClean="0"/>
              <a:t>20/03/2023</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noProof="0"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0BFB9-6BA9-4F0D-BA51-018DC782FD82}" type="slidenum">
              <a:rPr lang="pt-BR" smtClean="0"/>
              <a:t>‹nº›</a:t>
            </a:fld>
            <a:endParaRPr lang="pt-BR" dirty="0"/>
          </a:p>
        </p:txBody>
      </p:sp>
    </p:spTree>
    <p:extLst>
      <p:ext uri="{BB962C8B-B14F-4D97-AF65-F5344CB8AC3E}">
        <p14:creationId xmlns:p14="http://schemas.microsoft.com/office/powerpoint/2010/main" val="2594893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00BFB9-6BA9-4F0D-BA51-018DC782FD82}" type="slidenum">
              <a:rPr lang="pt-BR" smtClean="0"/>
              <a:t>2</a:t>
            </a:fld>
            <a:endParaRPr lang="pt-BR" dirty="0"/>
          </a:p>
        </p:txBody>
      </p:sp>
    </p:spTree>
    <p:extLst>
      <p:ext uri="{BB962C8B-B14F-4D97-AF65-F5344CB8AC3E}">
        <p14:creationId xmlns:p14="http://schemas.microsoft.com/office/powerpoint/2010/main" val="1307390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00BFB9-6BA9-4F0D-BA51-018DC782FD82}" type="slidenum">
              <a:rPr lang="pt-BR" smtClean="0"/>
              <a:t>7</a:t>
            </a:fld>
            <a:endParaRPr lang="pt-BR" dirty="0"/>
          </a:p>
        </p:txBody>
      </p:sp>
    </p:spTree>
    <p:extLst>
      <p:ext uri="{BB962C8B-B14F-4D97-AF65-F5344CB8AC3E}">
        <p14:creationId xmlns:p14="http://schemas.microsoft.com/office/powerpoint/2010/main" val="3215485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00BFB9-6BA9-4F0D-BA51-018DC782FD82}" type="slidenum">
              <a:rPr lang="pt-BR" smtClean="0"/>
              <a:t>16</a:t>
            </a:fld>
            <a:endParaRPr lang="pt-BR" dirty="0"/>
          </a:p>
        </p:txBody>
      </p:sp>
    </p:spTree>
    <p:extLst>
      <p:ext uri="{BB962C8B-B14F-4D97-AF65-F5344CB8AC3E}">
        <p14:creationId xmlns:p14="http://schemas.microsoft.com/office/powerpoint/2010/main" val="355298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370693" y="1769540"/>
            <a:ext cx="9440034" cy="1828801"/>
          </a:xfrm>
        </p:spPr>
        <p:txBody>
          <a:bodyPr rtlCol="0" anchor="b">
            <a:normAutofit/>
          </a:bodyPr>
          <a:lstStyle>
            <a:lvl1pPr algn="ctr">
              <a:defRPr sz="5400"/>
            </a:lvl1pPr>
          </a:lstStyle>
          <a:p>
            <a:pPr rtl="0"/>
            <a:r>
              <a:rPr lang="pt-BR" noProof="0"/>
              <a:t>Clique para editar o título Mestre</a:t>
            </a:r>
            <a:endParaRPr lang="pt-BR" noProof="0" dirty="0"/>
          </a:p>
        </p:txBody>
      </p:sp>
      <p:sp>
        <p:nvSpPr>
          <p:cNvPr id="3" name="Subtítulo 2"/>
          <p:cNvSpPr>
            <a:spLocks noGrp="1"/>
          </p:cNvSpPr>
          <p:nvPr>
            <p:ph type="subTitle" idx="1"/>
          </p:nvPr>
        </p:nvSpPr>
        <p:spPr>
          <a:xfrm>
            <a:off x="1370693" y="3773489"/>
            <a:ext cx="9440034" cy="1049867"/>
          </a:xfrm>
        </p:spPr>
        <p:txBody>
          <a:bodyPr rtlCol="0"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rtlCol="0"/>
          <a:lstStyle/>
          <a:p>
            <a:pPr rtl="0"/>
            <a:fld id="{BA21FF77-7EC1-48ED-95CE-94EB477BCD72}" type="datetime1">
              <a:rPr lang="pt-BR" noProof="0" smtClean="0"/>
              <a:t>20/03/2023</a:t>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o Número do Slide 5"/>
          <p:cNvSpPr>
            <a:spLocks noGrp="1"/>
          </p:cNvSpPr>
          <p:nvPr>
            <p:ph type="sldNum" sz="quarter" idx="12"/>
          </p:nvPr>
        </p:nvSpPr>
        <p:spPr/>
        <p:txBody>
          <a:bodyPr rtlCol="0"/>
          <a:lstStyle/>
          <a:p>
            <a:pPr rtl="0"/>
            <a:fld id="{3A98EE3D-8CD1-4C3F-BD1C-C98C9596463C}" type="slidenum">
              <a:rPr lang="pt-BR" noProof="0" smtClean="0"/>
              <a:pPr rtl="0"/>
              <a:t>‹nº›</a:t>
            </a:fld>
            <a:endParaRPr lang="pt-BR" noProof="0" dirty="0"/>
          </a:p>
        </p:txBody>
      </p:sp>
    </p:spTree>
    <p:extLst>
      <p:ext uri="{BB962C8B-B14F-4D97-AF65-F5344CB8AC3E}">
        <p14:creationId xmlns:p14="http://schemas.microsoft.com/office/powerpoint/2010/main" val="15082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m Panorâmica com Legenda">
    <p:spTree>
      <p:nvGrpSpPr>
        <p:cNvPr id="1" name=""/>
        <p:cNvGrpSpPr/>
        <p:nvPr/>
      </p:nvGrpSpPr>
      <p:grpSpPr>
        <a:xfrm>
          <a:off x="0" y="0"/>
          <a:ext cx="0" cy="0"/>
          <a:chOff x="0" y="0"/>
          <a:chExt cx="0" cy="0"/>
        </a:xfrm>
      </p:grpSpPr>
      <p:pic>
        <p:nvPicPr>
          <p:cNvPr id="16" name="Imagem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ítulo 1"/>
          <p:cNvSpPr>
            <a:spLocks noGrp="1"/>
          </p:cNvSpPr>
          <p:nvPr>
            <p:ph type="title"/>
          </p:nvPr>
        </p:nvSpPr>
        <p:spPr>
          <a:xfrm>
            <a:off x="913806" y="4565255"/>
            <a:ext cx="10355326" cy="543472"/>
          </a:xfrm>
        </p:spPr>
        <p:txBody>
          <a:bodyPr rtlCol="0" anchor="b">
            <a:normAutofit/>
          </a:bodyPr>
          <a:lstStyle>
            <a:lvl1pPr algn="ctr">
              <a:defRPr sz="2800"/>
            </a:lvl1pPr>
          </a:lstStyle>
          <a:p>
            <a:pPr rtl="0"/>
            <a:r>
              <a:rPr lang="pt-BR" noProof="0"/>
              <a:t>Clique para editar o título Mestre</a:t>
            </a:r>
            <a:endParaRPr lang="pt-BR" noProof="0" dirty="0"/>
          </a:p>
        </p:txBody>
      </p:sp>
      <p:sp>
        <p:nvSpPr>
          <p:cNvPr id="3" name="Espaço Reservado para Imagem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rtlCol="0"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noProof="0"/>
              <a:t>Clique no ícone para adicionar uma imagem</a:t>
            </a:r>
            <a:endParaRPr lang="pt-BR" noProof="0" dirty="0"/>
          </a:p>
        </p:txBody>
      </p:sp>
      <p:sp>
        <p:nvSpPr>
          <p:cNvPr id="4" name="Espaço reservado para texto 3"/>
          <p:cNvSpPr>
            <a:spLocks noGrp="1"/>
          </p:cNvSpPr>
          <p:nvPr>
            <p:ph type="body" sz="half" idx="2"/>
          </p:nvPr>
        </p:nvSpPr>
        <p:spPr>
          <a:xfrm>
            <a:off x="913795" y="5247728"/>
            <a:ext cx="10353762" cy="543472"/>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a:t>Clique para editar os estilos de texto Mestres</a:t>
            </a:r>
          </a:p>
        </p:txBody>
      </p:sp>
      <p:sp>
        <p:nvSpPr>
          <p:cNvPr id="5" name="Espaço Reservado para Data 4"/>
          <p:cNvSpPr>
            <a:spLocks noGrp="1"/>
          </p:cNvSpPr>
          <p:nvPr>
            <p:ph type="dt" sz="half" idx="10"/>
          </p:nvPr>
        </p:nvSpPr>
        <p:spPr/>
        <p:txBody>
          <a:bodyPr rtlCol="0"/>
          <a:lstStyle/>
          <a:p>
            <a:pPr rtl="0"/>
            <a:fld id="{43D73E75-89C1-405A-89FB-106613CBF81C}" type="datetime1">
              <a:rPr lang="pt-BR" noProof="0" smtClean="0"/>
              <a:t>20/03/2023</a:t>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34739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ítulo 1"/>
          <p:cNvSpPr>
            <a:spLocks noGrp="1"/>
          </p:cNvSpPr>
          <p:nvPr>
            <p:ph type="title"/>
          </p:nvPr>
        </p:nvSpPr>
        <p:spPr>
          <a:xfrm>
            <a:off x="913795" y="608437"/>
            <a:ext cx="10353762" cy="3534344"/>
          </a:xfrm>
        </p:spPr>
        <p:txBody>
          <a:bodyPr rtlCol="0" anchor="ctr">
            <a:normAutofit/>
          </a:bodyPr>
          <a:lstStyle>
            <a:lvl1pPr>
              <a:defRPr sz="4000"/>
            </a:lvl1pPr>
          </a:lstStyle>
          <a:p>
            <a:pPr rtl="0"/>
            <a:r>
              <a:rPr lang="pt-BR" noProof="0"/>
              <a:t>Clique para editar o título Mestre</a:t>
            </a:r>
            <a:endParaRPr lang="pt-BR" noProof="0" dirty="0"/>
          </a:p>
        </p:txBody>
      </p:sp>
      <p:sp>
        <p:nvSpPr>
          <p:cNvPr id="4" name="Espaço reservado para texto 3"/>
          <p:cNvSpPr>
            <a:spLocks noGrp="1"/>
          </p:cNvSpPr>
          <p:nvPr>
            <p:ph type="body" sz="half" idx="2"/>
          </p:nvPr>
        </p:nvSpPr>
        <p:spPr>
          <a:xfrm>
            <a:off x="913794" y="4295180"/>
            <a:ext cx="10353763" cy="1501826"/>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a:t>Clique para editar os estilos de texto Mestres</a:t>
            </a:r>
          </a:p>
        </p:txBody>
      </p:sp>
      <p:sp>
        <p:nvSpPr>
          <p:cNvPr id="5" name="Espaço Reservado para Data 4"/>
          <p:cNvSpPr>
            <a:spLocks noGrp="1"/>
          </p:cNvSpPr>
          <p:nvPr>
            <p:ph type="dt" sz="half" idx="10"/>
          </p:nvPr>
        </p:nvSpPr>
        <p:spPr/>
        <p:txBody>
          <a:bodyPr rtlCol="0"/>
          <a:lstStyle/>
          <a:p>
            <a:pPr rtl="0"/>
            <a:fld id="{E9A69B2A-E7B3-4A6A-8024-D94867BF0172}" type="datetime1">
              <a:rPr lang="pt-BR" noProof="0" smtClean="0"/>
              <a:t>20/03/2023</a:t>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107724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446212" y="609600"/>
            <a:ext cx="9302752" cy="2992904"/>
          </a:xfrm>
        </p:spPr>
        <p:txBody>
          <a:bodyPr rtlCol="0" anchor="ctr">
            <a:normAutofit/>
          </a:bodyPr>
          <a:lstStyle>
            <a:lvl1pPr>
              <a:defRPr sz="3600"/>
            </a:lvl1pPr>
          </a:lstStyle>
          <a:p>
            <a:pPr rtl="0"/>
            <a:r>
              <a:rPr lang="pt-BR" noProof="0"/>
              <a:t>Clique para editar o título Mestre</a:t>
            </a:r>
            <a:endParaRPr lang="pt-BR" noProof="0" dirty="0"/>
          </a:p>
        </p:txBody>
      </p:sp>
      <p:sp>
        <p:nvSpPr>
          <p:cNvPr id="12" name="Espaço Reservado para Texto 3"/>
          <p:cNvSpPr>
            <a:spLocks noGrp="1"/>
          </p:cNvSpPr>
          <p:nvPr>
            <p:ph type="body" sz="half" idx="13"/>
          </p:nvPr>
        </p:nvSpPr>
        <p:spPr>
          <a:xfrm>
            <a:off x="1720644" y="3610032"/>
            <a:ext cx="8752299" cy="532749"/>
          </a:xfrm>
        </p:spPr>
        <p:txBody>
          <a:bodyPr rtlCol="0"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a:t>Clique para editar os estilos de texto Mestres</a:t>
            </a:r>
          </a:p>
        </p:txBody>
      </p:sp>
      <p:sp>
        <p:nvSpPr>
          <p:cNvPr id="4" name="Espaço reservado para texto 3"/>
          <p:cNvSpPr>
            <a:spLocks noGrp="1"/>
          </p:cNvSpPr>
          <p:nvPr>
            <p:ph type="body" sz="half" idx="2"/>
          </p:nvPr>
        </p:nvSpPr>
        <p:spPr>
          <a:xfrm>
            <a:off x="913794" y="4304353"/>
            <a:ext cx="10353763" cy="1489496"/>
          </a:xfrm>
        </p:spPr>
        <p:txBody>
          <a:bodyPr rtlCol="0"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a:t>Clique para editar os estilos de texto Mestres</a:t>
            </a:r>
          </a:p>
        </p:txBody>
      </p:sp>
      <p:sp>
        <p:nvSpPr>
          <p:cNvPr id="5" name="Espaço Reservado para Data 4"/>
          <p:cNvSpPr>
            <a:spLocks noGrp="1"/>
          </p:cNvSpPr>
          <p:nvPr>
            <p:ph type="dt" sz="half" idx="10"/>
          </p:nvPr>
        </p:nvSpPr>
        <p:spPr/>
        <p:txBody>
          <a:bodyPr rtlCol="0"/>
          <a:lstStyle/>
          <a:p>
            <a:pPr rtl="0"/>
            <a:fld id="{A5245EA1-3172-47A0-8324-4A66BE5C1575}" type="datetime1">
              <a:rPr lang="pt-BR" noProof="0" smtClean="0"/>
              <a:t>20/03/2023</a:t>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
        <p:nvSpPr>
          <p:cNvPr id="11" name="Caixa de texto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pt-BR" sz="8000" noProof="0" dirty="0">
                <a:solidFill>
                  <a:schemeClr val="tx1"/>
                </a:solidFill>
                <a:effectLst/>
              </a:rPr>
              <a:t>"</a:t>
            </a:r>
          </a:p>
        </p:txBody>
      </p:sp>
      <p:sp>
        <p:nvSpPr>
          <p:cNvPr id="13" name="Caixa de texto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pt-BR" sz="8000" noProof="0" dirty="0">
                <a:solidFill>
                  <a:schemeClr val="tx1"/>
                </a:solidFill>
                <a:effectLst/>
              </a:rPr>
              <a:t>"</a:t>
            </a:r>
          </a:p>
        </p:txBody>
      </p:sp>
    </p:spTree>
    <p:extLst>
      <p:ext uri="{BB962C8B-B14F-4D97-AF65-F5344CB8AC3E}">
        <p14:creationId xmlns:p14="http://schemas.microsoft.com/office/powerpoint/2010/main" val="238285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ítulo 1"/>
          <p:cNvSpPr>
            <a:spLocks noGrp="1"/>
          </p:cNvSpPr>
          <p:nvPr>
            <p:ph type="title"/>
          </p:nvPr>
        </p:nvSpPr>
        <p:spPr>
          <a:xfrm>
            <a:off x="913794" y="2126942"/>
            <a:ext cx="10353763" cy="2511835"/>
          </a:xfrm>
        </p:spPr>
        <p:txBody>
          <a:bodyPr rtlCol="0" anchor="b"/>
          <a:lstStyle>
            <a:lvl1pPr>
              <a:defRPr sz="3200"/>
            </a:lvl1pPr>
          </a:lstStyle>
          <a:p>
            <a:pPr rtl="0"/>
            <a:r>
              <a:rPr lang="pt-BR" noProof="0"/>
              <a:t>Clique para editar o título Mestre</a:t>
            </a:r>
            <a:endParaRPr lang="pt-BR" noProof="0" dirty="0"/>
          </a:p>
        </p:txBody>
      </p:sp>
      <p:sp>
        <p:nvSpPr>
          <p:cNvPr id="4" name="Espaço reservado para texto 3"/>
          <p:cNvSpPr>
            <a:spLocks noGrp="1"/>
          </p:cNvSpPr>
          <p:nvPr>
            <p:ph type="body" sz="half" idx="2"/>
          </p:nvPr>
        </p:nvSpPr>
        <p:spPr>
          <a:xfrm>
            <a:off x="913784" y="4650556"/>
            <a:ext cx="10352199" cy="1140644"/>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a:t>Clique para editar os estilos de texto Mestres</a:t>
            </a:r>
          </a:p>
        </p:txBody>
      </p:sp>
      <p:sp>
        <p:nvSpPr>
          <p:cNvPr id="5" name="Espaço Reservado para Data 4"/>
          <p:cNvSpPr>
            <a:spLocks noGrp="1"/>
          </p:cNvSpPr>
          <p:nvPr>
            <p:ph type="dt" sz="half" idx="10"/>
          </p:nvPr>
        </p:nvSpPr>
        <p:spPr/>
        <p:txBody>
          <a:bodyPr rtlCol="0"/>
          <a:lstStyle/>
          <a:p>
            <a:pPr rtl="0"/>
            <a:fld id="{033D63A6-B438-4F70-A441-6589837739E2}" type="datetime1">
              <a:rPr lang="pt-BR" noProof="0" smtClean="0"/>
              <a:t>20/03/2023</a:t>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149725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na 3">
    <p:spTree>
      <p:nvGrpSpPr>
        <p:cNvPr id="1" name=""/>
        <p:cNvGrpSpPr/>
        <p:nvPr/>
      </p:nvGrpSpPr>
      <p:grpSpPr>
        <a:xfrm>
          <a:off x="0" y="0"/>
          <a:ext cx="0" cy="0"/>
          <a:chOff x="0" y="0"/>
          <a:chExt cx="0" cy="0"/>
        </a:xfrm>
      </p:grpSpPr>
      <p:sp>
        <p:nvSpPr>
          <p:cNvPr id="15" name="Título 1"/>
          <p:cNvSpPr>
            <a:spLocks noGrp="1"/>
          </p:cNvSpPr>
          <p:nvPr>
            <p:ph type="title"/>
          </p:nvPr>
        </p:nvSpPr>
        <p:spPr>
          <a:xfrm>
            <a:off x="913795" y="609600"/>
            <a:ext cx="10353762" cy="970450"/>
          </a:xfrm>
        </p:spPr>
        <p:txBody>
          <a:bodyPr rtlCol="0"/>
          <a:lstStyle/>
          <a:p>
            <a:pPr rtl="0"/>
            <a:r>
              <a:rPr lang="pt-BR" noProof="0"/>
              <a:t>Clique para editar o título Mestre</a:t>
            </a:r>
            <a:endParaRPr lang="pt-BR" noProof="0" dirty="0"/>
          </a:p>
        </p:txBody>
      </p:sp>
      <p:sp>
        <p:nvSpPr>
          <p:cNvPr id="7" name="Espaço Reservado para Texto 2"/>
          <p:cNvSpPr>
            <a:spLocks noGrp="1"/>
          </p:cNvSpPr>
          <p:nvPr>
            <p:ph type="body" idx="1"/>
          </p:nvPr>
        </p:nvSpPr>
        <p:spPr>
          <a:xfrm>
            <a:off x="913795"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8" name="Espaço reservado para texto 3"/>
          <p:cNvSpPr>
            <a:spLocks noGrp="1"/>
          </p:cNvSpPr>
          <p:nvPr>
            <p:ph type="body" sz="half" idx="15"/>
          </p:nvPr>
        </p:nvSpPr>
        <p:spPr>
          <a:xfrm>
            <a:off x="91379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os estilos de texto Mestres</a:t>
            </a:r>
          </a:p>
        </p:txBody>
      </p:sp>
      <p:sp>
        <p:nvSpPr>
          <p:cNvPr id="9" name="Espaço Reservado para Texto 4"/>
          <p:cNvSpPr>
            <a:spLocks noGrp="1"/>
          </p:cNvSpPr>
          <p:nvPr>
            <p:ph type="body" sz="quarter" idx="3"/>
          </p:nvPr>
        </p:nvSpPr>
        <p:spPr>
          <a:xfrm>
            <a:off x="4446711" y="1885949"/>
            <a:ext cx="3300984" cy="764783"/>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10" name="Espaço reservado para texto 3"/>
          <p:cNvSpPr>
            <a:spLocks noGrp="1"/>
          </p:cNvSpPr>
          <p:nvPr>
            <p:ph type="body" sz="half" idx="16"/>
          </p:nvPr>
        </p:nvSpPr>
        <p:spPr>
          <a:xfrm>
            <a:off x="444143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os estilos de texto Mestres</a:t>
            </a:r>
          </a:p>
        </p:txBody>
      </p:sp>
      <p:sp>
        <p:nvSpPr>
          <p:cNvPr id="11" name="Espaço reservado para texto 4"/>
          <p:cNvSpPr>
            <a:spLocks noGrp="1"/>
          </p:cNvSpPr>
          <p:nvPr>
            <p:ph type="body" sz="quarter" idx="13"/>
          </p:nvPr>
        </p:nvSpPr>
        <p:spPr>
          <a:xfrm>
            <a:off x="7966572"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12" name="Espaço reservado para texto 3"/>
          <p:cNvSpPr>
            <a:spLocks noGrp="1"/>
          </p:cNvSpPr>
          <p:nvPr>
            <p:ph type="body" sz="half" idx="17"/>
          </p:nvPr>
        </p:nvSpPr>
        <p:spPr>
          <a:xfrm>
            <a:off x="7966572" y="2768110"/>
            <a:ext cx="3300984" cy="302308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os estilos de texto Mestres</a:t>
            </a:r>
          </a:p>
        </p:txBody>
      </p:sp>
      <p:sp>
        <p:nvSpPr>
          <p:cNvPr id="3" name="Espaço Reservado para Data 2"/>
          <p:cNvSpPr>
            <a:spLocks noGrp="1"/>
          </p:cNvSpPr>
          <p:nvPr>
            <p:ph type="dt" sz="half" idx="10"/>
          </p:nvPr>
        </p:nvSpPr>
        <p:spPr/>
        <p:txBody>
          <a:bodyPr rtlCol="0"/>
          <a:lstStyle/>
          <a:p>
            <a:pPr rtl="0"/>
            <a:fld id="{E7BDDB18-5B0C-4542-ACAE-6C6606F8ADB2}" type="datetime1">
              <a:rPr lang="pt-BR" noProof="0" smtClean="0"/>
              <a:t>20/03/2023</a:t>
            </a:fld>
            <a:endParaRPr lang="pt-BR" noProof="0" dirty="0"/>
          </a:p>
        </p:txBody>
      </p:sp>
      <p:sp>
        <p:nvSpPr>
          <p:cNvPr id="4" name="Espaço Reservado para Rodapé 3"/>
          <p:cNvSpPr>
            <a:spLocks noGrp="1"/>
          </p:cNvSpPr>
          <p:nvPr>
            <p:ph type="ftr" sz="quarter" idx="11"/>
          </p:nvPr>
        </p:nvSpPr>
        <p:spPr/>
        <p:txBody>
          <a:bodyPr rtlCol="0"/>
          <a:lstStyle/>
          <a:p>
            <a:pPr rtl="0"/>
            <a:endParaRPr lang="pt-BR" noProof="0" dirty="0"/>
          </a:p>
        </p:txBody>
      </p:sp>
      <p:sp>
        <p:nvSpPr>
          <p:cNvPr id="5" name="Espaço Reservado para o Número do Slide 4"/>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25921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na de 3 imagens">
    <p:spTree>
      <p:nvGrpSpPr>
        <p:cNvPr id="1" name=""/>
        <p:cNvGrpSpPr/>
        <p:nvPr/>
      </p:nvGrpSpPr>
      <p:grpSpPr>
        <a:xfrm>
          <a:off x="0" y="0"/>
          <a:ext cx="0" cy="0"/>
          <a:chOff x="0" y="0"/>
          <a:chExt cx="0" cy="0"/>
        </a:xfrm>
      </p:grpSpPr>
      <p:pic>
        <p:nvPicPr>
          <p:cNvPr id="2" name="Imagem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Imagem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Imagem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ítulo 1"/>
          <p:cNvSpPr>
            <a:spLocks noGrp="1"/>
          </p:cNvSpPr>
          <p:nvPr>
            <p:ph type="title"/>
          </p:nvPr>
        </p:nvSpPr>
        <p:spPr>
          <a:xfrm>
            <a:off x="913794" y="609600"/>
            <a:ext cx="10353763" cy="970450"/>
          </a:xfrm>
        </p:spPr>
        <p:txBody>
          <a:bodyPr rtlCol="0"/>
          <a:lstStyle/>
          <a:p>
            <a:pPr rtl="0"/>
            <a:r>
              <a:rPr lang="pt-BR" noProof="0"/>
              <a:t>Clique para editar o título Mestre</a:t>
            </a:r>
            <a:endParaRPr lang="pt-BR" noProof="0" dirty="0"/>
          </a:p>
        </p:txBody>
      </p:sp>
      <p:sp>
        <p:nvSpPr>
          <p:cNvPr id="19" name="Espaço Reservado para Texto 2"/>
          <p:cNvSpPr>
            <a:spLocks noGrp="1"/>
          </p:cNvSpPr>
          <p:nvPr>
            <p:ph type="body" idx="1"/>
          </p:nvPr>
        </p:nvSpPr>
        <p:spPr>
          <a:xfrm>
            <a:off x="913795"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20" name="Espaço Reservado para Imagem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t-BR" noProof="0"/>
              <a:t>Clique no ícone para adicionar uma imagem</a:t>
            </a:r>
            <a:endParaRPr lang="pt-BR" noProof="0" dirty="0"/>
          </a:p>
        </p:txBody>
      </p:sp>
      <p:sp>
        <p:nvSpPr>
          <p:cNvPr id="21" name="Espaço reservado para texto 3"/>
          <p:cNvSpPr>
            <a:spLocks noGrp="1"/>
          </p:cNvSpPr>
          <p:nvPr>
            <p:ph type="body" sz="half" idx="18"/>
          </p:nvPr>
        </p:nvSpPr>
        <p:spPr>
          <a:xfrm>
            <a:off x="913795" y="4572443"/>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os estilos de texto Mestres</a:t>
            </a:r>
          </a:p>
        </p:txBody>
      </p:sp>
      <p:sp>
        <p:nvSpPr>
          <p:cNvPr id="22" name="Espaço reservado para texto 4"/>
          <p:cNvSpPr>
            <a:spLocks noGrp="1"/>
          </p:cNvSpPr>
          <p:nvPr>
            <p:ph type="body" sz="quarter" idx="3"/>
          </p:nvPr>
        </p:nvSpPr>
        <p:spPr>
          <a:xfrm>
            <a:off x="4442788"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23" name="Espaço Reservado para Imagem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t-BR" noProof="0"/>
              <a:t>Clique no ícone para adicionar uma imagem</a:t>
            </a:r>
            <a:endParaRPr lang="pt-BR" noProof="0" dirty="0"/>
          </a:p>
        </p:txBody>
      </p:sp>
      <p:sp>
        <p:nvSpPr>
          <p:cNvPr id="24" name="Espaço reservado para texto 3"/>
          <p:cNvSpPr>
            <a:spLocks noGrp="1"/>
          </p:cNvSpPr>
          <p:nvPr>
            <p:ph type="body" sz="half" idx="19"/>
          </p:nvPr>
        </p:nvSpPr>
        <p:spPr>
          <a:xfrm>
            <a:off x="4441435"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os estilos de texto Mestres</a:t>
            </a:r>
          </a:p>
        </p:txBody>
      </p:sp>
      <p:sp>
        <p:nvSpPr>
          <p:cNvPr id="25" name="Espaço reservado para texto 4"/>
          <p:cNvSpPr>
            <a:spLocks noGrp="1"/>
          </p:cNvSpPr>
          <p:nvPr>
            <p:ph type="body" sz="quarter" idx="13"/>
          </p:nvPr>
        </p:nvSpPr>
        <p:spPr>
          <a:xfrm>
            <a:off x="7966697"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26" name="Espaço reservado para imagem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t-BR" noProof="0"/>
              <a:t>Clique no ícone para adicionar uma imagem</a:t>
            </a:r>
            <a:endParaRPr lang="pt-BR" noProof="0" dirty="0"/>
          </a:p>
        </p:txBody>
      </p:sp>
      <p:sp>
        <p:nvSpPr>
          <p:cNvPr id="27" name="Espaço reservado para texto 3"/>
          <p:cNvSpPr>
            <a:spLocks noGrp="1"/>
          </p:cNvSpPr>
          <p:nvPr>
            <p:ph type="body" sz="half" idx="20"/>
          </p:nvPr>
        </p:nvSpPr>
        <p:spPr>
          <a:xfrm>
            <a:off x="7966572"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os estilos de texto Mestres</a:t>
            </a:r>
          </a:p>
        </p:txBody>
      </p:sp>
      <p:sp>
        <p:nvSpPr>
          <p:cNvPr id="3" name="Espaço Reservado para Data 2"/>
          <p:cNvSpPr>
            <a:spLocks noGrp="1"/>
          </p:cNvSpPr>
          <p:nvPr>
            <p:ph type="dt" sz="half" idx="10"/>
          </p:nvPr>
        </p:nvSpPr>
        <p:spPr/>
        <p:txBody>
          <a:bodyPr rtlCol="0"/>
          <a:lstStyle/>
          <a:p>
            <a:pPr rtl="0"/>
            <a:fld id="{2069C4CB-CA6E-4152-B01B-F140BF747534}" type="datetime1">
              <a:rPr lang="pt-BR" noProof="0" smtClean="0"/>
              <a:t>20/03/2023</a:t>
            </a:fld>
            <a:endParaRPr lang="pt-BR" noProof="0" dirty="0"/>
          </a:p>
        </p:txBody>
      </p:sp>
      <p:sp>
        <p:nvSpPr>
          <p:cNvPr id="4" name="Espaço Reservado para Rodapé 3"/>
          <p:cNvSpPr>
            <a:spLocks noGrp="1"/>
          </p:cNvSpPr>
          <p:nvPr>
            <p:ph type="ftr" sz="quarter" idx="11"/>
          </p:nvPr>
        </p:nvSpPr>
        <p:spPr/>
        <p:txBody>
          <a:bodyPr rtlCol="0"/>
          <a:lstStyle/>
          <a:p>
            <a:pPr rtl="0"/>
            <a:endParaRPr lang="pt-BR" noProof="0" dirty="0"/>
          </a:p>
        </p:txBody>
      </p:sp>
      <p:sp>
        <p:nvSpPr>
          <p:cNvPr id="5" name="Espaço Reservado para o Número do Slide 4"/>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40393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texto vertical 2"/>
          <p:cNvSpPr>
            <a:spLocks noGrp="1"/>
          </p:cNvSpPr>
          <p:nvPr>
            <p:ph type="body" orient="vert" idx="1"/>
          </p:nvPr>
        </p:nvSpPr>
        <p:spPr/>
        <p:txBody>
          <a:bodyPr vert="eaVert" rtlCol="0" anchor="t"/>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Data 3"/>
          <p:cNvSpPr>
            <a:spLocks noGrp="1"/>
          </p:cNvSpPr>
          <p:nvPr>
            <p:ph type="dt" sz="half" idx="10"/>
          </p:nvPr>
        </p:nvSpPr>
        <p:spPr/>
        <p:txBody>
          <a:bodyPr rtlCol="0"/>
          <a:lstStyle/>
          <a:p>
            <a:pPr rtl="0"/>
            <a:fld id="{5FE4F289-6D86-4622-B9C9-E53BC3B64BB5}" type="datetime1">
              <a:rPr lang="pt-BR" noProof="0" smtClean="0"/>
              <a:t>20/03/2023</a:t>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o Número do Slide 5"/>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2394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983068" y="609599"/>
            <a:ext cx="2284487" cy="5181601"/>
          </a:xfrm>
        </p:spPr>
        <p:txBody>
          <a:bodyPr vert="eaVert" rtlCol="0"/>
          <a:lstStyle>
            <a:lvl1pPr algn="l">
              <a:defRPr/>
            </a:lvl1pPr>
          </a:lstStyle>
          <a:p>
            <a:pPr rtl="0"/>
            <a:r>
              <a:rPr lang="pt-BR" noProof="0"/>
              <a:t>Clique para editar o título Mestre</a:t>
            </a:r>
            <a:endParaRPr lang="pt-BR" noProof="0" dirty="0"/>
          </a:p>
        </p:txBody>
      </p:sp>
      <p:sp>
        <p:nvSpPr>
          <p:cNvPr id="3" name="Espaço reservado para texto vertical 2"/>
          <p:cNvSpPr>
            <a:spLocks noGrp="1"/>
          </p:cNvSpPr>
          <p:nvPr>
            <p:ph type="body" orient="vert" idx="1"/>
          </p:nvPr>
        </p:nvSpPr>
        <p:spPr>
          <a:xfrm>
            <a:off x="913796" y="609599"/>
            <a:ext cx="7916872" cy="5181601"/>
          </a:xfrm>
        </p:spPr>
        <p:txBody>
          <a:bodyPr vert="eaVert" rtlCol="0" anchor="t"/>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Data 3"/>
          <p:cNvSpPr>
            <a:spLocks noGrp="1"/>
          </p:cNvSpPr>
          <p:nvPr>
            <p:ph type="dt" sz="half" idx="10"/>
          </p:nvPr>
        </p:nvSpPr>
        <p:spPr/>
        <p:txBody>
          <a:bodyPr rtlCol="0"/>
          <a:lstStyle/>
          <a:p>
            <a:pPr rtl="0"/>
            <a:fld id="{495A70AB-FD82-42EA-8DF6-FF868B71DA23}" type="datetime1">
              <a:rPr lang="pt-BR" noProof="0" smtClean="0"/>
              <a:t>20/03/2023</a:t>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o Número do Slide 5"/>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394737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conteúdo 2"/>
          <p:cNvSpPr>
            <a:spLocks noGrp="1"/>
          </p:cNvSpPr>
          <p:nvPr>
            <p:ph idx="1"/>
          </p:nvPr>
        </p:nvSpPr>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Data 3"/>
          <p:cNvSpPr>
            <a:spLocks noGrp="1"/>
          </p:cNvSpPr>
          <p:nvPr>
            <p:ph type="dt" sz="half" idx="10"/>
          </p:nvPr>
        </p:nvSpPr>
        <p:spPr/>
        <p:txBody>
          <a:bodyPr rtlCol="0"/>
          <a:lstStyle/>
          <a:p>
            <a:pPr rtl="0"/>
            <a:fld id="{858D8743-D45A-4C78-BF11-0D18372C3FC7}" type="datetime1">
              <a:rPr lang="pt-BR" noProof="0" smtClean="0"/>
              <a:t>20/03/2023</a:t>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o Número do Slide 5"/>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216551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1295401" y="1761067"/>
            <a:ext cx="9590550" cy="1828813"/>
          </a:xfrm>
        </p:spPr>
        <p:txBody>
          <a:bodyPr rtlCol="0" anchor="b"/>
          <a:lstStyle>
            <a:lvl1pPr algn="ctr">
              <a:defRPr sz="4000" b="0" cap="none"/>
            </a:lvl1pPr>
          </a:lstStyle>
          <a:p>
            <a:pPr rtl="0"/>
            <a:r>
              <a:rPr lang="pt-BR" noProof="0"/>
              <a:t>Clique para editar o título Mestre</a:t>
            </a:r>
            <a:endParaRPr lang="pt-BR" noProof="0" dirty="0"/>
          </a:p>
        </p:txBody>
      </p:sp>
      <p:sp>
        <p:nvSpPr>
          <p:cNvPr id="3" name="Espaço Reservado para Texto 2"/>
          <p:cNvSpPr>
            <a:spLocks noGrp="1"/>
          </p:cNvSpPr>
          <p:nvPr>
            <p:ph type="body" idx="1"/>
          </p:nvPr>
        </p:nvSpPr>
        <p:spPr>
          <a:xfrm>
            <a:off x="1295401" y="3763439"/>
            <a:ext cx="9590550" cy="1333494"/>
          </a:xfrm>
        </p:spPr>
        <p:txBody>
          <a:bodyPr rtlCol="0"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noProof="0"/>
              <a:t>Clique para editar os estilos de texto Mestres</a:t>
            </a:r>
          </a:p>
        </p:txBody>
      </p:sp>
      <p:sp>
        <p:nvSpPr>
          <p:cNvPr id="4" name="Espaço Reservado para Data 3"/>
          <p:cNvSpPr>
            <a:spLocks noGrp="1"/>
          </p:cNvSpPr>
          <p:nvPr>
            <p:ph type="dt" sz="half" idx="10"/>
          </p:nvPr>
        </p:nvSpPr>
        <p:spPr/>
        <p:txBody>
          <a:bodyPr rtlCol="0"/>
          <a:lstStyle/>
          <a:p>
            <a:pPr rtl="0"/>
            <a:fld id="{9348E65C-0978-43FC-B521-6D2AC608DB33}" type="datetime1">
              <a:rPr lang="pt-BR" noProof="0" smtClean="0"/>
              <a:t>20/03/2023</a:t>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o Número do Slide 5"/>
          <p:cNvSpPr>
            <a:spLocks noGrp="1"/>
          </p:cNvSpPr>
          <p:nvPr>
            <p:ph type="sldNum" sz="quarter" idx="12"/>
          </p:nvPr>
        </p:nvSpPr>
        <p:spPr/>
        <p:txBody>
          <a:bodyPr rtlCol="0"/>
          <a:lstStyle/>
          <a:p>
            <a:pPr rtl="0"/>
            <a:fld id="{3A98EE3D-8CD1-4C3F-BD1C-C98C9596463C}" type="slidenum">
              <a:rPr lang="pt-BR" noProof="0" smtClean="0"/>
              <a:pPr rtl="0"/>
              <a:t>‹nº›</a:t>
            </a:fld>
            <a:endParaRPr lang="pt-BR" noProof="0" dirty="0"/>
          </a:p>
        </p:txBody>
      </p:sp>
    </p:spTree>
    <p:extLst>
      <p:ext uri="{BB962C8B-B14F-4D97-AF65-F5344CB8AC3E}">
        <p14:creationId xmlns:p14="http://schemas.microsoft.com/office/powerpoint/2010/main" val="126612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a:xfrm>
            <a:off x="913795" y="609600"/>
            <a:ext cx="10353762" cy="1261872"/>
          </a:xfrm>
        </p:spPr>
        <p:txBody>
          <a:bodyPr rtlCol="0"/>
          <a:lstStyle/>
          <a:p>
            <a:pPr rtl="0"/>
            <a:r>
              <a:rPr lang="pt-BR" noProof="0"/>
              <a:t>Clique para editar o título Mestre</a:t>
            </a:r>
            <a:endParaRPr lang="pt-BR" noProof="0" dirty="0"/>
          </a:p>
        </p:txBody>
      </p:sp>
      <p:sp>
        <p:nvSpPr>
          <p:cNvPr id="3" name="Espaço reservado para conteúdo 2"/>
          <p:cNvSpPr>
            <a:spLocks noGrp="1"/>
          </p:cNvSpPr>
          <p:nvPr>
            <p:ph sz="half" idx="1"/>
          </p:nvPr>
        </p:nvSpPr>
        <p:spPr>
          <a:xfrm>
            <a:off x="913795" y="2076450"/>
            <a:ext cx="4856841" cy="3622671"/>
          </a:xfrm>
        </p:spPr>
        <p:txBody>
          <a:bodyPr rtlCol="0" anchor="t">
            <a:normAutofit/>
          </a:body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conteúdo 3"/>
          <p:cNvSpPr>
            <a:spLocks noGrp="1"/>
          </p:cNvSpPr>
          <p:nvPr>
            <p:ph sz="half" idx="2"/>
          </p:nvPr>
        </p:nvSpPr>
        <p:spPr>
          <a:xfrm>
            <a:off x="6410716" y="2076451"/>
            <a:ext cx="4856841" cy="3622672"/>
          </a:xfrm>
        </p:spPr>
        <p:txBody>
          <a:bodyPr rtlCol="0" anchor="t">
            <a:normAutofit/>
          </a:body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Data 4"/>
          <p:cNvSpPr>
            <a:spLocks noGrp="1"/>
          </p:cNvSpPr>
          <p:nvPr>
            <p:ph type="dt" sz="half" idx="10"/>
          </p:nvPr>
        </p:nvSpPr>
        <p:spPr/>
        <p:txBody>
          <a:bodyPr rtlCol="0"/>
          <a:lstStyle/>
          <a:p>
            <a:pPr rtl="0"/>
            <a:fld id="{EB86465D-2594-49AE-AFF7-908A3E52E5C0}" type="datetime1">
              <a:rPr lang="pt-BR" noProof="0" smtClean="0"/>
              <a:t>20/03/2023</a:t>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160360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20" name="Imagem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Imagem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ítulo 1"/>
          <p:cNvSpPr>
            <a:spLocks noGrp="1"/>
          </p:cNvSpPr>
          <p:nvPr>
            <p:ph type="title"/>
          </p:nvPr>
        </p:nvSpPr>
        <p:spPr>
          <a:xfrm>
            <a:off x="913795" y="609600"/>
            <a:ext cx="10353762" cy="970450"/>
          </a:xfrm>
        </p:spPr>
        <p:txBody>
          <a:bodyPr rtlCol="0"/>
          <a:lstStyle>
            <a:lvl1pPr>
              <a:defRPr/>
            </a:lvl1pPr>
          </a:lstStyle>
          <a:p>
            <a:pPr rtl="0"/>
            <a:r>
              <a:rPr lang="pt-BR" noProof="0"/>
              <a:t>Clique para editar o título Mestre</a:t>
            </a:r>
            <a:endParaRPr lang="pt-BR" noProof="0" dirty="0"/>
          </a:p>
        </p:txBody>
      </p:sp>
      <p:sp>
        <p:nvSpPr>
          <p:cNvPr id="3" name="Espaço Reservado para Texto 2"/>
          <p:cNvSpPr>
            <a:spLocks noGrp="1"/>
          </p:cNvSpPr>
          <p:nvPr>
            <p:ph type="body" idx="1"/>
          </p:nvPr>
        </p:nvSpPr>
        <p:spPr>
          <a:xfrm>
            <a:off x="1046013" y="1855153"/>
            <a:ext cx="4764764" cy="692494"/>
          </a:xfrm>
        </p:spPr>
        <p:txBody>
          <a:bodyPr rtlCol="0"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4" name="Espaço reservado para conteúdo 3"/>
          <p:cNvSpPr>
            <a:spLocks noGrp="1"/>
          </p:cNvSpPr>
          <p:nvPr>
            <p:ph sz="half" idx="2"/>
          </p:nvPr>
        </p:nvSpPr>
        <p:spPr>
          <a:xfrm>
            <a:off x="1046013" y="2702103"/>
            <a:ext cx="4764764"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Texto 4"/>
          <p:cNvSpPr>
            <a:spLocks noGrp="1"/>
          </p:cNvSpPr>
          <p:nvPr>
            <p:ph type="body" sz="quarter" idx="3"/>
          </p:nvPr>
        </p:nvSpPr>
        <p:spPr>
          <a:xfrm>
            <a:off x="6363166" y="1855152"/>
            <a:ext cx="4779582" cy="692495"/>
          </a:xfrm>
        </p:spPr>
        <p:txBody>
          <a:bodyPr rtlCol="0"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6" name="Espaço reservado para conteúdo 5"/>
          <p:cNvSpPr>
            <a:spLocks noGrp="1"/>
          </p:cNvSpPr>
          <p:nvPr>
            <p:ph sz="quarter" idx="4"/>
          </p:nvPr>
        </p:nvSpPr>
        <p:spPr>
          <a:xfrm>
            <a:off x="6363167" y="2702103"/>
            <a:ext cx="4779581"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7" name="Espaço Reservado para Data 6"/>
          <p:cNvSpPr>
            <a:spLocks noGrp="1"/>
          </p:cNvSpPr>
          <p:nvPr>
            <p:ph type="dt" sz="half" idx="10"/>
          </p:nvPr>
        </p:nvSpPr>
        <p:spPr/>
        <p:txBody>
          <a:bodyPr rtlCol="0"/>
          <a:lstStyle/>
          <a:p>
            <a:pPr rtl="0"/>
            <a:fld id="{4A376533-4666-4253-AD2C-15F27E37B27B}" type="datetime1">
              <a:rPr lang="pt-BR" noProof="0" smtClean="0"/>
              <a:t>20/03/2023</a:t>
            </a:fld>
            <a:endParaRPr lang="pt-BR" noProof="0" dirty="0"/>
          </a:p>
        </p:txBody>
      </p:sp>
      <p:sp>
        <p:nvSpPr>
          <p:cNvPr id="8" name="Espaço Reservado para Rodapé 7"/>
          <p:cNvSpPr>
            <a:spLocks noGrp="1"/>
          </p:cNvSpPr>
          <p:nvPr>
            <p:ph type="ftr" sz="quarter" idx="11"/>
          </p:nvPr>
        </p:nvSpPr>
        <p:spPr/>
        <p:txBody>
          <a:bodyPr rtlCol="0"/>
          <a:lstStyle/>
          <a:p>
            <a:pPr rtl="0"/>
            <a:endParaRPr lang="pt-BR" noProof="0" dirty="0"/>
          </a:p>
        </p:txBody>
      </p:sp>
      <p:sp>
        <p:nvSpPr>
          <p:cNvPr id="9" name="Espaço Reservado para o Número do Slide 8"/>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174929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Data 2"/>
          <p:cNvSpPr>
            <a:spLocks noGrp="1"/>
          </p:cNvSpPr>
          <p:nvPr>
            <p:ph type="dt" sz="half" idx="10"/>
          </p:nvPr>
        </p:nvSpPr>
        <p:spPr/>
        <p:txBody>
          <a:bodyPr rtlCol="0"/>
          <a:lstStyle/>
          <a:p>
            <a:pPr rtl="0"/>
            <a:fld id="{8AB810D2-655A-4C6F-A85C-DB31B1BC6C6D}" type="datetime1">
              <a:rPr lang="pt-BR" noProof="0" smtClean="0"/>
              <a:t>20/03/2023</a:t>
            </a:fld>
            <a:endParaRPr lang="pt-BR" noProof="0" dirty="0"/>
          </a:p>
        </p:txBody>
      </p:sp>
      <p:sp>
        <p:nvSpPr>
          <p:cNvPr id="4" name="Espaço Reservado para Rodapé 3"/>
          <p:cNvSpPr>
            <a:spLocks noGrp="1"/>
          </p:cNvSpPr>
          <p:nvPr>
            <p:ph type="ftr" sz="quarter" idx="11"/>
          </p:nvPr>
        </p:nvSpPr>
        <p:spPr/>
        <p:txBody>
          <a:bodyPr rtlCol="0"/>
          <a:lstStyle/>
          <a:p>
            <a:pPr rtl="0"/>
            <a:endParaRPr lang="pt-BR" noProof="0" dirty="0"/>
          </a:p>
        </p:txBody>
      </p:sp>
      <p:sp>
        <p:nvSpPr>
          <p:cNvPr id="5" name="Espaço Reservado para o Número do Slide 4"/>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11297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F4702573-D544-4AAF-97F1-8234597B84E5}" type="datetime1">
              <a:rPr lang="pt-BR" noProof="0" smtClean="0"/>
              <a:t>20/03/2023</a:t>
            </a:fld>
            <a:endParaRPr lang="pt-BR" noProof="0" dirty="0"/>
          </a:p>
        </p:txBody>
      </p:sp>
      <p:sp>
        <p:nvSpPr>
          <p:cNvPr id="3" name="Espaço Reservado para Rodapé 2"/>
          <p:cNvSpPr>
            <a:spLocks noGrp="1"/>
          </p:cNvSpPr>
          <p:nvPr>
            <p:ph type="ftr" sz="quarter" idx="11"/>
          </p:nvPr>
        </p:nvSpPr>
        <p:spPr/>
        <p:txBody>
          <a:bodyPr rtlCol="0"/>
          <a:lstStyle/>
          <a:p>
            <a:pPr rtl="0"/>
            <a:endParaRPr lang="pt-BR" noProof="0" dirty="0"/>
          </a:p>
        </p:txBody>
      </p:sp>
      <p:sp>
        <p:nvSpPr>
          <p:cNvPr id="4" name="Espaço reservado para o número do slide 3"/>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26014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913795" y="609600"/>
            <a:ext cx="3706889" cy="1821918"/>
          </a:xfrm>
        </p:spPr>
        <p:txBody>
          <a:bodyPr rtlCol="0" anchor="b">
            <a:normAutofit/>
          </a:bodyPr>
          <a:lstStyle>
            <a:lvl1pPr algn="ctr">
              <a:defRPr sz="2800" b="0"/>
            </a:lvl1pPr>
          </a:lstStyle>
          <a:p>
            <a:pPr rtl="0"/>
            <a:r>
              <a:rPr lang="pt-BR" noProof="0"/>
              <a:t>Clique para editar o título Mestre</a:t>
            </a:r>
            <a:endParaRPr lang="pt-BR" noProof="0" dirty="0"/>
          </a:p>
        </p:txBody>
      </p:sp>
      <p:sp>
        <p:nvSpPr>
          <p:cNvPr id="3" name="Espaço reservado para conteúdo 2"/>
          <p:cNvSpPr>
            <a:spLocks noGrp="1"/>
          </p:cNvSpPr>
          <p:nvPr>
            <p:ph idx="1"/>
          </p:nvPr>
        </p:nvSpPr>
        <p:spPr>
          <a:xfrm>
            <a:off x="4855633" y="609600"/>
            <a:ext cx="6411924" cy="5080001"/>
          </a:xfrm>
        </p:spPr>
        <p:txBody>
          <a:bodyPr rtlCol="0">
            <a:normAutofit/>
          </a:body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texto 3"/>
          <p:cNvSpPr>
            <a:spLocks noGrp="1"/>
          </p:cNvSpPr>
          <p:nvPr>
            <p:ph type="body" sz="half" idx="2"/>
          </p:nvPr>
        </p:nvSpPr>
        <p:spPr>
          <a:xfrm>
            <a:off x="913795" y="2673351"/>
            <a:ext cx="3706889" cy="3016250"/>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os estilos de texto Mestres</a:t>
            </a:r>
          </a:p>
        </p:txBody>
      </p:sp>
      <p:sp>
        <p:nvSpPr>
          <p:cNvPr id="5" name="Espaço Reservado para Data 4"/>
          <p:cNvSpPr>
            <a:spLocks noGrp="1"/>
          </p:cNvSpPr>
          <p:nvPr>
            <p:ph type="dt" sz="half" idx="10"/>
          </p:nvPr>
        </p:nvSpPr>
        <p:spPr/>
        <p:txBody>
          <a:bodyPr rtlCol="0"/>
          <a:lstStyle/>
          <a:p>
            <a:pPr rtl="0"/>
            <a:fld id="{DF2EA1D0-8AE2-477D-A05B-3F3E0555FA49}" type="datetime1">
              <a:rPr lang="pt-BR" noProof="0" smtClean="0"/>
              <a:t>20/03/2023</a:t>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pt-BR" noProof="0" smtClean="0"/>
              <a:pPr rtl="0"/>
              <a:t>‹nº›</a:t>
            </a:fld>
            <a:endParaRPr lang="pt-BR" noProof="0" dirty="0"/>
          </a:p>
        </p:txBody>
      </p:sp>
    </p:spTree>
    <p:extLst>
      <p:ext uri="{BB962C8B-B14F-4D97-AF65-F5344CB8AC3E}">
        <p14:creationId xmlns:p14="http://schemas.microsoft.com/office/powerpoint/2010/main" val="176911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22" name="Imagem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ítulo 1"/>
          <p:cNvSpPr>
            <a:spLocks noGrp="1"/>
          </p:cNvSpPr>
          <p:nvPr>
            <p:ph type="title"/>
          </p:nvPr>
        </p:nvSpPr>
        <p:spPr>
          <a:xfrm>
            <a:off x="913795" y="763701"/>
            <a:ext cx="5707899" cy="1675559"/>
          </a:xfrm>
        </p:spPr>
        <p:txBody>
          <a:bodyPr rtlCol="0" anchor="b">
            <a:noAutofit/>
          </a:bodyPr>
          <a:lstStyle>
            <a:lvl1pPr algn="ctr">
              <a:defRPr sz="3200" b="0"/>
            </a:lvl1pPr>
          </a:lstStyle>
          <a:p>
            <a:pPr rtl="0"/>
            <a:r>
              <a:rPr lang="pt-BR" noProof="0"/>
              <a:t>Clique para editar o título Mestre</a:t>
            </a:r>
            <a:endParaRPr lang="pt-BR" noProof="0" dirty="0"/>
          </a:p>
        </p:txBody>
      </p:sp>
      <p:sp>
        <p:nvSpPr>
          <p:cNvPr id="3" name="Espaço reservado para imagem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t-BR" noProof="0"/>
              <a:t>Clique no ícone para adicionar uma imagem</a:t>
            </a:r>
            <a:endParaRPr lang="pt-BR" noProof="0" dirty="0"/>
          </a:p>
        </p:txBody>
      </p:sp>
      <p:sp>
        <p:nvSpPr>
          <p:cNvPr id="4" name="Espaço reservado para texto 3"/>
          <p:cNvSpPr>
            <a:spLocks noGrp="1"/>
          </p:cNvSpPr>
          <p:nvPr>
            <p:ph type="body" sz="half" idx="2"/>
          </p:nvPr>
        </p:nvSpPr>
        <p:spPr>
          <a:xfrm>
            <a:off x="1473698" y="2679699"/>
            <a:ext cx="4588094" cy="3135695"/>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os estilos de texto Mestres</a:t>
            </a:r>
          </a:p>
        </p:txBody>
      </p:sp>
      <p:sp>
        <p:nvSpPr>
          <p:cNvPr id="5" name="Espaço Reservado para Data 4"/>
          <p:cNvSpPr>
            <a:spLocks noGrp="1"/>
          </p:cNvSpPr>
          <p:nvPr>
            <p:ph type="dt" sz="half" idx="10"/>
          </p:nvPr>
        </p:nvSpPr>
        <p:spPr/>
        <p:txBody>
          <a:bodyPr rtlCol="0"/>
          <a:lstStyle/>
          <a:p>
            <a:pPr rtl="0"/>
            <a:fld id="{DE0B235D-5F43-431E-B05B-1A52619A9307}" type="datetime1">
              <a:rPr lang="pt-BR" noProof="0" smtClean="0"/>
              <a:t>20/03/2023</a:t>
            </a:fld>
            <a:endParaRPr lang="pt-BR" noProof="0" dirty="0"/>
          </a:p>
        </p:txBody>
      </p:sp>
      <p:sp>
        <p:nvSpPr>
          <p:cNvPr id="6" name="Espaço Reservado para Rodapé 5"/>
          <p:cNvSpPr>
            <a:spLocks noGrp="1"/>
          </p:cNvSpPr>
          <p:nvPr>
            <p:ph type="ftr" sz="quarter" idx="11"/>
          </p:nvPr>
        </p:nvSpPr>
        <p:spPr/>
        <p:txBody>
          <a:bodyPr rtlCol="0"/>
          <a:lstStyle/>
          <a:p>
            <a:pPr algn="l" rtl="0"/>
            <a:endParaRPr lang="pt-BR" noProof="0" dirty="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15423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pPr rtl="0"/>
            <a:r>
              <a:rPr lang="pt-BR" noProof="0" dirty="0"/>
              <a:t>Clique para editar o estilo de título Mestre</a:t>
            </a:r>
          </a:p>
        </p:txBody>
      </p:sp>
      <p:sp>
        <p:nvSpPr>
          <p:cNvPr id="3" name="Espaço Reservado para Texto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rtl="0"/>
            <a:r>
              <a:rPr lang="pt-BR" noProof="0" dirty="0"/>
              <a:t>Clique para editar o texto Mestre</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4" name="Espaço Reservado para Data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DAE88993-6D51-4B00-AAA7-C55D4776FB51}" type="datetime1">
              <a:rPr lang="pt-BR" noProof="0" smtClean="0"/>
              <a:t>20/03/2023</a:t>
            </a:fld>
            <a:endParaRPr lang="pt-BR" noProof="0" dirty="0"/>
          </a:p>
        </p:txBody>
      </p:sp>
      <p:sp>
        <p:nvSpPr>
          <p:cNvPr id="5" name="Espaço Reservado para Rodapé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pPr rtl="0"/>
            <a:endParaRPr lang="pt-BR" noProof="0" dirty="0"/>
          </a:p>
        </p:txBody>
      </p:sp>
      <p:sp>
        <p:nvSpPr>
          <p:cNvPr id="6" name="Espaço Reservado para o Número do Slide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33620715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5BD7C79-8D99-44C1-837D-0A29FF107688}"/>
              </a:ext>
            </a:extLst>
          </p:cNvPr>
          <p:cNvSpPr txBox="1">
            <a:spLocks/>
          </p:cNvSpPr>
          <p:nvPr/>
        </p:nvSpPr>
        <p:spPr>
          <a:xfrm>
            <a:off x="4688114" y="882376"/>
            <a:ext cx="6388826" cy="2926080"/>
          </a:xfrm>
          <a:prstGeom prst="rect">
            <a:avLst/>
          </a:prstGeom>
        </p:spPr>
        <p:txBody>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dirty="0"/>
              <a:t>HPE – 3ª aula 2023</a:t>
            </a:r>
          </a:p>
        </p:txBody>
      </p:sp>
      <p:sp>
        <p:nvSpPr>
          <p:cNvPr id="5" name="Subtítulo 2">
            <a:extLst>
              <a:ext uri="{FF2B5EF4-FFF2-40B4-BE49-F238E27FC236}">
                <a16:creationId xmlns:a16="http://schemas.microsoft.com/office/drawing/2014/main" id="{06BCA1B0-77BF-4892-9B3B-608BC16DFEED}"/>
              </a:ext>
            </a:extLst>
          </p:cNvPr>
          <p:cNvSpPr txBox="1">
            <a:spLocks/>
          </p:cNvSpPr>
          <p:nvPr/>
        </p:nvSpPr>
        <p:spPr>
          <a:xfrm>
            <a:off x="5776462" y="3411044"/>
            <a:ext cx="6532769" cy="1388165"/>
          </a:xfrm>
          <a:prstGeom prst="rect">
            <a:avLst/>
          </a:prstGeom>
        </p:spPr>
        <p:txBody>
          <a:bodyPr>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None/>
            </a:pPr>
            <a:r>
              <a:rPr lang="pt-BR" sz="3200" dirty="0"/>
              <a:t>Escola Histórica Alemã</a:t>
            </a:r>
          </a:p>
        </p:txBody>
      </p:sp>
      <p:pic>
        <p:nvPicPr>
          <p:cNvPr id="7" name="Imagem 6">
            <a:extLst>
              <a:ext uri="{FF2B5EF4-FFF2-40B4-BE49-F238E27FC236}">
                <a16:creationId xmlns:a16="http://schemas.microsoft.com/office/drawing/2014/main" id="{9B607C1E-0882-4521-8BBB-EC56B7B4EC54}"/>
              </a:ext>
            </a:extLst>
          </p:cNvPr>
          <p:cNvPicPr>
            <a:picLocks noChangeAspect="1"/>
          </p:cNvPicPr>
          <p:nvPr/>
        </p:nvPicPr>
        <p:blipFill>
          <a:blip r:embed="rId2"/>
          <a:stretch>
            <a:fillRect/>
          </a:stretch>
        </p:blipFill>
        <p:spPr>
          <a:xfrm>
            <a:off x="664893" y="627254"/>
            <a:ext cx="4216595" cy="5189655"/>
          </a:xfrm>
          <a:prstGeom prst="rect">
            <a:avLst/>
          </a:prstGeom>
        </p:spPr>
      </p:pic>
    </p:spTree>
    <p:extLst>
      <p:ext uri="{BB962C8B-B14F-4D97-AF65-F5344CB8AC3E}">
        <p14:creationId xmlns:p14="http://schemas.microsoft.com/office/powerpoint/2010/main" val="2557300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F83A8C-78C3-44FA-BAA5-98E98E73D4FB}"/>
              </a:ext>
            </a:extLst>
          </p:cNvPr>
          <p:cNvSpPr>
            <a:spLocks noGrp="1"/>
          </p:cNvSpPr>
          <p:nvPr>
            <p:ph type="title"/>
          </p:nvPr>
        </p:nvSpPr>
        <p:spPr/>
        <p:txBody>
          <a:bodyPr>
            <a:normAutofit/>
          </a:bodyPr>
          <a:lstStyle/>
          <a:p>
            <a:r>
              <a:rPr lang="pt-BR" dirty="0"/>
              <a:t>Reação da academia alemã a fatos históricos</a:t>
            </a:r>
          </a:p>
        </p:txBody>
      </p:sp>
      <p:sp>
        <p:nvSpPr>
          <p:cNvPr id="3" name="Espaço Reservado para Conteúdo 2">
            <a:extLst>
              <a:ext uri="{FF2B5EF4-FFF2-40B4-BE49-F238E27FC236}">
                <a16:creationId xmlns:a16="http://schemas.microsoft.com/office/drawing/2014/main" id="{36DB9A29-B43C-48D3-B475-49DAC4243012}"/>
              </a:ext>
            </a:extLst>
          </p:cNvPr>
          <p:cNvSpPr>
            <a:spLocks noGrp="1"/>
          </p:cNvSpPr>
          <p:nvPr>
            <p:ph idx="1"/>
          </p:nvPr>
        </p:nvSpPr>
        <p:spPr/>
        <p:txBody>
          <a:bodyPr>
            <a:normAutofit/>
          </a:bodyPr>
          <a:lstStyle/>
          <a:p>
            <a:r>
              <a:rPr lang="pt-BR" sz="3600" dirty="0"/>
              <a:t>Iluminismo</a:t>
            </a:r>
          </a:p>
          <a:p>
            <a:r>
              <a:rPr lang="pt-BR" sz="3600" dirty="0"/>
              <a:t>Revolução francesa</a:t>
            </a:r>
          </a:p>
          <a:p>
            <a:r>
              <a:rPr lang="pt-BR" sz="3600" dirty="0"/>
              <a:t>Napoleão</a:t>
            </a:r>
          </a:p>
        </p:txBody>
      </p:sp>
    </p:spTree>
    <p:extLst>
      <p:ext uri="{BB962C8B-B14F-4D97-AF65-F5344CB8AC3E}">
        <p14:creationId xmlns:p14="http://schemas.microsoft.com/office/powerpoint/2010/main" val="3458730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80CEBBC-AF1B-4F55-BC65-951D21DD66F0}"/>
              </a:ext>
            </a:extLst>
          </p:cNvPr>
          <p:cNvSpPr>
            <a:spLocks noGrp="1"/>
          </p:cNvSpPr>
          <p:nvPr>
            <p:ph type="title"/>
          </p:nvPr>
        </p:nvSpPr>
        <p:spPr/>
        <p:txBody>
          <a:bodyPr/>
          <a:lstStyle/>
          <a:p>
            <a:r>
              <a:rPr lang="pt-BR" dirty="0"/>
              <a:t>Surge um nacionalismo intelectual na Alemanha </a:t>
            </a:r>
          </a:p>
        </p:txBody>
      </p:sp>
    </p:spTree>
    <p:extLst>
      <p:ext uri="{BB962C8B-B14F-4D97-AF65-F5344CB8AC3E}">
        <p14:creationId xmlns:p14="http://schemas.microsoft.com/office/powerpoint/2010/main" val="3102118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F1148F6-2799-445B-8BE9-6CE0394193E4}"/>
              </a:ext>
            </a:extLst>
          </p:cNvPr>
          <p:cNvSpPr>
            <a:spLocks noGrp="1"/>
          </p:cNvSpPr>
          <p:nvPr>
            <p:ph type="title"/>
          </p:nvPr>
        </p:nvSpPr>
        <p:spPr/>
        <p:txBody>
          <a:bodyPr/>
          <a:lstStyle/>
          <a:p>
            <a:r>
              <a:rPr lang="pt-BR" dirty="0"/>
              <a:t>Características do nacionalismo:</a:t>
            </a:r>
          </a:p>
        </p:txBody>
      </p:sp>
      <p:sp>
        <p:nvSpPr>
          <p:cNvPr id="5" name="Espaço Reservado para Conteúdo 4">
            <a:extLst>
              <a:ext uri="{FF2B5EF4-FFF2-40B4-BE49-F238E27FC236}">
                <a16:creationId xmlns:a16="http://schemas.microsoft.com/office/drawing/2014/main" id="{A39CC4AA-25FD-454A-A65F-8304F4EA1318}"/>
              </a:ext>
            </a:extLst>
          </p:cNvPr>
          <p:cNvSpPr>
            <a:spLocks noGrp="1"/>
          </p:cNvSpPr>
          <p:nvPr>
            <p:ph idx="1"/>
          </p:nvPr>
        </p:nvSpPr>
        <p:spPr/>
        <p:txBody>
          <a:bodyPr/>
          <a:lstStyle/>
          <a:p>
            <a:r>
              <a:rPr lang="pt-BR" sz="3200" dirty="0"/>
              <a:t>Rejeita-se o cosmopolitanismo.</a:t>
            </a:r>
          </a:p>
          <a:p>
            <a:r>
              <a:rPr lang="pt-BR" sz="3200" dirty="0"/>
              <a:t>Ênfase na história específica de um povo.</a:t>
            </a:r>
          </a:p>
          <a:p>
            <a:endParaRPr lang="pt-BR" sz="3200" dirty="0"/>
          </a:p>
          <a:p>
            <a:endParaRPr lang="pt-BR" dirty="0"/>
          </a:p>
        </p:txBody>
      </p:sp>
    </p:spTree>
    <p:extLst>
      <p:ext uri="{BB962C8B-B14F-4D97-AF65-F5344CB8AC3E}">
        <p14:creationId xmlns:p14="http://schemas.microsoft.com/office/powerpoint/2010/main" val="4261847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41364F-4A3F-4A7D-8ABA-1DFFF9D858F5}"/>
              </a:ext>
            </a:extLst>
          </p:cNvPr>
          <p:cNvSpPr>
            <a:spLocks noGrp="1"/>
          </p:cNvSpPr>
          <p:nvPr>
            <p:ph type="title"/>
          </p:nvPr>
        </p:nvSpPr>
        <p:spPr/>
        <p:txBody>
          <a:bodyPr/>
          <a:lstStyle/>
          <a:p>
            <a:r>
              <a:rPr lang="pt-BR" dirty="0"/>
              <a:t>Pensamento social alemão </a:t>
            </a:r>
          </a:p>
        </p:txBody>
      </p:sp>
      <p:sp>
        <p:nvSpPr>
          <p:cNvPr id="3" name="Espaço Reservado para Conteúdo 2">
            <a:extLst>
              <a:ext uri="{FF2B5EF4-FFF2-40B4-BE49-F238E27FC236}">
                <a16:creationId xmlns:a16="http://schemas.microsoft.com/office/drawing/2014/main" id="{750009A7-8CF0-48CD-857A-04F999C4A9E9}"/>
              </a:ext>
            </a:extLst>
          </p:cNvPr>
          <p:cNvSpPr>
            <a:spLocks noGrp="1"/>
          </p:cNvSpPr>
          <p:nvPr>
            <p:ph idx="1"/>
          </p:nvPr>
        </p:nvSpPr>
        <p:spPr/>
        <p:txBody>
          <a:bodyPr>
            <a:normAutofit/>
          </a:bodyPr>
          <a:lstStyle/>
          <a:p>
            <a:r>
              <a:rPr lang="pt-BR" sz="2800" dirty="0"/>
              <a:t>De início, forte no direito (escola histórica do direito) e depois na economia científica.</a:t>
            </a:r>
          </a:p>
          <a:p>
            <a:r>
              <a:rPr lang="pt-BR" sz="2800" dirty="0"/>
              <a:t>Apologia às políticas do imperador Friedrich Wilhelm I e seu ministro (chanceler) Otto von Bismark. </a:t>
            </a:r>
          </a:p>
        </p:txBody>
      </p:sp>
    </p:spTree>
    <p:extLst>
      <p:ext uri="{BB962C8B-B14F-4D97-AF65-F5344CB8AC3E}">
        <p14:creationId xmlns:p14="http://schemas.microsoft.com/office/powerpoint/2010/main" val="2901907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5F993-7EB5-4BDC-9983-FE727AACC341}"/>
              </a:ext>
            </a:extLst>
          </p:cNvPr>
          <p:cNvSpPr>
            <a:spLocks noGrp="1"/>
          </p:cNvSpPr>
          <p:nvPr>
            <p:ph type="title"/>
          </p:nvPr>
        </p:nvSpPr>
        <p:spPr/>
        <p:txBody>
          <a:bodyPr/>
          <a:lstStyle/>
          <a:p>
            <a:r>
              <a:rPr lang="pt-BR" dirty="0"/>
              <a:t>Sobre o cameralismo:</a:t>
            </a:r>
          </a:p>
        </p:txBody>
      </p:sp>
      <p:sp>
        <p:nvSpPr>
          <p:cNvPr id="3" name="Espaço Reservado para Conteúdo 2">
            <a:extLst>
              <a:ext uri="{FF2B5EF4-FFF2-40B4-BE49-F238E27FC236}">
                <a16:creationId xmlns:a16="http://schemas.microsoft.com/office/drawing/2014/main" id="{866C9EDC-6B45-4859-895E-33196A7D8D59}"/>
              </a:ext>
            </a:extLst>
          </p:cNvPr>
          <p:cNvSpPr>
            <a:spLocks noGrp="1"/>
          </p:cNvSpPr>
          <p:nvPr>
            <p:ph idx="1"/>
          </p:nvPr>
        </p:nvSpPr>
        <p:spPr/>
        <p:txBody>
          <a:bodyPr>
            <a:normAutofit/>
          </a:bodyPr>
          <a:lstStyle/>
          <a:p>
            <a:r>
              <a:rPr lang="pt-BR" sz="3600" dirty="0"/>
              <a:t>Uma teoria da economia administrativa, sobre o papel do Estado e da burocracia no governo.</a:t>
            </a:r>
          </a:p>
          <a:p>
            <a:r>
              <a:rPr lang="pt-BR" sz="3600" dirty="0"/>
              <a:t> Ideia de “governo sábio”. </a:t>
            </a:r>
          </a:p>
        </p:txBody>
      </p:sp>
    </p:spTree>
    <p:extLst>
      <p:ext uri="{BB962C8B-B14F-4D97-AF65-F5344CB8AC3E}">
        <p14:creationId xmlns:p14="http://schemas.microsoft.com/office/powerpoint/2010/main" val="3494025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CD99B-8DB5-4A25-AB1C-B02ADCE4777E}"/>
              </a:ext>
            </a:extLst>
          </p:cNvPr>
          <p:cNvSpPr>
            <a:spLocks noGrp="1"/>
          </p:cNvSpPr>
          <p:nvPr>
            <p:ph type="title"/>
          </p:nvPr>
        </p:nvSpPr>
        <p:spPr/>
        <p:txBody>
          <a:bodyPr/>
          <a:lstStyle/>
          <a:p>
            <a:r>
              <a:rPr lang="pt-BR" dirty="0"/>
              <a:t>Sobre a </a:t>
            </a:r>
            <a:r>
              <a:rPr lang="pt-BR" sz="4800" i="1" dirty="0"/>
              <a:t>Nationalökonomi</a:t>
            </a:r>
            <a:r>
              <a:rPr lang="pt-BR" sz="4800" dirty="0"/>
              <a:t>e:</a:t>
            </a:r>
            <a:r>
              <a:rPr lang="pt-BR" dirty="0"/>
              <a:t> </a:t>
            </a:r>
          </a:p>
        </p:txBody>
      </p:sp>
      <p:sp>
        <p:nvSpPr>
          <p:cNvPr id="3" name="Espaço Reservado para Conteúdo 2">
            <a:extLst>
              <a:ext uri="{FF2B5EF4-FFF2-40B4-BE49-F238E27FC236}">
                <a16:creationId xmlns:a16="http://schemas.microsoft.com/office/drawing/2014/main" id="{3FC4DA22-3D76-4B32-8D68-F610B3A99C35}"/>
              </a:ext>
            </a:extLst>
          </p:cNvPr>
          <p:cNvSpPr>
            <a:spLocks noGrp="1"/>
          </p:cNvSpPr>
          <p:nvPr>
            <p:ph idx="1"/>
          </p:nvPr>
        </p:nvSpPr>
        <p:spPr/>
        <p:txBody>
          <a:bodyPr>
            <a:normAutofit/>
          </a:bodyPr>
          <a:lstStyle/>
          <a:p>
            <a:r>
              <a:rPr lang="pt-BR" sz="3200" dirty="0"/>
              <a:t>Ênfase nas atividades econômicas, nas necessidades dos indivíduos.</a:t>
            </a:r>
          </a:p>
          <a:p>
            <a:r>
              <a:rPr lang="pt-BR" sz="3200" dirty="0"/>
              <a:t>Discurso individualista.</a:t>
            </a:r>
          </a:p>
        </p:txBody>
      </p:sp>
    </p:spTree>
    <p:extLst>
      <p:ext uri="{BB962C8B-B14F-4D97-AF65-F5344CB8AC3E}">
        <p14:creationId xmlns:p14="http://schemas.microsoft.com/office/powerpoint/2010/main" val="514041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ítulo 1">
            <a:extLst>
              <a:ext uri="{FF2B5EF4-FFF2-40B4-BE49-F238E27FC236}">
                <a16:creationId xmlns:a16="http://schemas.microsoft.com/office/drawing/2014/main" id="{0D1F047C-C727-42A7-85C5-68C5AA1B1A93}"/>
              </a:ext>
            </a:extLst>
          </p:cNvPr>
          <p:cNvSpPr>
            <a:spLocks noGrp="1"/>
          </p:cNvSpPr>
          <p:nvPr>
            <p:ph type="ctrTitle"/>
          </p:nvPr>
        </p:nvSpPr>
        <p:spPr>
          <a:xfrm>
            <a:off x="804336" y="1623412"/>
            <a:ext cx="10210667" cy="2287229"/>
          </a:xfrm>
        </p:spPr>
        <p:txBody>
          <a:bodyPr rtlCol="0">
            <a:normAutofit/>
          </a:bodyPr>
          <a:lstStyle/>
          <a:p>
            <a:pPr algn="l"/>
            <a:r>
              <a:rPr lang="pt-BR" sz="4400" dirty="0">
                <a:solidFill>
                  <a:srgbClr val="FF0000"/>
                </a:solidFill>
              </a:rPr>
              <a:t>Cameralismo e Nationalökonomie existiam lado a lado em muitos textos. </a:t>
            </a:r>
          </a:p>
        </p:txBody>
      </p:sp>
    </p:spTree>
    <p:extLst>
      <p:ext uri="{BB962C8B-B14F-4D97-AF65-F5344CB8AC3E}">
        <p14:creationId xmlns:p14="http://schemas.microsoft.com/office/powerpoint/2010/main" val="2332797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D16D1D-BD90-425E-B9A3-AB1F170B7E97}"/>
              </a:ext>
            </a:extLst>
          </p:cNvPr>
          <p:cNvSpPr>
            <a:spLocks noGrp="1"/>
          </p:cNvSpPr>
          <p:nvPr>
            <p:ph type="title"/>
          </p:nvPr>
        </p:nvSpPr>
        <p:spPr/>
        <p:txBody>
          <a:bodyPr/>
          <a:lstStyle/>
          <a:p>
            <a:r>
              <a:rPr lang="pt-BR" dirty="0"/>
              <a:t>Exemplos de influência de ambos: </a:t>
            </a:r>
          </a:p>
        </p:txBody>
      </p:sp>
      <p:sp>
        <p:nvSpPr>
          <p:cNvPr id="3" name="Espaço Reservado para Conteúdo 2">
            <a:extLst>
              <a:ext uri="{FF2B5EF4-FFF2-40B4-BE49-F238E27FC236}">
                <a16:creationId xmlns:a16="http://schemas.microsoft.com/office/drawing/2014/main" id="{B97B28B0-2EE4-4450-8DF6-41EACE9F64DD}"/>
              </a:ext>
            </a:extLst>
          </p:cNvPr>
          <p:cNvSpPr>
            <a:spLocks noGrp="1"/>
          </p:cNvSpPr>
          <p:nvPr>
            <p:ph idx="1"/>
          </p:nvPr>
        </p:nvSpPr>
        <p:spPr>
          <a:xfrm>
            <a:off x="913795" y="2076450"/>
            <a:ext cx="8491462" cy="3714749"/>
          </a:xfrm>
        </p:spPr>
        <p:txBody>
          <a:bodyPr>
            <a:normAutofit/>
          </a:bodyPr>
          <a:lstStyle/>
          <a:p>
            <a:r>
              <a:rPr lang="pt-BR" sz="4000" dirty="0">
                <a:solidFill>
                  <a:srgbClr val="FF0000"/>
                </a:solidFill>
              </a:rPr>
              <a:t>H. K. Rau </a:t>
            </a:r>
            <a:r>
              <a:rPr lang="pt-BR" sz="4000" dirty="0"/>
              <a:t>no </a:t>
            </a:r>
            <a:r>
              <a:rPr lang="pt-BR" sz="4000" i="1" dirty="0" err="1"/>
              <a:t>Lehrbuch</a:t>
            </a:r>
            <a:r>
              <a:rPr lang="pt-BR" sz="4000" i="1" dirty="0"/>
              <a:t> de Economia Polí</a:t>
            </a:r>
            <a:r>
              <a:rPr lang="pt-BR" sz="4000" dirty="0"/>
              <a:t>tica (1826).</a:t>
            </a:r>
          </a:p>
          <a:p>
            <a:pPr>
              <a:buFont typeface="Wingdings" panose="05000000000000000000" pitchFamily="2" charset="2"/>
              <a:buChar char="Ø"/>
            </a:pPr>
            <a:r>
              <a:rPr lang="pt-BR" sz="3600" dirty="0"/>
              <a:t>Professor de Adolf Wagner e W. Roscher em Heidelberg.</a:t>
            </a:r>
          </a:p>
          <a:p>
            <a:pPr>
              <a:buFont typeface="Wingdings" panose="05000000000000000000" pitchFamily="2" charset="2"/>
              <a:buChar char="Ø"/>
            </a:pPr>
            <a:r>
              <a:rPr lang="pt-BR" sz="3600" dirty="0"/>
              <a:t>Também influenciou Carl Menger.</a:t>
            </a:r>
          </a:p>
          <a:p>
            <a:endParaRPr lang="pt-BR" dirty="0"/>
          </a:p>
        </p:txBody>
      </p:sp>
      <p:pic>
        <p:nvPicPr>
          <p:cNvPr id="5" name="Imagem 4">
            <a:extLst>
              <a:ext uri="{FF2B5EF4-FFF2-40B4-BE49-F238E27FC236}">
                <a16:creationId xmlns:a16="http://schemas.microsoft.com/office/drawing/2014/main" id="{CB062E84-BA58-4AF6-BB42-C3EE3E5B2A70}"/>
              </a:ext>
            </a:extLst>
          </p:cNvPr>
          <p:cNvPicPr>
            <a:picLocks noChangeAspect="1"/>
          </p:cNvPicPr>
          <p:nvPr/>
        </p:nvPicPr>
        <p:blipFill>
          <a:blip r:embed="rId2"/>
          <a:stretch>
            <a:fillRect/>
          </a:stretch>
        </p:blipFill>
        <p:spPr>
          <a:xfrm>
            <a:off x="8878661" y="1966911"/>
            <a:ext cx="3095625" cy="3933825"/>
          </a:xfrm>
          <a:prstGeom prst="rect">
            <a:avLst/>
          </a:prstGeom>
        </p:spPr>
      </p:pic>
    </p:spTree>
    <p:extLst>
      <p:ext uri="{BB962C8B-B14F-4D97-AF65-F5344CB8AC3E}">
        <p14:creationId xmlns:p14="http://schemas.microsoft.com/office/powerpoint/2010/main" val="2875444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90126CD-A03F-4F45-80DE-876F4AFFB882}"/>
              </a:ext>
            </a:extLst>
          </p:cNvPr>
          <p:cNvSpPr>
            <a:spLocks noGrp="1"/>
          </p:cNvSpPr>
          <p:nvPr>
            <p:ph type="ctrTitle"/>
          </p:nvPr>
        </p:nvSpPr>
        <p:spPr/>
        <p:txBody>
          <a:bodyPr>
            <a:normAutofit fontScale="90000"/>
          </a:bodyPr>
          <a:lstStyle/>
          <a:p>
            <a:r>
              <a:rPr lang="pt-BR" dirty="0"/>
              <a:t>Criou-se uma tradição alemã de abordagem histórica, com um conjunto comum de princípios.</a:t>
            </a:r>
          </a:p>
        </p:txBody>
      </p:sp>
    </p:spTree>
    <p:extLst>
      <p:ext uri="{BB962C8B-B14F-4D97-AF65-F5344CB8AC3E}">
        <p14:creationId xmlns:p14="http://schemas.microsoft.com/office/powerpoint/2010/main" val="991959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FAB8E8-CEE3-4843-A735-C3BDC1402571}"/>
              </a:ext>
            </a:extLst>
          </p:cNvPr>
          <p:cNvSpPr>
            <a:spLocks noGrp="1"/>
          </p:cNvSpPr>
          <p:nvPr>
            <p:ph type="title"/>
          </p:nvPr>
        </p:nvSpPr>
        <p:spPr/>
        <p:txBody>
          <a:bodyPr/>
          <a:lstStyle/>
          <a:p>
            <a:r>
              <a:rPr lang="pt-BR" dirty="0"/>
              <a:t>Tese central: </a:t>
            </a:r>
          </a:p>
        </p:txBody>
      </p:sp>
      <p:sp>
        <p:nvSpPr>
          <p:cNvPr id="3" name="Espaço Reservado para Conteúdo 2">
            <a:extLst>
              <a:ext uri="{FF2B5EF4-FFF2-40B4-BE49-F238E27FC236}">
                <a16:creationId xmlns:a16="http://schemas.microsoft.com/office/drawing/2014/main" id="{74B8F077-002D-4346-B3C7-7A112D65B998}"/>
              </a:ext>
            </a:extLst>
          </p:cNvPr>
          <p:cNvSpPr>
            <a:spLocks noGrp="1"/>
          </p:cNvSpPr>
          <p:nvPr>
            <p:ph idx="1"/>
          </p:nvPr>
        </p:nvSpPr>
        <p:spPr/>
        <p:txBody>
          <a:bodyPr>
            <a:normAutofit/>
          </a:bodyPr>
          <a:lstStyle/>
          <a:p>
            <a:r>
              <a:rPr lang="pt-BR" sz="4000" dirty="0"/>
              <a:t>Rejeita-se a doutrina da lei natural.</a:t>
            </a:r>
          </a:p>
          <a:p>
            <a:r>
              <a:rPr lang="pt-BR" sz="4000" dirty="0"/>
              <a:t>Cada sociedade é única, cada qual tem seu próprio complexo de desenvolvimento histórico, cada qual tem sua natureza, que depende das características de um povo.</a:t>
            </a:r>
          </a:p>
        </p:txBody>
      </p:sp>
    </p:spTree>
    <p:extLst>
      <p:ext uri="{BB962C8B-B14F-4D97-AF65-F5344CB8AC3E}">
        <p14:creationId xmlns:p14="http://schemas.microsoft.com/office/powerpoint/2010/main" val="2403855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050" y="0"/>
            <a:ext cx="12191980" cy="6857990"/>
          </a:xfrm>
          <a:prstGeom prst="rect">
            <a:avLst/>
          </a:prstGeom>
        </p:spPr>
      </p:pic>
      <p:sp useBgFill="1">
        <p:nvSpPr>
          <p:cNvPr id="83" name="Forma Livre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dirty="0">
              <a:ln>
                <a:noFill/>
              </a:ln>
              <a:solidFill>
                <a:prstClr val="white"/>
              </a:solidFill>
              <a:effectLst/>
              <a:uLnTx/>
              <a:uFillTx/>
              <a:latin typeface="Goudy Old Style"/>
              <a:ea typeface="+mn-ea"/>
              <a:cs typeface="+mn-cs"/>
            </a:endParaRPr>
          </a:p>
        </p:txBody>
      </p:sp>
      <p:sp>
        <p:nvSpPr>
          <p:cNvPr id="2" name="Título 1">
            <a:extLst>
              <a:ext uri="{FF2B5EF4-FFF2-40B4-BE49-F238E27FC236}">
                <a16:creationId xmlns:a16="http://schemas.microsoft.com/office/drawing/2014/main" id="{0D1F047C-C727-42A7-85C5-68C5AA1B1A93}"/>
              </a:ext>
            </a:extLst>
          </p:cNvPr>
          <p:cNvSpPr>
            <a:spLocks noGrp="1"/>
          </p:cNvSpPr>
          <p:nvPr>
            <p:ph type="ctrTitle"/>
          </p:nvPr>
        </p:nvSpPr>
        <p:spPr>
          <a:xfrm>
            <a:off x="804336" y="1623412"/>
            <a:ext cx="3503122" cy="2287229"/>
          </a:xfrm>
        </p:spPr>
        <p:txBody>
          <a:bodyPr rtlCol="0">
            <a:normAutofit/>
          </a:bodyPr>
          <a:lstStyle/>
          <a:p>
            <a:pPr algn="l"/>
            <a:r>
              <a:rPr lang="pt-BR" sz="4400" dirty="0"/>
              <a:t>Escola Histórica Alemã</a:t>
            </a:r>
          </a:p>
        </p:txBody>
      </p:sp>
      <p:sp>
        <p:nvSpPr>
          <p:cNvPr id="3" name="Subtítulo 2">
            <a:extLst>
              <a:ext uri="{FF2B5EF4-FFF2-40B4-BE49-F238E27FC236}">
                <a16:creationId xmlns:a16="http://schemas.microsoft.com/office/drawing/2014/main" id="{DB93FB3F-A8D4-46D3-A1C6-C79C64563729}"/>
              </a:ext>
            </a:extLst>
          </p:cNvPr>
          <p:cNvSpPr>
            <a:spLocks noGrp="1"/>
          </p:cNvSpPr>
          <p:nvPr>
            <p:ph type="subTitle" idx="1"/>
          </p:nvPr>
        </p:nvSpPr>
        <p:spPr>
          <a:xfrm>
            <a:off x="804335" y="4009771"/>
            <a:ext cx="3503122" cy="1244361"/>
          </a:xfrm>
        </p:spPr>
        <p:txBody>
          <a:bodyPr rtlCol="0">
            <a:normAutofit/>
          </a:bodyPr>
          <a:lstStyle/>
          <a:p>
            <a:pPr algn="l" rtl="0"/>
            <a:r>
              <a:rPr lang="pt-BR" sz="1800" dirty="0">
                <a:solidFill>
                  <a:srgbClr val="FC05CB"/>
                </a:solidFill>
              </a:rPr>
              <a:t>Bruce Caldwell - </a:t>
            </a:r>
            <a:r>
              <a:rPr lang="pt-BR" sz="1800" i="1" dirty="0">
                <a:solidFill>
                  <a:srgbClr val="FC05CB"/>
                </a:solidFill>
              </a:rPr>
              <a:t>Hayek</a:t>
            </a:r>
          </a:p>
        </p:txBody>
      </p:sp>
      <p:pic>
        <p:nvPicPr>
          <p:cNvPr id="5" name="Imagem 4">
            <a:extLst>
              <a:ext uri="{FF2B5EF4-FFF2-40B4-BE49-F238E27FC236}">
                <a16:creationId xmlns:a16="http://schemas.microsoft.com/office/drawing/2014/main" id="{1659DE93-B569-4D00-A573-3AE044C8A974}"/>
              </a:ext>
            </a:extLst>
          </p:cNvPr>
          <p:cNvPicPr>
            <a:picLocks noChangeAspect="1"/>
          </p:cNvPicPr>
          <p:nvPr/>
        </p:nvPicPr>
        <p:blipFill>
          <a:blip r:embed="rId6"/>
          <a:stretch>
            <a:fillRect/>
          </a:stretch>
        </p:blipFill>
        <p:spPr>
          <a:xfrm>
            <a:off x="6611937" y="507626"/>
            <a:ext cx="4070577" cy="5934545"/>
          </a:xfrm>
          <a:prstGeom prst="rect">
            <a:avLst/>
          </a:prstGeom>
        </p:spPr>
      </p:pic>
    </p:spTree>
    <p:extLst>
      <p:ext uri="{BB962C8B-B14F-4D97-AF65-F5344CB8AC3E}">
        <p14:creationId xmlns:p14="http://schemas.microsoft.com/office/powerpoint/2010/main" val="1946576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35CA737-4684-4973-8FA2-D1A4C61AB985}"/>
              </a:ext>
            </a:extLst>
          </p:cNvPr>
          <p:cNvSpPr>
            <a:spLocks noGrp="1"/>
          </p:cNvSpPr>
          <p:nvPr>
            <p:ph type="title"/>
          </p:nvPr>
        </p:nvSpPr>
        <p:spPr/>
        <p:txBody>
          <a:bodyPr/>
          <a:lstStyle/>
          <a:p>
            <a:r>
              <a:rPr lang="pt-BR" i="1" dirty="0"/>
              <a:t>Science</a:t>
            </a:r>
            <a:r>
              <a:rPr lang="pt-BR" dirty="0"/>
              <a:t> x </a:t>
            </a:r>
            <a:r>
              <a:rPr lang="pt-BR" i="1" dirty="0"/>
              <a:t>Wissenschaft</a:t>
            </a:r>
          </a:p>
        </p:txBody>
      </p:sp>
      <p:sp>
        <p:nvSpPr>
          <p:cNvPr id="3" name="Espaço Reservado para Conteúdo 2">
            <a:extLst>
              <a:ext uri="{FF2B5EF4-FFF2-40B4-BE49-F238E27FC236}">
                <a16:creationId xmlns:a16="http://schemas.microsoft.com/office/drawing/2014/main" id="{B82B9FBD-BE5F-4887-8FBA-7A955B251647}"/>
              </a:ext>
            </a:extLst>
          </p:cNvPr>
          <p:cNvSpPr>
            <a:spLocks noGrp="1"/>
          </p:cNvSpPr>
          <p:nvPr>
            <p:ph idx="1"/>
          </p:nvPr>
        </p:nvSpPr>
        <p:spPr/>
        <p:txBody>
          <a:bodyPr>
            <a:noAutofit/>
          </a:bodyPr>
          <a:lstStyle/>
          <a:p>
            <a:r>
              <a:rPr lang="pt-BR" sz="3200" dirty="0"/>
              <a:t>Ciência natural:</a:t>
            </a:r>
          </a:p>
          <a:p>
            <a:pPr>
              <a:buFont typeface="Wingdings" panose="05000000000000000000" pitchFamily="2" charset="2"/>
              <a:buChar char="Ø"/>
            </a:pPr>
            <a:r>
              <a:rPr lang="pt-BR" sz="3200" dirty="0"/>
              <a:t>Teoria (lida com o universal e com o genérico) =&gt; fenômenos naturais (</a:t>
            </a:r>
            <a:r>
              <a:rPr lang="pt-BR" sz="3200" i="1" dirty="0"/>
              <a:t>Science</a:t>
            </a:r>
            <a:r>
              <a:rPr lang="pt-BR" sz="3200" dirty="0"/>
              <a:t>) </a:t>
            </a:r>
          </a:p>
          <a:p>
            <a:r>
              <a:rPr lang="pt-BR" sz="3200" dirty="0"/>
              <a:t>Ciência social:</a:t>
            </a:r>
          </a:p>
          <a:p>
            <a:pPr>
              <a:buFont typeface="Wingdings" panose="05000000000000000000" pitchFamily="2" charset="2"/>
              <a:buChar char="Ø"/>
            </a:pPr>
            <a:r>
              <a:rPr lang="pt-BR" sz="3200" dirty="0"/>
              <a:t>Riqueza e variedade (fenômenos específicos) =&gt; fenômenos históricos (por uma história objetiva e livre de valores no estudo da sociedade) =&gt; estudo sistemático (Wissenschaft) </a:t>
            </a:r>
          </a:p>
        </p:txBody>
      </p:sp>
    </p:spTree>
    <p:extLst>
      <p:ext uri="{BB962C8B-B14F-4D97-AF65-F5344CB8AC3E}">
        <p14:creationId xmlns:p14="http://schemas.microsoft.com/office/powerpoint/2010/main" val="3057096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7EE176-90FD-4FB4-85CD-AE1FBC7AEFBA}"/>
              </a:ext>
            </a:extLst>
          </p:cNvPr>
          <p:cNvSpPr>
            <a:spLocks noGrp="1"/>
          </p:cNvSpPr>
          <p:nvPr>
            <p:ph type="title"/>
          </p:nvPr>
        </p:nvSpPr>
        <p:spPr>
          <a:xfrm>
            <a:off x="913795" y="539261"/>
            <a:ext cx="10353762" cy="1257300"/>
          </a:xfrm>
        </p:spPr>
        <p:txBody>
          <a:bodyPr/>
          <a:lstStyle/>
          <a:p>
            <a:r>
              <a:rPr lang="pt-BR" dirty="0"/>
              <a:t>Ideias do jurista Friedrich Karl von Savigny:</a:t>
            </a:r>
          </a:p>
        </p:txBody>
      </p:sp>
      <p:sp>
        <p:nvSpPr>
          <p:cNvPr id="3" name="Espaço Reservado para Conteúdo 2">
            <a:extLst>
              <a:ext uri="{FF2B5EF4-FFF2-40B4-BE49-F238E27FC236}">
                <a16:creationId xmlns:a16="http://schemas.microsoft.com/office/drawing/2014/main" id="{C849BE11-7A1C-40AF-B623-24709A0D4ED2}"/>
              </a:ext>
            </a:extLst>
          </p:cNvPr>
          <p:cNvSpPr>
            <a:spLocks noGrp="1"/>
          </p:cNvSpPr>
          <p:nvPr>
            <p:ph idx="1"/>
          </p:nvPr>
        </p:nvSpPr>
        <p:spPr>
          <a:xfrm>
            <a:off x="913795" y="2076450"/>
            <a:ext cx="7315805" cy="3714749"/>
          </a:xfrm>
        </p:spPr>
        <p:txBody>
          <a:bodyPr>
            <a:normAutofit/>
          </a:bodyPr>
          <a:lstStyle/>
          <a:p>
            <a:r>
              <a:rPr lang="pt-BR" sz="4000" dirty="0"/>
              <a:t>Instituições sociais crescem organicamente de acordo com as idiossincrasias particulares da histórica de um povo.</a:t>
            </a:r>
          </a:p>
        </p:txBody>
      </p:sp>
      <p:pic>
        <p:nvPicPr>
          <p:cNvPr id="5" name="Imagem 4">
            <a:extLst>
              <a:ext uri="{FF2B5EF4-FFF2-40B4-BE49-F238E27FC236}">
                <a16:creationId xmlns:a16="http://schemas.microsoft.com/office/drawing/2014/main" id="{29A0F300-653F-48FC-AA1F-16F8D40F1F13}"/>
              </a:ext>
            </a:extLst>
          </p:cNvPr>
          <p:cNvPicPr>
            <a:picLocks noChangeAspect="1"/>
          </p:cNvPicPr>
          <p:nvPr/>
        </p:nvPicPr>
        <p:blipFill>
          <a:blip r:embed="rId2"/>
          <a:stretch>
            <a:fillRect/>
          </a:stretch>
        </p:blipFill>
        <p:spPr>
          <a:xfrm>
            <a:off x="8416925" y="2076450"/>
            <a:ext cx="3486150" cy="4133850"/>
          </a:xfrm>
          <a:prstGeom prst="rect">
            <a:avLst/>
          </a:prstGeom>
        </p:spPr>
      </p:pic>
    </p:spTree>
    <p:extLst>
      <p:ext uri="{BB962C8B-B14F-4D97-AF65-F5344CB8AC3E}">
        <p14:creationId xmlns:p14="http://schemas.microsoft.com/office/powerpoint/2010/main" val="205416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A5FBEF-95A5-4923-9664-7FA50B4781A9}"/>
              </a:ext>
            </a:extLst>
          </p:cNvPr>
          <p:cNvSpPr>
            <a:spLocks noGrp="1"/>
          </p:cNvSpPr>
          <p:nvPr>
            <p:ph type="title"/>
          </p:nvPr>
        </p:nvSpPr>
        <p:spPr/>
        <p:txBody>
          <a:bodyPr/>
          <a:lstStyle/>
          <a:p>
            <a:r>
              <a:rPr lang="pt-BR" dirty="0"/>
              <a:t>Ênfase no Estado:</a:t>
            </a:r>
          </a:p>
        </p:txBody>
      </p:sp>
      <p:sp>
        <p:nvSpPr>
          <p:cNvPr id="3" name="Espaço Reservado para Conteúdo 2">
            <a:extLst>
              <a:ext uri="{FF2B5EF4-FFF2-40B4-BE49-F238E27FC236}">
                <a16:creationId xmlns:a16="http://schemas.microsoft.com/office/drawing/2014/main" id="{202CB65D-E315-42B6-AA7D-474B55CE3106}"/>
              </a:ext>
            </a:extLst>
          </p:cNvPr>
          <p:cNvSpPr>
            <a:spLocks noGrp="1"/>
          </p:cNvSpPr>
          <p:nvPr>
            <p:ph idx="1"/>
          </p:nvPr>
        </p:nvSpPr>
        <p:spPr/>
        <p:txBody>
          <a:bodyPr>
            <a:normAutofit/>
          </a:bodyPr>
          <a:lstStyle/>
          <a:p>
            <a:r>
              <a:rPr lang="pt-BR" sz="4000" dirty="0"/>
              <a:t>Estado como uma instituição ética.</a:t>
            </a:r>
          </a:p>
          <a:p>
            <a:r>
              <a:rPr lang="pt-BR" sz="4000" dirty="0"/>
              <a:t>Necessidade de um poder central forte.</a:t>
            </a:r>
          </a:p>
        </p:txBody>
      </p:sp>
    </p:spTree>
    <p:extLst>
      <p:ext uri="{BB962C8B-B14F-4D97-AF65-F5344CB8AC3E}">
        <p14:creationId xmlns:p14="http://schemas.microsoft.com/office/powerpoint/2010/main" val="1888230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61920D-AEF2-4B25-9C17-AA24CAECA79C}"/>
              </a:ext>
            </a:extLst>
          </p:cNvPr>
          <p:cNvSpPr>
            <a:spLocks noGrp="1"/>
          </p:cNvSpPr>
          <p:nvPr>
            <p:ph type="title"/>
          </p:nvPr>
        </p:nvSpPr>
        <p:spPr/>
        <p:txBody>
          <a:bodyPr/>
          <a:lstStyle/>
          <a:p>
            <a:r>
              <a:rPr lang="pt-BR" dirty="0"/>
              <a:t>Oposição à tradição inglesa em economia.</a:t>
            </a:r>
          </a:p>
        </p:txBody>
      </p:sp>
      <p:sp>
        <p:nvSpPr>
          <p:cNvPr id="3" name="Espaço Reservado para Conteúdo 2">
            <a:extLst>
              <a:ext uri="{FF2B5EF4-FFF2-40B4-BE49-F238E27FC236}">
                <a16:creationId xmlns:a16="http://schemas.microsoft.com/office/drawing/2014/main" id="{999552BF-EDF8-482C-A6A0-AAAECE422A0D}"/>
              </a:ext>
            </a:extLst>
          </p:cNvPr>
          <p:cNvSpPr>
            <a:spLocks noGrp="1"/>
          </p:cNvSpPr>
          <p:nvPr>
            <p:ph idx="1"/>
          </p:nvPr>
        </p:nvSpPr>
        <p:spPr>
          <a:xfrm>
            <a:off x="913795" y="2076450"/>
            <a:ext cx="8017707" cy="3714749"/>
          </a:xfrm>
        </p:spPr>
        <p:txBody>
          <a:bodyPr>
            <a:noAutofit/>
          </a:bodyPr>
          <a:lstStyle/>
          <a:p>
            <a:r>
              <a:rPr lang="pt-BR" sz="3600" dirty="0"/>
              <a:t>Adam Smith: doutrina cosmopolitana.</a:t>
            </a:r>
          </a:p>
          <a:p>
            <a:r>
              <a:rPr lang="pt-BR" sz="3600" dirty="0">
                <a:solidFill>
                  <a:srgbClr val="FF0000"/>
                </a:solidFill>
              </a:rPr>
              <a:t>Friedrich List </a:t>
            </a:r>
            <a:r>
              <a:rPr lang="pt-BR" sz="3600" dirty="0"/>
              <a:t>=&gt; oposição alemã: o livre comercio só funciona entre parceiros iguais. Tese da necessidade de um período de proteção às indústrias dos países “</a:t>
            </a:r>
            <a:r>
              <a:rPr lang="pt-BR" sz="3600" i="1" dirty="0"/>
              <a:t>late </a:t>
            </a:r>
            <a:r>
              <a:rPr lang="pt-BR" sz="3600" i="1" dirty="0" err="1"/>
              <a:t>comers</a:t>
            </a:r>
            <a:r>
              <a:rPr lang="pt-BR" sz="3600" dirty="0"/>
              <a:t>”.  </a:t>
            </a:r>
          </a:p>
        </p:txBody>
      </p:sp>
      <p:pic>
        <p:nvPicPr>
          <p:cNvPr id="5" name="Imagem 4">
            <a:extLst>
              <a:ext uri="{FF2B5EF4-FFF2-40B4-BE49-F238E27FC236}">
                <a16:creationId xmlns:a16="http://schemas.microsoft.com/office/drawing/2014/main" id="{4E491342-586A-4538-9FE9-5A5ECD7D1CEA}"/>
              </a:ext>
            </a:extLst>
          </p:cNvPr>
          <p:cNvPicPr>
            <a:picLocks noChangeAspect="1"/>
          </p:cNvPicPr>
          <p:nvPr/>
        </p:nvPicPr>
        <p:blipFill>
          <a:blip r:embed="rId2"/>
          <a:stretch>
            <a:fillRect/>
          </a:stretch>
        </p:blipFill>
        <p:spPr>
          <a:xfrm>
            <a:off x="8786359" y="2076450"/>
            <a:ext cx="3095625" cy="4086225"/>
          </a:xfrm>
          <a:prstGeom prst="rect">
            <a:avLst/>
          </a:prstGeom>
        </p:spPr>
      </p:pic>
    </p:spTree>
    <p:extLst>
      <p:ext uri="{BB962C8B-B14F-4D97-AF65-F5344CB8AC3E}">
        <p14:creationId xmlns:p14="http://schemas.microsoft.com/office/powerpoint/2010/main" val="4180916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5B453A-4D97-437E-9542-904C95A7CB4F}"/>
              </a:ext>
            </a:extLst>
          </p:cNvPr>
          <p:cNvSpPr>
            <a:spLocks noGrp="1"/>
          </p:cNvSpPr>
          <p:nvPr>
            <p:ph type="title"/>
          </p:nvPr>
        </p:nvSpPr>
        <p:spPr/>
        <p:txBody>
          <a:bodyPr/>
          <a:lstStyle/>
          <a:p>
            <a:r>
              <a:rPr lang="pt-BR" dirty="0"/>
              <a:t>Velha Escola Histórica Alemã (EHA)</a:t>
            </a:r>
          </a:p>
        </p:txBody>
      </p:sp>
      <p:sp>
        <p:nvSpPr>
          <p:cNvPr id="3" name="Espaço Reservado para Conteúdo 2">
            <a:extLst>
              <a:ext uri="{FF2B5EF4-FFF2-40B4-BE49-F238E27FC236}">
                <a16:creationId xmlns:a16="http://schemas.microsoft.com/office/drawing/2014/main" id="{6641BC18-550D-4791-854E-764EC0229C31}"/>
              </a:ext>
            </a:extLst>
          </p:cNvPr>
          <p:cNvSpPr>
            <a:spLocks noGrp="1"/>
          </p:cNvSpPr>
          <p:nvPr>
            <p:ph idx="1"/>
          </p:nvPr>
        </p:nvSpPr>
        <p:spPr>
          <a:xfrm>
            <a:off x="924443" y="1710691"/>
            <a:ext cx="10353762" cy="2115722"/>
          </a:xfrm>
        </p:spPr>
        <p:txBody>
          <a:bodyPr>
            <a:noAutofit/>
          </a:bodyPr>
          <a:lstStyle/>
          <a:p>
            <a:r>
              <a:rPr lang="pt-BR" sz="2800" dirty="0"/>
              <a:t>Wilhelm Roscher: publica em 1843 o ‘</a:t>
            </a:r>
            <a:r>
              <a:rPr lang="pt-BR" sz="2800" i="1" dirty="0" err="1"/>
              <a:t>Outline</a:t>
            </a:r>
            <a:r>
              <a:rPr lang="pt-BR" sz="2800" i="1" dirty="0"/>
              <a:t>’ de aulas em economia política seguindo o método histórico</a:t>
            </a:r>
            <a:r>
              <a:rPr lang="pt-BR" sz="2800" dirty="0"/>
              <a:t>. Documento fundador da EHA.</a:t>
            </a:r>
          </a:p>
          <a:p>
            <a:r>
              <a:rPr lang="pt-BR" sz="2800" dirty="0"/>
              <a:t>Karl Knies.</a:t>
            </a:r>
          </a:p>
          <a:p>
            <a:r>
              <a:rPr lang="pt-BR" sz="2800" dirty="0"/>
              <a:t>Bruno Hildebrand.  </a:t>
            </a:r>
          </a:p>
        </p:txBody>
      </p:sp>
      <p:pic>
        <p:nvPicPr>
          <p:cNvPr id="5" name="Imagem 4">
            <a:extLst>
              <a:ext uri="{FF2B5EF4-FFF2-40B4-BE49-F238E27FC236}">
                <a16:creationId xmlns:a16="http://schemas.microsoft.com/office/drawing/2014/main" id="{D663C99D-9DD8-4DCD-84A3-9830F6BB0860}"/>
              </a:ext>
            </a:extLst>
          </p:cNvPr>
          <p:cNvPicPr>
            <a:picLocks noChangeAspect="1"/>
          </p:cNvPicPr>
          <p:nvPr/>
        </p:nvPicPr>
        <p:blipFill>
          <a:blip r:embed="rId2"/>
          <a:stretch>
            <a:fillRect/>
          </a:stretch>
        </p:blipFill>
        <p:spPr>
          <a:xfrm>
            <a:off x="1824540" y="4192173"/>
            <a:ext cx="2140529" cy="2579076"/>
          </a:xfrm>
          <a:prstGeom prst="rect">
            <a:avLst/>
          </a:prstGeom>
        </p:spPr>
      </p:pic>
      <p:pic>
        <p:nvPicPr>
          <p:cNvPr id="7" name="Imagem 6">
            <a:extLst>
              <a:ext uri="{FF2B5EF4-FFF2-40B4-BE49-F238E27FC236}">
                <a16:creationId xmlns:a16="http://schemas.microsoft.com/office/drawing/2014/main" id="{C57E265B-B093-4BBE-A64D-5A067DBE62F8}"/>
              </a:ext>
            </a:extLst>
          </p:cNvPr>
          <p:cNvPicPr>
            <a:picLocks noChangeAspect="1"/>
          </p:cNvPicPr>
          <p:nvPr/>
        </p:nvPicPr>
        <p:blipFill>
          <a:blip r:embed="rId3"/>
          <a:stretch>
            <a:fillRect/>
          </a:stretch>
        </p:blipFill>
        <p:spPr>
          <a:xfrm>
            <a:off x="4296994" y="4192173"/>
            <a:ext cx="2335767" cy="2579076"/>
          </a:xfrm>
          <a:prstGeom prst="rect">
            <a:avLst/>
          </a:prstGeom>
        </p:spPr>
      </p:pic>
      <p:pic>
        <p:nvPicPr>
          <p:cNvPr id="11" name="Imagem 10">
            <a:extLst>
              <a:ext uri="{FF2B5EF4-FFF2-40B4-BE49-F238E27FC236}">
                <a16:creationId xmlns:a16="http://schemas.microsoft.com/office/drawing/2014/main" id="{39E7A9CB-2142-4D89-9865-4EAFA18BE662}"/>
              </a:ext>
            </a:extLst>
          </p:cNvPr>
          <p:cNvPicPr>
            <a:picLocks noChangeAspect="1"/>
          </p:cNvPicPr>
          <p:nvPr/>
        </p:nvPicPr>
        <p:blipFill>
          <a:blip r:embed="rId4"/>
          <a:stretch>
            <a:fillRect/>
          </a:stretch>
        </p:blipFill>
        <p:spPr>
          <a:xfrm>
            <a:off x="6964686" y="4192173"/>
            <a:ext cx="2513143" cy="2579076"/>
          </a:xfrm>
          <a:prstGeom prst="rect">
            <a:avLst/>
          </a:prstGeom>
        </p:spPr>
      </p:pic>
    </p:spTree>
    <p:extLst>
      <p:ext uri="{BB962C8B-B14F-4D97-AF65-F5344CB8AC3E}">
        <p14:creationId xmlns:p14="http://schemas.microsoft.com/office/powerpoint/2010/main" val="2678106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1381AC-CFAA-4CCB-B0C2-8791D39FDB23}"/>
              </a:ext>
            </a:extLst>
          </p:cNvPr>
          <p:cNvSpPr>
            <a:spLocks noGrp="1"/>
          </p:cNvSpPr>
          <p:nvPr>
            <p:ph type="title"/>
          </p:nvPr>
        </p:nvSpPr>
        <p:spPr/>
        <p:txBody>
          <a:bodyPr/>
          <a:lstStyle/>
          <a:p>
            <a:r>
              <a:rPr lang="pt-BR" dirty="0"/>
              <a:t>Teses de Roscher:</a:t>
            </a:r>
          </a:p>
        </p:txBody>
      </p:sp>
      <p:sp>
        <p:nvSpPr>
          <p:cNvPr id="3" name="Espaço Reservado para Conteúdo 2">
            <a:extLst>
              <a:ext uri="{FF2B5EF4-FFF2-40B4-BE49-F238E27FC236}">
                <a16:creationId xmlns:a16="http://schemas.microsoft.com/office/drawing/2014/main" id="{3A54EE84-2618-4283-BB21-28372CCC5F6A}"/>
              </a:ext>
            </a:extLst>
          </p:cNvPr>
          <p:cNvSpPr>
            <a:spLocks noGrp="1"/>
          </p:cNvSpPr>
          <p:nvPr>
            <p:ph idx="1"/>
          </p:nvPr>
        </p:nvSpPr>
        <p:spPr>
          <a:xfrm>
            <a:off x="913795" y="1571625"/>
            <a:ext cx="10353762" cy="3714749"/>
          </a:xfrm>
        </p:spPr>
        <p:txBody>
          <a:bodyPr>
            <a:noAutofit/>
          </a:bodyPr>
          <a:lstStyle/>
          <a:p>
            <a:r>
              <a:rPr lang="pt-BR" sz="2800" dirty="0"/>
              <a:t>A economia política não tem como propósito central o estudo das causas da riqueza das nações.</a:t>
            </a:r>
          </a:p>
          <a:p>
            <a:r>
              <a:rPr lang="pt-BR" sz="2800" dirty="0"/>
              <a:t>A economia política estuda o que o povo sente e pensa (e escreve) no campo da economia.</a:t>
            </a:r>
          </a:p>
          <a:p>
            <a:r>
              <a:rPr lang="pt-BR" sz="2800" dirty="0"/>
              <a:t>Leva-se em conta o contexto político, legal, social e cultural no qual operam as instituições.</a:t>
            </a:r>
          </a:p>
          <a:p>
            <a:r>
              <a:rPr lang="pt-BR" sz="2800" dirty="0"/>
              <a:t>Estuda-se as instituições atuais e como elas evoluem com o tempo.</a:t>
            </a:r>
          </a:p>
          <a:p>
            <a:r>
              <a:rPr lang="pt-BR" sz="2800" dirty="0"/>
              <a:t>Aplicação à economia científica do método de Savigny na jurisprudência.</a:t>
            </a:r>
          </a:p>
        </p:txBody>
      </p:sp>
    </p:spTree>
    <p:extLst>
      <p:ext uri="{BB962C8B-B14F-4D97-AF65-F5344CB8AC3E}">
        <p14:creationId xmlns:p14="http://schemas.microsoft.com/office/powerpoint/2010/main" val="712684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BD0020-30B5-4266-8A4C-AE4477BA732D}"/>
              </a:ext>
            </a:extLst>
          </p:cNvPr>
          <p:cNvSpPr>
            <a:spLocks noGrp="1"/>
          </p:cNvSpPr>
          <p:nvPr>
            <p:ph type="title"/>
          </p:nvPr>
        </p:nvSpPr>
        <p:spPr/>
        <p:txBody>
          <a:bodyPr/>
          <a:lstStyle/>
          <a:p>
            <a:r>
              <a:rPr lang="pt-BR" dirty="0"/>
              <a:t>Teses de Roscher (continuação)</a:t>
            </a:r>
          </a:p>
        </p:txBody>
      </p:sp>
      <p:sp>
        <p:nvSpPr>
          <p:cNvPr id="3" name="Espaço Reservado para Conteúdo 2">
            <a:extLst>
              <a:ext uri="{FF2B5EF4-FFF2-40B4-BE49-F238E27FC236}">
                <a16:creationId xmlns:a16="http://schemas.microsoft.com/office/drawing/2014/main" id="{F7E7605C-FBCF-4588-BAF1-B7B38AF90226}"/>
              </a:ext>
            </a:extLst>
          </p:cNvPr>
          <p:cNvSpPr>
            <a:spLocks noGrp="1"/>
          </p:cNvSpPr>
          <p:nvPr>
            <p:ph idx="1"/>
          </p:nvPr>
        </p:nvSpPr>
        <p:spPr/>
        <p:txBody>
          <a:bodyPr>
            <a:noAutofit/>
          </a:bodyPr>
          <a:lstStyle/>
          <a:p>
            <a:r>
              <a:rPr lang="pt-BR" sz="2800" dirty="0"/>
              <a:t>Teoria do desenvolvimento de viés biológico: as nações seguem um padrão evolutivo de nascimento, fase adulta e declínio. Ideia de “leis gerais do desenvolvimento histórico”.</a:t>
            </a:r>
          </a:p>
          <a:p>
            <a:r>
              <a:rPr lang="pt-BR" sz="2800" dirty="0"/>
              <a:t>Método da história cultural comparativa.</a:t>
            </a:r>
          </a:p>
          <a:p>
            <a:r>
              <a:rPr lang="pt-BR" sz="2800" dirty="0"/>
              <a:t>Autointeresse é um instinto humano básico, mas há outros motivos que afetam a tomada de decisão econômica.</a:t>
            </a:r>
          </a:p>
          <a:p>
            <a:r>
              <a:rPr lang="pt-BR" sz="2800" dirty="0"/>
              <a:t>Suplementa-se a análise clássica com exemplos históricos.</a:t>
            </a:r>
          </a:p>
          <a:p>
            <a:r>
              <a:rPr lang="pt-BR" sz="2800" dirty="0"/>
              <a:t>A teoria do valor trabalho é um erro (britânico). </a:t>
            </a:r>
          </a:p>
        </p:txBody>
      </p:sp>
    </p:spTree>
    <p:extLst>
      <p:ext uri="{BB962C8B-B14F-4D97-AF65-F5344CB8AC3E}">
        <p14:creationId xmlns:p14="http://schemas.microsoft.com/office/powerpoint/2010/main" val="45639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47ACFD-8C4E-483A-B40D-6F5093FFC549}"/>
              </a:ext>
            </a:extLst>
          </p:cNvPr>
          <p:cNvSpPr>
            <a:spLocks noGrp="1"/>
          </p:cNvSpPr>
          <p:nvPr>
            <p:ph type="title"/>
          </p:nvPr>
        </p:nvSpPr>
        <p:spPr/>
        <p:txBody>
          <a:bodyPr>
            <a:normAutofit fontScale="90000"/>
          </a:bodyPr>
          <a:lstStyle/>
          <a:p>
            <a:r>
              <a:rPr lang="pt-BR" dirty="0"/>
              <a:t>Legado da tradição alemã (que afetou a EHA):</a:t>
            </a:r>
          </a:p>
        </p:txBody>
      </p:sp>
      <p:sp>
        <p:nvSpPr>
          <p:cNvPr id="3" name="Espaço Reservado para Conteúdo 2">
            <a:extLst>
              <a:ext uri="{FF2B5EF4-FFF2-40B4-BE49-F238E27FC236}">
                <a16:creationId xmlns:a16="http://schemas.microsoft.com/office/drawing/2014/main" id="{D9673C24-6A18-4B0B-BE4F-FA1BFABA352A}"/>
              </a:ext>
            </a:extLst>
          </p:cNvPr>
          <p:cNvSpPr>
            <a:spLocks noGrp="1"/>
          </p:cNvSpPr>
          <p:nvPr>
            <p:ph idx="1"/>
          </p:nvPr>
        </p:nvSpPr>
        <p:spPr/>
        <p:txBody>
          <a:bodyPr>
            <a:noAutofit/>
          </a:bodyPr>
          <a:lstStyle/>
          <a:p>
            <a:r>
              <a:rPr lang="pt-BR" sz="2800" b="1" dirty="0"/>
              <a:t>Ideias subjetivistas:</a:t>
            </a:r>
          </a:p>
          <a:p>
            <a:pPr>
              <a:buFont typeface="Wingdings" panose="05000000000000000000" pitchFamily="2" charset="2"/>
              <a:buChar char="§"/>
            </a:pPr>
            <a:r>
              <a:rPr lang="pt-BR" sz="2400" dirty="0"/>
              <a:t>O custo de produção depende da demanda.</a:t>
            </a:r>
          </a:p>
          <a:p>
            <a:pPr>
              <a:buFont typeface="Wingdings" panose="05000000000000000000" pitchFamily="2" charset="2"/>
              <a:buChar char="§"/>
            </a:pPr>
            <a:r>
              <a:rPr lang="pt-BR" sz="2400" dirty="0"/>
              <a:t>O valor é subjetivo por natureza e depende das necessidades humanas.</a:t>
            </a:r>
          </a:p>
          <a:p>
            <a:pPr>
              <a:buFont typeface="Wingdings" panose="05000000000000000000" pitchFamily="2" charset="2"/>
              <a:buChar char="§"/>
            </a:pPr>
            <a:r>
              <a:rPr lang="pt-BR" sz="2400" dirty="0"/>
              <a:t>Para a troca é necessário que haja uma avaliação diferente dos bens entre dois agentes.</a:t>
            </a:r>
          </a:p>
          <a:p>
            <a:pPr>
              <a:buFont typeface="Wingdings" panose="05000000000000000000" pitchFamily="2" charset="2"/>
              <a:buChar char="§"/>
            </a:pPr>
            <a:r>
              <a:rPr lang="pt-BR" sz="2400" dirty="0"/>
              <a:t>Utilidade marginal decrescente.</a:t>
            </a:r>
          </a:p>
          <a:p>
            <a:pPr>
              <a:buFont typeface="Wingdings" panose="05000000000000000000" pitchFamily="2" charset="2"/>
              <a:buChar char="§"/>
            </a:pPr>
            <a:r>
              <a:rPr lang="pt-BR" sz="2400" dirty="0"/>
              <a:t>Princípio </a:t>
            </a:r>
            <a:r>
              <a:rPr lang="pt-BR" sz="2400" i="1" dirty="0"/>
              <a:t>equimarginal</a:t>
            </a:r>
            <a:r>
              <a:rPr lang="pt-BR" sz="2400" dirty="0"/>
              <a:t> para um  máximo de satisfação na troca.</a:t>
            </a:r>
          </a:p>
          <a:p>
            <a:pPr>
              <a:buFont typeface="Wingdings" panose="05000000000000000000" pitchFamily="2" charset="2"/>
              <a:buChar char="§"/>
            </a:pPr>
            <a:r>
              <a:rPr lang="pt-BR" sz="2400" dirty="0"/>
              <a:t>Preços determinados no arcabouço de oferta e demanda.</a:t>
            </a:r>
          </a:p>
        </p:txBody>
      </p:sp>
    </p:spTree>
    <p:extLst>
      <p:ext uri="{BB962C8B-B14F-4D97-AF65-F5344CB8AC3E}">
        <p14:creationId xmlns:p14="http://schemas.microsoft.com/office/powerpoint/2010/main" val="310356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DDC0062-94FE-43FB-AAF6-10B95A8409BC}"/>
              </a:ext>
            </a:extLst>
          </p:cNvPr>
          <p:cNvSpPr txBox="1">
            <a:spLocks/>
          </p:cNvSpPr>
          <p:nvPr/>
        </p:nvSpPr>
        <p:spPr>
          <a:xfrm>
            <a:off x="913795" y="609600"/>
            <a:ext cx="10353762" cy="1257300"/>
          </a:xfrm>
          <a:prstGeom prst="rect">
            <a:avLst/>
          </a:prstGeom>
        </p:spPr>
        <p:txBody>
          <a:bodyPr>
            <a:normAutofit fontScale="97500" lnSpcReduction="10000"/>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dirty="0"/>
              <a:t>Legado da tradição alemã (que afetou a EHA) (continuação):</a:t>
            </a:r>
          </a:p>
        </p:txBody>
      </p:sp>
      <p:sp>
        <p:nvSpPr>
          <p:cNvPr id="5" name="Espaço Reservado para Conteúdo 2">
            <a:extLst>
              <a:ext uri="{FF2B5EF4-FFF2-40B4-BE49-F238E27FC236}">
                <a16:creationId xmlns:a16="http://schemas.microsoft.com/office/drawing/2014/main" id="{F2215166-88C5-46DB-9BE3-FB250D502870}"/>
              </a:ext>
            </a:extLst>
          </p:cNvPr>
          <p:cNvSpPr txBox="1">
            <a:spLocks/>
          </p:cNvSpPr>
          <p:nvPr/>
        </p:nvSpPr>
        <p:spPr>
          <a:xfrm>
            <a:off x="913795" y="2076450"/>
            <a:ext cx="10353762" cy="3714749"/>
          </a:xfrm>
          <a:prstGeom prst="rect">
            <a:avLst/>
          </a:prstGeom>
        </p:spPr>
        <p:txBody>
          <a:bodyPr>
            <a:no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pt-BR" sz="2800" b="1" dirty="0"/>
              <a:t>Estrutura de meios e fins:</a:t>
            </a:r>
          </a:p>
          <a:p>
            <a:pPr>
              <a:buFont typeface="Wingdings" panose="05000000000000000000" pitchFamily="2" charset="2"/>
              <a:buChar char="§"/>
            </a:pPr>
            <a:r>
              <a:rPr lang="pt-BR" sz="2800" dirty="0"/>
              <a:t>Aplicado mais na ação política do Estado do que na atividade economizadora do indivíduo.</a:t>
            </a:r>
          </a:p>
          <a:p>
            <a:pPr>
              <a:buFont typeface="Wingdings" panose="05000000000000000000" pitchFamily="2" charset="2"/>
              <a:buChar char="§"/>
            </a:pPr>
            <a:endParaRPr lang="pt-BR" sz="2400" dirty="0"/>
          </a:p>
        </p:txBody>
      </p:sp>
    </p:spTree>
    <p:extLst>
      <p:ext uri="{BB962C8B-B14F-4D97-AF65-F5344CB8AC3E}">
        <p14:creationId xmlns:p14="http://schemas.microsoft.com/office/powerpoint/2010/main" val="603349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D2592B-616F-433D-924A-ACC3DC65486E}"/>
              </a:ext>
            </a:extLst>
          </p:cNvPr>
          <p:cNvSpPr>
            <a:spLocks noGrp="1"/>
          </p:cNvSpPr>
          <p:nvPr>
            <p:ph type="title"/>
          </p:nvPr>
        </p:nvSpPr>
        <p:spPr/>
        <p:txBody>
          <a:bodyPr/>
          <a:lstStyle/>
          <a:p>
            <a:r>
              <a:rPr lang="pt-BR" dirty="0"/>
              <a:t>Nova Escola Histórica Alemã (EHA)</a:t>
            </a:r>
          </a:p>
        </p:txBody>
      </p:sp>
      <p:sp>
        <p:nvSpPr>
          <p:cNvPr id="3" name="Espaço Reservado para Conteúdo 2">
            <a:extLst>
              <a:ext uri="{FF2B5EF4-FFF2-40B4-BE49-F238E27FC236}">
                <a16:creationId xmlns:a16="http://schemas.microsoft.com/office/drawing/2014/main" id="{4279D581-29A0-4B2A-A70D-B35BAC690A11}"/>
              </a:ext>
            </a:extLst>
          </p:cNvPr>
          <p:cNvSpPr>
            <a:spLocks noGrp="1"/>
          </p:cNvSpPr>
          <p:nvPr>
            <p:ph idx="1"/>
          </p:nvPr>
        </p:nvSpPr>
        <p:spPr>
          <a:xfrm>
            <a:off x="913795" y="2076450"/>
            <a:ext cx="7677592" cy="3714749"/>
          </a:xfrm>
        </p:spPr>
        <p:txBody>
          <a:bodyPr>
            <a:noAutofit/>
          </a:bodyPr>
          <a:lstStyle/>
          <a:p>
            <a:r>
              <a:rPr lang="pt-BR" sz="2800" dirty="0">
                <a:solidFill>
                  <a:srgbClr val="FF0000"/>
                </a:solidFill>
              </a:rPr>
              <a:t>Gustav Schmoller</a:t>
            </a:r>
            <a:r>
              <a:rPr lang="pt-BR" sz="2800" dirty="0"/>
              <a:t>:</a:t>
            </a:r>
          </a:p>
          <a:p>
            <a:pPr>
              <a:buFont typeface="Wingdings" panose="05000000000000000000" pitchFamily="2" charset="2"/>
              <a:buChar char="§"/>
            </a:pPr>
            <a:r>
              <a:rPr lang="pt-BR" sz="2800" dirty="0"/>
              <a:t>Fascínio com as políticas do imperador da Prússia (práticas administrativas, política financeira, política de legislação) =&gt; levou ao poder prussiano!</a:t>
            </a:r>
          </a:p>
          <a:p>
            <a:pPr>
              <a:buFont typeface="Wingdings" panose="05000000000000000000" pitchFamily="2" charset="2"/>
              <a:buChar char="§"/>
            </a:pPr>
            <a:r>
              <a:rPr lang="pt-BR" sz="2800" dirty="0"/>
              <a:t>1870: estudo sobre os operários nas manufaturas, evolução do caso alemão =&gt; em 63 anos, como a participação de manufatureiros pode crescer tanto? =&gt; ação da história e da política econômica (não do livre-mercado!).  </a:t>
            </a:r>
          </a:p>
        </p:txBody>
      </p:sp>
      <p:pic>
        <p:nvPicPr>
          <p:cNvPr id="5" name="Imagem 4">
            <a:extLst>
              <a:ext uri="{FF2B5EF4-FFF2-40B4-BE49-F238E27FC236}">
                <a16:creationId xmlns:a16="http://schemas.microsoft.com/office/drawing/2014/main" id="{B940E24B-9382-43E9-8E7B-61AC9222B6A4}"/>
              </a:ext>
            </a:extLst>
          </p:cNvPr>
          <p:cNvPicPr>
            <a:picLocks noChangeAspect="1"/>
          </p:cNvPicPr>
          <p:nvPr/>
        </p:nvPicPr>
        <p:blipFill>
          <a:blip r:embed="rId2"/>
          <a:stretch>
            <a:fillRect/>
          </a:stretch>
        </p:blipFill>
        <p:spPr>
          <a:xfrm>
            <a:off x="8591387" y="2076228"/>
            <a:ext cx="3389890" cy="4172172"/>
          </a:xfrm>
          <a:prstGeom prst="rect">
            <a:avLst/>
          </a:prstGeom>
        </p:spPr>
      </p:pic>
    </p:spTree>
    <p:extLst>
      <p:ext uri="{BB962C8B-B14F-4D97-AF65-F5344CB8AC3E}">
        <p14:creationId xmlns:p14="http://schemas.microsoft.com/office/powerpoint/2010/main" val="2531437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6A80D1-286F-4975-9BA2-1CD3C102AA1B}"/>
              </a:ext>
            </a:extLst>
          </p:cNvPr>
          <p:cNvSpPr>
            <a:spLocks noGrp="1"/>
          </p:cNvSpPr>
          <p:nvPr>
            <p:ph type="title"/>
          </p:nvPr>
        </p:nvSpPr>
        <p:spPr/>
        <p:txBody>
          <a:bodyPr/>
          <a:lstStyle/>
          <a:p>
            <a:r>
              <a:rPr lang="pt-BR" dirty="0"/>
              <a:t>É uma escola?</a:t>
            </a:r>
          </a:p>
        </p:txBody>
      </p:sp>
      <p:sp>
        <p:nvSpPr>
          <p:cNvPr id="3" name="Espaço Reservado para Conteúdo 2">
            <a:extLst>
              <a:ext uri="{FF2B5EF4-FFF2-40B4-BE49-F238E27FC236}">
                <a16:creationId xmlns:a16="http://schemas.microsoft.com/office/drawing/2014/main" id="{C867D5FF-487F-4DFD-A281-4A2CD8CAFE41}"/>
              </a:ext>
            </a:extLst>
          </p:cNvPr>
          <p:cNvSpPr>
            <a:spLocks noGrp="1"/>
          </p:cNvSpPr>
          <p:nvPr>
            <p:ph idx="1"/>
          </p:nvPr>
        </p:nvSpPr>
        <p:spPr/>
        <p:txBody>
          <a:bodyPr/>
          <a:lstStyle/>
          <a:p>
            <a:r>
              <a:rPr lang="pt-BR" dirty="0"/>
              <a:t>“</a:t>
            </a:r>
            <a:r>
              <a:rPr lang="pt-BR" sz="4000" dirty="0"/>
              <a:t>É uma abstração artificial e inútil, pois, seus membros não são apenas alemães, seus métodos não são apenas históricos e seu legado não é apenas de uma escola.”</a:t>
            </a:r>
          </a:p>
          <a:p>
            <a:pPr marL="36513" indent="328613">
              <a:buNone/>
            </a:pPr>
            <a:r>
              <a:rPr lang="pt-BR" sz="4000" dirty="0"/>
              <a:t>(Heath Person)</a:t>
            </a:r>
          </a:p>
        </p:txBody>
      </p:sp>
    </p:spTree>
    <p:extLst>
      <p:ext uri="{BB962C8B-B14F-4D97-AF65-F5344CB8AC3E}">
        <p14:creationId xmlns:p14="http://schemas.microsoft.com/office/powerpoint/2010/main" val="1128141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623171-8E31-4081-8793-F3AEBB029D47}"/>
              </a:ext>
            </a:extLst>
          </p:cNvPr>
          <p:cNvSpPr>
            <a:spLocks noGrp="1"/>
          </p:cNvSpPr>
          <p:nvPr>
            <p:ph type="title"/>
          </p:nvPr>
        </p:nvSpPr>
        <p:spPr>
          <a:xfrm>
            <a:off x="913795" y="175261"/>
            <a:ext cx="10353762" cy="1257300"/>
          </a:xfrm>
        </p:spPr>
        <p:txBody>
          <a:bodyPr/>
          <a:lstStyle/>
          <a:p>
            <a:r>
              <a:rPr lang="pt-BR" sz="4800" dirty="0">
                <a:solidFill>
                  <a:schemeClr val="tx1"/>
                </a:solidFill>
              </a:rPr>
              <a:t>Gustav Schmoller (continuação)</a:t>
            </a:r>
            <a:endParaRPr lang="pt-BR" dirty="0">
              <a:solidFill>
                <a:schemeClr val="tx1"/>
              </a:solidFill>
            </a:endParaRPr>
          </a:p>
        </p:txBody>
      </p:sp>
      <p:sp>
        <p:nvSpPr>
          <p:cNvPr id="3" name="Espaço Reservado para Conteúdo 2">
            <a:extLst>
              <a:ext uri="{FF2B5EF4-FFF2-40B4-BE49-F238E27FC236}">
                <a16:creationId xmlns:a16="http://schemas.microsoft.com/office/drawing/2014/main" id="{4E242203-1CD7-40B6-A31E-89538EC8FF9C}"/>
              </a:ext>
            </a:extLst>
          </p:cNvPr>
          <p:cNvSpPr>
            <a:spLocks noGrp="1"/>
          </p:cNvSpPr>
          <p:nvPr>
            <p:ph idx="1"/>
          </p:nvPr>
        </p:nvSpPr>
        <p:spPr>
          <a:xfrm>
            <a:off x="913795" y="1710690"/>
            <a:ext cx="10353762" cy="3714749"/>
          </a:xfrm>
        </p:spPr>
        <p:txBody>
          <a:bodyPr>
            <a:noAutofit/>
          </a:bodyPr>
          <a:lstStyle/>
          <a:p>
            <a:pPr>
              <a:buFont typeface="Wingdings" panose="05000000000000000000" pitchFamily="2" charset="2"/>
              <a:buChar char="§"/>
            </a:pPr>
            <a:r>
              <a:rPr lang="pt-BR" sz="2800" dirty="0"/>
              <a:t>Ajuda a organizar a </a:t>
            </a:r>
            <a:r>
              <a:rPr lang="pt-BR" sz="2800" i="1" dirty="0" err="1"/>
              <a:t>Verein</a:t>
            </a:r>
            <a:r>
              <a:rPr lang="pt-BR" sz="2800" dirty="0"/>
              <a:t> (Associação).</a:t>
            </a:r>
          </a:p>
          <a:p>
            <a:pPr>
              <a:buFont typeface="Wingdings" panose="05000000000000000000" pitchFamily="2" charset="2"/>
              <a:buChar char="§"/>
            </a:pPr>
            <a:r>
              <a:rPr lang="pt-BR" sz="2800" dirty="0"/>
              <a:t>Torna-se conselheiro do rei em 1884.</a:t>
            </a:r>
          </a:p>
          <a:p>
            <a:pPr>
              <a:buFont typeface="Wingdings" panose="05000000000000000000" pitchFamily="2" charset="2"/>
              <a:buChar char="§"/>
            </a:pPr>
            <a:r>
              <a:rPr lang="pt-BR" sz="2800" dirty="0"/>
              <a:t>Reação à ideia de lei natural em economia.</a:t>
            </a:r>
          </a:p>
          <a:p>
            <a:pPr>
              <a:buFont typeface="Wingdings" panose="05000000000000000000" pitchFamily="2" charset="2"/>
              <a:buChar char="§"/>
            </a:pPr>
            <a:r>
              <a:rPr lang="pt-BR" sz="2800" dirty="0"/>
              <a:t>Acusa os clássicos britânicos de “anemia racionalista” =&gt; a cura: uma dose pesada de conhecimento empírico e histórico (uso da filologia e da ciência histórica).</a:t>
            </a:r>
          </a:p>
          <a:p>
            <a:pPr marL="36900" indent="0">
              <a:buNone/>
            </a:pPr>
            <a:r>
              <a:rPr lang="pt-BR" sz="2800" dirty="0"/>
              <a:t>(filologia: estudo rigoroso dos documentos escritos antigos e de sua transmissão, para estabelecer, interpretar e editar esses textos).</a:t>
            </a:r>
          </a:p>
        </p:txBody>
      </p:sp>
    </p:spTree>
    <p:extLst>
      <p:ext uri="{BB962C8B-B14F-4D97-AF65-F5344CB8AC3E}">
        <p14:creationId xmlns:p14="http://schemas.microsoft.com/office/powerpoint/2010/main" val="353996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9D5160A2-E0DA-4139-B046-42789E96017C}"/>
              </a:ext>
            </a:extLst>
          </p:cNvPr>
          <p:cNvSpPr>
            <a:spLocks noGrp="1"/>
          </p:cNvSpPr>
          <p:nvPr>
            <p:ph type="title"/>
          </p:nvPr>
        </p:nvSpPr>
        <p:spPr/>
        <p:txBody>
          <a:bodyPr/>
          <a:lstStyle/>
          <a:p>
            <a:r>
              <a:rPr lang="pt-BR" sz="4400" dirty="0">
                <a:solidFill>
                  <a:schemeClr val="tx1"/>
                </a:solidFill>
              </a:rPr>
              <a:t>Gustav Schmoller (continuação)</a:t>
            </a:r>
            <a:endParaRPr lang="pt-BR" dirty="0"/>
          </a:p>
        </p:txBody>
      </p:sp>
      <p:sp>
        <p:nvSpPr>
          <p:cNvPr id="7" name="Espaço Reservado para Conteúdo 6">
            <a:extLst>
              <a:ext uri="{FF2B5EF4-FFF2-40B4-BE49-F238E27FC236}">
                <a16:creationId xmlns:a16="http://schemas.microsoft.com/office/drawing/2014/main" id="{F8776CE0-8A15-46B2-B40B-B71A4B304353}"/>
              </a:ext>
            </a:extLst>
          </p:cNvPr>
          <p:cNvSpPr>
            <a:spLocks noGrp="1"/>
          </p:cNvSpPr>
          <p:nvPr>
            <p:ph idx="1"/>
          </p:nvPr>
        </p:nvSpPr>
        <p:spPr/>
        <p:txBody>
          <a:bodyPr/>
          <a:lstStyle/>
          <a:p>
            <a:pPr>
              <a:buFont typeface="Wingdings" panose="05000000000000000000" pitchFamily="2" charset="2"/>
              <a:buChar char="§"/>
            </a:pPr>
            <a:r>
              <a:rPr lang="pt-BR" sz="2400" dirty="0"/>
              <a:t>Oposição à ideia de Roscher de “leis gerais do desenvolvimento histórico”.</a:t>
            </a:r>
          </a:p>
          <a:p>
            <a:pPr>
              <a:buFont typeface="Wingdings" panose="05000000000000000000" pitchFamily="2" charset="2"/>
              <a:buChar char="§"/>
            </a:pPr>
            <a:r>
              <a:rPr lang="pt-BR" sz="2400" dirty="0"/>
              <a:t>Antiga EHA teorizava prematuramente com base nos resultados da história.</a:t>
            </a:r>
          </a:p>
          <a:p>
            <a:pPr>
              <a:buFont typeface="Wingdings" panose="05000000000000000000" pitchFamily="2" charset="2"/>
              <a:buChar char="§"/>
            </a:pPr>
            <a:r>
              <a:rPr lang="pt-BR" sz="2400" dirty="0"/>
              <a:t>Necessidades de monografias trabalhosas em história econômica para uma compreensão da história do ponto de vista da economia =&gt; só assim se pode por a teoria econômica numa base empírica adequada.</a:t>
            </a:r>
          </a:p>
          <a:p>
            <a:pPr>
              <a:buFont typeface="Wingdings" panose="05000000000000000000" pitchFamily="2" charset="2"/>
              <a:buChar char="§"/>
            </a:pPr>
            <a:r>
              <a:rPr lang="pt-BR" sz="2400" dirty="0"/>
              <a:t>Crítica ao racionalismo e à ideia de lei natural (como coisas interligadas).</a:t>
            </a:r>
          </a:p>
          <a:p>
            <a:pPr>
              <a:buFont typeface="Wingdings" panose="05000000000000000000" pitchFamily="2" charset="2"/>
              <a:buChar char="§"/>
            </a:pPr>
            <a:endParaRPr lang="pt-BR" dirty="0"/>
          </a:p>
          <a:p>
            <a:pPr>
              <a:buFont typeface="Wingdings" panose="05000000000000000000" pitchFamily="2" charset="2"/>
              <a:buChar char="§"/>
            </a:pPr>
            <a:endParaRPr lang="pt-BR" dirty="0"/>
          </a:p>
          <a:p>
            <a:pPr marL="36900" indent="0">
              <a:buNone/>
            </a:pPr>
            <a:endParaRPr lang="pt-BR" dirty="0"/>
          </a:p>
        </p:txBody>
      </p:sp>
    </p:spTree>
    <p:extLst>
      <p:ext uri="{BB962C8B-B14F-4D97-AF65-F5344CB8AC3E}">
        <p14:creationId xmlns:p14="http://schemas.microsoft.com/office/powerpoint/2010/main" val="281272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a:extLst>
              <a:ext uri="{FF2B5EF4-FFF2-40B4-BE49-F238E27FC236}">
                <a16:creationId xmlns:a16="http://schemas.microsoft.com/office/drawing/2014/main" id="{D10F68B9-66E2-4125-85EB-6975EC154B7A}"/>
              </a:ext>
            </a:extLst>
          </p:cNvPr>
          <p:cNvSpPr txBox="1">
            <a:spLocks/>
          </p:cNvSpPr>
          <p:nvPr/>
        </p:nvSpPr>
        <p:spPr>
          <a:xfrm>
            <a:off x="913795" y="609600"/>
            <a:ext cx="10353762" cy="1257300"/>
          </a:xfrm>
          <a:prstGeom prst="rect">
            <a:avLst/>
          </a:prstGeom>
        </p:spPr>
        <p:txBody>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4400">
                <a:solidFill>
                  <a:schemeClr val="tx1"/>
                </a:solidFill>
              </a:rPr>
              <a:t>Gustav Schmoller (continuação)</a:t>
            </a:r>
            <a:endParaRPr lang="pt-BR" dirty="0"/>
          </a:p>
        </p:txBody>
      </p:sp>
      <p:sp>
        <p:nvSpPr>
          <p:cNvPr id="5" name="Espaço Reservado para Conteúdo 6">
            <a:extLst>
              <a:ext uri="{FF2B5EF4-FFF2-40B4-BE49-F238E27FC236}">
                <a16:creationId xmlns:a16="http://schemas.microsoft.com/office/drawing/2014/main" id="{049254B6-E821-478E-8467-30D810919BD1}"/>
              </a:ext>
            </a:extLst>
          </p:cNvPr>
          <p:cNvSpPr txBox="1">
            <a:spLocks noGrp="1" noRot="1" noMove="1" noResize="1" noEditPoints="1" noAdjustHandles="1" noChangeArrowheads="1" noChangeShapeType="1"/>
          </p:cNvSpPr>
          <p:nvPr/>
        </p:nvSpPr>
        <p:spPr>
          <a:xfrm>
            <a:off x="913795" y="2076450"/>
            <a:ext cx="10353762" cy="3714749"/>
          </a:xfrm>
          <a:prstGeom prst="rect">
            <a:avLst/>
          </a:prstGeom>
        </p:spPr>
        <p:txBody>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buFont typeface="Wingdings" panose="05000000000000000000" pitchFamily="2" charset="2"/>
              <a:buChar char="§"/>
            </a:pPr>
            <a:r>
              <a:rPr lang="pt-BR" sz="2400" dirty="0"/>
              <a:t>Tal doutrina (dos clássicos) só se aplica a uma etapa específica do desenvolvimento humano em algumas sociedades.</a:t>
            </a:r>
          </a:p>
          <a:p>
            <a:pPr>
              <a:buFont typeface="Wingdings" panose="05000000000000000000" pitchFamily="2" charset="2"/>
              <a:buChar char="§"/>
            </a:pPr>
            <a:r>
              <a:rPr lang="pt-BR" sz="2400" dirty="0"/>
              <a:t>A sociedade é “infinitamente complicada”, portanto, não se pode fazer generalização prematura.</a:t>
            </a:r>
          </a:p>
          <a:p>
            <a:pPr>
              <a:buFont typeface="Wingdings" panose="05000000000000000000" pitchFamily="2" charset="2"/>
              <a:buChar char="§"/>
            </a:pPr>
            <a:r>
              <a:rPr lang="pt-BR" sz="2400" dirty="0"/>
              <a:t>Outra crítica de Schmoller à velha EHA: não se pode estudar o “organismo” social como um todo. Deve-se estudar instituições sociais específicas em toda a sua infinita variedade.</a:t>
            </a:r>
          </a:p>
          <a:p>
            <a:pPr>
              <a:buFont typeface="Wingdings" panose="05000000000000000000" pitchFamily="2" charset="2"/>
              <a:buChar char="§"/>
            </a:pPr>
            <a:endParaRPr lang="pt-BR" dirty="0"/>
          </a:p>
          <a:p>
            <a:pPr>
              <a:buFont typeface="Wingdings" panose="05000000000000000000" pitchFamily="2" charset="2"/>
              <a:buChar char="§"/>
            </a:pPr>
            <a:endParaRPr lang="pt-BR" dirty="0"/>
          </a:p>
          <a:p>
            <a:pPr marL="36900" indent="0">
              <a:buFont typeface="Wingdings 2" charset="2"/>
              <a:buNone/>
            </a:pPr>
            <a:endParaRPr lang="pt-BR" dirty="0"/>
          </a:p>
        </p:txBody>
      </p:sp>
    </p:spTree>
    <p:extLst>
      <p:ext uri="{BB962C8B-B14F-4D97-AF65-F5344CB8AC3E}">
        <p14:creationId xmlns:p14="http://schemas.microsoft.com/office/powerpoint/2010/main" val="1241418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D553CE-4BE4-4D06-B58D-A3C09640707E}"/>
              </a:ext>
            </a:extLst>
          </p:cNvPr>
          <p:cNvSpPr>
            <a:spLocks noGrp="1"/>
          </p:cNvSpPr>
          <p:nvPr>
            <p:ph type="title"/>
          </p:nvPr>
        </p:nvSpPr>
        <p:spPr/>
        <p:txBody>
          <a:bodyPr/>
          <a:lstStyle/>
          <a:p>
            <a:r>
              <a:rPr lang="pt-BR" dirty="0"/>
              <a:t>A </a:t>
            </a:r>
            <a:r>
              <a:rPr lang="pt-BR" i="1" dirty="0"/>
              <a:t>Associação para a Política Social</a:t>
            </a:r>
            <a:r>
              <a:rPr lang="pt-BR" dirty="0"/>
              <a:t> </a:t>
            </a:r>
          </a:p>
        </p:txBody>
      </p:sp>
      <p:sp>
        <p:nvSpPr>
          <p:cNvPr id="3" name="Espaço Reservado para Conteúdo 2">
            <a:extLst>
              <a:ext uri="{FF2B5EF4-FFF2-40B4-BE49-F238E27FC236}">
                <a16:creationId xmlns:a16="http://schemas.microsoft.com/office/drawing/2014/main" id="{115A043C-63A3-403A-8076-E8E701F7D23F}"/>
              </a:ext>
            </a:extLst>
          </p:cNvPr>
          <p:cNvSpPr>
            <a:spLocks noGrp="1"/>
          </p:cNvSpPr>
          <p:nvPr>
            <p:ph idx="1"/>
          </p:nvPr>
        </p:nvSpPr>
        <p:spPr/>
        <p:txBody>
          <a:bodyPr>
            <a:noAutofit/>
          </a:bodyPr>
          <a:lstStyle/>
          <a:p>
            <a:r>
              <a:rPr lang="pt-BR" sz="2800" dirty="0"/>
              <a:t>Ênfase no protagonismo do Estado: é e deve ser a inteligência da nação, o catalizador do sentimento político, a referência moral.</a:t>
            </a:r>
          </a:p>
          <a:p>
            <a:r>
              <a:rPr lang="pt-BR" sz="2800" dirty="0"/>
              <a:t>Segue as ideias de A. Wagner: crítica à economia clássica,  ênfase em outros motivos para a ação humana que não o autointeresse (dimensão ética!). O livre-mercado  leva à desigualdade, o que leva os trabalhadores a optarem pela “praga” do socialismo. </a:t>
            </a:r>
          </a:p>
          <a:p>
            <a:r>
              <a:rPr lang="pt-BR" sz="2800" dirty="0"/>
              <a:t>Seus membros fora chamados, por um jornalista crítico, de “socialistas de cátedra” e o nome pegou! </a:t>
            </a:r>
          </a:p>
        </p:txBody>
      </p:sp>
    </p:spTree>
    <p:extLst>
      <p:ext uri="{BB962C8B-B14F-4D97-AF65-F5344CB8AC3E}">
        <p14:creationId xmlns:p14="http://schemas.microsoft.com/office/powerpoint/2010/main" val="2358790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5A9DF77-F34B-401F-BA44-05CBA32F69C6}"/>
              </a:ext>
            </a:extLst>
          </p:cNvPr>
          <p:cNvSpPr>
            <a:spLocks noGrp="1"/>
          </p:cNvSpPr>
          <p:nvPr>
            <p:ph idx="1"/>
          </p:nvPr>
        </p:nvSpPr>
        <p:spPr>
          <a:xfrm>
            <a:off x="913795" y="647114"/>
            <a:ext cx="10353762" cy="5144085"/>
          </a:xfrm>
        </p:spPr>
        <p:txBody>
          <a:bodyPr>
            <a:normAutofit/>
          </a:bodyPr>
          <a:lstStyle/>
          <a:p>
            <a:r>
              <a:rPr lang="pt-BR" sz="2800" dirty="0"/>
              <a:t>Tese central da </a:t>
            </a:r>
            <a:r>
              <a:rPr lang="pt-BR" sz="2800" i="1" dirty="0"/>
              <a:t>Associação</a:t>
            </a:r>
            <a:r>
              <a:rPr lang="pt-BR" sz="2800" dirty="0"/>
              <a:t>: um governo central forte é necessário a fim de promover-se o interesse de toda a comunidade na provisão de bens públicos.</a:t>
            </a:r>
          </a:p>
          <a:p>
            <a:r>
              <a:rPr lang="pt-BR" sz="2800" dirty="0"/>
              <a:t> O destino da nação deve estar acima dos interesses de classe. </a:t>
            </a:r>
          </a:p>
          <a:p>
            <a:r>
              <a:rPr lang="pt-BR" sz="2800" dirty="0"/>
              <a:t>A Associação fazia congressos anuais e durou mais de 60 anos, até 1932.</a:t>
            </a:r>
          </a:p>
          <a:p>
            <a:r>
              <a:rPr lang="pt-BR" sz="2800" dirty="0"/>
              <a:t>A Associação ajudou a afastar o liberalismo do pensamento alemão.</a:t>
            </a:r>
          </a:p>
          <a:p>
            <a:endParaRPr lang="pt-BR" sz="2800" dirty="0"/>
          </a:p>
          <a:p>
            <a:pPr marL="36900" indent="0" algn="ctr">
              <a:buNone/>
            </a:pPr>
            <a:r>
              <a:rPr lang="pt-BR" sz="2800" dirty="0">
                <a:solidFill>
                  <a:srgbClr val="FFFF00"/>
                </a:solidFill>
              </a:rPr>
              <a:t>--- FIM ---</a:t>
            </a:r>
          </a:p>
        </p:txBody>
      </p:sp>
    </p:spTree>
    <p:extLst>
      <p:ext uri="{BB962C8B-B14F-4D97-AF65-F5344CB8AC3E}">
        <p14:creationId xmlns:p14="http://schemas.microsoft.com/office/powerpoint/2010/main" val="4022605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A498C-249B-4F59-AA1F-73C2B3183954}"/>
              </a:ext>
            </a:extLst>
          </p:cNvPr>
          <p:cNvSpPr>
            <a:spLocks noGrp="1"/>
          </p:cNvSpPr>
          <p:nvPr>
            <p:ph type="title"/>
          </p:nvPr>
        </p:nvSpPr>
        <p:spPr>
          <a:xfrm>
            <a:off x="1068539" y="0"/>
            <a:ext cx="10353762" cy="1257300"/>
          </a:xfrm>
        </p:spPr>
        <p:txBody>
          <a:bodyPr/>
          <a:lstStyle/>
          <a:p>
            <a:r>
              <a:rPr lang="pt-BR" dirty="0"/>
              <a:t>Diferenças entre os economistas da EHA:</a:t>
            </a:r>
          </a:p>
        </p:txBody>
      </p:sp>
      <p:sp>
        <p:nvSpPr>
          <p:cNvPr id="3" name="Espaço Reservado para Conteúdo 2">
            <a:extLst>
              <a:ext uri="{FF2B5EF4-FFF2-40B4-BE49-F238E27FC236}">
                <a16:creationId xmlns:a16="http://schemas.microsoft.com/office/drawing/2014/main" id="{30A6C52C-A21E-411A-86BC-33AB3DAAD4FF}"/>
              </a:ext>
            </a:extLst>
          </p:cNvPr>
          <p:cNvSpPr>
            <a:spLocks noGrp="1"/>
          </p:cNvSpPr>
          <p:nvPr>
            <p:ph idx="1"/>
          </p:nvPr>
        </p:nvSpPr>
        <p:spPr>
          <a:xfrm>
            <a:off x="919119" y="1594924"/>
            <a:ext cx="10353762" cy="4533899"/>
          </a:xfrm>
        </p:spPr>
        <p:txBody>
          <a:bodyPr>
            <a:normAutofit fontScale="92500" lnSpcReduction="10000"/>
          </a:bodyPr>
          <a:lstStyle/>
          <a:p>
            <a:r>
              <a:rPr lang="pt-BR" sz="2600" dirty="0">
                <a:solidFill>
                  <a:srgbClr val="FFFF00"/>
                </a:solidFill>
              </a:rPr>
              <a:t>Wilhelm Roscher </a:t>
            </a:r>
            <a:r>
              <a:rPr lang="pt-BR" sz="2600" dirty="0"/>
              <a:t>(1817-1894): o primeiro representante da escola. “Esboço de um curso de economia política segundo o método histórico” (1843). Papel da história na investigação economia. Não descarta o método dedutivo.</a:t>
            </a:r>
          </a:p>
          <a:p>
            <a:r>
              <a:rPr lang="pt-BR" sz="2600" dirty="0">
                <a:solidFill>
                  <a:srgbClr val="FFFF00"/>
                </a:solidFill>
              </a:rPr>
              <a:t>Bruno Hildebrand </a:t>
            </a:r>
            <a:r>
              <a:rPr lang="pt-BR" sz="2600" dirty="0"/>
              <a:t>(1812-1878): “A economia política do presente e do futuro” (1848). Contrário às leis naturais universais na economia. Estudo do desenvolvimento evolutivo de cada povo. História econômica integrada às estatísticas.</a:t>
            </a:r>
          </a:p>
          <a:p>
            <a:r>
              <a:rPr lang="pt-BR" sz="2600" dirty="0">
                <a:solidFill>
                  <a:srgbClr val="FFFF00"/>
                </a:solidFill>
              </a:rPr>
              <a:t>Karl Knies </a:t>
            </a:r>
            <a:r>
              <a:rPr lang="pt-BR" sz="2600" dirty="0"/>
              <a:t>(1821-1898): formulação do método historicista. Praticou a metodologia em estudos históricos. “A economia política do ponto de vista do método histórico” (1853). Não existem leis naturais na economia. Papel das analogias na orientação das políticas. </a:t>
            </a:r>
          </a:p>
          <a:p>
            <a:endParaRPr lang="pt-BR" dirty="0"/>
          </a:p>
          <a:p>
            <a:endParaRPr lang="pt-BR" dirty="0"/>
          </a:p>
          <a:p>
            <a:endParaRPr lang="pt-BR" dirty="0"/>
          </a:p>
          <a:p>
            <a:endParaRPr lang="pt-BR" dirty="0"/>
          </a:p>
        </p:txBody>
      </p:sp>
    </p:spTree>
    <p:extLst>
      <p:ext uri="{BB962C8B-B14F-4D97-AF65-F5344CB8AC3E}">
        <p14:creationId xmlns:p14="http://schemas.microsoft.com/office/powerpoint/2010/main" val="1849182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9D62261-94F4-41C4-A927-4C7F38D8E804}"/>
              </a:ext>
            </a:extLst>
          </p:cNvPr>
          <p:cNvSpPr>
            <a:spLocks noGrp="1"/>
          </p:cNvSpPr>
          <p:nvPr>
            <p:ph idx="1"/>
          </p:nvPr>
        </p:nvSpPr>
        <p:spPr>
          <a:xfrm>
            <a:off x="919119" y="1111347"/>
            <a:ext cx="10353762" cy="5214425"/>
          </a:xfrm>
        </p:spPr>
        <p:txBody>
          <a:bodyPr>
            <a:normAutofit fontScale="77500" lnSpcReduction="20000"/>
          </a:bodyPr>
          <a:lstStyle/>
          <a:p>
            <a:r>
              <a:rPr lang="pt-BR" sz="3600" dirty="0">
                <a:solidFill>
                  <a:srgbClr val="FFFF00"/>
                </a:solidFill>
              </a:rPr>
              <a:t>Gustav von Schmoller</a:t>
            </a:r>
            <a:r>
              <a:rPr lang="pt-BR" sz="3600" dirty="0"/>
              <a:t> (1838-1917). Tratou de aplicar o método a estudos concretos, dando uma contribuição mais substantiva. Dominou a academia em economia e política pública. Influenciou reformas econômicas e fiscais. Era um dos Socialistas de Cátedra: economistas que propunham reformas sociais. Grande impulso na pesquisa em história econômica. Não acredita em leis com validade universal na economia. Ênfase em trabalhos monográficos aplicados (indústria, comércio, administração publica etc.). O economista deve compreender o contexto geral. Poder de síntese para estabelecer inter-relações entre os fatos examinados na história. “Historia econômica geral” (</a:t>
            </a:r>
            <a:r>
              <a:rPr lang="pt-BR" sz="3600" i="1" dirty="0" err="1"/>
              <a:t>Grundriss</a:t>
            </a:r>
            <a:r>
              <a:rPr lang="pt-BR" sz="3600" i="1" dirty="0"/>
              <a:t> der </a:t>
            </a:r>
            <a:r>
              <a:rPr lang="pt-BR" sz="3600" i="1" dirty="0" err="1"/>
              <a:t>allgemeinen</a:t>
            </a:r>
            <a:r>
              <a:rPr lang="pt-BR" sz="3600" i="1" dirty="0"/>
              <a:t> </a:t>
            </a:r>
            <a:r>
              <a:rPr lang="pt-BR" sz="3600" i="1" dirty="0" err="1"/>
              <a:t>Volkswirthschaftslehre</a:t>
            </a:r>
            <a:r>
              <a:rPr lang="pt-BR" sz="3600" dirty="0"/>
              <a:t>) (1900). Aplicação dos princípios metodológicos.</a:t>
            </a:r>
          </a:p>
          <a:p>
            <a:endParaRPr lang="pt-BR" dirty="0"/>
          </a:p>
          <a:p>
            <a:endParaRPr lang="pt-BR" dirty="0"/>
          </a:p>
        </p:txBody>
      </p:sp>
    </p:spTree>
    <p:extLst>
      <p:ext uri="{BB962C8B-B14F-4D97-AF65-F5344CB8AC3E}">
        <p14:creationId xmlns:p14="http://schemas.microsoft.com/office/powerpoint/2010/main" val="3620691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84D7CE-C896-4D74-A827-CACF5BC542AC}"/>
              </a:ext>
            </a:extLst>
          </p:cNvPr>
          <p:cNvSpPr>
            <a:spLocks noGrp="1"/>
          </p:cNvSpPr>
          <p:nvPr>
            <p:ph type="title"/>
          </p:nvPr>
        </p:nvSpPr>
        <p:spPr/>
        <p:txBody>
          <a:bodyPr/>
          <a:lstStyle/>
          <a:p>
            <a:r>
              <a:rPr lang="pt-BR" dirty="0"/>
              <a:t>Tese central da escola:</a:t>
            </a:r>
          </a:p>
        </p:txBody>
      </p:sp>
      <p:sp>
        <p:nvSpPr>
          <p:cNvPr id="3" name="Espaço Reservado para Conteúdo 2">
            <a:extLst>
              <a:ext uri="{FF2B5EF4-FFF2-40B4-BE49-F238E27FC236}">
                <a16:creationId xmlns:a16="http://schemas.microsoft.com/office/drawing/2014/main" id="{224F6F25-50E9-4840-A3E9-7546DCC2106C}"/>
              </a:ext>
            </a:extLst>
          </p:cNvPr>
          <p:cNvSpPr>
            <a:spLocks noGrp="1"/>
          </p:cNvSpPr>
          <p:nvPr>
            <p:ph idx="1"/>
          </p:nvPr>
        </p:nvSpPr>
        <p:spPr/>
        <p:txBody>
          <a:bodyPr>
            <a:normAutofit/>
          </a:bodyPr>
          <a:lstStyle/>
          <a:p>
            <a:r>
              <a:rPr lang="pt-BR" sz="4000" dirty="0"/>
              <a:t>(Pelo menos na Alemanha é uma escola!)</a:t>
            </a:r>
          </a:p>
          <a:p>
            <a:r>
              <a:rPr lang="pt-BR" sz="4000" dirty="0"/>
              <a:t>A questão da ética ocupa um papel central na economia científica.</a:t>
            </a:r>
          </a:p>
          <a:p>
            <a:r>
              <a:rPr lang="pt-BR" sz="4000" dirty="0"/>
              <a:t>Crenças éticas =&gt; comportamento do agente.</a:t>
            </a:r>
          </a:p>
        </p:txBody>
      </p:sp>
    </p:spTree>
    <p:extLst>
      <p:ext uri="{BB962C8B-B14F-4D97-AF65-F5344CB8AC3E}">
        <p14:creationId xmlns:p14="http://schemas.microsoft.com/office/powerpoint/2010/main" val="1430325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BD3BBA-19B3-4583-9BA7-D04983A5F0E5}"/>
              </a:ext>
            </a:extLst>
          </p:cNvPr>
          <p:cNvSpPr>
            <a:spLocks noGrp="1"/>
          </p:cNvSpPr>
          <p:nvPr>
            <p:ph type="title"/>
          </p:nvPr>
        </p:nvSpPr>
        <p:spPr/>
        <p:txBody>
          <a:bodyPr/>
          <a:lstStyle/>
          <a:p>
            <a:r>
              <a:rPr lang="pt-BR" dirty="0"/>
              <a:t>Outras teses:</a:t>
            </a:r>
          </a:p>
        </p:txBody>
      </p:sp>
      <p:sp>
        <p:nvSpPr>
          <p:cNvPr id="3" name="Espaço Reservado para Conteúdo 2">
            <a:extLst>
              <a:ext uri="{FF2B5EF4-FFF2-40B4-BE49-F238E27FC236}">
                <a16:creationId xmlns:a16="http://schemas.microsoft.com/office/drawing/2014/main" id="{E0E7144A-545B-4B30-BA7E-97792192D1A5}"/>
              </a:ext>
            </a:extLst>
          </p:cNvPr>
          <p:cNvSpPr>
            <a:spLocks noGrp="1"/>
          </p:cNvSpPr>
          <p:nvPr>
            <p:ph idx="1"/>
          </p:nvPr>
        </p:nvSpPr>
        <p:spPr/>
        <p:txBody>
          <a:bodyPr>
            <a:noAutofit/>
          </a:bodyPr>
          <a:lstStyle/>
          <a:p>
            <a:pPr marL="551250" indent="-514350">
              <a:buSzPct val="85000"/>
              <a:buFont typeface="+mj-lt"/>
              <a:buAutoNum type="arabicPeriod"/>
            </a:pPr>
            <a:r>
              <a:rPr lang="pt-BR" sz="3200" dirty="0"/>
              <a:t>Ênfase na evolução das instituições sociais e no estudo da variedade de formas que as instituições exibem em diferentes culturas. Preocupação com as instituições: EHA precursora da Nova Economia Institucional, com a aproximação entre economia e direito. </a:t>
            </a:r>
          </a:p>
          <a:p>
            <a:pPr marL="494100" indent="-457200">
              <a:buSzPct val="85000"/>
              <a:buFont typeface="+mj-lt"/>
              <a:buAutoNum type="arabicPeriod"/>
            </a:pPr>
            <a:r>
              <a:rPr lang="pt-BR" sz="3200" dirty="0"/>
              <a:t>Preocupações com a desigualdade na distribuição de renda.</a:t>
            </a:r>
          </a:p>
        </p:txBody>
      </p:sp>
    </p:spTree>
    <p:extLst>
      <p:ext uri="{BB962C8B-B14F-4D97-AF65-F5344CB8AC3E}">
        <p14:creationId xmlns:p14="http://schemas.microsoft.com/office/powerpoint/2010/main" val="2757851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11F5D79-C54D-4B21-A309-92D67275B71E}"/>
              </a:ext>
            </a:extLst>
          </p:cNvPr>
          <p:cNvSpPr>
            <a:spLocks noGrp="1"/>
          </p:cNvSpPr>
          <p:nvPr>
            <p:ph idx="1"/>
          </p:nvPr>
        </p:nvSpPr>
        <p:spPr>
          <a:xfrm>
            <a:off x="1167014" y="1308297"/>
            <a:ext cx="10353762" cy="5087814"/>
          </a:xfrm>
        </p:spPr>
        <p:txBody>
          <a:bodyPr>
            <a:normAutofit/>
          </a:bodyPr>
          <a:lstStyle/>
          <a:p>
            <a:pPr marL="779850" indent="-742950">
              <a:buFont typeface="+mj-lt"/>
              <a:buAutoNum type="arabicPeriod" startAt="3"/>
            </a:pPr>
            <a:r>
              <a:rPr lang="pt-BR" sz="4000" dirty="0"/>
              <a:t>Defesa do protecionismo.</a:t>
            </a:r>
          </a:p>
          <a:p>
            <a:pPr marL="779850" indent="-742950">
              <a:buFont typeface="+mj-lt"/>
              <a:buAutoNum type="arabicPeriod" startAt="3"/>
            </a:pPr>
            <a:r>
              <a:rPr lang="pt-BR" sz="4000" dirty="0"/>
              <a:t>Ideias para o Estado de Bem-Estar Social. </a:t>
            </a:r>
          </a:p>
          <a:p>
            <a:pPr marL="779850" indent="-742950">
              <a:buFont typeface="+mj-lt"/>
              <a:buAutoNum type="arabicPeriod" startAt="3"/>
            </a:pPr>
            <a:r>
              <a:rPr lang="pt-BR" sz="4000" dirty="0"/>
              <a:t>Advoga o bom uso da burocracia do Estado para se fazer reformas =&gt; economista como conselheiro do Estado!</a:t>
            </a:r>
          </a:p>
        </p:txBody>
      </p:sp>
    </p:spTree>
    <p:extLst>
      <p:ext uri="{BB962C8B-B14F-4D97-AF65-F5344CB8AC3E}">
        <p14:creationId xmlns:p14="http://schemas.microsoft.com/office/powerpoint/2010/main" val="543876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ítulo 1">
            <a:extLst>
              <a:ext uri="{FF2B5EF4-FFF2-40B4-BE49-F238E27FC236}">
                <a16:creationId xmlns:a16="http://schemas.microsoft.com/office/drawing/2014/main" id="{0D1F047C-C727-42A7-85C5-68C5AA1B1A93}"/>
              </a:ext>
            </a:extLst>
          </p:cNvPr>
          <p:cNvSpPr>
            <a:spLocks noGrp="1"/>
          </p:cNvSpPr>
          <p:nvPr>
            <p:ph type="ctrTitle"/>
          </p:nvPr>
        </p:nvSpPr>
        <p:spPr>
          <a:xfrm>
            <a:off x="804336" y="1623412"/>
            <a:ext cx="6423778" cy="2287229"/>
          </a:xfrm>
        </p:spPr>
        <p:txBody>
          <a:bodyPr rtlCol="0">
            <a:normAutofit fontScale="90000"/>
          </a:bodyPr>
          <a:lstStyle/>
          <a:p>
            <a:pPr algn="l"/>
            <a:r>
              <a:rPr lang="pt-BR" sz="4400" dirty="0">
                <a:solidFill>
                  <a:srgbClr val="FF0000"/>
                </a:solidFill>
              </a:rPr>
              <a:t>Antes da EHA:</a:t>
            </a:r>
            <a:br>
              <a:rPr lang="pt-BR" sz="4400" dirty="0">
                <a:solidFill>
                  <a:srgbClr val="FF0000"/>
                </a:solidFill>
              </a:rPr>
            </a:br>
            <a:r>
              <a:rPr lang="pt-BR" sz="4400" dirty="0">
                <a:solidFill>
                  <a:srgbClr val="FF0000"/>
                </a:solidFill>
              </a:rPr>
              <a:t>Adolph Wagner e a defesa da economia social de mercado.</a:t>
            </a:r>
          </a:p>
        </p:txBody>
      </p:sp>
      <p:pic>
        <p:nvPicPr>
          <p:cNvPr id="8" name="Imagem 7">
            <a:extLst>
              <a:ext uri="{FF2B5EF4-FFF2-40B4-BE49-F238E27FC236}">
                <a16:creationId xmlns:a16="http://schemas.microsoft.com/office/drawing/2014/main" id="{12FEA622-16B7-4F95-8A24-157A564876E1}"/>
              </a:ext>
            </a:extLst>
          </p:cNvPr>
          <p:cNvPicPr>
            <a:picLocks noChangeAspect="1"/>
          </p:cNvPicPr>
          <p:nvPr/>
        </p:nvPicPr>
        <p:blipFill>
          <a:blip r:embed="rId4"/>
          <a:stretch>
            <a:fillRect/>
          </a:stretch>
        </p:blipFill>
        <p:spPr>
          <a:xfrm>
            <a:off x="7828190" y="704863"/>
            <a:ext cx="4127842" cy="5550794"/>
          </a:xfrm>
          <a:prstGeom prst="rect">
            <a:avLst/>
          </a:prstGeom>
        </p:spPr>
      </p:pic>
    </p:spTree>
    <p:extLst>
      <p:ext uri="{BB962C8B-B14F-4D97-AF65-F5344CB8AC3E}">
        <p14:creationId xmlns:p14="http://schemas.microsoft.com/office/powerpoint/2010/main" val="368242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8B0B9C-7570-43A3-8989-B795A7EEDCED}"/>
              </a:ext>
            </a:extLst>
          </p:cNvPr>
          <p:cNvSpPr>
            <a:spLocks noGrp="1"/>
          </p:cNvSpPr>
          <p:nvPr>
            <p:ph type="title"/>
          </p:nvPr>
        </p:nvSpPr>
        <p:spPr/>
        <p:txBody>
          <a:bodyPr/>
          <a:lstStyle/>
          <a:p>
            <a:r>
              <a:rPr lang="pt-BR" dirty="0"/>
              <a:t>3 passos necessários para a reforma: </a:t>
            </a:r>
          </a:p>
        </p:txBody>
      </p:sp>
      <p:sp>
        <p:nvSpPr>
          <p:cNvPr id="3" name="Espaço Reservado para Conteúdo 2">
            <a:extLst>
              <a:ext uri="{FF2B5EF4-FFF2-40B4-BE49-F238E27FC236}">
                <a16:creationId xmlns:a16="http://schemas.microsoft.com/office/drawing/2014/main" id="{FFA1F688-D500-43AC-B820-E774F82E675F}"/>
              </a:ext>
            </a:extLst>
          </p:cNvPr>
          <p:cNvSpPr>
            <a:spLocks noGrp="1"/>
          </p:cNvSpPr>
          <p:nvPr>
            <p:ph idx="1"/>
          </p:nvPr>
        </p:nvSpPr>
        <p:spPr/>
        <p:txBody>
          <a:bodyPr>
            <a:noAutofit/>
          </a:bodyPr>
          <a:lstStyle/>
          <a:p>
            <a:r>
              <a:rPr lang="pt-BR" sz="3600" dirty="0"/>
              <a:t>Formação do quadro de pessoal da burocracia que irá implementar as políticas de reforma social.</a:t>
            </a:r>
          </a:p>
          <a:p>
            <a:r>
              <a:rPr lang="pt-BR" sz="3600" dirty="0"/>
              <a:t>Reforma das Universidades.</a:t>
            </a:r>
          </a:p>
          <a:p>
            <a:r>
              <a:rPr lang="pt-BR" sz="3600" dirty="0"/>
              <a:t>Fundação de uma organização para apresentação e debates de ideias: </a:t>
            </a:r>
            <a:r>
              <a:rPr lang="pt-BR" sz="3600" i="1" dirty="0"/>
              <a:t>Associação (“</a:t>
            </a:r>
            <a:r>
              <a:rPr lang="pt-BR" sz="3600" i="1" dirty="0" err="1"/>
              <a:t>Verein</a:t>
            </a:r>
            <a:r>
              <a:rPr lang="pt-BR" sz="3600" i="1" dirty="0"/>
              <a:t>”) para a Política Social</a:t>
            </a:r>
            <a:r>
              <a:rPr lang="pt-BR" sz="3600" dirty="0"/>
              <a:t>.</a:t>
            </a:r>
          </a:p>
        </p:txBody>
      </p:sp>
    </p:spTree>
    <p:extLst>
      <p:ext uri="{BB962C8B-B14F-4D97-AF65-F5344CB8AC3E}">
        <p14:creationId xmlns:p14="http://schemas.microsoft.com/office/powerpoint/2010/main" val="1806964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F05796-488C-4909-B762-C0A6C105FCA7}"/>
              </a:ext>
            </a:extLst>
          </p:cNvPr>
          <p:cNvSpPr>
            <a:spLocks noGrp="1"/>
          </p:cNvSpPr>
          <p:nvPr>
            <p:ph type="title"/>
          </p:nvPr>
        </p:nvSpPr>
        <p:spPr/>
        <p:txBody>
          <a:bodyPr/>
          <a:lstStyle/>
          <a:p>
            <a:r>
              <a:rPr lang="pt-BR" dirty="0"/>
              <a:t>Origem histórica da EHA</a:t>
            </a:r>
          </a:p>
        </p:txBody>
      </p:sp>
      <p:sp>
        <p:nvSpPr>
          <p:cNvPr id="3" name="Espaço Reservado para Conteúdo 2">
            <a:extLst>
              <a:ext uri="{FF2B5EF4-FFF2-40B4-BE49-F238E27FC236}">
                <a16:creationId xmlns:a16="http://schemas.microsoft.com/office/drawing/2014/main" id="{01133A48-DA28-437B-8B55-711B817784E2}"/>
              </a:ext>
            </a:extLst>
          </p:cNvPr>
          <p:cNvSpPr>
            <a:spLocks noGrp="1"/>
          </p:cNvSpPr>
          <p:nvPr>
            <p:ph idx="1"/>
          </p:nvPr>
        </p:nvSpPr>
        <p:spPr/>
        <p:txBody>
          <a:bodyPr>
            <a:normAutofit/>
          </a:bodyPr>
          <a:lstStyle/>
          <a:p>
            <a:r>
              <a:rPr lang="pt-BR" sz="4000" dirty="0"/>
              <a:t>Antigas tradições:</a:t>
            </a:r>
          </a:p>
          <a:p>
            <a:pPr>
              <a:buFont typeface="Wingdings" panose="05000000000000000000" pitchFamily="2" charset="2"/>
              <a:buChar char="ü"/>
            </a:pPr>
            <a:r>
              <a:rPr lang="pt-BR" sz="4000" dirty="0"/>
              <a:t>Cameralismo.</a:t>
            </a:r>
          </a:p>
          <a:p>
            <a:pPr>
              <a:buFont typeface="Wingdings" panose="05000000000000000000" pitchFamily="2" charset="2"/>
              <a:buChar char="ü"/>
            </a:pPr>
            <a:r>
              <a:rPr lang="pt-BR" sz="4000" i="1" dirty="0"/>
              <a:t>Nationalökonomi</a:t>
            </a:r>
            <a:r>
              <a:rPr lang="pt-BR" sz="4000" dirty="0"/>
              <a:t>e.</a:t>
            </a:r>
          </a:p>
        </p:txBody>
      </p:sp>
    </p:spTree>
    <p:extLst>
      <p:ext uri="{BB962C8B-B14F-4D97-AF65-F5344CB8AC3E}">
        <p14:creationId xmlns:p14="http://schemas.microsoft.com/office/powerpoint/2010/main" val="33716428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Office_44285730_TF00934815.potx" id="{EAA5223A-417E-4E9A-BDEC-9C6998D0C906}" vid="{36B68F35-4136-408F-A480-31242E145BDC}"/>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CC670F-05B9-4BB7-BA2C-0DE5B5C1E5D3}">
  <ds:schemaRefs>
    <ds:schemaRef ds:uri="http://schemas.microsoft.com/sharepoint/v3/contenttype/forms"/>
  </ds:schemaRefs>
</ds:datastoreItem>
</file>

<file path=customXml/itemProps2.xml><?xml version="1.0" encoding="utf-8"?>
<ds:datastoreItem xmlns:ds="http://schemas.openxmlformats.org/officeDocument/2006/customXml" ds:itemID="{02A3AD49-9331-450C-A2FE-6857A4DB38C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{CA8C988F-0BFD-4FE1-8D6E-A458D61D93C7}tf00934815_win32</Template>
  <TotalTime>245</TotalTime>
  <Words>1645</Words>
  <Application>Microsoft Office PowerPoint</Application>
  <PresentationFormat>Widescreen</PresentationFormat>
  <Paragraphs>133</Paragraphs>
  <Slides>36</Slides>
  <Notes>3</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36</vt:i4>
      </vt:variant>
    </vt:vector>
  </HeadingPairs>
  <TitlesOfParts>
    <vt:vector size="41" baseType="lpstr">
      <vt:lpstr>Calibri</vt:lpstr>
      <vt:lpstr>Goudy Old Style</vt:lpstr>
      <vt:lpstr>Wingdings</vt:lpstr>
      <vt:lpstr>Wingdings 2</vt:lpstr>
      <vt:lpstr>SlateVTI</vt:lpstr>
      <vt:lpstr>Apresentação do PowerPoint</vt:lpstr>
      <vt:lpstr>Escola Histórica Alemã</vt:lpstr>
      <vt:lpstr>É uma escola?</vt:lpstr>
      <vt:lpstr>Tese central da escola:</vt:lpstr>
      <vt:lpstr>Outras teses:</vt:lpstr>
      <vt:lpstr>Apresentação do PowerPoint</vt:lpstr>
      <vt:lpstr>Antes da EHA: Adolph Wagner e a defesa da economia social de mercado.</vt:lpstr>
      <vt:lpstr>3 passos necessários para a reforma: </vt:lpstr>
      <vt:lpstr>Origem histórica da EHA</vt:lpstr>
      <vt:lpstr>Reação da academia alemã a fatos históricos</vt:lpstr>
      <vt:lpstr>Surge um nacionalismo intelectual na Alemanha </vt:lpstr>
      <vt:lpstr>Características do nacionalismo:</vt:lpstr>
      <vt:lpstr>Pensamento social alemão </vt:lpstr>
      <vt:lpstr>Sobre o cameralismo:</vt:lpstr>
      <vt:lpstr>Sobre a Nationalökonomie: </vt:lpstr>
      <vt:lpstr>Cameralismo e Nationalökonomie existiam lado a lado em muitos textos. </vt:lpstr>
      <vt:lpstr>Exemplos de influência de ambos: </vt:lpstr>
      <vt:lpstr>Criou-se uma tradição alemã de abordagem histórica, com um conjunto comum de princípios.</vt:lpstr>
      <vt:lpstr>Tese central: </vt:lpstr>
      <vt:lpstr>Science x Wissenschaft</vt:lpstr>
      <vt:lpstr>Ideias do jurista Friedrich Karl von Savigny:</vt:lpstr>
      <vt:lpstr>Ênfase no Estado:</vt:lpstr>
      <vt:lpstr>Oposição à tradição inglesa em economia.</vt:lpstr>
      <vt:lpstr>Velha Escola Histórica Alemã (EHA)</vt:lpstr>
      <vt:lpstr>Teses de Roscher:</vt:lpstr>
      <vt:lpstr>Teses de Roscher (continuação)</vt:lpstr>
      <vt:lpstr>Legado da tradição alemã (que afetou a EHA):</vt:lpstr>
      <vt:lpstr>Apresentação do PowerPoint</vt:lpstr>
      <vt:lpstr>Nova Escola Histórica Alemã (EHA)</vt:lpstr>
      <vt:lpstr>Gustav Schmoller (continuação)</vt:lpstr>
      <vt:lpstr>Gustav Schmoller (continuação)</vt:lpstr>
      <vt:lpstr>Apresentação do PowerPoint</vt:lpstr>
      <vt:lpstr>A Associação para a Política Social </vt:lpstr>
      <vt:lpstr>Apresentação do PowerPoint</vt:lpstr>
      <vt:lpstr>Diferenças entre os economistas da EHA:</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Escola Histórica Alemã</dc:title>
  <dc:creator>Ricardo Feijó</dc:creator>
  <cp:lastModifiedBy>Ricardo Feijó</cp:lastModifiedBy>
  <cp:revision>12</cp:revision>
  <dcterms:created xsi:type="dcterms:W3CDTF">2022-03-11T13:27:01Z</dcterms:created>
  <dcterms:modified xsi:type="dcterms:W3CDTF">2023-03-20T21:47:04Z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