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90"/>
  </p:normalViewPr>
  <p:slideViewPr>
    <p:cSldViewPr snapToGrid="0" snapToObjects="1">
      <p:cViewPr varScale="1">
        <p:scale>
          <a:sx n="107" d="100"/>
          <a:sy n="107" d="100"/>
        </p:scale>
        <p:origin x="200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4/22/18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4/22/18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4/22/18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4/22/18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4/22/18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4/22/18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4/22/18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4/22/18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4/22/18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4/22/18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4/22/18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4/22/18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3CD133-BF33-B94E-B3B7-6796CEA99E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Teoria das tópicas musicais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58AC946-554A-E84E-94D9-99FE66D73D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Os quartetos de VL: propostas analíticas e interpretativas CMU6002-1</a:t>
            </a:r>
          </a:p>
          <a:p>
            <a:r>
              <a:rPr lang="pt-BR" dirty="0"/>
              <a:t>Paulo de Tarso Salles – ECA/USP 2018</a:t>
            </a:r>
          </a:p>
        </p:txBody>
      </p:sp>
    </p:spTree>
    <p:extLst>
      <p:ext uri="{BB962C8B-B14F-4D97-AF65-F5344CB8AC3E}">
        <p14:creationId xmlns:p14="http://schemas.microsoft.com/office/powerpoint/2010/main" val="2822736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648CAF-4610-124A-B7B8-02D295A42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Desmistificando a “novidade” a respeito de tópicas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BF9D18-F0A1-5E49-B794-A50065980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“Descrições de música em termos de linguagem ou disciplinas baseadas na linguagem são lugar-comum na literatura musicológica” (AGAWU, 1991, p. 7).</a:t>
            </a:r>
          </a:p>
          <a:p>
            <a:r>
              <a:rPr lang="pt-BR" dirty="0"/>
              <a:t>Retórica</a:t>
            </a:r>
          </a:p>
          <a:p>
            <a:pPr lvl="1"/>
            <a:r>
              <a:rPr lang="pt-BR" dirty="0" err="1"/>
              <a:t>Burmeister</a:t>
            </a:r>
            <a:r>
              <a:rPr lang="pt-BR" dirty="0"/>
              <a:t>, </a:t>
            </a:r>
            <a:r>
              <a:rPr lang="pt-BR" i="1" dirty="0"/>
              <a:t>Musica </a:t>
            </a:r>
            <a:r>
              <a:rPr lang="pt-BR" i="1" dirty="0" err="1"/>
              <a:t>Poetica</a:t>
            </a:r>
            <a:r>
              <a:rPr lang="pt-BR" dirty="0"/>
              <a:t> (1601)</a:t>
            </a:r>
          </a:p>
          <a:p>
            <a:pPr lvl="1"/>
            <a:r>
              <a:rPr lang="pt-BR" dirty="0" err="1"/>
              <a:t>Mattheson</a:t>
            </a:r>
            <a:r>
              <a:rPr lang="pt-BR" dirty="0"/>
              <a:t>, </a:t>
            </a:r>
            <a:r>
              <a:rPr lang="pt-BR" i="1" dirty="0" err="1"/>
              <a:t>Vollkommene</a:t>
            </a:r>
            <a:r>
              <a:rPr lang="pt-BR" i="1" dirty="0"/>
              <a:t> </a:t>
            </a:r>
            <a:r>
              <a:rPr lang="pt-BR" i="1" dirty="0" err="1"/>
              <a:t>Capellmeister</a:t>
            </a:r>
            <a:r>
              <a:rPr lang="pt-BR" dirty="0"/>
              <a:t> (1739)</a:t>
            </a:r>
          </a:p>
          <a:p>
            <a:r>
              <a:rPr lang="pt-BR" dirty="0"/>
              <a:t>Semiótica/Linguística/Crítica, séc. XX</a:t>
            </a:r>
          </a:p>
          <a:p>
            <a:pPr lvl="1"/>
            <a:r>
              <a:rPr lang="pt-BR" dirty="0"/>
              <a:t>Allan </a:t>
            </a:r>
            <a:r>
              <a:rPr lang="pt-BR" dirty="0" err="1"/>
              <a:t>Keiler</a:t>
            </a:r>
            <a:endParaRPr lang="pt-BR" dirty="0"/>
          </a:p>
          <a:p>
            <a:pPr lvl="1"/>
            <a:r>
              <a:rPr lang="pt-BR" dirty="0"/>
              <a:t>David Lidov</a:t>
            </a:r>
          </a:p>
          <a:p>
            <a:pPr lvl="1"/>
            <a:r>
              <a:rPr lang="pt-BR" dirty="0"/>
              <a:t>Lerdahl/Jackendoff</a:t>
            </a:r>
          </a:p>
          <a:p>
            <a:pPr lvl="1"/>
            <a:r>
              <a:rPr lang="pt-BR" dirty="0"/>
              <a:t>Charles Rosen</a:t>
            </a:r>
          </a:p>
          <a:p>
            <a:pPr lvl="1"/>
            <a:r>
              <a:rPr lang="pt-BR" dirty="0"/>
              <a:t>Leonard Ratner</a:t>
            </a:r>
          </a:p>
          <a:p>
            <a:pPr lvl="1"/>
            <a:r>
              <a:rPr lang="pt-BR" dirty="0"/>
              <a:t>Friedrich </a:t>
            </a:r>
            <a:r>
              <a:rPr lang="pt-BR" dirty="0" err="1"/>
              <a:t>Blume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010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A6737-CDBE-734B-8FC5-32D690EF9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Ratner, </a:t>
            </a:r>
            <a:r>
              <a:rPr lang="pt-BR" i="1" dirty="0"/>
              <a:t>Classic Music: Expression, </a:t>
            </a:r>
            <a:r>
              <a:rPr lang="pt-BR" i="1" dirty="0" err="1"/>
              <a:t>Form</a:t>
            </a:r>
            <a:r>
              <a:rPr lang="pt-BR" i="1" dirty="0"/>
              <a:t>, </a:t>
            </a:r>
            <a:r>
              <a:rPr lang="pt-BR" i="1" dirty="0" err="1"/>
              <a:t>and</a:t>
            </a:r>
            <a:r>
              <a:rPr lang="pt-BR" i="1" dirty="0"/>
              <a:t> </a:t>
            </a:r>
            <a:r>
              <a:rPr lang="pt-BR" i="1" dirty="0" err="1"/>
              <a:t>Style</a:t>
            </a:r>
            <a:r>
              <a:rPr lang="pt-BR" dirty="0"/>
              <a:t> (1980)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6D2BE1-D5F4-B745-BECC-D1440C9CC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Definição inicial (e provisória) de tópicos musicais da música do século XVIII.</a:t>
            </a:r>
          </a:p>
          <a:p>
            <a:r>
              <a:rPr lang="pt-BR" dirty="0"/>
              <a:t>“A partir do contato com o culto, a poesia, o drama, o entretenimento, a dança, as cerimônias, o militarismo, a caça e a vida das classes mais baixas, a música do início do séc. XVIII desenvolveu um catálogo de </a:t>
            </a:r>
            <a:r>
              <a:rPr lang="pt-BR" i="1" dirty="0"/>
              <a:t>figuras </a:t>
            </a:r>
            <a:r>
              <a:rPr lang="pt-BR" i="1" dirty="0" err="1"/>
              <a:t>caracteristicas</a:t>
            </a:r>
            <a:r>
              <a:rPr lang="pt-BR" dirty="0"/>
              <a:t>, que deixaram uma rico legado para os compositores clássicos. Algumas dessas figuras foram associadas com sentimentos e afetos; outras ganharam um sabor pitoresco. Elas são designadas como tópicos – temas para um discurso musical. Tópicos surgem como peças totalmente desenvolvidas, ou seja, </a:t>
            </a:r>
            <a:r>
              <a:rPr lang="pt-BR" i="1" dirty="0"/>
              <a:t>tipos</a:t>
            </a:r>
            <a:r>
              <a:rPr lang="pt-BR" dirty="0"/>
              <a:t>, ou como figuras e progressões dentro de uma peça, ou seja, </a:t>
            </a:r>
            <a:r>
              <a:rPr lang="pt-BR" i="1" dirty="0"/>
              <a:t>estilos</a:t>
            </a:r>
            <a:r>
              <a:rPr lang="pt-BR" dirty="0"/>
              <a:t>. A distinção entre tipos e estilos é flexível; minuetos e marchas representam tipos completos de composição, mas também oferecem estilo para outras peças” (RATNER, 1980, p. 9).</a:t>
            </a:r>
          </a:p>
        </p:txBody>
      </p:sp>
    </p:spTree>
    <p:extLst>
      <p:ext uri="{BB962C8B-B14F-4D97-AF65-F5344CB8AC3E}">
        <p14:creationId xmlns:p14="http://schemas.microsoft.com/office/powerpoint/2010/main" val="1016329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7B68FB-A28B-5445-8720-56E493826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Tipos, segundo Ratner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0B6067-6CE2-5047-A232-8F43E442D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pt-BR" dirty="0"/>
              <a:t>Danças (minueto, sarabanda, </a:t>
            </a:r>
            <a:r>
              <a:rPr lang="pt-BR" dirty="0" err="1"/>
              <a:t>polonaise</a:t>
            </a:r>
            <a:r>
              <a:rPr lang="pt-BR" dirty="0"/>
              <a:t>, </a:t>
            </a:r>
            <a:r>
              <a:rPr lang="pt-BR" dirty="0" err="1"/>
              <a:t>bourée</a:t>
            </a:r>
            <a:r>
              <a:rPr lang="pt-BR" dirty="0"/>
              <a:t>, </a:t>
            </a:r>
            <a:r>
              <a:rPr lang="pt-BR" dirty="0" err="1"/>
              <a:t>contredanse</a:t>
            </a:r>
            <a:r>
              <a:rPr lang="pt-BR" dirty="0"/>
              <a:t>, </a:t>
            </a:r>
            <a:r>
              <a:rPr lang="pt-BR" dirty="0" err="1"/>
              <a:t>gavotte</a:t>
            </a:r>
            <a:r>
              <a:rPr lang="pt-BR" dirty="0"/>
              <a:t>, </a:t>
            </a:r>
            <a:r>
              <a:rPr lang="pt-BR" dirty="0" err="1"/>
              <a:t>gigue</a:t>
            </a:r>
            <a:r>
              <a:rPr lang="pt-BR" dirty="0"/>
              <a:t>, siciliano, marcha); </a:t>
            </a:r>
          </a:p>
          <a:p>
            <a:pPr fontAlgn="ctr"/>
            <a:r>
              <a:rPr lang="pt-BR" dirty="0"/>
              <a:t>Estilos (militar e música de caça; estilo cantante; estilo brilhante; abertura francesa; pastoral; música turca; </a:t>
            </a:r>
            <a:r>
              <a:rPr lang="pt-BR" i="1" dirty="0" err="1"/>
              <a:t>sturm</a:t>
            </a:r>
            <a:r>
              <a:rPr lang="pt-BR" i="1" dirty="0"/>
              <a:t> </a:t>
            </a:r>
            <a:r>
              <a:rPr lang="pt-BR" i="1" dirty="0" err="1"/>
              <a:t>und</a:t>
            </a:r>
            <a:r>
              <a:rPr lang="pt-BR" i="1" dirty="0"/>
              <a:t> </a:t>
            </a:r>
            <a:r>
              <a:rPr lang="pt-BR" i="1" dirty="0" err="1"/>
              <a:t>drang</a:t>
            </a:r>
            <a:r>
              <a:rPr lang="pt-BR" i="1" dirty="0"/>
              <a:t>;</a:t>
            </a:r>
            <a:r>
              <a:rPr lang="pt-BR" dirty="0"/>
              <a:t> sensibilidade; estilo erudito ou estrito; fantasia);</a:t>
            </a:r>
          </a:p>
          <a:p>
            <a:pPr fontAlgn="ctr"/>
            <a:r>
              <a:rPr lang="pt-BR" dirty="0"/>
              <a:t>Pictorialismo e "pintura de palavras" [</a:t>
            </a:r>
            <a:r>
              <a:rPr lang="pt-BR" i="1" dirty="0" err="1"/>
              <a:t>word-painting</a:t>
            </a:r>
            <a:r>
              <a:rPr lang="pt-BR" dirty="0"/>
              <a:t>]</a:t>
            </a:r>
          </a:p>
          <a:p>
            <a:pPr fontAlgn="ctr"/>
            <a:r>
              <a:rPr lang="pt-BR" dirty="0"/>
              <a:t>Uso dos tópicos: Barroco </a:t>
            </a:r>
            <a:r>
              <a:rPr lang="pt-BR" dirty="0" err="1"/>
              <a:t>X</a:t>
            </a:r>
            <a:r>
              <a:rPr lang="pt-BR" dirty="0"/>
              <a:t> Clássico (RATNER, 1980, pp. 26-28)</a:t>
            </a:r>
          </a:p>
          <a:p>
            <a:pPr lvl="1" fontAlgn="ctr"/>
            <a:r>
              <a:rPr lang="pt-BR" dirty="0"/>
              <a:t>Tende a desenvolver uma ideia única no Barroco, por toda a peça</a:t>
            </a:r>
          </a:p>
          <a:p>
            <a:pPr lvl="1" fontAlgn="ctr"/>
            <a:r>
              <a:rPr lang="pt-BR" dirty="0"/>
              <a:t>Emprega misturas e contrastes na música do Classicismo, quase como regra.</a:t>
            </a:r>
          </a:p>
        </p:txBody>
      </p:sp>
    </p:spTree>
    <p:extLst>
      <p:ext uri="{BB962C8B-B14F-4D97-AF65-F5344CB8AC3E}">
        <p14:creationId xmlns:p14="http://schemas.microsoft.com/office/powerpoint/2010/main" val="233357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775B98-E570-3543-B2BF-5C3C8D2B9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análise tópica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F48F4D-1B13-4741-9E7B-02E36E52E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Allanbrook: “a familiaridade com os </a:t>
            </a:r>
            <a:r>
              <a:rPr lang="pt-BR" i="1" dirty="0" err="1"/>
              <a:t>topoi</a:t>
            </a:r>
            <a:r>
              <a:rPr lang="pt-BR" dirty="0"/>
              <a:t> libera o autor do dilema que ele enfrentaria ao tentar explicar uma determinada passagem [...]. Ao reconhecer um estilo característico [...] ele pode articular dentro de certos limites uma resposta compartilhada que determinada passagem irá evocar” (ALLANBROOK, 1983, pp. 2-3).</a:t>
            </a:r>
          </a:p>
          <a:p>
            <a:r>
              <a:rPr lang="pt-BR" dirty="0"/>
              <a:t>Agawu</a:t>
            </a:r>
          </a:p>
          <a:p>
            <a:pPr lvl="1"/>
            <a:r>
              <a:rPr lang="pt-BR" dirty="0"/>
              <a:t>De acordo com Allanbrook, presume-se a competência do ouvinte em reconhecer como lugar comum algo que lhe seja familiar. </a:t>
            </a:r>
          </a:p>
          <a:p>
            <a:pPr lvl="1"/>
            <a:r>
              <a:rPr lang="pt-BR" dirty="0"/>
              <a:t>A combinação de sequências tópicas sugere a possibilidade de uma análise narrativa, como a partir de um “roteiro” </a:t>
            </a:r>
          </a:p>
          <a:p>
            <a:pPr lvl="1"/>
            <a:r>
              <a:rPr lang="pt-BR" dirty="0"/>
              <a:t>“Os tópicos são pontos de partida, mas nunca identidades totais” (AGAWU, 1991, pp. 33-34).</a:t>
            </a:r>
          </a:p>
        </p:txBody>
      </p:sp>
    </p:spTree>
    <p:extLst>
      <p:ext uri="{BB962C8B-B14F-4D97-AF65-F5344CB8AC3E}">
        <p14:creationId xmlns:p14="http://schemas.microsoft.com/office/powerpoint/2010/main" val="1451676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0D3217-A015-804B-8C0F-32F539045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Correlação e marcações (HATTEN)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5FFD75-239A-414B-86E3-8A466354F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Os tópicos não são capazes de oferecer por si só uma explicação total para uma peça.</a:t>
            </a:r>
          </a:p>
          <a:p>
            <a:r>
              <a:rPr lang="pt-BR" dirty="0"/>
              <a:t>A estrutura formal e harmônica opera em conjunto com as justaposições tópicas, cabe então correlaciona-las.</a:t>
            </a:r>
          </a:p>
          <a:p>
            <a:r>
              <a:rPr lang="pt-BR" dirty="0"/>
              <a:t>Pode-se refinar o conceito de expressividade ao compreender como os gêneros são marcados por determinadas estruturas e convenções. Teoria das marcações (</a:t>
            </a:r>
            <a:r>
              <a:rPr lang="pt-BR" i="1" dirty="0" err="1"/>
              <a:t>markedness</a:t>
            </a:r>
            <a:r>
              <a:rPr lang="pt-BR" dirty="0"/>
              <a:t>).</a:t>
            </a:r>
          </a:p>
          <a:p>
            <a:r>
              <a:rPr lang="pt-BR" dirty="0"/>
              <a:t>Jogo de oposições construído por Hatten, inspirado pelo quadrado de Greimas.</a:t>
            </a:r>
          </a:p>
        </p:txBody>
      </p:sp>
    </p:spTree>
    <p:extLst>
      <p:ext uri="{BB962C8B-B14F-4D97-AF65-F5344CB8AC3E}">
        <p14:creationId xmlns:p14="http://schemas.microsoft.com/office/powerpoint/2010/main" val="430232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A6FC69-E1F8-064F-A94F-40170CEC3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2BB0E9-37AE-AD4A-A722-A232AE53F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AGAWU, Kofi. </a:t>
            </a:r>
            <a:r>
              <a:rPr lang="pt-BR" i="1" dirty="0" err="1"/>
              <a:t>Playing</a:t>
            </a:r>
            <a:r>
              <a:rPr lang="pt-BR" i="1" dirty="0"/>
              <a:t> </a:t>
            </a:r>
            <a:r>
              <a:rPr lang="pt-BR" i="1" dirty="0" err="1"/>
              <a:t>With</a:t>
            </a:r>
            <a:r>
              <a:rPr lang="pt-BR" i="1" dirty="0"/>
              <a:t> </a:t>
            </a:r>
            <a:r>
              <a:rPr lang="pt-BR" i="1" dirty="0" err="1"/>
              <a:t>Signs</a:t>
            </a:r>
            <a:r>
              <a:rPr lang="pt-BR" i="1" dirty="0"/>
              <a:t>: A </a:t>
            </a:r>
            <a:r>
              <a:rPr lang="pt-BR" i="1" dirty="0" err="1"/>
              <a:t>Semiotic</a:t>
            </a:r>
            <a:r>
              <a:rPr lang="pt-BR" i="1" dirty="0"/>
              <a:t> </a:t>
            </a:r>
            <a:r>
              <a:rPr lang="pt-BR" i="1" dirty="0" err="1"/>
              <a:t>Interpretation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Classic Music</a:t>
            </a:r>
            <a:r>
              <a:rPr lang="pt-BR" dirty="0"/>
              <a:t>. Princeton: PUP, 1991.</a:t>
            </a:r>
          </a:p>
          <a:p>
            <a:r>
              <a:rPr lang="pt-BR" dirty="0"/>
              <a:t>ALLANBROOK, Wye J. </a:t>
            </a:r>
            <a:r>
              <a:rPr lang="pt-BR" i="1" dirty="0" err="1"/>
              <a:t>Rhythmic</a:t>
            </a:r>
            <a:r>
              <a:rPr lang="pt-BR" i="1" dirty="0"/>
              <a:t> </a:t>
            </a:r>
            <a:r>
              <a:rPr lang="pt-BR" i="1" dirty="0" err="1"/>
              <a:t>Gesture</a:t>
            </a:r>
            <a:r>
              <a:rPr lang="pt-BR" i="1" dirty="0"/>
              <a:t> in Mozart: Le </a:t>
            </a:r>
            <a:r>
              <a:rPr lang="pt-BR" i="1" dirty="0" err="1"/>
              <a:t>Nozze</a:t>
            </a:r>
            <a:r>
              <a:rPr lang="pt-BR" i="1" dirty="0"/>
              <a:t> </a:t>
            </a:r>
            <a:r>
              <a:rPr lang="pt-BR" i="1" dirty="0" err="1"/>
              <a:t>di</a:t>
            </a:r>
            <a:r>
              <a:rPr lang="pt-BR" i="1" dirty="0"/>
              <a:t> </a:t>
            </a:r>
            <a:r>
              <a:rPr lang="pt-BR" i="1" dirty="0" err="1"/>
              <a:t>Figaro</a:t>
            </a:r>
            <a:r>
              <a:rPr lang="pt-BR" i="1" dirty="0"/>
              <a:t> </a:t>
            </a:r>
            <a:r>
              <a:rPr lang="pt-BR" i="1" dirty="0" err="1"/>
              <a:t>and</a:t>
            </a:r>
            <a:r>
              <a:rPr lang="pt-BR" i="1" dirty="0"/>
              <a:t> Don Giovanni</a:t>
            </a:r>
            <a:r>
              <a:rPr lang="pt-BR" dirty="0"/>
              <a:t>. Chicago: CUP, 1983.</a:t>
            </a:r>
          </a:p>
          <a:p>
            <a:r>
              <a:rPr lang="pt-BR" dirty="0"/>
              <a:t>HATTEN, Robert. </a:t>
            </a:r>
            <a:r>
              <a:rPr lang="pt-BR" i="1" dirty="0"/>
              <a:t>Musical </a:t>
            </a:r>
            <a:r>
              <a:rPr lang="pt-BR" i="1" dirty="0" err="1"/>
              <a:t>Meaning</a:t>
            </a:r>
            <a:r>
              <a:rPr lang="pt-BR" i="1" dirty="0"/>
              <a:t> in Beethoven: </a:t>
            </a:r>
            <a:r>
              <a:rPr lang="pt-BR" i="1" dirty="0" err="1"/>
              <a:t>Markedness</a:t>
            </a:r>
            <a:r>
              <a:rPr lang="pt-BR" i="1" dirty="0"/>
              <a:t>, </a:t>
            </a:r>
            <a:r>
              <a:rPr lang="pt-BR" i="1" dirty="0" err="1"/>
              <a:t>Correlation</a:t>
            </a:r>
            <a:r>
              <a:rPr lang="pt-BR" i="1" dirty="0"/>
              <a:t>, </a:t>
            </a:r>
            <a:r>
              <a:rPr lang="pt-BR" i="1" dirty="0" err="1"/>
              <a:t>and</a:t>
            </a:r>
            <a:r>
              <a:rPr lang="pt-BR" i="1" dirty="0"/>
              <a:t> </a:t>
            </a:r>
            <a:r>
              <a:rPr lang="pt-BR" i="1" dirty="0" err="1"/>
              <a:t>Interpretation</a:t>
            </a:r>
            <a:r>
              <a:rPr lang="pt-BR" dirty="0"/>
              <a:t>. </a:t>
            </a:r>
            <a:r>
              <a:rPr lang="pt-BR" dirty="0" err="1"/>
              <a:t>Bloomington</a:t>
            </a:r>
            <a:r>
              <a:rPr lang="pt-BR" dirty="0"/>
              <a:t>, Indiana: IUP, 2004.</a:t>
            </a:r>
          </a:p>
          <a:p>
            <a:r>
              <a:rPr lang="pt-BR" dirty="0"/>
              <a:t>MONELLE, Raymond. </a:t>
            </a:r>
            <a:r>
              <a:rPr lang="pt-BR" i="1" dirty="0"/>
              <a:t>The </a:t>
            </a:r>
            <a:r>
              <a:rPr lang="pt-BR" i="1" dirty="0" err="1"/>
              <a:t>Sense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Music: </a:t>
            </a:r>
            <a:r>
              <a:rPr lang="pt-BR" i="1" dirty="0" err="1"/>
              <a:t>Semiotic</a:t>
            </a:r>
            <a:r>
              <a:rPr lang="pt-BR" i="1" dirty="0"/>
              <a:t> </a:t>
            </a:r>
            <a:r>
              <a:rPr lang="pt-BR" i="1" dirty="0" err="1"/>
              <a:t>Essays</a:t>
            </a:r>
            <a:r>
              <a:rPr lang="pt-BR" dirty="0"/>
              <a:t>. Princeton: PUP, 2000.</a:t>
            </a:r>
          </a:p>
          <a:p>
            <a:r>
              <a:rPr lang="pt-BR" dirty="0"/>
              <a:t>RATNER, Leonard. </a:t>
            </a:r>
            <a:r>
              <a:rPr lang="pt-BR" i="1" dirty="0"/>
              <a:t>Classic Music: Expression, </a:t>
            </a:r>
            <a:r>
              <a:rPr lang="pt-BR" i="1" dirty="0" err="1"/>
              <a:t>Form</a:t>
            </a:r>
            <a:r>
              <a:rPr lang="pt-BR" i="1" dirty="0"/>
              <a:t>, </a:t>
            </a:r>
            <a:r>
              <a:rPr lang="pt-BR" i="1" dirty="0" err="1"/>
              <a:t>and</a:t>
            </a:r>
            <a:r>
              <a:rPr lang="pt-BR" i="1" dirty="0"/>
              <a:t> </a:t>
            </a:r>
            <a:r>
              <a:rPr lang="pt-BR" i="1" dirty="0" err="1"/>
              <a:t>Style</a:t>
            </a:r>
            <a:r>
              <a:rPr lang="pt-BR" dirty="0"/>
              <a:t>. London/New York: </a:t>
            </a:r>
            <a:r>
              <a:rPr lang="pt-BR" dirty="0" err="1"/>
              <a:t>MacMillan</a:t>
            </a:r>
            <a:r>
              <a:rPr lang="pt-BR" dirty="0"/>
              <a:t>/</a:t>
            </a:r>
            <a:r>
              <a:rPr lang="pt-BR" dirty="0" err="1"/>
              <a:t>Schirmer</a:t>
            </a:r>
            <a:r>
              <a:rPr lang="pt-BR" dirty="0"/>
              <a:t>, 1980.</a:t>
            </a:r>
          </a:p>
        </p:txBody>
      </p:sp>
    </p:spTree>
    <p:extLst>
      <p:ext uri="{BB962C8B-B14F-4D97-AF65-F5344CB8AC3E}">
        <p14:creationId xmlns:p14="http://schemas.microsoft.com/office/powerpoint/2010/main" val="843465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Tipo de Madeira</Template>
  <TotalTime>54</TotalTime>
  <Words>615</Words>
  <Application>Microsoft Macintosh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Calibri</vt:lpstr>
      <vt:lpstr>Rockwell</vt:lpstr>
      <vt:lpstr>Rockwell Condensed</vt:lpstr>
      <vt:lpstr>Rockwell Extra Bold</vt:lpstr>
      <vt:lpstr>Wingdings</vt:lpstr>
      <vt:lpstr>Tipo de Madeira</vt:lpstr>
      <vt:lpstr>Teoria das tópicas musicais</vt:lpstr>
      <vt:lpstr>Desmistificando a “novidade” a respeito de tópicas</vt:lpstr>
      <vt:lpstr>Ratner, Classic Music: Expression, Form, and Style (1980)</vt:lpstr>
      <vt:lpstr>Tipos, segundo Ratner</vt:lpstr>
      <vt:lpstr>A análise tópica</vt:lpstr>
      <vt:lpstr>Correlação e marcações (HATTEN)</vt:lpstr>
      <vt:lpstr>Referências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das tópicas musicais</dc:title>
  <dc:creator>Paulo de Tarso Salles</dc:creator>
  <cp:lastModifiedBy>Paulo de Tarso Salles</cp:lastModifiedBy>
  <cp:revision>6</cp:revision>
  <dcterms:created xsi:type="dcterms:W3CDTF">2018-04-22T12:53:33Z</dcterms:created>
  <dcterms:modified xsi:type="dcterms:W3CDTF">2018-04-22T13:47:34Z</dcterms:modified>
</cp:coreProperties>
</file>