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  <p:sldId id="281" r:id="rId26"/>
    <p:sldId id="290" r:id="rId27"/>
    <p:sldId id="282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B42-A229-4938-93EB-FEC1C2A88099}" type="datetimeFigureOut">
              <a:rPr lang="pt-BR" smtClean="0"/>
              <a:pPr/>
              <a:t>19/09/2018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92DF-1CC1-4C1C-AB6E-87B11D4272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de Mercado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Cap. </a:t>
            </a:r>
            <a:r>
              <a:rPr lang="pt-BR" dirty="0"/>
              <a:t>15, </a:t>
            </a:r>
            <a:r>
              <a:rPr lang="pt-BR" dirty="0" err="1" smtClean="0"/>
              <a:t>Varian</a:t>
            </a:r>
            <a:r>
              <a:rPr lang="pt-BR" dirty="0" smtClean="0"/>
              <a:t>, 9ª edição</a:t>
            </a:r>
          </a:p>
          <a:p>
            <a:endParaRPr lang="pt-BR" dirty="0"/>
          </a:p>
          <a:p>
            <a:r>
              <a:rPr lang="pt-BR" dirty="0" smtClean="0"/>
              <a:t>Objetivo: Derivar e analisar alguns aspectos da demanda de mercado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Margens extensiva e intensiva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Margem extensiva: consumidor decide se entra ou não em determinado mercado, ou seja, é o salto de uma quantidade 0 para algo positivo quando o preço varia.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Margem intensiva: quando o consumidor já consome uma quantidade positiva do bem e decide se consome uma quantidade maior ou menor diante de uma variação de preço.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É uma medida de sensibilidade da curva de demanda em relação a uma variação de preço ou da renda. A elasticidade-preço da demanda é dada por: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𝜀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𝑝𝑑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den>
                        </m:f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den>
                    </m:f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medida é livre de unidades de medida</a:t>
                </a:r>
              </a:p>
              <a:p>
                <a:pPr lvl="1"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não é o caso da inclinação da curva de demanda em que a unidade de medida interfere.</a:t>
                </a: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704" t="-2965" r="-1852" b="-6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Como em geral o sinal da elasticidade-preço da demanda é negativo, costuma-se trabalhar com valores absolutos.</a:t>
                </a: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Considere a seguinte curva de demanda:</a:t>
                </a: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Em que –b é a inclinação e a elasticidade é dada por: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𝜀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𝑝𝑑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𝑏𝑝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𝑏𝑝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𝑏𝑝</m:t>
                        </m:r>
                      </m:den>
                    </m:f>
                  </m:oMath>
                </a14:m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704" t="-2965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3786190"/>
            <a:ext cx="1549296" cy="42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3" y="2060848"/>
            <a:ext cx="7107709" cy="464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Nota-se pela equação que a elasticidade varia ao longo da curva de demanda.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067944" y="3140968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Em que a elasticidade é -1 no ponto médio.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Demanda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elástica: |ɛ| &gt; 1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inelástica: |ɛ| &lt; 1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unitária: |ɛ| = 1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Quanto maior o número de substitutos próximos, maior deve ser a elasticidade da curva de demanda.</a:t>
            </a:r>
          </a:p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Entretanto, se um bem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tiver poucos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substitutos próximos, sua demanda será bastante inelástica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receita da firma é dada por: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o preço aumenta, a quantidade demandada cai, portanto, a receita pode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 ou   depende da elasticidade preço da demanda!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Deixemos o preço variar p+∆p e a quantidade q+∆q. A nova receita será dada por: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844824"/>
            <a:ext cx="1218809" cy="52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7704" y="5288693"/>
            <a:ext cx="5221415" cy="123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Ao subtrairmos R de R’, teremos: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Para valores pequenos 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Δp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podemos ignorar o último termo, então segue que: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Dividindo por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Δp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temos: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285992"/>
            <a:ext cx="363181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3" y="3929066"/>
            <a:ext cx="251885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5214950"/>
            <a:ext cx="180874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</a:t>
            </a:r>
            <a:endParaRPr lang="pt-B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56497"/>
            <a:ext cx="7787208" cy="541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ixaDeTexto 3"/>
          <p:cNvSpPr txBox="1"/>
          <p:nvPr/>
        </p:nvSpPr>
        <p:spPr>
          <a:xfrm>
            <a:off x="4644008" y="1772816"/>
            <a:ext cx="36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Quando o preço aumenta, a receita aumenta em </a:t>
            </a:r>
            <a:r>
              <a:rPr lang="pt-BR" sz="2600" dirty="0" err="1">
                <a:latin typeface="Times New Roman" pitchFamily="18" charset="0"/>
                <a:cs typeface="Times New Roman" pitchFamily="18" charset="0"/>
              </a:rPr>
              <a:t>qΔp</a:t>
            </a:r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 e diminui em </a:t>
            </a:r>
            <a:r>
              <a:rPr lang="pt-BR" sz="2600" dirty="0" err="1" smtClean="0">
                <a:latin typeface="Times New Roman" pitchFamily="18" charset="0"/>
                <a:cs typeface="Times New Roman" pitchFamily="18" charset="0"/>
              </a:rPr>
              <a:t>pΔq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Quando o resultado líquido desses dois efeitos será positivo? Para isso, devemos ter: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Rearranjando, teremos: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lado esquerdo da equação acima é ε(p) (um número negativo), multiplicando por -1 temos: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571744"/>
            <a:ext cx="2646498" cy="81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857628"/>
            <a:ext cx="1432180" cy="65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7843" y="5517232"/>
            <a:ext cx="1462229" cy="480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inelástica (|ε(p)|&lt;1), então quando o preço aumenta a receita também aumenta.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elástica (|ε(p)|&gt;1), então quando o preço aumenta a receita cai.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unitária (|ε(p)|=1), então quando o preço aumenta a receita permanece inalterada.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individual e de mercado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função de demanda individual do consumidor i pelo bem 1, pode ser dada por: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uma economia com n consumidores,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 demanda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mercado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do bem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 será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 soma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das demandas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individuais de todos os consumidores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pt-B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00232" y="2643182"/>
          <a:ext cx="54006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o" r:id="rId3" imgW="5400403" imgH="705625" progId="Word.Document.12">
                  <p:embed/>
                </p:oleObj>
              </mc:Choice>
              <mc:Fallback>
                <p:oleObj name="Documento" r:id="rId3" imgW="5400403" imgH="70562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643182"/>
                        <a:ext cx="54006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3648" y="5357826"/>
            <a:ext cx="6083992" cy="10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Demandas de elasticidade constante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 fontScale="92500"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Que tipo de demanda tem elasticidade constante?</a:t>
                </a: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Bom, sabemos que para a receita ser constante diante de uma variação de preço, a 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ε</a:t>
                </a:r>
                <a:r>
                  <a:rPr lang="pt-BR" baseline="-25000" dirty="0" err="1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pt-BR" baseline="-25000" dirty="0" err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 tem que ser igual a -1. Assim, se tivermos uma demanda para a qual a RT permanece sempre constante diante de alterações de preço, saberemos que ela </a:t>
                </a:r>
                <a:r>
                  <a:rPr lang="pt-BR" dirty="0">
                    <a:latin typeface="Times New Roman" pitchFamily="18" charset="0"/>
                    <a:cs typeface="Times New Roman" pitchFamily="18" charset="0"/>
                  </a:rPr>
                  <a:t>terá </a:t>
                </a:r>
                <a:r>
                  <a:rPr lang="pt-BR" dirty="0" err="1">
                    <a:latin typeface="Times New Roman" pitchFamily="18" charset="0"/>
                    <a:cs typeface="Times New Roman" pitchFamily="18" charset="0"/>
                  </a:rPr>
                  <a:t>ε</a:t>
                </a:r>
                <a:r>
                  <a:rPr lang="pt-BR" baseline="-25000" dirty="0" err="1">
                    <a:latin typeface="Times New Roman" pitchFamily="18" charset="0"/>
                    <a:cs typeface="Times New Roman" pitchFamily="18" charset="0"/>
                  </a:rPr>
                  <a:t>pd</a:t>
                </a:r>
                <a:r>
                  <a:rPr lang="pt-BR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igual a -1 ao longo de toda a curva de demanda.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𝑝𝑞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</m:e>
                    </m:acc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→</m:t>
                    </m:r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𝑅</m:t>
                            </m:r>
                          </m:e>
                        </m:acc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>
                <a:blip r:embed="rId4"/>
                <a:stretch>
                  <a:fillRect l="-1481" t="-1587" r="-170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Demandas de elasticidade constante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511" y="1700808"/>
            <a:ext cx="6354753" cy="49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ixaDeTexto 3"/>
          <p:cNvSpPr txBox="1"/>
          <p:nvPr/>
        </p:nvSpPr>
        <p:spPr>
          <a:xfrm>
            <a:off x="4139952" y="1556792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Observe que no gráfico à seguir o preço multiplicado pela quantidade é constante ao longo da curva de demanda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627784" y="62373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2,7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Demandas de elasticidade constante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A fórmula geral para uma demanda com elasticidade constante de ε é: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𝐴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𝜀</m:t>
                        </m:r>
                      </m:sup>
                    </m:sSup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Em que A é uma constante positiva arbitrária. Aplicando o logaritmo na expressão acima temos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𝑙𝑛𝑞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𝑙𝑛𝐴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𝜀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𝑙𝑛𝑝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Marginal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Vimos anteriormente que:</a:t>
                </a:r>
              </a:p>
              <a:p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𝑅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Dividindo por 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Δq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, obtemos a receita marginal: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  <m:r>
                          <m:rPr>
                            <m:nor/>
                          </m:rPr>
                          <a:rPr lang="pt-BR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d>
                      <m:dPr>
                        <m:begChr m:val="["/>
                        <m:endChr m:val="]"/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den>
                        </m:f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  <m:r>
                              <m:rPr>
                                <m:nor/>
                              </m:rPr>
                              <a:rPr lang="pt-BR" dirty="0">
                                <a:latin typeface="Times New Roman" pitchFamily="18" charset="0"/>
                                <a:cs typeface="Times New Roman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Note que o segundo termo dentro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do colchete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é o inverso da elasticidade: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𝜀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den>
                        </m:f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den>
                        </m:f>
                      </m:den>
                    </m:f>
                    <m:r>
                      <a:rPr lang="pt-BR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den>
                    </m:f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2695" r="-22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Marginal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expressão da receita marginal torna-se:</a:t>
                </a: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𝜀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den>
                        </m:f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pt-B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itchFamily="18" charset="0"/>
                                  </a:rPr>
                                  <m:t>𝜀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itchFamily="18" charset="0"/>
                                  </a:rPr>
                                  <m:t>(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itchFamily="18" charset="0"/>
                                  </a:rPr>
                                  <m:t>𝑞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itchFamily="18" charset="0"/>
                                  </a:rPr>
                                  <m:t>)</m:t>
                                </m:r>
                              </m:e>
                            </m:d>
                          </m:den>
                        </m:f>
                      </m:e>
                    </m:d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Na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última igualdade, para evitar confusão, colocamos a elasticidade em módulo, por se tratar de um valor negativo.</a:t>
                </a: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 e Receita Marginal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Diante de um aumento no preço temos que: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inelástica (|ε(p)|&lt;1), então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Rmg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&lt;0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elástica (|ε(p)|&gt;1), então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Rmg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&gt;0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demanda é unitária (|ε(p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)|=1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), então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Rmg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Determinação de preço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Será que um produtor que queira maximizar lucros, escolheria um preço para o qual a elasticidade preço da demanda seja menor que 1 (ou seja, num ponto onde a demanda é inelástica)?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28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Curvas de Receita Marginal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Tome a seguinte expressão para 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Rmg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𝑅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)+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Tome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a curva de demanda inversa dada por: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𝑝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𝑏𝑞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Note que a inclinação da curva de demanda é dada por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=−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𝑏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t-BR" dirty="0" smtClean="0">
                    <a:latin typeface="Cambria Math" panose="02040503050406030204" pitchFamily="18" charset="0"/>
                    <a:cs typeface="Times New Roman" pitchFamily="18" charset="0"/>
                  </a:rPr>
                  <a:t>Portanto, a </a:t>
                </a:r>
                <a:r>
                  <a:rPr lang="pt-BR" dirty="0" err="1" smtClean="0">
                    <a:latin typeface="Cambria Math" panose="02040503050406030204" pitchFamily="18" charset="0"/>
                    <a:cs typeface="Times New Roman" pitchFamily="18" charset="0"/>
                  </a:rPr>
                  <a:t>RMg</a:t>
                </a:r>
                <a:r>
                  <a:rPr lang="pt-BR" dirty="0" smtClean="0">
                    <a:latin typeface="Cambria Math" panose="02040503050406030204" pitchFamily="18" charset="0"/>
                    <a:cs typeface="Times New Roman" pitchFamily="18" charset="0"/>
                  </a:rPr>
                  <a:t> no caso da demanda linear:</a:t>
                </a:r>
              </a:p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𝑅𝑚𝑔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𝑏𝑞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𝑏𝑞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−2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𝑞</m:t>
                    </m:r>
                  </m:oMath>
                </a14:m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1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Curvas de Receita Marginal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Graficamente temos: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2143116"/>
            <a:ext cx="4160504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Elasticidade-renda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A elasticidade-renda da demanda é dada por: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𝑒𝑙𝑎𝑠𝑡𝑖𝑐𝑖𝑑𝑎𝑑𝑒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𝑟𝑒𝑛𝑑𝑎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𝑑𝑒𝑚𝑎𝑛𝑑𝑎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𝑞</m:t>
                            </m:r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∆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𝑚</m:t>
                            </m:r>
                          </m:den>
                        </m:f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Bem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normal é aquele no qual o aumento da renda provoca o aumento da demanda (ɛ&gt;0).</a:t>
                </a: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Bem inferior é aquele no qual o aumento na renda leva à diminuição da demanda (ɛ&gt;0).</a:t>
                </a: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 r="-1852" b="-8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Hipótese do consumidor representativo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Como 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individual de um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bem depende dos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preços e da renda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demanda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agregada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dependerá dos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preços e da distribuição de rendas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Podemos pensar na demanda agregada como a demanda de um “consumidor representativo”.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que M é a soma de todas as rendas.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714884"/>
            <a:ext cx="201589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Elasticidade-renda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Bens de luxo. São bens cuja elasticidade-renda da demanda é maior que 1, ou seja, um aumento de 1% na renda conduz a um aumento de mais de 1% na demanda. de um bem de luxo.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No entanto, como regra de ouro, as elasticidades-renda tendem a aglomerarem-se em torno de 1. Podemos ver a razão disso pelo exame da restrição orçamentária.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Elasticidade-renda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Considere as restrições orçamentárias de dois níveis diferentes de renda: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′</m:t>
                        </m:r>
                      </m:sup>
                    </m:sSubSup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′</m:t>
                        </m:r>
                      </m:sup>
                    </m:sSubSup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pt-BR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p>
                    </m:sSubSup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p>
                    </m:sSubSup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Subtraindo a segunda equação da primeira e representando as diferenças por Δ: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∆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𝑚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Multiplicando e dividindo por x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 e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dividindo por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m ambos os lados temos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pt-BR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>
                <a:blip r:embed="rId2"/>
                <a:stretch>
                  <a:fillRect l="-1481" t="-3244" r="-170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Elasticidade-renda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Dividindo ambos os lados por 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Δm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/m e utilizando s</a:t>
                </a:r>
                <a:r>
                  <a:rPr lang="pt-BR" baseline="-25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pt-BR" baseline="-25000" dirty="0" err="1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dirty="0" err="1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pt-BR" baseline="-25000" dirty="0" err="1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/m para representar a parcela de gasto do bem i, segue que:</a:t>
                </a: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𝑠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𝑠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pt-B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1</m:t>
                    </m:r>
                  </m:oMath>
                </a14:m>
                <a:endParaRPr lang="pt-BR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Pela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equação acima </a:t>
                </a:r>
                <a:r>
                  <a:rPr lang="pt-BR" smtClean="0">
                    <a:latin typeface="Times New Roman" pitchFamily="18" charset="0"/>
                    <a:cs typeface="Times New Roman" pitchFamily="18" charset="0"/>
                  </a:rPr>
                  <a:t>verifica-se </a:t>
                </a:r>
                <a:r>
                  <a:rPr lang="pt-BR" smtClean="0">
                    <a:latin typeface="Times New Roman" pitchFamily="18" charset="0"/>
                    <a:cs typeface="Times New Roman" pitchFamily="18" charset="0"/>
                  </a:rPr>
                  <a:t>que </a:t>
                </a:r>
                <a:r>
                  <a:rPr lang="pt-BR" dirty="0" smtClean="0">
                    <a:latin typeface="Times New Roman" pitchFamily="18" charset="0"/>
                    <a:cs typeface="Times New Roman" pitchFamily="18" charset="0"/>
                  </a:rPr>
                  <a:t>a média ponderada das elasticidades-renda é 1, em que os pesos são as parcelas de gasto.</a:t>
                </a:r>
                <a:endParaRPr lang="pt-BR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9" t="-2156" r="-1407" b="-53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Curva de demanda do mercado do bem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fixarmos a renda e o preço do bem 2, podemos traçar a curva de demanda do bem 1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0767" y="2852936"/>
            <a:ext cx="5522386" cy="375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ixaDeTexto 3"/>
          <p:cNvSpPr txBox="1"/>
          <p:nvPr/>
        </p:nvSpPr>
        <p:spPr>
          <a:xfrm>
            <a:off x="4427984" y="3068960"/>
            <a:ext cx="201622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Curva de demanda inversa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4725144"/>
            <a:ext cx="20162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P(q)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Variação no preço dos demais bens e na renda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Bens substitutos: quando o preço do bem 2 aumenta, a curva de demanda do bem 1 se desloca para direita.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Bens complementares: quando o preço do bem 2 aumenta, a curva de demanda do bem 1 se desloca para dentro.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Bens normais: quando a renda aumenta, a curva de demanda do bem 1 se desloca para a  direita.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inversa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função de demanda inversa P(X)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indica qual deveria ser 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preço de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mercado do bem 1 para que se demandem X unidades dele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Sabe-se que preço do bem = taxa marginal de substituição (TMS) entre esse bem e os demais.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Demanda inversa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todos os consumidores se defrontam com os mesmos preços, todos terão a mesma TMS nas suas escolhas ótimas.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Assim, P(X) mede a taxa marginal de substituição ou propensão marginal a pagar de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TODOS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os consumidores.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Agregação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curva demanda agregada é dada pela soma horizontal das curvas de demanda individuais.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Suponha que as curvas de demanda dos consumidores 1 e 2 sejam dadas por:</a:t>
            </a:r>
          </a:p>
          <a:p>
            <a:pPr algn="just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8" y="4643446"/>
            <a:ext cx="4164494" cy="153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Agregação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Podemos representar as demandas dos consumidores 1 e 2, e a demanda agregada por: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214686"/>
            <a:ext cx="7775751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1203</Words>
  <Application>Microsoft Office PowerPoint</Application>
  <PresentationFormat>Apresentação na tela (4:3)</PresentationFormat>
  <Paragraphs>154</Paragraphs>
  <Slides>32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 Math</vt:lpstr>
      <vt:lpstr>Symbol</vt:lpstr>
      <vt:lpstr>Times New Roman</vt:lpstr>
      <vt:lpstr>Tema do Office</vt:lpstr>
      <vt:lpstr>Documento</vt:lpstr>
      <vt:lpstr>Demanda de Mercado</vt:lpstr>
      <vt:lpstr>Demanda individual e de mercado</vt:lpstr>
      <vt:lpstr>Hipótese do consumidor representativo</vt:lpstr>
      <vt:lpstr>Curva de demanda do mercado do bem 1</vt:lpstr>
      <vt:lpstr>Variação no preço dos demais bens e na renda</vt:lpstr>
      <vt:lpstr>Demanda inversa</vt:lpstr>
      <vt:lpstr>Demanda inversa</vt:lpstr>
      <vt:lpstr>Agregação</vt:lpstr>
      <vt:lpstr>Agregação</vt:lpstr>
      <vt:lpstr>Margens extensiva e intensiva</vt:lpstr>
      <vt:lpstr>Elasticidade</vt:lpstr>
      <vt:lpstr>Elasticidade</vt:lpstr>
      <vt:lpstr>Elasticidade</vt:lpstr>
      <vt:lpstr>Elasticidade e Demanda</vt:lpstr>
      <vt:lpstr>Elasticidade e Receita </vt:lpstr>
      <vt:lpstr>Elasticidade e Receita </vt:lpstr>
      <vt:lpstr>Elasticidade e Receita </vt:lpstr>
      <vt:lpstr>Elasticidade e Receita </vt:lpstr>
      <vt:lpstr>Elasticidade e Receita </vt:lpstr>
      <vt:lpstr>Demandas de elasticidade constante</vt:lpstr>
      <vt:lpstr>Demandas de elasticidade constante</vt:lpstr>
      <vt:lpstr>Demandas de elasticidade constante</vt:lpstr>
      <vt:lpstr>Elasticidade e Receita Marginal</vt:lpstr>
      <vt:lpstr>Elasticidade e Receita Marginal</vt:lpstr>
      <vt:lpstr>Elasticidade e Receita Marginal</vt:lpstr>
      <vt:lpstr>Determinação de preço</vt:lpstr>
      <vt:lpstr>Curvas de Receita Marginal</vt:lpstr>
      <vt:lpstr>Curvas de Receita Marginal</vt:lpstr>
      <vt:lpstr>Elasticidade-renda</vt:lpstr>
      <vt:lpstr>Elasticidade-renda</vt:lpstr>
      <vt:lpstr>Elasticidade-renda</vt:lpstr>
      <vt:lpstr>Elasticidade-renda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Demanda de Mercado</dc:title>
  <dc:creator>Felipe</dc:creator>
  <cp:lastModifiedBy>User</cp:lastModifiedBy>
  <cp:revision>64</cp:revision>
  <dcterms:created xsi:type="dcterms:W3CDTF">2018-09-11T12:11:50Z</dcterms:created>
  <dcterms:modified xsi:type="dcterms:W3CDTF">2018-09-19T20:09:10Z</dcterms:modified>
</cp:coreProperties>
</file>