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6"/>
  </p:notesMasterIdLst>
  <p:sldIdLst>
    <p:sldId id="315" r:id="rId2"/>
    <p:sldId id="436" r:id="rId3"/>
    <p:sldId id="437" r:id="rId4"/>
    <p:sldId id="412" r:id="rId5"/>
    <p:sldId id="400" r:id="rId6"/>
    <p:sldId id="438" r:id="rId7"/>
    <p:sldId id="439" r:id="rId8"/>
    <p:sldId id="444" r:id="rId9"/>
    <p:sldId id="445" r:id="rId10"/>
    <p:sldId id="446" r:id="rId11"/>
    <p:sldId id="447" r:id="rId12"/>
    <p:sldId id="449" r:id="rId13"/>
    <p:sldId id="450" r:id="rId14"/>
    <p:sldId id="451" r:id="rId15"/>
    <p:sldId id="440" r:id="rId16"/>
    <p:sldId id="452" r:id="rId17"/>
    <p:sldId id="456" r:id="rId18"/>
    <p:sldId id="457" r:id="rId19"/>
    <p:sldId id="441" r:id="rId20"/>
    <p:sldId id="442" r:id="rId21"/>
    <p:sldId id="453" r:id="rId22"/>
    <p:sldId id="443" r:id="rId23"/>
    <p:sldId id="454" r:id="rId24"/>
    <p:sldId id="448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Cocaina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cat>
            <c:numRef>
              <c:f>Planilha1!$B$1:$M$1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Planilha1!$B$2:$M$2</c:f>
              <c:numCache>
                <c:formatCode>General</c:formatCode>
                <c:ptCount val="12"/>
                <c:pt idx="0">
                  <c:v>731.3</c:v>
                </c:pt>
                <c:pt idx="1">
                  <c:v>765.5</c:v>
                </c:pt>
                <c:pt idx="2">
                  <c:v>754.7</c:v>
                </c:pt>
                <c:pt idx="3">
                  <c:v>633.5</c:v>
                </c:pt>
                <c:pt idx="4">
                  <c:v>640.5</c:v>
                </c:pt>
                <c:pt idx="5">
                  <c:v>701</c:v>
                </c:pt>
                <c:pt idx="6">
                  <c:v>660.3</c:v>
                </c:pt>
                <c:pt idx="7">
                  <c:v>652.6</c:v>
                </c:pt>
                <c:pt idx="8">
                  <c:v>918.5</c:v>
                </c:pt>
                <c:pt idx="9">
                  <c:v>1128.2</c:v>
                </c:pt>
                <c:pt idx="10">
                  <c:v>1275.8</c:v>
                </c:pt>
                <c:pt idx="11">
                  <c:v>1304.8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5-4818-9ED3-3958362467C1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Maconha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cat>
            <c:numRef>
              <c:f>Planilha1!$B$1:$M$1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Planilha1!$B$3:$M$3</c:f>
              <c:numCache>
                <c:formatCode>General</c:formatCode>
                <c:ptCount val="12"/>
                <c:pt idx="0">
                  <c:v>6118</c:v>
                </c:pt>
                <c:pt idx="1">
                  <c:v>5697</c:v>
                </c:pt>
                <c:pt idx="2">
                  <c:v>6347</c:v>
                </c:pt>
                <c:pt idx="3">
                  <c:v>6488</c:v>
                </c:pt>
                <c:pt idx="4">
                  <c:v>5995</c:v>
                </c:pt>
                <c:pt idx="5">
                  <c:v>5523</c:v>
                </c:pt>
                <c:pt idx="6">
                  <c:v>5711</c:v>
                </c:pt>
                <c:pt idx="7">
                  <c:v>5902</c:v>
                </c:pt>
                <c:pt idx="8">
                  <c:v>6011</c:v>
                </c:pt>
                <c:pt idx="9">
                  <c:v>4771</c:v>
                </c:pt>
                <c:pt idx="10">
                  <c:v>5112</c:v>
                </c:pt>
                <c:pt idx="11">
                  <c:v>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5-4818-9ED3-395836246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652032"/>
        <c:axId val="200094464"/>
      </c:areaChart>
      <c:catAx>
        <c:axId val="1966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0094464"/>
        <c:crosses val="autoZero"/>
        <c:auto val="1"/>
        <c:lblAlgn val="ctr"/>
        <c:lblOffset val="100"/>
        <c:noMultiLvlLbl val="0"/>
      </c:catAx>
      <c:valAx>
        <c:axId val="20009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652032"/>
        <c:crosses val="autoZero"/>
        <c:crossBetween val="midCat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="1"/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Planilha1!$A$30:$A$43</c:f>
              <c:strCache>
                <c:ptCount val="14"/>
                <c:pt idx="0">
                  <c:v>Canadá</c:v>
                </c:pt>
                <c:pt idx="1">
                  <c:v>Reino Unido</c:v>
                </c:pt>
                <c:pt idx="2">
                  <c:v>Itália</c:v>
                </c:pt>
                <c:pt idx="3">
                  <c:v>Argentina</c:v>
                </c:pt>
                <c:pt idx="4">
                  <c:v>Guatemala</c:v>
                </c:pt>
                <c:pt idx="5">
                  <c:v>Holanda</c:v>
                </c:pt>
                <c:pt idx="6">
                  <c:v>Costa Rica</c:v>
                </c:pt>
                <c:pt idx="7">
                  <c:v>Bolívia</c:v>
                </c:pt>
                <c:pt idx="8">
                  <c:v>Brasil</c:v>
                </c:pt>
                <c:pt idx="9">
                  <c:v>Espanha</c:v>
                </c:pt>
                <c:pt idx="10">
                  <c:v>Peru</c:v>
                </c:pt>
                <c:pt idx="11">
                  <c:v>México</c:v>
                </c:pt>
                <c:pt idx="12">
                  <c:v>EUA</c:v>
                </c:pt>
                <c:pt idx="13">
                  <c:v>Colômbia</c:v>
                </c:pt>
              </c:strCache>
            </c:strRef>
          </c:cat>
          <c:val>
            <c:numRef>
              <c:f>Planilha1!$B$30:$B$43</c:f>
              <c:numCache>
                <c:formatCode>0.00</c:formatCode>
                <c:ptCount val="14"/>
                <c:pt idx="0">
                  <c:v>0.48621111472414485</c:v>
                </c:pt>
                <c:pt idx="1">
                  <c:v>0.67288452572049939</c:v>
                </c:pt>
                <c:pt idx="2">
                  <c:v>0.7341412191522908</c:v>
                </c:pt>
                <c:pt idx="3">
                  <c:v>1.2300874526219443</c:v>
                </c:pt>
                <c:pt idx="4">
                  <c:v>1.2636585579866111</c:v>
                </c:pt>
                <c:pt idx="5">
                  <c:v>2.1525580565778148</c:v>
                </c:pt>
                <c:pt idx="6">
                  <c:v>2.3201841844321831</c:v>
                </c:pt>
                <c:pt idx="7">
                  <c:v>3.6504257931612725</c:v>
                </c:pt>
                <c:pt idx="8">
                  <c:v>3.896477693531005</c:v>
                </c:pt>
                <c:pt idx="9">
                  <c:v>4.8119803038045266</c:v>
                </c:pt>
                <c:pt idx="10">
                  <c:v>5.2176365368325834</c:v>
                </c:pt>
                <c:pt idx="11">
                  <c:v>5.4232497002042273</c:v>
                </c:pt>
                <c:pt idx="12">
                  <c:v>30.796073205798976</c:v>
                </c:pt>
                <c:pt idx="13">
                  <c:v>37.344431655451913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2-47F9-9D6C-118965A4E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028160"/>
        <c:axId val="206029952"/>
      </c:barChart>
      <c:catAx>
        <c:axId val="20602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29952"/>
        <c:crosses val="autoZero"/>
        <c:auto val="1"/>
        <c:lblAlgn val="ctr"/>
        <c:lblOffset val="100"/>
        <c:noMultiLvlLbl val="0"/>
      </c:catAx>
      <c:valAx>
        <c:axId val="20602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2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900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44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44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9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92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22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66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25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55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47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AE5194-B3AC-4A47-99C4-BB7618A228C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01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01B931-44AE-419F-8522-A8C6FC6B77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unodc.un.org/content/homicide-rate-option-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guridadjusticiaypaz.org.mx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unodc.un.org/drug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unodc.un.org/data/drugs/Global%20Seizur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unodc.un.org/data/drugs/Annual%20Drug%20Seizur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Segurança Doméstica </a:t>
            </a:r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e Internacional e 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Crime Organizado</a:t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BRI 0093-2022</a:t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Aula 9</a:t>
            </a:r>
          </a:p>
        </p:txBody>
      </p:sp>
      <p:pic>
        <p:nvPicPr>
          <p:cNvPr id="4" name="Picture 3" descr="cabecalho i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75373"/>
            <a:ext cx="7344816" cy="1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sultado de imagem para logo 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91" y="3840572"/>
            <a:ext cx="944457" cy="10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8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lphaLcParenR" startAt="2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“O estado é importante para o crime organizado, não pelo o que ele deixa de fazer, mas pelo que ele faz. Os estados promulgam leis, proíbem ou regulamentam certos produtos, impõe tributação e tarifas, definem cotas etc., proporcionando oportunidades para o crime organizado. A contínua autoridade e poder do estado – para determinar quais mercadorias são legais e quais são ilegais (proibidas ou regulamentadas), quais atividades são permitidas e quais são proibidas, quais produtos e atividades são tributados e quanto eles são tributados, o que pode ser importado ou exportado livremente - fornece incentivos para o crime organizado para contornar leis e regulamentos” (WILLIAMS, Phil, 2013: 509).</a:t>
            </a:r>
          </a:p>
        </p:txBody>
      </p:sp>
    </p:spTree>
    <p:extLst>
      <p:ext uri="{BB962C8B-B14F-4D97-AF65-F5344CB8AC3E}">
        <p14:creationId xmlns:p14="http://schemas.microsoft.com/office/powerpoint/2010/main" val="166463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200150"/>
            <a:ext cx="9001000" cy="3725699"/>
          </a:xfrm>
        </p:spPr>
        <p:txBody>
          <a:bodyPr/>
          <a:lstStyle/>
          <a:p>
            <a:pPr marL="184150" indent="-184150" rtl="0">
              <a:buFont typeface="+mj-lt"/>
              <a:buAutoNum type="alphaLcParenR" startAt="3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“Estados contribuem para o crime organizado transnacional e o contrabando simplesmente por causa das diferenças entre eles. Essas diferenças (...) podem ser legal, de caráter administrativo, econômico ou financeiro. Diferentes leis e regulamentos oferecem oportunidades para o crime organizado.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Estados que têm altos níveis de sigilo bancário, por exemplo, são uma atração natural para os “lavadores de dinheiro” que procuram ocultar produtos criminosos. Estados com altos níveis de riqueza e uma grande base de clientes de produtos ilícitos atraem organizações criminosas transnacionais que buscam mercados lucrativos (...) Ao mesmo tempo, organizações criminosas transnacionais preferem ter uma base doméstica onde o estado é fraco e os riscos são administráveis. Operando a partir de portos seguros ou santuários deste tipo, essas organizações [buscam] estados que tenham algo que possam explorar, sejam grandes mercados para produtos ilícitos, leis de sigilo bancário, acesso territorial a alvos de contrabando (esses estados tornam-se estados de transbordo), ou simplesmente leis fracas”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(WILLIAMS, Phil, 2013: 509/10)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47750" lvl="1" indent="-457200">
              <a:buFont typeface="+mj-lt"/>
              <a:buAutoNum type="alphaLcParenR" startAt="3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1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Alguns pontos importantes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200150"/>
            <a:ext cx="8064896" cy="3725699"/>
          </a:xfrm>
        </p:spPr>
        <p:txBody>
          <a:bodyPr/>
          <a:lstStyle/>
          <a:p>
            <a:pPr marL="344488" lvl="1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Corrupção como instrumento de atuação da criminalidade organizada transnacional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corrupção não afeta o estado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na mesma extensão em todos os países, e está arraigada (em diferentes graus e de maneiras diferentes) em diversos ramos do governo e instituições políticas (...). Isso destaca a natureza dinâmica da relação entre o estado e atores ilícitos, que evoluem não apenas dependendo das condições de mercado, mas também de contextos institucionais e políticos” (ANDREAS and MARTINEZ, 2014: 380/81)*.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/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(*) ANDREAS, Peter and MARTINEZ, Angelica Duran. “The International Politics of Drugs and Illicit Trade in the Americas”. In: DOMIGUEZ, J. And COVARRUBIAS, A. (eds) </a:t>
            </a:r>
            <a:r>
              <a:rPr lang="pt-PT" sz="1200" i="1" dirty="0">
                <a:latin typeface="Calibri" panose="020F0502020204030204" pitchFamily="34" charset="0"/>
                <a:cs typeface="Calibri" panose="020F0502020204030204" pitchFamily="34" charset="0"/>
              </a:rPr>
              <a:t>Routledge Handbook of Latin America in the World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, 2014, pp. 388-402.</a:t>
            </a:r>
            <a:endParaRPr lang="pt-BR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Alguns pontos importantes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200150"/>
            <a:ext cx="8928992" cy="3891880"/>
          </a:xfrm>
        </p:spPr>
        <p:txBody>
          <a:bodyPr/>
          <a:lstStyle/>
          <a:p>
            <a:pPr marL="344488" lvl="1" indent="-342900">
              <a:buFont typeface="Wingdings" panose="05000000000000000000" pitchFamily="2" charset="2"/>
              <a:buChar char="ü"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Violência como mecanismo de mediação e resolução de divergências e conflitos: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“No geral, o comércio ilícito é mais propenso a violência do que o comércio lícito. A razão básica para esse fato é que a vertente ilícita opera além e fora da lei. Participantes dessas atividades </a:t>
            </a:r>
            <a:r>
              <a:rPr lang="pt-PT" sz="1800" dirty="0">
                <a:latin typeface="Calibri" panose="020F0502020204030204" pitchFamily="34" charset="0"/>
                <a:cs typeface="Calibri" panose="020F0502020204030204" pitchFamily="34" charset="0"/>
              </a:rPr>
              <a:t>não têm direito à lei para fazer cumprir os contratos - e, portanto, as disputas de negócios são mais prováveis ​​de serem tratadas com tiros em vez de processos judiciais (...) A violência relacionada ao comércio ilícito é tipicamente seletiva e instrumental, ao invés de aleatória e gratuito. As vítimas tendem a ser outros participantes do mercado em vez de atores estatais ou o público (e alguns atores estatais são visados ​​porque são, na verdade, participantes do mercado). (...) Além disso, os atos violentos variam em forma, intensidade, frequência e foco, mesmo quando os alvos são participantes do mercado”. (ANDREAS and MARTINEZ, 2014: 382).</a:t>
            </a:r>
          </a:p>
          <a:p>
            <a:pPr marL="0" lvl="2" indent="0"/>
            <a:r>
              <a:rPr lang="pt-PT" sz="1000" dirty="0">
                <a:latin typeface="Calibri" panose="020F0502020204030204" pitchFamily="34" charset="0"/>
                <a:cs typeface="Calibri" panose="020F0502020204030204" pitchFamily="34" charset="0"/>
              </a:rPr>
              <a:t>(*) ANDREAS, Peter and MARTINEZ, Angelica Duran. “The International Politics of Drugs and Illicit Trade in the Americas”. In: DOMIGUEZ, J. And COVARRUBIAS, A. (eds) </a:t>
            </a:r>
            <a:r>
              <a:rPr lang="pt-PT" sz="1000" i="1" dirty="0">
                <a:latin typeface="Calibri" panose="020F0502020204030204" pitchFamily="34" charset="0"/>
                <a:cs typeface="Calibri" panose="020F0502020204030204" pitchFamily="34" charset="0"/>
              </a:rPr>
              <a:t>Routledge Handbook of Latin America in the World</a:t>
            </a:r>
            <a:r>
              <a:rPr lang="pt-PT" sz="1000" dirty="0">
                <a:latin typeface="Calibri" panose="020F0502020204030204" pitchFamily="34" charset="0"/>
                <a:cs typeface="Calibri" panose="020F0502020204030204" pitchFamily="34" charset="0"/>
              </a:rPr>
              <a:t>, 2014, pp. 388-402.</a:t>
            </a:r>
            <a:endParaRPr lang="pt-BR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4538" lvl="2" indent="-342900">
              <a:buFont typeface="Wingdings" panose="05000000000000000000" pitchFamily="2" charset="2"/>
              <a:buChar char="ü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3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Alguns pontos importantes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200150"/>
            <a:ext cx="8928992" cy="3725699"/>
          </a:xfrm>
        </p:spPr>
        <p:txBody>
          <a:bodyPr/>
          <a:lstStyle/>
          <a:p>
            <a:pPr marL="344488" lvl="1" indent="-342900">
              <a:buFont typeface="Wingdings" panose="05000000000000000000" pitchFamily="2" charset="2"/>
              <a:buChar char="ü"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“Contradições sociais” do crime organizado transnacional: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“Embora muitos observadores relutem em admitir, o crime organizado convém a muitas pessoas. Pode atuar como uma rede de segurança e uma válvula de escape, trazer empregos para populações marginalizadas e até benefícios multiplicadores na economia. Para os estados incapazes de atrair investimento estrangeiro direto, "dinheiro sujo" (ou seja, receitas criminais) é atraente - e certamente melhor do que dinheiro nenhum. Mesmo aqueles que exigem dinheiro de proteção das empresas às vezes fornecem o único meio viável de solução de controvérsias. Como resultado, em muitos países o crime organizado está emergindo como uma forma alternativa de governança, oferecendo proteção, paternalismo e prestação de serviços a populações social, política e economicamente excluídas. Nada disso sugere que os benefícios do crime organizado superem os custos; é apenas para argumentar que o balanço não é tão unilateral como muitas vezes se afirma” (WILLIAMS, 2012: 506).</a:t>
            </a:r>
          </a:p>
        </p:txBody>
      </p:sp>
    </p:spTree>
    <p:extLst>
      <p:ext uri="{BB962C8B-B14F-4D97-AF65-F5344CB8AC3E}">
        <p14:creationId xmlns:p14="http://schemas.microsoft.com/office/powerpoint/2010/main" val="284242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Homicídios pelo mundo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784976" cy="38198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 continente americano é o mais violento de todo o mundo: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Em 2015, 466 mil pessoas foram assassinadas no mundo.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Deste total, 39,4% ocorreram no continente americano (aproximadamente 183 mil homicídios).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 Taxa de homicídios nas Américas foi de 17,2 por 100 mil habitantes, enquanto a média global foi de 6,1, em 2017 (UNODC, 2019: 14);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Distribuição desigual: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América do Norte – 41.713 homicídios (Taxa de 8,95 por 100 mil habitantes);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América Central – 27.278 homicídios (Taxa de 32,6);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América do Sul – 114.474 homicídios (Taxa de 30).</a:t>
            </a:r>
          </a:p>
          <a:p>
            <a:pPr marL="263525" lvl="2">
              <a:buFont typeface="Wingdings" panose="05000000000000000000" pitchFamily="2" charset="2"/>
              <a:buChar char="ü"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Organização Mundial de Saúde (OMS) considera que qualquer taxa acima de 10 homicídios por 100 mil habitantes deve ser tratada como uma EPIDEMIA.</a:t>
            </a:r>
          </a:p>
          <a:p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5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Homicídios Intencionais no mundo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03598"/>
            <a:ext cx="58602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696" y="4803998"/>
            <a:ext cx="597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https://dataunodc.un.org/content/homicide-rate-option-2</a:t>
            </a:r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916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Concentração em poucos países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784976" cy="3819872"/>
          </a:xfrm>
        </p:spPr>
        <p:txBody>
          <a:bodyPr/>
          <a:lstStyle/>
          <a:p>
            <a:pPr marL="263525" lvl="2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Alguns países se destacam de maneira negativa nesse cenário:</a:t>
            </a:r>
          </a:p>
          <a:p>
            <a:pPr marL="263525" lvl="2"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Brasil – 63.349 homicídios (Taxa de 30,5);</a:t>
            </a: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México – 24.145 (Taxa de 19);</a:t>
            </a: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Colômbia – 23.530 (Taxa de 48,8);</a:t>
            </a: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Venezuela – 16.091 (Taxa de 51,7)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O Brasil concentrou sozinho 14% de todos os homicídios que aconteceram em todo o mundo!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5220072" y="1923678"/>
            <a:ext cx="576064" cy="1512168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084168" y="1995686"/>
            <a:ext cx="2880320" cy="138499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70%</a:t>
            </a:r>
            <a:r>
              <a:rPr lang="pt-BR" dirty="0"/>
              <a:t> dos homicídios do continente americano estão concentrados apenas nesses 4 países. Ou seja </a:t>
            </a:r>
            <a:r>
              <a:rPr lang="pt-BR" b="1" dirty="0"/>
              <a:t>28% do total dos homicídios do mundo</a:t>
            </a:r>
            <a:r>
              <a:rPr lang="pt-BR" dirty="0"/>
              <a:t> estão aqui.</a:t>
            </a:r>
          </a:p>
        </p:txBody>
      </p:sp>
    </p:spTree>
    <p:extLst>
      <p:ext uri="{BB962C8B-B14F-4D97-AF65-F5344CB8AC3E}">
        <p14:creationId xmlns:p14="http://schemas.microsoft.com/office/powerpoint/2010/main" val="426282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Cidades mais violentas do mundo</a:t>
            </a: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240212"/>
            <a:ext cx="5256584" cy="35637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9592" y="4803998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Seguridad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Justicia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 y Paz - 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http://www.seguridadjusticiaypaz.org.mx/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40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05978"/>
            <a:ext cx="9001000" cy="857400"/>
          </a:xfrm>
        </p:spPr>
        <p:txBody>
          <a:bodyPr/>
          <a:lstStyle/>
          <a:p>
            <a:pPr algn="just"/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das Apreensões de Maconha e Cocaína no Mundo (em </a:t>
            </a:r>
            <a:r>
              <a:rPr lang="pt-B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2007/2017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2A4B3AD-F46B-4923-993E-E2512C216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227183"/>
              </p:ext>
            </p:extLst>
          </p:nvPr>
        </p:nvGraphicFramePr>
        <p:xfrm>
          <a:off x="107504" y="1419623"/>
          <a:ext cx="5616624" cy="329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5B5E9AA8-D722-4F7D-B54B-EDDF08FE046D}"/>
              </a:ext>
            </a:extLst>
          </p:cNvPr>
          <p:cNvSpPr txBox="1"/>
          <p:nvPr/>
        </p:nvSpPr>
        <p:spPr>
          <a:xfrm>
            <a:off x="-112701" y="4711883"/>
            <a:ext cx="4657060" cy="225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8945" indent="1270" algn="just">
              <a:lnSpc>
                <a:spcPct val="115000"/>
              </a:lnSpc>
              <a:spcAft>
                <a:spcPts val="1000"/>
              </a:spcAft>
            </a:pPr>
            <a:r>
              <a:rPr lang="pt-BR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https://dataunodc.un.org/drugs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7FA25D-11C1-451E-8659-DBE742381CD0}"/>
              </a:ext>
            </a:extLst>
          </p:cNvPr>
          <p:cNvSpPr txBox="1"/>
          <p:nvPr/>
        </p:nvSpPr>
        <p:spPr>
          <a:xfrm>
            <a:off x="5940152" y="1837149"/>
            <a:ext cx="2808312" cy="224676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Américas – 76,9% do total de apreensão das duas drogas no mundo;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No período, 87,8% foi maconha;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No período, as apreensões de maconha reduziram 6,8%;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No período, as apreensões de cocaína aumentaram 74,4% (12,2% do total).</a:t>
            </a:r>
          </a:p>
        </p:txBody>
      </p:sp>
    </p:spTree>
    <p:extLst>
      <p:ext uri="{BB962C8B-B14F-4D97-AF65-F5344CB8AC3E}">
        <p14:creationId xmlns:p14="http://schemas.microsoft.com/office/powerpoint/2010/main" val="113977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Crime Organizado Transnacional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Conceito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amplo, que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abrange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diferentes modalidades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criminais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e diversas formas de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organização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criminosa;</a:t>
            </a: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papel central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últimas décadas como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principais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ameaças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segurança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internacional;</a:t>
            </a: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Fenômeno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complexo, que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afeta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diferentes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níveis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segurança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: individual, local, nacional, regional e global.</a:t>
            </a:r>
          </a:p>
        </p:txBody>
      </p:sp>
    </p:spTree>
    <p:extLst>
      <p:ext uri="{BB962C8B-B14F-4D97-AF65-F5344CB8AC3E}">
        <p14:creationId xmlns:p14="http://schemas.microsoft.com/office/powerpoint/2010/main" val="1092765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05978"/>
            <a:ext cx="9001000" cy="857400"/>
          </a:xfrm>
        </p:spPr>
        <p:txBody>
          <a:bodyPr/>
          <a:lstStyle/>
          <a:p>
            <a:pPr algn="just"/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Frequência dos Países com Maiores Apreensões de Cocaína – 2007/2017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5E9AA8-D722-4F7D-B54B-EDDF08FE046D}"/>
              </a:ext>
            </a:extLst>
          </p:cNvPr>
          <p:cNvSpPr txBox="1"/>
          <p:nvPr/>
        </p:nvSpPr>
        <p:spPr>
          <a:xfrm>
            <a:off x="-112702" y="4711883"/>
            <a:ext cx="7853053" cy="49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8945" indent="1270" algn="just">
              <a:lnSpc>
                <a:spcPct val="115000"/>
              </a:lnSpc>
              <a:spcAft>
                <a:spcPts val="1000"/>
              </a:spcAft>
            </a:pPr>
            <a:r>
              <a:rPr lang="pt-BR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https://dataunodc.un.org/data/drugs/Global%20Seizures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945" indent="1270" algn="just">
              <a:lnSpc>
                <a:spcPct val="115000"/>
              </a:lnSpc>
              <a:spcAft>
                <a:spcPts val="1000"/>
              </a:spcAft>
            </a:pP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13F77C5-C236-407C-9C7F-3F62DC392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78712"/>
              </p:ext>
            </p:extLst>
          </p:nvPr>
        </p:nvGraphicFramePr>
        <p:xfrm>
          <a:off x="611560" y="1374915"/>
          <a:ext cx="3467099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855040">
                  <a:extLst>
                    <a:ext uri="{9D8B030D-6E8A-4147-A177-3AD203B41FA5}">
                      <a16:colId xmlns:a16="http://schemas.microsoft.com/office/drawing/2014/main" val="339229070"/>
                    </a:ext>
                  </a:extLst>
                </a:gridCol>
                <a:gridCol w="723105">
                  <a:extLst>
                    <a:ext uri="{9D8B030D-6E8A-4147-A177-3AD203B41FA5}">
                      <a16:colId xmlns:a16="http://schemas.microsoft.com/office/drawing/2014/main" val="452877118"/>
                    </a:ext>
                  </a:extLst>
                </a:gridCol>
                <a:gridCol w="629863">
                  <a:extLst>
                    <a:ext uri="{9D8B030D-6E8A-4147-A177-3AD203B41FA5}">
                      <a16:colId xmlns:a16="http://schemas.microsoft.com/office/drawing/2014/main" val="388275361"/>
                    </a:ext>
                  </a:extLst>
                </a:gridCol>
                <a:gridCol w="1259091">
                  <a:extLst>
                    <a:ext uri="{9D8B030D-6E8A-4147-A177-3AD203B41FA5}">
                      <a16:colId xmlns:a16="http://schemas.microsoft.com/office/drawing/2014/main" val="22014099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País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Apreensão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Acumulado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85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Colômbia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5.209.360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3882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4.295.897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781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México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756.516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44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727.834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78,78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1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Espanha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671.247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4,81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83,59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935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Brasil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543.539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87,49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59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Bolívia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509.216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91,14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43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Costa Rica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323.654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789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Holanda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300.271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95,61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229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Guatemala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176.274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96,88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031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Argentina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171.591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47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Itália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102.409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98,84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475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Reino Unido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93.864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99,51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105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Canadá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67.824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50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13.949.496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9253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014016D-D1E6-4422-95AF-9B06D9244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731718"/>
              </p:ext>
            </p:extLst>
          </p:nvPr>
        </p:nvGraphicFramePr>
        <p:xfrm>
          <a:off x="5363542" y="1233264"/>
          <a:ext cx="273685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480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05978"/>
            <a:ext cx="9001000" cy="857400"/>
          </a:xfrm>
        </p:spPr>
        <p:txBody>
          <a:bodyPr/>
          <a:lstStyle/>
          <a:p>
            <a:pPr algn="just"/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com apreensão de cocaína no mundo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5E9AA8-D722-4F7D-B54B-EDDF08FE046D}"/>
              </a:ext>
            </a:extLst>
          </p:cNvPr>
          <p:cNvSpPr txBox="1"/>
          <p:nvPr/>
        </p:nvSpPr>
        <p:spPr>
          <a:xfrm>
            <a:off x="1907704" y="4711883"/>
            <a:ext cx="5832647" cy="23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" algn="just">
              <a:lnSpc>
                <a:spcPct val="115000"/>
              </a:lnSpc>
              <a:spcAft>
                <a:spcPts val="1000"/>
              </a:spcAft>
            </a:pPr>
            <a:r>
              <a:rPr lang="pt-BR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https://dataunodc.un.org/data/drugs/Annual%20Drug%20Seizures</a:t>
            </a:r>
            <a:r>
              <a:rPr lang="pt-BR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52922"/>
            <a:ext cx="5400599" cy="340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439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de ameaça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CC329F-5C03-4D51-AFAD-1717597A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856984" cy="3725699"/>
          </a:xfrm>
        </p:spPr>
        <p:txBody>
          <a:bodyPr/>
          <a:lstStyle/>
          <a:p>
            <a:pPr marL="647700" indent="-4572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Individual/Local:</a:t>
            </a:r>
          </a:p>
          <a:p>
            <a:pPr marL="1047750" lvl="1" indent="-457200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População latino-americana convive com altas taxas de criminalidade violenta em seu cotidiano, que afetam negativamente a dimensão privada da vida da população, além de gerar grandes custos para a provisão de serviços públicos para os cidadãos (não só em termos de segurança pública);</a:t>
            </a:r>
          </a:p>
        </p:txBody>
      </p:sp>
    </p:spTree>
    <p:extLst>
      <p:ext uri="{BB962C8B-B14F-4D97-AF65-F5344CB8AC3E}">
        <p14:creationId xmlns:p14="http://schemas.microsoft.com/office/powerpoint/2010/main" val="196108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de ameaça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CC329F-5C03-4D51-AFAD-1717597A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856984" cy="3725699"/>
          </a:xfrm>
        </p:spPr>
        <p:txBody>
          <a:bodyPr/>
          <a:lstStyle/>
          <a:p>
            <a:pPr marL="647700" indent="-4572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Nacional:</a:t>
            </a:r>
          </a:p>
          <a:p>
            <a:pPr marL="1047750" lvl="1" indent="-4572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Atuação do crime organizado transnacional coloca em cheque o poder estatal, na medida em que corrompe instituições, institucionaliza a corrupção, mina a capacidade de execução da máquina pública, além de gerar relações indesejadas com a dimensão política de uma sociedade. Ao mesmo tempo, exige das instituições públicas uma reorientação das respostas governamentais, visando o enfrentamento desse fenômeno.</a:t>
            </a:r>
          </a:p>
          <a:p>
            <a:pPr marL="1047750" lvl="1" indent="-4572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Ao mesmo tempo, o alto custo e a baixa efetividade do sistema de segurança pública e justiça criminal, além da fragilidade do sistema penitenciário brasileiro, possibilitam o fortalecimento e o maior poder de articulação de grupos criminais organizados.</a:t>
            </a:r>
          </a:p>
        </p:txBody>
      </p:sp>
    </p:spTree>
    <p:extLst>
      <p:ext uri="{BB962C8B-B14F-4D97-AF65-F5344CB8AC3E}">
        <p14:creationId xmlns:p14="http://schemas.microsoft.com/office/powerpoint/2010/main" val="318196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de ameaça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CC329F-5C03-4D51-AFAD-1717597A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856984" cy="3725699"/>
          </a:xfrm>
        </p:spPr>
        <p:txBody>
          <a:bodyPr/>
          <a:lstStyle/>
          <a:p>
            <a:pPr marL="647700" indent="-4572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– No caso da América do Sul, a presença determinante do tráfico internacional de drogas, especialmente da cocaína, fragiliza o funcionamento das instituições nacionais e exige a formação de novos mecanismos de cooperação regional, com a finalidade de enfrentamento e controle do tráfico. Contudo, neste caso específico, não parece existir consenso sobre a melhor maneira de operacionalização de ações conjuntas e articuladas entre os países.</a:t>
            </a:r>
          </a:p>
          <a:p>
            <a:pPr marL="647700" indent="-457200">
              <a:buFont typeface="Wingdings" panose="05000000000000000000" pitchFamily="2" charset="2"/>
              <a:buChar char="ü"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0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0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856984" cy="939900"/>
          </a:xfrm>
        </p:spPr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Definição – Convenção de Palermo (Convenção das Nações Unidas contra o COT)</a:t>
            </a:r>
            <a:endParaRPr lang="es-MX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964488" cy="3725699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CONVENÇÃO DAS NAÇÕES UNIDAS CONTRA O CRIME ORGANIZADO TRANSNACIONAL (artigo 2º)</a:t>
            </a:r>
          </a:p>
          <a:p>
            <a:pPr marL="0" algn="just">
              <a:spcBef>
                <a:spcPts val="0"/>
              </a:spcBef>
            </a:pPr>
            <a:endParaRPr lang="es-MX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457200" algn="just">
              <a:spcBef>
                <a:spcPts val="0"/>
              </a:spcBef>
              <a:buAutoNum type="alphaLcParenR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"Grupo criminoso organizado" - 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grupo estruturado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 três ou mais pessoas, existente há algum tempo e 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atuando </a:t>
            </a:r>
            <a:r>
              <a:rPr lang="pt-BR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concertadamente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com o propósito de cometer uma ou mais infrações graves ou enunciadas na presente Convenção, com a 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intenção de obter, direta ou indiretamente, um benefício econômico ou outro benefício material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04800" indent="-457200" algn="just">
              <a:spcBef>
                <a:spcPts val="0"/>
              </a:spcBef>
              <a:buAutoNum type="alphaLcParenR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"Grupo estruturado" - grupo formado de maneira não fortuita para a prática imediata de uma infração, ainda que os seus membros não tenham funções formalmente definidas, que não haja continuidade na sua composição e que não disponha de uma estrutura elaborada;</a:t>
            </a:r>
          </a:p>
          <a:p>
            <a:pPr marL="0" algn="just">
              <a:spcBef>
                <a:spcPts val="0"/>
              </a:spcBef>
            </a:pPr>
            <a:endParaRPr lang="es-MX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3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Definição INTERPOL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>
                <a:latin typeface="Calibri" panose="020F0502020204030204" pitchFamily="34" charset="0"/>
              </a:rPr>
              <a:t>O crime organizado dedica-se a </a:t>
            </a:r>
            <a:r>
              <a:rPr lang="pt-BR" sz="2400" u="sng" dirty="0">
                <a:latin typeface="Calibri" panose="020F0502020204030204" pitchFamily="34" charset="0"/>
              </a:rPr>
              <a:t>preparar de forma sistemática e planejada</a:t>
            </a:r>
            <a:r>
              <a:rPr lang="pt-BR" sz="2400" dirty="0">
                <a:latin typeface="Calibri" panose="020F0502020204030204" pitchFamily="34" charset="0"/>
              </a:rPr>
              <a:t>,  atos criminais graves com vista a </a:t>
            </a:r>
            <a:r>
              <a:rPr lang="pt-BR" sz="2400" u="sng" dirty="0">
                <a:latin typeface="Calibri" panose="020F0502020204030204" pitchFamily="34" charset="0"/>
              </a:rPr>
              <a:t>obter lucros financeiros e poder</a:t>
            </a:r>
            <a:r>
              <a:rPr lang="pt-BR" sz="2400" dirty="0">
                <a:latin typeface="Calibri" panose="020F0502020204030204" pitchFamily="34" charset="0"/>
              </a:rPr>
              <a:t>.  Caracteriza-se pelo emprego de mais de três cúmplices, unidos na hierarquia e divisão do trabalho com </a:t>
            </a:r>
            <a:r>
              <a:rPr lang="pt-BR" sz="2400" u="sng" dirty="0">
                <a:latin typeface="Calibri" panose="020F0502020204030204" pitchFamily="34" charset="0"/>
              </a:rPr>
              <a:t>emprego de métodos violentos</a:t>
            </a:r>
            <a:r>
              <a:rPr lang="pt-BR" sz="2400" dirty="0">
                <a:latin typeface="Calibri" panose="020F0502020204030204" pitchFamily="34" charset="0"/>
              </a:rPr>
              <a:t>, vários tipos de </a:t>
            </a:r>
            <a:r>
              <a:rPr lang="pt-BR" sz="2400" u="sng" dirty="0">
                <a:latin typeface="Calibri" panose="020F0502020204030204" pitchFamily="34" charset="0"/>
              </a:rPr>
              <a:t>intimidação</a:t>
            </a:r>
            <a:r>
              <a:rPr lang="pt-BR" sz="2400" dirty="0">
                <a:latin typeface="Calibri" panose="020F0502020204030204" pitchFamily="34" charset="0"/>
              </a:rPr>
              <a:t>, </a:t>
            </a:r>
            <a:r>
              <a:rPr lang="pt-BR" sz="2400" u="sng" dirty="0">
                <a:latin typeface="Calibri" panose="020F0502020204030204" pitchFamily="34" charset="0"/>
              </a:rPr>
              <a:t>corrupção</a:t>
            </a:r>
            <a:r>
              <a:rPr lang="pt-BR" sz="2400" dirty="0">
                <a:latin typeface="Calibri" panose="020F0502020204030204" pitchFamily="34" charset="0"/>
              </a:rPr>
              <a:t> e </a:t>
            </a:r>
            <a:r>
              <a:rPr lang="pt-BR" sz="2400" u="sng" dirty="0">
                <a:latin typeface="Calibri" panose="020F0502020204030204" pitchFamily="34" charset="0"/>
              </a:rPr>
              <a:t>outras formas de influência</a:t>
            </a:r>
            <a:r>
              <a:rPr lang="pt-BR" sz="24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96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Principais características: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Não apresenta objetivos políticos; 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Objetivos: obter lucro e aumentar poder no controle da atividade econômica ilícita;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Métodos utilizados: violência, ameaça, corrupção;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Monopólio das atividades ilícitas objetivando a hegemonia;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Comando através de normas e regras pré-estabelecidas;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Atuação em mais de um país;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Resolução/mediação de conflitos entre grupos organizados ocorre via violência (não existe direito de propriedade).</a:t>
            </a:r>
          </a:p>
        </p:txBody>
      </p:sp>
    </p:spTree>
    <p:extLst>
      <p:ext uri="{BB962C8B-B14F-4D97-AF65-F5344CB8AC3E}">
        <p14:creationId xmlns:p14="http://schemas.microsoft.com/office/powerpoint/2010/main" val="369560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Modalidades Criminais envolvidas</a:t>
            </a:r>
            <a:endParaRPr lang="pt-BR" sz="3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7C48F7-002C-45A9-8C6F-ED268EA9D9D2}"/>
              </a:ext>
            </a:extLst>
          </p:cNvPr>
          <p:cNvSpPr txBox="1"/>
          <p:nvPr/>
        </p:nvSpPr>
        <p:spPr>
          <a:xfrm>
            <a:off x="179512" y="4842871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GIRALDO, Jeanne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Trinkunas</a:t>
            </a:r>
            <a:r>
              <a:rPr lang="pt-BR" sz="1000" dirty="0"/>
              <a:t>, Harold. </a:t>
            </a:r>
            <a:r>
              <a:rPr lang="pt-BR" sz="1000" i="1" dirty="0"/>
              <a:t>“</a:t>
            </a:r>
            <a:r>
              <a:rPr lang="pt-BR" sz="1000" i="1" dirty="0" err="1"/>
              <a:t>Transnational</a:t>
            </a:r>
            <a:r>
              <a:rPr lang="pt-BR" sz="1000" i="1" dirty="0"/>
              <a:t> Crime”</a:t>
            </a:r>
            <a:r>
              <a:rPr lang="pt-BR" sz="1000" dirty="0"/>
              <a:t>. In: </a:t>
            </a:r>
            <a:r>
              <a:rPr lang="pt-BR" sz="1000" dirty="0" err="1"/>
              <a:t>Contemporary</a:t>
            </a:r>
            <a:r>
              <a:rPr lang="pt-BR" sz="1000" dirty="0"/>
              <a:t> Security </a:t>
            </a:r>
            <a:r>
              <a:rPr lang="pt-BR" sz="1000" dirty="0" err="1"/>
              <a:t>Studies</a:t>
            </a:r>
            <a:r>
              <a:rPr lang="pt-BR" sz="1000" dirty="0"/>
              <a:t>, ed. Alan Collins, Oxford, 2013, p. 348.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BDA1B4C-6A0A-41F3-9672-EC20F8645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03598"/>
            <a:ext cx="7128792" cy="36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Impacto Global do Fenômeno</a:t>
            </a:r>
            <a:endParaRPr lang="pt-BR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C6884B4-27C2-438F-BCD1-66552524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000" y="1224000"/>
            <a:ext cx="4464256" cy="36188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47C48F7-002C-45A9-8C6F-ED268EA9D9D2}"/>
              </a:ext>
            </a:extLst>
          </p:cNvPr>
          <p:cNvSpPr txBox="1"/>
          <p:nvPr/>
        </p:nvSpPr>
        <p:spPr>
          <a:xfrm>
            <a:off x="395536" y="4842871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HOUGH, Peter. </a:t>
            </a:r>
            <a:r>
              <a:rPr lang="pt-BR" sz="1000" i="1" dirty="0"/>
              <a:t>“Crime </a:t>
            </a:r>
            <a:r>
              <a:rPr lang="pt-BR" sz="1000" i="1" dirty="0" err="1"/>
              <a:t>and</a:t>
            </a:r>
            <a:r>
              <a:rPr lang="pt-BR" sz="1000" i="1" dirty="0"/>
              <a:t> Security”</a:t>
            </a:r>
            <a:r>
              <a:rPr lang="pt-BR" sz="1000" dirty="0"/>
              <a:t>, In: </a:t>
            </a:r>
            <a:r>
              <a:rPr lang="pt-BR" sz="1000" dirty="0" err="1"/>
              <a:t>International</a:t>
            </a:r>
            <a:r>
              <a:rPr lang="pt-BR" sz="1000" dirty="0"/>
              <a:t> Security </a:t>
            </a:r>
            <a:r>
              <a:rPr lang="pt-BR" sz="1000" dirty="0" err="1"/>
              <a:t>Studies</a:t>
            </a:r>
            <a:r>
              <a:rPr lang="pt-BR" sz="1000" dirty="0"/>
              <a:t>: </a:t>
            </a:r>
            <a:r>
              <a:rPr lang="pt-BR" sz="1000" dirty="0" err="1"/>
              <a:t>theory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practice</a:t>
            </a:r>
            <a:r>
              <a:rPr lang="pt-BR" sz="1000" dirty="0"/>
              <a:t>, </a:t>
            </a:r>
            <a:r>
              <a:rPr lang="pt-BR" sz="1000" dirty="0" err="1"/>
              <a:t>Routledge</a:t>
            </a:r>
            <a:r>
              <a:rPr lang="pt-BR" sz="1000" dirty="0"/>
              <a:t>, 2015, p. 234.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4340278-3F5B-45C8-ACD5-03A3ABB63DC2}"/>
              </a:ext>
            </a:extLst>
          </p:cNvPr>
          <p:cNvSpPr txBox="1"/>
          <p:nvPr/>
        </p:nvSpPr>
        <p:spPr>
          <a:xfrm>
            <a:off x="7092280" y="2139702"/>
            <a:ext cx="1800440" cy="138499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magnitude dos negócios ilícitos corresponde a 3,5% do PIB global (US$ 2,1 trilhão de dólares americanos)</a:t>
            </a:r>
          </a:p>
        </p:txBody>
      </p:sp>
    </p:spTree>
    <p:extLst>
      <p:ext uri="{BB962C8B-B14F-4D97-AF65-F5344CB8AC3E}">
        <p14:creationId xmlns:p14="http://schemas.microsoft.com/office/powerpoint/2010/main" val="216068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+mj-lt"/>
              <a:buAutoNum type="arabicPeriod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Globalização:</a:t>
            </a:r>
          </a:p>
          <a:p>
            <a:pPr marL="190500" indent="0"/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Internacionalização dos fluxos financeiros;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Integração das cadeias produtivas;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Aumento significativo do comércio internacional;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Fluidez das fronteiras nacionais;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Grande desenvolvimento dos recursos tecnológicos;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Assimetria de poder entre nações.</a:t>
            </a:r>
          </a:p>
          <a:p>
            <a:pPr marL="1047750" lvl="1" indent="-457200">
              <a:buFont typeface="+mj-lt"/>
              <a:buAutoNum type="alphaLcParenR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0" lvl="1" indent="0"/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7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+mj-lt"/>
              <a:buAutoNum type="arabicPeriod" startAt="2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Fragilidade estatal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Weak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– “Estados fracos são caracterizados por baixos níveis de legitimidade do Estado, controles de fronteira fracos, normas e regras ineficazes ou desarticuladas, subordinação do interesse coletivo ao interesse individual, falta de provisão de serviços para os cidadãos, ausência de regulamentação e proteção para negócios, mecanismos de controle social fracos, e incapacidade de realizar funções de estado típicas e tradicionais com eficiência ou eficácia. O crime organizado se desenvolve em resposta a uma combinação de oportunidades, de um lado, e pressões e incentivos do outro. Estados fracos alimentam todos os aspectos desta equação, oferecendo múltiplas oportunidades e poucas restrições à atividade criminosa organizada” (WILLIAMS, Phil, 2013: 509).</a:t>
            </a:r>
          </a:p>
        </p:txBody>
      </p:sp>
    </p:spTree>
    <p:extLst>
      <p:ext uri="{BB962C8B-B14F-4D97-AF65-F5344CB8AC3E}">
        <p14:creationId xmlns:p14="http://schemas.microsoft.com/office/powerpoint/2010/main" val="1929156980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7892</TotalTime>
  <Words>2192</Words>
  <Application>Microsoft Office PowerPoint</Application>
  <PresentationFormat>Apresentação na tela (16:9)</PresentationFormat>
  <Paragraphs>184</Paragraphs>
  <Slides>24</Slides>
  <Notes>21</Notes>
  <HiddenSlides>2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swiss</vt:lpstr>
      <vt:lpstr>Segurança Doméstica e Internacional e Crime Organizado  BRI 0093-2022  Aula 9</vt:lpstr>
      <vt:lpstr>Crime Organizado Transnacional</vt:lpstr>
      <vt:lpstr>Definição – Convenção de Palermo (Convenção das Nações Unidas contra o COT)</vt:lpstr>
      <vt:lpstr>Definição INTERPOL</vt:lpstr>
      <vt:lpstr>Principais características:</vt:lpstr>
      <vt:lpstr>Modalidades Criminais envolvidas</vt:lpstr>
      <vt:lpstr>Impacto Global do Fenômeno</vt:lpstr>
      <vt:lpstr>Condições para o seu desenvolvimento:</vt:lpstr>
      <vt:lpstr>Condições para o seu desenvolvimento:</vt:lpstr>
      <vt:lpstr>Condições para o seu desenvolvimento:</vt:lpstr>
      <vt:lpstr>Condições para o seu desenvolvimento:</vt:lpstr>
      <vt:lpstr>Alguns pontos importantes</vt:lpstr>
      <vt:lpstr>Alguns pontos importantes</vt:lpstr>
      <vt:lpstr>Alguns pontos importantes</vt:lpstr>
      <vt:lpstr>Homicídios pelo mundo</vt:lpstr>
      <vt:lpstr>Homicídios Intencionais no mundo</vt:lpstr>
      <vt:lpstr>Concentração em poucos países</vt:lpstr>
      <vt:lpstr>Cidades mais violentas do mundo</vt:lpstr>
      <vt:lpstr>Evolução das Apreensões de Maconha e Cocaína no Mundo (em ton) – 2007/2017</vt:lpstr>
      <vt:lpstr>Frequência dos Países com Maiores Apreensões de Cocaína – 2007/2017</vt:lpstr>
      <vt:lpstr>Mapa com apreensão de cocaína no mundo</vt:lpstr>
      <vt:lpstr>Níveis de ameaça</vt:lpstr>
      <vt:lpstr>Níveis de ameaça</vt:lpstr>
      <vt:lpstr>Níveis de ameaça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LEANDRO PIQUET</cp:lastModifiedBy>
  <cp:revision>143</cp:revision>
  <dcterms:modified xsi:type="dcterms:W3CDTF">2022-11-08T22:05:30Z</dcterms:modified>
</cp:coreProperties>
</file>