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96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420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5128380f5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5128380f5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45128380f5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5128380f5_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45128380f5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5128380f5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45128380f5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128380f5_2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45128380f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51094f4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51094f46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451094f46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5169d7b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5169d7b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45169d7b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5140fce6b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5140fce6b_3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5140fce6b_3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5140fce6b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5140fce6b_3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45140fce6b_3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5" name="Google Shape;25;p2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gradFill>
              <a:gsLst>
                <a:gs pos="0">
                  <a:srgbClr val="DCE5A3"/>
                </a:gs>
                <a:gs pos="50000">
                  <a:srgbClr val="D6E095"/>
                </a:gs>
                <a:gs pos="100000">
                  <a:srgbClr val="D4DF8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cxnSp>
          <p:nvCxnSpPr>
            <p:cNvPr id="26" name="Google Shape;26;p2"/>
            <p:cNvCxnSpPr/>
            <p:nvPr/>
          </p:nvCxnSpPr>
          <p:spPr>
            <a:xfrm>
              <a:off x="0" y="620889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7" name="Google Shape;27;p2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Century Gothic"/>
              <a:buNone/>
              <a:defRPr sz="5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45720" lvl="0" algn="r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604918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2016918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Century Gothic"/>
              <a:buNone/>
              <a:defRPr sz="56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rgbClr val="626A19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2A4F1C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455C19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626A1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17058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rgbClr val="455C19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626A1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017058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rgbClr val="455C19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626A1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017058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26A1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55C19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26A1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17058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626A1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rgbClr val="455C19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626A1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017058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26A19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455C19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626A19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17058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61315" algn="l" rtl="0">
              <a:spcBef>
                <a:spcPts val="440"/>
              </a:spcBef>
              <a:spcAft>
                <a:spcPts val="0"/>
              </a:spcAft>
              <a:buClr>
                <a:srgbClr val="626A19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rgbClr val="2A4F1C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rgbClr val="455C19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94639" algn="l" rtl="0">
              <a:spcBef>
                <a:spcPts val="320"/>
              </a:spcBef>
              <a:spcAft>
                <a:spcPts val="0"/>
              </a:spcAft>
              <a:buClr>
                <a:srgbClr val="626A19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94639" algn="l" rtl="0">
              <a:spcBef>
                <a:spcPts val="320"/>
              </a:spcBef>
              <a:spcAft>
                <a:spcPts val="0"/>
              </a:spcAft>
              <a:buClr>
                <a:srgbClr val="017058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None/>
              <a:defRPr sz="2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rgbClr val="626A19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rgbClr val="2A4F1C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rgbClr val="455C19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017058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626A19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2A4F1C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455C19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626A19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17058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0" name="Google Shape;80;p10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 descr="Um espaço reservado vazio para adicionar uma imagem. Clique no espaço reservado e selecione a imagem que você deseja adicionar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26A1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rgbClr val="626A19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93369" algn="l" rtl="0">
              <a:spcBef>
                <a:spcPts val="240"/>
              </a:spcBef>
              <a:spcAft>
                <a:spcPts val="0"/>
              </a:spcAft>
              <a:buClr>
                <a:srgbClr val="2A4F1C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73050" algn="l" rtl="0">
              <a:spcBef>
                <a:spcPts val="200"/>
              </a:spcBef>
              <a:spcAft>
                <a:spcPts val="0"/>
              </a:spcAft>
              <a:buClr>
                <a:srgbClr val="455C19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65747" algn="l" rtl="0">
              <a:spcBef>
                <a:spcPts val="180"/>
              </a:spcBef>
              <a:spcAft>
                <a:spcPts val="0"/>
              </a:spcAft>
              <a:buClr>
                <a:srgbClr val="626A19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65747" algn="l" rtl="0">
              <a:spcBef>
                <a:spcPts val="180"/>
              </a:spcBef>
              <a:spcAft>
                <a:spcPts val="0"/>
              </a:spcAft>
              <a:buClr>
                <a:srgbClr val="017058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68F1B">
                  <a:alpha val="44705"/>
                </a:srgbClr>
              </a:gs>
              <a:gs pos="100000">
                <a:srgbClr val="CAE00E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88" name="Google Shape;88;p10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9A719">
                  <a:alpha val="29803"/>
                </a:srgbClr>
              </a:gs>
              <a:gs pos="80000">
                <a:srgbClr val="80B814">
                  <a:alpha val="44705"/>
                </a:srgbClr>
              </a:gs>
              <a:gs pos="100000">
                <a:srgbClr val="80B81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42731" y="-16113"/>
            <a:ext cx="12264340" cy="6888627"/>
            <a:chOff x="-13703" y="-30627"/>
            <a:chExt cx="12264340" cy="6888627"/>
          </a:xfrm>
        </p:grpSpPr>
        <p:sp>
          <p:nvSpPr>
            <p:cNvPr id="11" name="Google Shape;11;p1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12" name="Google Shape;12;p1"/>
            <p:cNvGrpSpPr/>
            <p:nvPr/>
          </p:nvGrpSpPr>
          <p:grpSpPr>
            <a:xfrm>
              <a:off x="-13703" y="-30627"/>
              <a:ext cx="12264340" cy="1086266"/>
              <a:chOff x="-39059" y="-16113"/>
              <a:chExt cx="12264340" cy="1086266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-12700" y="-7144"/>
                <a:ext cx="12217400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668F1B">
                      <a:alpha val="44705"/>
                    </a:srgbClr>
                  </a:gs>
                  <a:gs pos="100000">
                    <a:srgbClr val="CAE00E">
                      <a:alpha val="54901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842000" y="-7144"/>
                <a:ext cx="6350000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A719">
                      <a:alpha val="29803"/>
                    </a:srgbClr>
                  </a:gs>
                  <a:gs pos="80000">
                    <a:srgbClr val="80B814">
                      <a:alpha val="44705"/>
                    </a:srgbClr>
                  </a:gs>
                  <a:gs pos="100000">
                    <a:srgbClr val="80B814">
                      <a:alpha val="44705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grpSp>
            <p:nvGrpSpPr>
              <p:cNvPr id="15" name="Google Shape;15;p1"/>
              <p:cNvGrpSpPr/>
              <p:nvPr/>
            </p:nvGrpSpPr>
            <p:grpSpPr>
              <a:xfrm>
                <a:off x="-39059" y="-16113"/>
                <a:ext cx="12264340" cy="1086266"/>
                <a:chOff x="-29322" y="-1971"/>
                <a:chExt cx="9198255" cy="1086266"/>
              </a:xfrm>
            </p:grpSpPr>
            <p:sp>
              <p:nvSpPr>
                <p:cNvPr id="16" name="Google Shape;16;p1"/>
                <p:cNvSpPr/>
                <p:nvPr/>
              </p:nvSpPr>
              <p:spPr>
                <a:xfrm rot="-164308">
                  <a:off x="-19045" y="216550"/>
                  <a:ext cx="9163050" cy="64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A8B53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  <p:sp>
              <p:nvSpPr>
                <p:cNvPr id="17" name="Google Shape;17;p1"/>
                <p:cNvSpPr/>
                <p:nvPr/>
              </p:nvSpPr>
              <p:spPr>
                <a:xfrm rot="-164308">
                  <a:off x="-14309" y="290003"/>
                  <a:ext cx="9175812" cy="53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endParaRPr>
                </a:p>
              </p:txBody>
            </p:sp>
          </p:grpSp>
        </p:grpSp>
      </p:grp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455C19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626A1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17058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215D6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066684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tino Linotype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713225" y="723900"/>
            <a:ext cx="1046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pt-BR" sz="44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Fundamentos da escola sócio-técnica</a:t>
            </a:r>
            <a:endParaRPr sz="4400" b="1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711163" y="2885635"/>
            <a:ext cx="104730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4572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GRUPO H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Annalisa Sartoris - 10945862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Gabriel Paganini - 4520856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Gabriela Hirata - 10771305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Gabriela Kalleder - 9832874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Geraldo Sousa - 10771480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Giovanni Cellamare - 10268703 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r>
              <a:rPr lang="pt-BR" sz="221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Guilherme Eiji Tsuji - 9351120 </a:t>
            </a:r>
            <a:endParaRPr/>
          </a:p>
          <a:p>
            <a:pPr marL="0" marR="45720" lvl="0" indent="0" algn="r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rgbClr val="626A19"/>
              </a:buClr>
              <a:buSzPts val="2100"/>
              <a:buFont typeface="Noto Sans Symbols"/>
              <a:buNone/>
            </a:pPr>
            <a:endParaRPr sz="221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Anos 70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Maior aceitação do modelo - n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ecessidade das indústria em manter os 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funcionários;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“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working</a:t>
            </a:r>
            <a:r>
              <a:rPr lang="pt-BR" dirty="0"/>
              <a:t> </a:t>
            </a:r>
            <a:r>
              <a:rPr lang="pt-BR" dirty="0" err="1"/>
              <a:t>life</a:t>
            </a:r>
            <a:r>
              <a:rPr lang="pt-BR" dirty="0"/>
              <a:t>” tornou-se um valor emergente e a ideia de que o desenvolvimento humano poderia ser fomentado pelo trabalho se </a:t>
            </a:r>
            <a:r>
              <a:rPr lang="pt-BR" dirty="0" smtClean="0"/>
              <a:t>disseminou;</a:t>
            </a:r>
            <a:endParaRPr dirty="0"/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Apesar da popularidade, o design sócio-técnico não progrediu </a:t>
            </a:r>
            <a:r>
              <a:rPr lang="pt-BR" dirty="0" smtClean="0"/>
              <a:t>tanto;</a:t>
            </a:r>
            <a:endParaRPr dirty="0"/>
          </a:p>
          <a:p>
            <a:pPr marL="914400" marR="0" lvl="2" indent="-310388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Havia resistência pela maior parte de sindicatos, que via essa perspectiva como uma ameaça ao seu poder e </a:t>
            </a:r>
            <a:r>
              <a:rPr lang="pt-BR" dirty="0" smtClean="0"/>
              <a:t>influência.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Anos 80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smtClean="0"/>
              <a:t>Corte de custos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err="1" smtClean="0"/>
              <a:t>Neotaylorismo</a:t>
            </a:r>
            <a:r>
              <a:rPr lang="pt-BR" dirty="0"/>
              <a:t>,</a:t>
            </a:r>
            <a:r>
              <a:rPr lang="pt-BR" dirty="0" smtClean="0"/>
              <a:t> computadores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</a:t>
            </a: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smtClean="0"/>
              <a:t>Produ</a:t>
            </a:r>
            <a:r>
              <a:rPr lang="pt-BR" dirty="0" smtClean="0"/>
              <a:t>ção enxuta, trabalho não flexível</a:t>
            </a: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smtClean="0"/>
              <a:t>Padronização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Anos 90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Reconhecimento da necessidade de 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mudança;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Baixo comprometimento das empresas em 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mudar;</a:t>
            </a: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smtClean="0"/>
              <a:t>Pa</a:t>
            </a:r>
            <a:r>
              <a:rPr lang="pt-BR" dirty="0" smtClean="0"/>
              <a:t>íses da Escandinávia: diálogo democrático no design participativo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/>
              <a:t>Possíveis limitações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Natureza dos processos tecnológicos;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 reestruturação dos cargos contribui para a expansão do controle da tecnologia sobre os indivíduos;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Papel político da tecnologia na sociedade.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Ambivalência inerente aos processos de grupo;</a:t>
            </a:r>
          </a:p>
          <a:p>
            <a:pPr lvl="1" indent="-457200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Oposição entre relações culturais e futura emancipação</a:t>
            </a:r>
            <a:r>
              <a:rPr lang="pt-BR" dirty="0" smtClean="0"/>
              <a:t>.</a:t>
            </a:r>
            <a:endParaRPr lang="pt-BR" dirty="0"/>
          </a:p>
          <a:p>
            <a:pPr indent="-457200">
              <a:lnSpc>
                <a:spcPct val="120000"/>
              </a:lnSpc>
              <a:spcBef>
                <a:spcPts val="0"/>
              </a:spcBef>
            </a:pPr>
            <a:endParaRPr lang="pt-BR" dirty="0" smtClean="0"/>
          </a:p>
          <a:p>
            <a:pPr lvl="1" indent="-457200">
              <a:lnSpc>
                <a:spcPct val="120000"/>
              </a:lnSpc>
              <a:spcBef>
                <a:spcPts val="0"/>
              </a:spcBef>
            </a:pPr>
            <a:endParaRPr lang="pt-B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/>
              <a:t>Perspectiva atual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54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pt-BR"/>
              <a:t>Escandinávia e Holanda se associam mais ao modelo sócio-técnico;</a:t>
            </a:r>
            <a:endParaRPr/>
          </a:p>
          <a:p>
            <a:pPr marL="457200" marR="0" lvl="0" indent="-3854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pt-BR"/>
              <a:t>Adoção de algumas outras empresas;</a:t>
            </a:r>
            <a:endParaRPr/>
          </a:p>
          <a:p>
            <a:pPr marL="457200" marR="0" lvl="0" indent="-3854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pt-BR"/>
              <a:t>Prevalência do modelo com certo grau de autonomia em cargos de chefia, com alto nível de estresse;</a:t>
            </a:r>
            <a:endParaRPr/>
          </a:p>
          <a:p>
            <a:pPr marL="457200" marR="0" lvl="0" indent="-38544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pt-BR"/>
              <a:t>Johnsons Controls no Brasil.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150" y="3333625"/>
            <a:ext cx="5048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1841500" y="6572125"/>
            <a:ext cx="105885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Imagem: https://www.researchgate.net/figure/A-socio-technical-systems-perspective-Challenger-et-al-2010a-p-74_fig1_233329135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pt-BR"/>
              <a:t>BIAZZI Jr., F. A conveniência e a viabilidade da implementação do enfoque sócio-técnico nas empresas. Revista de Administração de Empresas, vol. 34, n. 1, p. 30-37, 1994.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pt-BR"/>
              <a:t>GARCIA, R. M. </a:t>
            </a:r>
            <a:r>
              <a:rPr lang="pt-BR">
                <a:highlight>
                  <a:srgbClr val="FFFFFF"/>
                </a:highlight>
              </a:rPr>
              <a:t>Abordagem sócio-técnica: uma rápida avaliação. </a:t>
            </a:r>
            <a:r>
              <a:rPr lang="pt-BR"/>
              <a:t>Revista de Administração de Empresas, vol. 20, n. 3, 1980.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pt-BR"/>
              <a:t>MUMFORD, E. The story of socio-technical design: reflections on its successes, failures and potential.  Information Systems Journal, vol. 16, p.317-342, 2006.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558750" y="2857488"/>
            <a:ext cx="110745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/>
              <a:t>OBRIGADO!</a:t>
            </a:r>
            <a:endParaRPr sz="9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/>
              <a:t>Tópicos da apresentação</a:t>
            </a:r>
            <a:endParaRPr sz="5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AutoNum type="arabicPeriod"/>
            </a:pPr>
            <a:r>
              <a:rPr lang="pt-BR" sz="3600" dirty="0"/>
              <a:t>Processo histórico de </a:t>
            </a:r>
            <a:r>
              <a:rPr lang="pt-BR" sz="3600" dirty="0" smtClean="0"/>
              <a:t>formulação;</a:t>
            </a:r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AutoNum type="arabicPeriod"/>
            </a:pPr>
            <a:r>
              <a:rPr lang="pt-BR" sz="3600" dirty="0" smtClean="0"/>
              <a:t>Definiç</a:t>
            </a:r>
            <a:r>
              <a:rPr lang="pt-BR" sz="3600" dirty="0" smtClean="0"/>
              <a:t>ão</a:t>
            </a:r>
            <a:r>
              <a:rPr lang="pt-BR" sz="3600" dirty="0" smtClean="0"/>
              <a:t>; </a:t>
            </a:r>
            <a:endParaRPr sz="3600" dirty="0"/>
          </a:p>
          <a:p>
            <a:pPr lvl="0" indent="-457200">
              <a:lnSpc>
                <a:spcPct val="115000"/>
              </a:lnSpc>
              <a:spcBef>
                <a:spcPts val="0"/>
              </a:spcBef>
              <a:buSzPts val="3600"/>
              <a:buAutoNum type="arabicPeriod"/>
            </a:pPr>
            <a:r>
              <a:rPr lang="pt-BR" sz="3600" dirty="0"/>
              <a:t>Estruturas organizacionais;</a:t>
            </a:r>
            <a:endParaRPr sz="3600" dirty="0"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pt-BR" sz="3600" dirty="0"/>
              <a:t>Problemas apresentados;</a:t>
            </a:r>
            <a:endParaRPr sz="3600" dirty="0"/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pt-BR" sz="3600" dirty="0"/>
              <a:t>Perspectiva atual.</a:t>
            </a:r>
            <a:endParaRPr sz="3600" dirty="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Origem</a:t>
            </a:r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/>
              <a:t>Contexto da Segunda Guerra Mundial;</a:t>
            </a:r>
            <a:endParaRPr/>
          </a:p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Psicólogos do Tavistock Institute of Huma</a:t>
            </a:r>
            <a:r>
              <a:rPr lang="pt-BR"/>
              <a:t>n</a:t>
            </a: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Relations;</a:t>
            </a: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Caso da mineração: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Hand-got system: trabalho manual realizado em duplas;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Longwall method: trabalho com máquinas em tarefas especializadas;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Composite long wall: trabalho com máquinas com rotação de funções.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11747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11747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450" y="5319600"/>
            <a:ext cx="3283700" cy="10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5159375" y="6524625"/>
            <a:ext cx="67470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alatino Linotype"/>
                <a:ea typeface="Palatino Linotype"/>
                <a:cs typeface="Palatino Linotype"/>
                <a:sym typeface="Palatino Linotype"/>
              </a:rPr>
              <a:t>Imagem: http://www.tavinstitute.org/news/announcing-four-days-october-2017/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Longwall Method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9906000" y="5484476"/>
            <a:ext cx="1676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pt-BR" sz="1400"/>
              <a:t>Imagem: https://www.britannica.com/technology/longwall-method</a:t>
            </a:r>
            <a:endParaRPr sz="1400"/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849" y="2034074"/>
            <a:ext cx="7242300" cy="45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Definição</a:t>
            </a:r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Sistema sócio-técnico:</a:t>
            </a:r>
            <a:endParaRPr dirty="0"/>
          </a:p>
          <a:p>
            <a:pPr marL="640080" marR="0" lvl="1" indent="-246888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Subsistema técnico – ambiente, máquinas, tecnologia, divisão do trabalho;</a:t>
            </a:r>
            <a:endParaRPr dirty="0"/>
          </a:p>
          <a:p>
            <a:pPr marL="640080" marR="0" lvl="1" indent="-246888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A4F1C"/>
              </a:buClr>
              <a:buSzPts val="2040"/>
              <a:buFont typeface="Noto Sans Symbols"/>
              <a:buChar char="●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Subsistema social – pessoas, relações sociais, capacidades;</a:t>
            </a:r>
            <a:endParaRPr dirty="0"/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 smtClean="0"/>
              <a:t>Escolha organizacional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 dirty="0" err="1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Equifinalidade</a:t>
            </a:r>
            <a:r>
              <a:rPr lang="pt-BR" dirty="0"/>
              <a:t>;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Comportamento das pessoas face ao trabalho depende da organização </a:t>
            </a:r>
            <a:r>
              <a:rPr lang="pt-BR" dirty="0" smtClean="0"/>
              <a:t>deste.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11747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11747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 semi-autônomos</a:t>
            </a:r>
            <a:endParaRPr sz="5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725" y="3431775"/>
            <a:ext cx="4994275" cy="312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609600" y="1919605"/>
            <a:ext cx="10972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Responsabilidade coletiva;</a:t>
            </a: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Arranjo definido pelo próprio grupo;</a:t>
            </a: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Rotação de funções;</a:t>
            </a: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Interação cooperativa dentro do grupo e entre grupos.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4651375" y="6588000"/>
            <a:ext cx="79692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14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Imagem: https://peqengenhariajr.com.br/wp-content/uploads/2016/06/dinamica-de-grupo.png</a:t>
            </a:r>
            <a:endParaRPr sz="140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pt-BR"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ambiente e as estruturas organizacionais</a:t>
            </a: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285"/>
              <a:buFont typeface="Noto Sans Symbols"/>
              <a:buChar char="●"/>
            </a:pPr>
            <a:r>
              <a:rPr lang="pt-BR" sz="240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 ambiente turbulento: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mutabilidade das demandas sociais, econômicas e políticas;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rápida evolução das bases tecnológicas;</a:t>
            </a:r>
            <a:endParaRPr sz="222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Clr>
                <a:srgbClr val="626A19"/>
              </a:buClr>
              <a:buSzPts val="2285"/>
              <a:buFont typeface="Noto Sans Symbols"/>
              <a:buChar char="●"/>
            </a:pPr>
            <a:r>
              <a:rPr lang="pt-BR" sz="240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Organização burocrática: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 adapta ao ambiente turbulento de forma passiva;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Incapacita profundas transformações;</a:t>
            </a:r>
            <a:endParaRPr sz="2405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74320" marR="0" lvl="0" indent="-27432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Clr>
                <a:srgbClr val="626A19"/>
              </a:buClr>
              <a:buSzPts val="2285"/>
              <a:buFont typeface="Noto Sans Symbols"/>
              <a:buChar char="●"/>
            </a:pPr>
            <a:r>
              <a:rPr lang="pt-BR" sz="2405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Escola sócio-técnica:</a:t>
            </a:r>
            <a:endParaRPr sz="2405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 adapta ao ambiente turbulento de forma ativa;</a:t>
            </a:r>
            <a:endParaRPr/>
          </a:p>
          <a:p>
            <a:pPr marL="640080" marR="0" lvl="1" indent="-246888" algn="l" rtl="0">
              <a:lnSpc>
                <a:spcPct val="115000"/>
              </a:lnSpc>
              <a:spcBef>
                <a:spcPts val="444"/>
              </a:spcBef>
              <a:spcAft>
                <a:spcPts val="0"/>
              </a:spcAft>
              <a:buClr>
                <a:srgbClr val="2A4F1C"/>
              </a:buClr>
              <a:buSzPts val="1887"/>
              <a:buFont typeface="Noto Sans Symbols"/>
              <a:buChar char="●"/>
            </a:pPr>
            <a:r>
              <a:rPr lang="pt-BR" sz="222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Possibilita transformações estruturais.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pt-BR" sz="5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Anos 60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609600" y="1935475"/>
            <a:ext cx="11137800" cy="4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4632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Indústria </a:t>
            </a:r>
            <a:r>
              <a:rPr lang="pt-BR" dirty="0" err="1"/>
              <a:t>européia</a:t>
            </a:r>
            <a:r>
              <a:rPr lang="pt-BR" dirty="0"/>
              <a:t>: fragilizada, centralizada e </a:t>
            </a:r>
            <a:r>
              <a:rPr lang="pt-BR" dirty="0" smtClean="0"/>
              <a:t>autoritária; </a:t>
            </a:r>
            <a:endParaRPr dirty="0"/>
          </a:p>
          <a:p>
            <a:pPr marL="484632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Modelo de produção </a:t>
            </a:r>
            <a:r>
              <a:rPr lang="pt-BR" dirty="0"/>
              <a:t>estadunidense: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mais </a:t>
            </a:r>
            <a:r>
              <a:rPr lang="pt-BR" sz="2600" b="0" i="0" u="none" strike="noStrike" cap="none" dirty="0" smtClean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democrático;</a:t>
            </a: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84632" marR="0" lvl="0" indent="-457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Char char="●"/>
            </a:pPr>
            <a:r>
              <a:rPr lang="pt-BR" dirty="0"/>
              <a:t>Países escandinavos: pioneiros do modelo sócio-técnico na </a:t>
            </a:r>
            <a:r>
              <a:rPr lang="pt-BR" dirty="0" smtClean="0"/>
              <a:t>Europa;</a:t>
            </a:r>
            <a:endParaRPr dirty="0"/>
          </a:p>
          <a:p>
            <a:pPr marL="914400" marR="0" lvl="2" indent="-24688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1470"/>
              <a:buChar char="●"/>
            </a:pPr>
            <a:r>
              <a:rPr lang="pt-BR" dirty="0"/>
              <a:t>Ênfase na participação de todos os empregados em todos os patamares de </a:t>
            </a:r>
            <a:r>
              <a:rPr lang="pt-BR" dirty="0" smtClean="0"/>
              <a:t>decisão;</a:t>
            </a:r>
            <a:endParaRPr dirty="0"/>
          </a:p>
          <a:p>
            <a:pPr marL="914400" lvl="2" indent="-246887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1470"/>
              <a:buChar char="●"/>
            </a:pPr>
            <a:r>
              <a:rPr lang="pt-BR" dirty="0" err="1"/>
              <a:t>Hofstedte</a:t>
            </a:r>
            <a:r>
              <a:rPr lang="pt-BR" dirty="0"/>
              <a:t>: humanização do trabalho poderia corresponder à 3ª Revolução </a:t>
            </a:r>
            <a:r>
              <a:rPr lang="pt-BR" dirty="0" smtClean="0"/>
              <a:t>Industrial.</a:t>
            </a:r>
            <a:endParaRPr dirty="0"/>
          </a:p>
          <a:p>
            <a:pPr marL="91440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84632" marR="0" lvl="0" indent="-30035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4508498"/>
            <a:ext cx="2349500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609600" y="4322513"/>
            <a:ext cx="3111300" cy="16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100"/>
          </a:p>
          <a:p>
            <a:pPr marL="914400" marR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84632" marR="0" lvl="0" indent="-300355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26A19"/>
              </a:buClr>
              <a:buSzPts val="247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2959100" y="6556500"/>
            <a:ext cx="5803800" cy="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alatino Linotype"/>
                <a:ea typeface="Palatino Linotype"/>
                <a:cs typeface="Palatino Linotype"/>
                <a:sym typeface="Palatino Linotype"/>
              </a:rPr>
              <a:t>Imagem: https://www.managementboek.nl/auteur/278/geert-hofstede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Anos 60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609600" y="1935475"/>
            <a:ext cx="4978500" cy="438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4632" lvl="0" indent="-457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pt-BR" dirty="0"/>
              <a:t>Noruega: desenvolveu um programa nacional de democracia industrial, o que incorporou uma lei sobre condições de </a:t>
            </a:r>
            <a:r>
              <a:rPr lang="pt-BR" dirty="0" smtClean="0"/>
              <a:t>trabalho;</a:t>
            </a:r>
            <a:endParaRPr dirty="0"/>
          </a:p>
          <a:p>
            <a:pPr marL="484632" lvl="0" indent="-457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pt-BR" dirty="0"/>
              <a:t>Outros países: Suécia, Dinamarca, França, Itália, Alemanha, Reino Unido, </a:t>
            </a:r>
            <a:r>
              <a:rPr lang="pt-BR" dirty="0" smtClean="0"/>
              <a:t>Holanda.</a:t>
            </a:r>
            <a:endParaRPr dirty="0"/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275" y="1935475"/>
            <a:ext cx="6213475" cy="39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>
            <a:spLocks noGrp="1"/>
          </p:cNvSpPr>
          <p:nvPr>
            <p:ph type="body" idx="1"/>
          </p:nvPr>
        </p:nvSpPr>
        <p:spPr>
          <a:xfrm>
            <a:off x="5568963" y="5992000"/>
            <a:ext cx="6080100" cy="37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pt-BR" sz="1400"/>
              <a:t>Imagem: http://ontheroadarchives.blogspot.com/2012/09/oslo-1960.html</a:t>
            </a:r>
            <a:endParaRPr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na sessão de debat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788</Words>
  <Application>Microsoft Macintosh PowerPoint</Application>
  <PresentationFormat>Custom</PresentationFormat>
  <Paragraphs>107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Apresentação na sessão de debate</vt:lpstr>
      <vt:lpstr>Fundamentos da escola sócio-técnica</vt:lpstr>
      <vt:lpstr>Tópicos da apresentação</vt:lpstr>
      <vt:lpstr>Origem</vt:lpstr>
      <vt:lpstr>Longwall Method</vt:lpstr>
      <vt:lpstr>Definição</vt:lpstr>
      <vt:lpstr>Grupos semi-autônomos</vt:lpstr>
      <vt:lpstr>O ambiente e as estruturas organizacionais</vt:lpstr>
      <vt:lpstr>Anos 60</vt:lpstr>
      <vt:lpstr>Anos 60</vt:lpstr>
      <vt:lpstr>Anos 70</vt:lpstr>
      <vt:lpstr>Anos 80</vt:lpstr>
      <vt:lpstr>Anos 90</vt:lpstr>
      <vt:lpstr>Possíveis limitações</vt:lpstr>
      <vt:lpstr>Perspectiva atual</vt:lpstr>
      <vt:lpstr>Bibliografia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da escola sócio-técnica</dc:title>
  <cp:lastModifiedBy>Geraldo Sousa</cp:lastModifiedBy>
  <cp:revision>6</cp:revision>
  <dcterms:modified xsi:type="dcterms:W3CDTF">2018-10-18T16:01:07Z</dcterms:modified>
</cp:coreProperties>
</file>