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7" r:id="rId3"/>
    <p:sldId id="260" r:id="rId4"/>
    <p:sldId id="262" r:id="rId5"/>
    <p:sldId id="297" r:id="rId6"/>
    <p:sldId id="264" r:id="rId7"/>
    <p:sldId id="278" r:id="rId8"/>
    <p:sldId id="299" r:id="rId9"/>
    <p:sldId id="265" r:id="rId10"/>
    <p:sldId id="266" r:id="rId11"/>
    <p:sldId id="300" r:id="rId12"/>
    <p:sldId id="306" r:id="rId13"/>
    <p:sldId id="301" r:id="rId14"/>
    <p:sldId id="302" r:id="rId15"/>
    <p:sldId id="303" r:id="rId16"/>
    <p:sldId id="304" r:id="rId17"/>
    <p:sldId id="305" r:id="rId18"/>
    <p:sldId id="280" r:id="rId19"/>
    <p:sldId id="27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72" r:id="rId28"/>
    <p:sldId id="273" r:id="rId29"/>
    <p:sldId id="274" r:id="rId30"/>
    <p:sldId id="275" r:id="rId31"/>
    <p:sldId id="276" r:id="rId32"/>
    <p:sldId id="25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FA3-6CF2-46EF-8764-6C20AD4CE968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08E9-4BEC-4556-8976-2AFC6312D5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5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3D27B-D06A-49F0-BDEA-425DD7FA86E5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35A8-A0C0-448F-9E77-796A82B5B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1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E63FD-E285-40FE-8A18-46DC2A5573D5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43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C35A8-A0C0-448F-9E77-796A82B5B118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722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C35A8-A0C0-448F-9E77-796A82B5B118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538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757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E053B5-740E-4442-9B9A-51F58FA075EE}" type="slidenum">
              <a:rPr lang="en-US" altLang="pt-BR" sz="1200"/>
              <a:pPr eaLnBrk="1" hangingPunct="1"/>
              <a:t>24</a:t>
            </a:fld>
            <a:endParaRPr lang="en-US" altLang="pt-BR" sz="1200"/>
          </a:p>
        </p:txBody>
      </p:sp>
    </p:spTree>
    <p:extLst>
      <p:ext uri="{BB962C8B-B14F-4D97-AF65-F5344CB8AC3E}">
        <p14:creationId xmlns:p14="http://schemas.microsoft.com/office/powerpoint/2010/main" val="59696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FF75AB-9018-4DEB-9C75-B9269CA3ED90}" type="datetime1">
              <a:rPr lang="pt-BR" smtClean="0"/>
              <a:t>12/06/2017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pic>
        <p:nvPicPr>
          <p:cNvPr id="1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21" y="55571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867205" y="5733256"/>
            <a:ext cx="56300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Faculdade de Economia, Administração e Contabilidade de Ribeirão Preto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Departamento de Contabilidade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RCC0305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Métodos Quantitativos I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372-05D9-4975-974F-C871A5A31C9B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3017-56B9-4021-AE9F-D7B473FB1838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83F-C5CC-418D-A94D-5FAFD799D4F4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768-3294-47F0-8546-625F5C7AAF2C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1237-3FEF-498D-BCDB-ADBC03711C69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DA8FCB-3176-43E2-A0E1-AC91CC3E47E5}" type="datetime1">
              <a:rPr lang="pt-BR" smtClean="0"/>
              <a:t>12/06/2017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E81E46D-8789-4BC8-A064-C50AAFC4D077}" type="datetime1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789-528E-4405-86BB-C8BD7BD7A548}" type="datetime1">
              <a:rPr lang="pt-BR" smtClean="0"/>
              <a:t>12/06/2017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2D2-3682-4D49-97C6-C6185D02A47F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7D5-B19C-4491-9766-7297B959EF11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" y="678166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300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688389-C733-4935-8323-9ADA20E08A82}" type="datetime1">
              <a:rPr lang="pt-BR" smtClean="0"/>
              <a:t>12/06/2017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elobotelh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Redes Neurais Artificiais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Marcelo Botelho da Costa Moraes</a:t>
            </a:r>
          </a:p>
          <a:p>
            <a:r>
              <a:rPr lang="pt-BR" dirty="0" smtClean="0">
                <a:hlinkClick r:id="rId2"/>
              </a:rPr>
              <a:t>www.marcelobotelho.com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Utilização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1447800"/>
          </a:xfrm>
        </p:spPr>
        <p:txBody>
          <a:bodyPr/>
          <a:lstStyle/>
          <a:p>
            <a:r>
              <a:rPr lang="pt-BR" altLang="pt-BR" sz="2600"/>
              <a:t>Reconhecimento de Padrões</a:t>
            </a:r>
          </a:p>
          <a:p>
            <a:r>
              <a:rPr lang="pt-BR" altLang="pt-BR" sz="2600"/>
              <a:t>Previsão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419600" y="1981200"/>
            <a:ext cx="4572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w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2600"/>
              <a:t>Medicina</a:t>
            </a:r>
          </a:p>
          <a:p>
            <a:pPr lvl="1"/>
            <a:r>
              <a:rPr lang="pt-BR" altLang="pt-BR" sz="2200"/>
              <a:t>previsão e diagnóstico</a:t>
            </a:r>
          </a:p>
          <a:p>
            <a:r>
              <a:rPr lang="pt-BR" altLang="pt-BR" sz="2600"/>
              <a:t>Engenharia</a:t>
            </a:r>
          </a:p>
          <a:p>
            <a:pPr lvl="1"/>
            <a:r>
              <a:rPr lang="pt-BR" altLang="pt-BR" sz="2200"/>
              <a:t>robótica</a:t>
            </a:r>
          </a:p>
          <a:p>
            <a:r>
              <a:rPr lang="pt-BR" altLang="pt-BR" sz="2600"/>
              <a:t>Psicologia</a:t>
            </a:r>
          </a:p>
          <a:p>
            <a:pPr lvl="1"/>
            <a:r>
              <a:rPr lang="pt-BR" altLang="pt-BR" sz="2200"/>
              <a:t>análise e simulação de fenômenos</a:t>
            </a:r>
          </a:p>
          <a:p>
            <a:r>
              <a:rPr lang="pt-BR" altLang="pt-BR" sz="2600"/>
              <a:t>Biologia</a:t>
            </a:r>
          </a:p>
          <a:p>
            <a:pPr lvl="1"/>
            <a:r>
              <a:rPr lang="pt-BR" altLang="pt-BR" sz="2200"/>
              <a:t>simulação da inteligência humana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71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Arquitetura da RNA</a:t>
            </a:r>
            <a:endParaRPr lang="pt-BR" dirty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Segundo Loesch e Sari (1996), para caracterizar esses agrupamentos de neurônios, devem ser considerados:</a:t>
            </a:r>
          </a:p>
          <a:p>
            <a:pPr lvl="1"/>
            <a:r>
              <a:rPr lang="pt-BR" altLang="pt-BR" smtClean="0"/>
              <a:t>número de camadas da rede;</a:t>
            </a:r>
          </a:p>
          <a:p>
            <a:pPr lvl="1"/>
            <a:r>
              <a:rPr lang="pt-BR" altLang="pt-BR" smtClean="0"/>
              <a:t>número de neurônios por camada;</a:t>
            </a:r>
          </a:p>
          <a:p>
            <a:pPr lvl="1"/>
            <a:r>
              <a:rPr lang="pt-BR" altLang="pt-BR" smtClean="0"/>
              <a:t>tipo de conexões: forward, backward, lateral;</a:t>
            </a:r>
          </a:p>
          <a:p>
            <a:pPr lvl="1"/>
            <a:r>
              <a:rPr lang="pt-BR" altLang="pt-BR" smtClean="0"/>
              <a:t>grau de conectividade entre os neurônios: um a um, total, randômica, etc.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3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Rede</a:t>
            </a:r>
            <a:endParaRPr lang="pt-BR" dirty="0"/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 smtClean="0"/>
              <a:t>Microestrutura</a:t>
            </a:r>
            <a:r>
              <a:rPr lang="pt-BR" altLang="pt-BR" dirty="0" smtClean="0"/>
              <a:t>: definição das características de cada neurônio artificial da rede neural;</a:t>
            </a:r>
          </a:p>
          <a:p>
            <a:r>
              <a:rPr lang="pt-BR" altLang="pt-BR" b="1" dirty="0" err="1" smtClean="0"/>
              <a:t>Mesoestrutura</a:t>
            </a:r>
            <a:r>
              <a:rPr lang="pt-BR" altLang="pt-BR" dirty="0" smtClean="0"/>
              <a:t>: definição da organização da rede neural;</a:t>
            </a:r>
          </a:p>
          <a:p>
            <a:r>
              <a:rPr lang="pt-BR" altLang="pt-BR" b="1" dirty="0" smtClean="0"/>
              <a:t>Macroestrutura</a:t>
            </a:r>
            <a:r>
              <a:rPr lang="pt-BR" altLang="pt-BR" dirty="0" smtClean="0"/>
              <a:t>: orientação do formato e modelagem da rede neural, procurando compreender a aplicação para a resolução de problemas reais.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26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 Feed Forward</a:t>
            </a:r>
            <a:endParaRPr lang="pt-BR" dirty="0"/>
          </a:p>
        </p:txBody>
      </p:sp>
      <p:pic>
        <p:nvPicPr>
          <p:cNvPr id="31748" name="Picture 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59" y="2489077"/>
            <a:ext cx="8871023" cy="382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78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 Auto-Organizada</a:t>
            </a:r>
            <a:endParaRPr lang="pt-BR" dirty="0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80210" y="3064575"/>
            <a:ext cx="3704478" cy="301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pt-PT" altLang="pt-BR" sz="2701" dirty="0">
                <a:latin typeface="Verdana" panose="020B0604030504040204" pitchFamily="34" charset="0"/>
              </a:rPr>
              <a:t>Modelo de Kohonen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pt-PT" altLang="pt-BR" sz="2701" i="1" dirty="0">
                <a:latin typeface="Verdana" panose="020B0604030504040204" pitchFamily="34" charset="0"/>
              </a:rPr>
              <a:t>Self-Organizing Feature Maps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pt-PT" altLang="pt-BR" sz="2701" i="1" dirty="0">
                <a:latin typeface="Verdana" panose="020B0604030504040204" pitchFamily="34" charset="0"/>
              </a:rPr>
              <a:t>		(SOFM’s)</a:t>
            </a:r>
          </a:p>
        </p:txBody>
      </p:sp>
      <p:grpSp>
        <p:nvGrpSpPr>
          <p:cNvPr id="32773" name="Group 38"/>
          <p:cNvGrpSpPr>
            <a:grpSpLocks/>
          </p:cNvGrpSpPr>
          <p:nvPr/>
        </p:nvGrpSpPr>
        <p:grpSpPr bwMode="auto">
          <a:xfrm>
            <a:off x="1372030" y="2492896"/>
            <a:ext cx="7543300" cy="3933149"/>
            <a:chOff x="960" y="1440"/>
            <a:chExt cx="4632" cy="2304"/>
          </a:xfrm>
        </p:grpSpPr>
        <p:pic>
          <p:nvPicPr>
            <p:cNvPr id="32774" name="Picture 3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1440"/>
              <a:ext cx="2256" cy="1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5" name="AutoShape 36"/>
            <p:cNvSpPr>
              <a:spLocks/>
            </p:cNvSpPr>
            <p:nvPr/>
          </p:nvSpPr>
          <p:spPr bwMode="auto">
            <a:xfrm>
              <a:off x="960" y="3360"/>
              <a:ext cx="1320" cy="384"/>
            </a:xfrm>
            <a:prstGeom prst="accentCallout2">
              <a:avLst>
                <a:gd name="adj1" fmla="val 18750"/>
                <a:gd name="adj2" fmla="val 103634"/>
                <a:gd name="adj3" fmla="val 18750"/>
                <a:gd name="adj4" fmla="val 130380"/>
                <a:gd name="adj5" fmla="val -403125"/>
                <a:gd name="adj6" fmla="val 15818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1801">
                  <a:latin typeface="Verdana" panose="020B0604030504040204" pitchFamily="34" charset="0"/>
                </a:rPr>
                <a:t>Variáveis de Entrada</a:t>
              </a:r>
            </a:p>
          </p:txBody>
        </p:sp>
        <p:sp>
          <p:nvSpPr>
            <p:cNvPr id="32776" name="AutoShape 37"/>
            <p:cNvSpPr>
              <a:spLocks/>
            </p:cNvSpPr>
            <p:nvPr/>
          </p:nvSpPr>
          <p:spPr bwMode="auto">
            <a:xfrm>
              <a:off x="4500" y="1536"/>
              <a:ext cx="1092" cy="384"/>
            </a:xfrm>
            <a:prstGeom prst="accentCallout2">
              <a:avLst>
                <a:gd name="adj1" fmla="val 18750"/>
                <a:gd name="adj2" fmla="val -4394"/>
                <a:gd name="adj3" fmla="val 18750"/>
                <a:gd name="adj4" fmla="val -15750"/>
                <a:gd name="adj5" fmla="val 203125"/>
                <a:gd name="adj6" fmla="val -2747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1801"/>
                <a:t>Grupo (</a:t>
              </a:r>
              <a:r>
                <a:rPr lang="pt-BR" altLang="pt-BR" sz="1801" i="1"/>
                <a:t>Cluster</a:t>
              </a:r>
              <a:r>
                <a:rPr lang="pt-BR" altLang="pt-BR" sz="1801"/>
                <a:t>)</a:t>
              </a:r>
            </a:p>
          </p:txBody>
        </p:sp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64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Aprendizado</a:t>
            </a:r>
            <a:endParaRPr lang="pt-BR" dirty="0"/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 smtClean="0"/>
              <a:t>Aprendizado Supervisionado</a:t>
            </a:r>
            <a:r>
              <a:rPr lang="pt-BR" altLang="pt-BR" dirty="0" smtClean="0"/>
              <a:t>: como o próprio nome sugere, existem exemplos da saída esperada para determinados casos da base de treinamento, onde a rede, pela comparação entre os resultados obtidos e esperados, pode adaptar os pesos das conexões para minimizar o erro, obtendo um aprendizado por exemplos;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94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Aprendizado</a:t>
            </a:r>
            <a:endParaRPr lang="pt-BR" dirty="0"/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 smtClean="0"/>
              <a:t>Aprendizado Reforçado </a:t>
            </a:r>
            <a:r>
              <a:rPr lang="pt-BR" altLang="pt-BR" dirty="0" smtClean="0"/>
              <a:t>(</a:t>
            </a:r>
            <a:r>
              <a:rPr lang="pt-BR" altLang="pt-BR" i="1" dirty="0" err="1" smtClean="0"/>
              <a:t>Reinforcement</a:t>
            </a:r>
            <a:r>
              <a:rPr lang="pt-BR" altLang="pt-BR" i="1" dirty="0" smtClean="0"/>
              <a:t> Learning</a:t>
            </a:r>
            <a:r>
              <a:rPr lang="pt-BR" altLang="pt-BR" dirty="0" smtClean="0"/>
              <a:t>): esse é um aprendizado on-line, onde a entrada-saída é traçada por meio de um processo de experimentação e um erro projetado para maximizar sua performance;</a:t>
            </a:r>
          </a:p>
          <a:p>
            <a:endParaRPr lang="pt-BR" altLang="pt-BR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32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Aprendizado</a:t>
            </a:r>
            <a:endParaRPr lang="pt-BR" dirty="0"/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 smtClean="0"/>
              <a:t>Aprendizado Não Supervisionado</a:t>
            </a:r>
            <a:r>
              <a:rPr lang="pt-BR" altLang="pt-BR" dirty="0" smtClean="0"/>
              <a:t>: ao contrário do supervisionado, este tipo de aprendizado não possui exemplos para comparar seu erro, sendo baseado na auto-organização.</a:t>
            </a:r>
          </a:p>
          <a:p>
            <a:endParaRPr lang="pt-BR" altLang="pt-BR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80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Vídeo </a:t>
            </a:r>
            <a:r>
              <a:rPr lang="pt-BR" dirty="0" smtClean="0"/>
              <a:t>e-disciplina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92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Futuro das Redes Neurais Artificiais</a:t>
            </a:r>
            <a:endParaRPr lang="pt-BR" dirty="0"/>
          </a:p>
        </p:txBody>
      </p:sp>
      <p:pic>
        <p:nvPicPr>
          <p:cNvPr id="21506" name="Picture 2" descr="http://www.iocomunica.com.br/wp-content/uploads/2015/02/chicobuarque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03" y="1988840"/>
            <a:ext cx="5928593" cy="393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607702" y="6021288"/>
            <a:ext cx="2964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Automatiza o Trabalho!!!</a:t>
            </a:r>
            <a:endParaRPr lang="pt-BR" sz="24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571999" y="6023519"/>
            <a:ext cx="2964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Mata todo MUNDO!!!</a:t>
            </a:r>
            <a:endParaRPr lang="pt-BR" sz="24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1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Neuróticas</a:t>
            </a:r>
            <a:endParaRPr lang="pt-BR" dirty="0"/>
          </a:p>
        </p:txBody>
      </p:sp>
      <p:pic>
        <p:nvPicPr>
          <p:cNvPr id="1026" name="Picture 2" descr="http://geradormemes.com/media/created/xgya6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12848"/>
            <a:ext cx="57150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58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 em Negócios</a:t>
            </a:r>
            <a:endParaRPr lang="pt-BR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Finanças</a:t>
            </a:r>
          </a:p>
          <a:p>
            <a:pPr lvl="1"/>
            <a:r>
              <a:rPr lang="pt-BR" altLang="pt-BR" smtClean="0"/>
              <a:t>Insolvência</a:t>
            </a:r>
          </a:p>
          <a:p>
            <a:pPr lvl="1"/>
            <a:r>
              <a:rPr lang="pt-BR" altLang="pt-BR" smtClean="0"/>
              <a:t>Risco de Crédito</a:t>
            </a:r>
          </a:p>
          <a:p>
            <a:pPr lvl="1"/>
            <a:r>
              <a:rPr lang="pt-BR" altLang="pt-BR" smtClean="0"/>
              <a:t>Fraudes Financeiras</a:t>
            </a:r>
          </a:p>
          <a:p>
            <a:pPr lvl="1"/>
            <a:r>
              <a:rPr lang="pt-BR" altLang="pt-BR" smtClean="0"/>
              <a:t>Previsão de Mercado</a:t>
            </a:r>
          </a:p>
          <a:p>
            <a:pPr lvl="1"/>
            <a:r>
              <a:rPr lang="pt-BR" altLang="pt-BR" smtClean="0"/>
              <a:t>Performance de Estoques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70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 em Negócios</a:t>
            </a:r>
            <a:endParaRPr lang="pt-BR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Finanças</a:t>
            </a:r>
          </a:p>
          <a:p>
            <a:r>
              <a:rPr lang="pt-BR" altLang="pt-BR" smtClean="0"/>
              <a:t>Contabilidade e Auditoria</a:t>
            </a:r>
          </a:p>
          <a:p>
            <a:pPr lvl="1"/>
            <a:r>
              <a:rPr lang="pt-BR" altLang="pt-BR" smtClean="0"/>
              <a:t>Auditoria</a:t>
            </a:r>
          </a:p>
          <a:p>
            <a:pPr lvl="1"/>
            <a:r>
              <a:rPr lang="pt-BR" altLang="pt-BR" smtClean="0"/>
              <a:t>Risco de Fraude</a:t>
            </a:r>
          </a:p>
          <a:p>
            <a:pPr lvl="1"/>
            <a:r>
              <a:rPr lang="pt-BR" altLang="pt-BR" smtClean="0"/>
              <a:t>Classificação de PEPS/UEPS (FIFO/LIFO)</a:t>
            </a:r>
          </a:p>
          <a:p>
            <a:pPr lvl="1"/>
            <a:r>
              <a:rPr lang="pt-BR" altLang="pt-BR" smtClean="0"/>
              <a:t>Processamento/Previsão de Impostos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28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 em Negócios</a:t>
            </a:r>
            <a:endParaRPr lang="pt-BR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Finanças</a:t>
            </a:r>
          </a:p>
          <a:p>
            <a:r>
              <a:rPr lang="pt-BR" altLang="pt-BR" smtClean="0"/>
              <a:t>Contabilidade e Auditoria</a:t>
            </a:r>
          </a:p>
          <a:p>
            <a:r>
              <a:rPr lang="pt-BR" altLang="pt-BR" smtClean="0"/>
              <a:t>Recursos Humanos</a:t>
            </a:r>
          </a:p>
          <a:p>
            <a:pPr lvl="1"/>
            <a:r>
              <a:rPr lang="pt-BR" altLang="pt-BR" smtClean="0"/>
              <a:t>Seleção de Pessoal</a:t>
            </a:r>
          </a:p>
          <a:p>
            <a:pPr lvl="1"/>
            <a:r>
              <a:rPr lang="pt-BR" altLang="pt-BR" smtClean="0"/>
              <a:t>Ramo de Vendas</a:t>
            </a:r>
          </a:p>
          <a:p>
            <a:pPr lvl="1"/>
            <a:r>
              <a:rPr lang="pt-BR" altLang="pt-BR" smtClean="0"/>
              <a:t>Previsão de Comportamento no local de trabalho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42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 em Negócios</a:t>
            </a:r>
            <a:endParaRPr lang="pt-B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Finanças</a:t>
            </a:r>
          </a:p>
          <a:p>
            <a:r>
              <a:rPr lang="pt-BR" altLang="pt-BR" smtClean="0"/>
              <a:t>Contabilidade e Auditoria</a:t>
            </a:r>
          </a:p>
          <a:p>
            <a:r>
              <a:rPr lang="pt-BR" altLang="pt-BR" smtClean="0"/>
              <a:t>Recursos Humanos</a:t>
            </a:r>
          </a:p>
          <a:p>
            <a:r>
              <a:rPr lang="pt-BR" altLang="pt-BR" smtClean="0"/>
              <a:t>Marketing e Distribuição</a:t>
            </a:r>
          </a:p>
          <a:p>
            <a:pPr lvl="1"/>
            <a:r>
              <a:rPr lang="pt-BR" altLang="pt-BR" smtClean="0"/>
              <a:t>Identificação do Segmento</a:t>
            </a:r>
          </a:p>
          <a:p>
            <a:pPr lvl="1"/>
            <a:r>
              <a:rPr lang="pt-BR" altLang="pt-BR" smtClean="0"/>
              <a:t>Previsão da Escolha do Consumidor</a:t>
            </a:r>
          </a:p>
          <a:p>
            <a:pPr lvl="1"/>
            <a:r>
              <a:rPr lang="pt-BR" altLang="pt-BR" smtClean="0"/>
              <a:t>Previsão de Vendas</a:t>
            </a:r>
          </a:p>
          <a:p>
            <a:pPr lvl="1"/>
            <a:r>
              <a:rPr lang="pt-BR" altLang="pt-BR" smtClean="0"/>
              <a:t>Casos Específicos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4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 em Negócios</a:t>
            </a:r>
            <a:endParaRPr lang="pt-B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Finanças</a:t>
            </a:r>
          </a:p>
          <a:p>
            <a:r>
              <a:rPr lang="pt-BR" altLang="pt-BR" smtClean="0"/>
              <a:t>Contabilidade e Auditoria</a:t>
            </a:r>
          </a:p>
          <a:p>
            <a:r>
              <a:rPr lang="pt-BR" altLang="pt-BR" smtClean="0"/>
              <a:t>Recursos Humanos</a:t>
            </a:r>
          </a:p>
          <a:p>
            <a:r>
              <a:rPr lang="pt-BR" altLang="pt-BR" smtClean="0"/>
              <a:t>Marketing e Distribuição</a:t>
            </a:r>
          </a:p>
          <a:p>
            <a:r>
              <a:rPr lang="pt-BR" altLang="pt-BR" smtClean="0"/>
              <a:t>Produção e Operações</a:t>
            </a:r>
          </a:p>
          <a:p>
            <a:pPr lvl="1"/>
            <a:r>
              <a:rPr lang="pt-BR" altLang="pt-BR" smtClean="0"/>
              <a:t>Automação</a:t>
            </a:r>
          </a:p>
          <a:p>
            <a:pPr lvl="1"/>
            <a:r>
              <a:rPr lang="pt-BR" altLang="pt-BR" smtClean="0"/>
              <a:t>Custos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1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Dificuldades no Desenvolvimento da RNA</a:t>
            </a:r>
            <a:endParaRPr lang="pt-BR" dirty="0"/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Falta de dados (amostras) em todas as classes</a:t>
            </a:r>
          </a:p>
          <a:p>
            <a:r>
              <a:rPr lang="pt-BR" altLang="pt-BR" smtClean="0"/>
              <a:t>Balanceamento entre as classes</a:t>
            </a:r>
          </a:p>
          <a:p>
            <a:r>
              <a:rPr lang="pt-BR" altLang="pt-BR" smtClean="0"/>
              <a:t>Excesso de Treinamento</a:t>
            </a:r>
          </a:p>
          <a:p>
            <a:pPr lvl="1"/>
            <a:r>
              <a:rPr lang="pt-BR" altLang="pt-BR" smtClean="0"/>
              <a:t>Rede “decora” e não aprende</a:t>
            </a:r>
          </a:p>
          <a:p>
            <a:r>
              <a:rPr lang="pt-BR" altLang="pt-BR" smtClean="0"/>
              <a:t>Inserção de variáveis não explicativas</a:t>
            </a:r>
          </a:p>
          <a:p>
            <a:r>
              <a:rPr lang="pt-BR" altLang="pt-BR" smtClean="0"/>
              <a:t>Problemas de classificação</a:t>
            </a:r>
          </a:p>
          <a:p>
            <a:pPr lvl="1"/>
            <a:r>
              <a:rPr lang="pt-BR" altLang="pt-BR" smtClean="0"/>
              <a:t>Erro Tipo I: classificar solvente como insolvente</a:t>
            </a:r>
          </a:p>
          <a:p>
            <a:pPr lvl="1"/>
            <a:r>
              <a:rPr lang="pt-BR" altLang="pt-BR" smtClean="0"/>
              <a:t>Erro Tipo II: classificar insolvente como solvente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77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 de Aplicação em Crédito</a:t>
            </a:r>
            <a:endParaRPr lang="pt-BR" dirty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4" y="2316905"/>
            <a:ext cx="8873882" cy="230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CaixaDeTexto 5"/>
          <p:cNvSpPr txBox="1">
            <a:spLocks noChangeArrowheads="1"/>
          </p:cNvSpPr>
          <p:nvPr/>
        </p:nvSpPr>
        <p:spPr bwMode="auto">
          <a:xfrm>
            <a:off x="811785" y="5169582"/>
            <a:ext cx="7714803" cy="92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801" dirty="0"/>
              <a:t>Fonte: LIMA, PERERA, KIMURA, SILVA FILHO. </a:t>
            </a:r>
            <a:r>
              <a:rPr lang="pt-BR" altLang="pt-BR" sz="1801" b="1" dirty="0"/>
              <a:t>Aplicação de redes neurais na análise e na concessão de crédito ao consumidor</a:t>
            </a:r>
            <a:r>
              <a:rPr lang="pt-BR" altLang="pt-BR" sz="1801" i="1" dirty="0"/>
              <a:t>, </a:t>
            </a:r>
            <a:r>
              <a:rPr lang="pt-BR" altLang="pt-BR" sz="1801" dirty="0"/>
              <a:t>RAUSP, 2009.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5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Impacto nos Negócios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260655"/>
              </p:ext>
            </p:extLst>
          </p:nvPr>
        </p:nvGraphicFramePr>
        <p:xfrm>
          <a:off x="150613" y="2209800"/>
          <a:ext cx="8821421" cy="395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o" r:id="rId3" imgW="5669280" imgH="2542680" progId="Word.Document.8">
                  <p:embed/>
                </p:oleObj>
              </mc:Choice>
              <mc:Fallback>
                <p:oleObj name="Documento" r:id="rId3" imgW="5669280" imgH="2542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13" y="2209800"/>
                        <a:ext cx="8821421" cy="3955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5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Impacto nos Negócios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093272"/>
              </p:ext>
            </p:extLst>
          </p:nvPr>
        </p:nvGraphicFramePr>
        <p:xfrm>
          <a:off x="303121" y="2212848"/>
          <a:ext cx="8501539" cy="438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o" r:id="rId3" imgW="5669280" imgH="2922840" progId="Word.Document.8">
                  <p:embed/>
                </p:oleObj>
              </mc:Choice>
              <mc:Fallback>
                <p:oleObj name="Documento" r:id="rId3" imgW="5669280" imgH="29228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121" y="2212848"/>
                        <a:ext cx="8501539" cy="4384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53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Impacto nos Negócios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786903"/>
              </p:ext>
            </p:extLst>
          </p:nvPr>
        </p:nvGraphicFramePr>
        <p:xfrm>
          <a:off x="321311" y="2420888"/>
          <a:ext cx="8806308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o" r:id="rId3" imgW="5669280" imgH="1948320" progId="Word.Document.8">
                  <p:embed/>
                </p:oleObj>
              </mc:Choice>
              <mc:Fallback>
                <p:oleObj name="Documento" r:id="rId3" imgW="5669280" imgH="1948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1" y="2420888"/>
                        <a:ext cx="8806308" cy="302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45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Conceito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2087587"/>
            <a:ext cx="3657600" cy="2057400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2600" i="1"/>
              <a:t>simulações matemáticas que se assemelham à lógica de raciocínio humano</a:t>
            </a:r>
            <a:endParaRPr lang="pt-BR" altLang="pt-BR" sz="2600"/>
          </a:p>
          <a:p>
            <a:endParaRPr lang="pt-BR" altLang="pt-BR" sz="2600"/>
          </a:p>
        </p:txBody>
      </p:sp>
      <p:pic>
        <p:nvPicPr>
          <p:cNvPr id="5124" name="Picture 4" descr="Z:\mbotelho\neuron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63787"/>
            <a:ext cx="461645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Z:\mbotelho\neuro2_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73587"/>
            <a:ext cx="4732338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http://3.bp.blogspot.com/-n5BKcvY0jhE/TzHrp_423aI/AAAAAAAAAUs/GHB-rwTSkwY/s1600/troll+fa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93165"/>
            <a:ext cx="2040161" cy="186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ector reto 2"/>
          <p:cNvCxnSpPr/>
          <p:nvPr/>
        </p:nvCxnSpPr>
        <p:spPr>
          <a:xfrm flipH="1" flipV="1">
            <a:off x="1403648" y="4919687"/>
            <a:ext cx="720080" cy="3857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H="1" flipV="1">
            <a:off x="1979712" y="4373587"/>
            <a:ext cx="193575" cy="9318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96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Impacto nos Negócios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08554"/>
              </p:ext>
            </p:extLst>
          </p:nvPr>
        </p:nvGraphicFramePr>
        <p:xfrm>
          <a:off x="323528" y="1988839"/>
          <a:ext cx="7992888" cy="4888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o" r:id="rId3" imgW="5669280" imgH="3468240" progId="Word.Document.8">
                  <p:embed/>
                </p:oleObj>
              </mc:Choice>
              <mc:Fallback>
                <p:oleObj name="Documento" r:id="rId3" imgW="5669280" imgH="3468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88839"/>
                        <a:ext cx="7992888" cy="4888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57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 rot="5400000">
            <a:off x="5774386" y="3713536"/>
            <a:ext cx="5001780" cy="1069848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Impacto nos Negócios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306776"/>
              </p:ext>
            </p:extLst>
          </p:nvPr>
        </p:nvGraphicFramePr>
        <p:xfrm>
          <a:off x="1259632" y="785912"/>
          <a:ext cx="7255611" cy="6056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o" r:id="rId3" imgW="5669280" imgH="4734000" progId="Word.Document.8">
                  <p:embed/>
                </p:oleObj>
              </mc:Choice>
              <mc:Fallback>
                <p:oleObj name="Documento" r:id="rId3" imgW="5669280" imgH="4734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785912"/>
                        <a:ext cx="7255611" cy="6056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26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Até a próxima aula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mbotelho@usp.br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www.marcelobotelho.com</a:t>
            </a:r>
            <a:r>
              <a:rPr lang="pt-BR" dirty="0" smtClean="0"/>
              <a:t>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Origens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Década de </a:t>
            </a:r>
            <a:r>
              <a:rPr lang="pt-BR" altLang="pt-BR" dirty="0" smtClean="0"/>
              <a:t>1950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Dificuldades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Processamento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Modelo de Computação paralela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Conhecimento da </a:t>
            </a:r>
            <a:r>
              <a:rPr lang="pt-BR" altLang="pt-BR" dirty="0" err="1"/>
              <a:t>neuroanatômia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Crescimento em negócios na década de </a:t>
            </a:r>
            <a:r>
              <a:rPr lang="pt-BR" altLang="pt-BR" dirty="0" smtClean="0"/>
              <a:t>1980</a:t>
            </a:r>
            <a:endParaRPr lang="pt-BR" alt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3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Redes</a:t>
            </a:r>
            <a:endParaRPr lang="pt-BR" dirty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 smtClean="0"/>
              <a:t>Redes online</a:t>
            </a:r>
            <a:r>
              <a:rPr lang="pt-BR" altLang="pt-BR" dirty="0" smtClean="0"/>
              <a:t>: estão em constante aprendizado, cada nova aplicação da rede é incorporada ao modelo;</a:t>
            </a:r>
          </a:p>
          <a:p>
            <a:endParaRPr lang="pt-BR" altLang="pt-BR" dirty="0" smtClean="0"/>
          </a:p>
          <a:p>
            <a:r>
              <a:rPr lang="pt-BR" altLang="pt-BR" b="1" dirty="0" smtClean="0"/>
              <a:t>Redes off-line</a:t>
            </a:r>
            <a:r>
              <a:rPr lang="pt-BR" altLang="pt-BR" dirty="0" smtClean="0"/>
              <a:t>: após o treinamento a rede (seus pesos e conexões) não são alteradas até um novo treinamento.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85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Treinamento e Aprendizado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267200" y="1905000"/>
            <a:ext cx="46482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200" i="1">
                <a:latin typeface="Verdana" panose="020B0604030504040204" pitchFamily="34" charset="0"/>
              </a:rPr>
              <a:t>“um processo pelo qual os parâmetros livres de uma rede neural são adaptados através de um processo contínuo de estimulação do ambiente no qual a rede está inserida”</a:t>
            </a:r>
          </a:p>
          <a:p>
            <a:pPr algn="r"/>
            <a:r>
              <a:rPr lang="pt-BR" altLang="pt-BR" sz="2600">
                <a:latin typeface="Verdana" panose="020B0604030504040204" pitchFamily="34" charset="0"/>
              </a:rPr>
              <a:t>Simon Haykin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2514600"/>
            <a:ext cx="396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w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2000"/>
              <a:t>A rede neural é estimulada por um ambiente;</a:t>
            </a:r>
          </a:p>
          <a:p>
            <a:r>
              <a:rPr lang="pt-BR" altLang="pt-BR" sz="2000"/>
              <a:t>A rede neural se modifica como resultado da estimulação;</a:t>
            </a:r>
          </a:p>
          <a:p>
            <a:r>
              <a:rPr lang="pt-BR" altLang="pt-BR" sz="2000"/>
              <a:t>A rede neural responde de uma nova forma ao ambiente devido às mudanças ocorridas em sua estrutura interna.</a:t>
            </a:r>
          </a:p>
          <a:p>
            <a:endParaRPr lang="pt-PT" altLang="pt-BR" sz="200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04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</a:t>
            </a:r>
            <a:endParaRPr lang="pt-BR" dirty="0"/>
          </a:p>
        </p:txBody>
      </p:sp>
      <p:pic>
        <p:nvPicPr>
          <p:cNvPr id="20482" name="Picture 2" descr="http://orgulhohetero.blog.br/wp-content/uploads/2015/01/mulher-nervo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78050"/>
            <a:ext cx="6792689" cy="447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58" y="2197747"/>
            <a:ext cx="8876740" cy="356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Neurônio Artificial</a:t>
            </a:r>
            <a:endParaRPr lang="pt-BR" dirty="0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1" y="-183658"/>
            <a:ext cx="184731" cy="36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1801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1" y="-183658"/>
            <a:ext cx="184731" cy="36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1801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082590"/>
              </p:ext>
            </p:extLst>
          </p:nvPr>
        </p:nvGraphicFramePr>
        <p:xfrm>
          <a:off x="2892247" y="5383128"/>
          <a:ext cx="1893685" cy="1001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ção" r:id="rId4" imgW="935957" imgH="495077" progId="Equation.3">
                  <p:embed/>
                </p:oleObj>
              </mc:Choice>
              <mc:Fallback>
                <p:oleObj name="Equação" r:id="rId4" imgW="935957" imgH="49507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247" y="5383128"/>
                        <a:ext cx="1893685" cy="1001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4986616" y="6384994"/>
            <a:ext cx="3950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 err="1"/>
              <a:t>Perceptron</a:t>
            </a:r>
            <a:r>
              <a:rPr lang="pt-BR" altLang="pt-BR" dirty="0"/>
              <a:t> (</a:t>
            </a:r>
            <a:r>
              <a:rPr lang="pt-BR" altLang="pt-BR" dirty="0" err="1"/>
              <a:t>McCullogh</a:t>
            </a:r>
            <a:r>
              <a:rPr lang="pt-BR" altLang="pt-BR" dirty="0"/>
              <a:t> e </a:t>
            </a:r>
            <a:r>
              <a:rPr lang="pt-BR" altLang="pt-BR" dirty="0" err="1"/>
              <a:t>Pitts</a:t>
            </a:r>
            <a:r>
              <a:rPr lang="pt-BR" altLang="pt-BR" dirty="0"/>
              <a:t>, 1943)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66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Desenvolvimento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2743200" cy="2133600"/>
          </a:xfrm>
        </p:spPr>
        <p:txBody>
          <a:bodyPr/>
          <a:lstStyle/>
          <a:p>
            <a:r>
              <a:rPr lang="pt-BR" altLang="pt-BR" sz="2600"/>
              <a:t>Definição</a:t>
            </a:r>
          </a:p>
          <a:p>
            <a:r>
              <a:rPr lang="pt-BR" altLang="pt-BR" sz="2600"/>
              <a:t>Treinamento</a:t>
            </a:r>
          </a:p>
          <a:p>
            <a:r>
              <a:rPr lang="pt-BR" altLang="pt-BR" sz="2600"/>
              <a:t>Utilização</a:t>
            </a:r>
          </a:p>
          <a:p>
            <a:r>
              <a:rPr lang="pt-BR" altLang="pt-BR" sz="2600"/>
              <a:t>Manutenção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3275856" y="2209800"/>
            <a:ext cx="5334744" cy="3811488"/>
            <a:chOff x="2241" y="2884"/>
            <a:chExt cx="6660" cy="3780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2241" y="2884"/>
              <a:ext cx="2520" cy="1080"/>
            </a:xfrm>
            <a:prstGeom prst="flowChartAlternate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421" y="3064"/>
              <a:ext cx="21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altLang="pt-BR" sz="1600" b="1">
                  <a:latin typeface="Arial" panose="020B0604020202020204" pitchFamily="34" charset="0"/>
                </a:rPr>
                <a:t>Definição da Rede Neural</a:t>
              </a:r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6381" y="2884"/>
              <a:ext cx="2520" cy="1080"/>
            </a:xfrm>
            <a:prstGeom prst="flowChartAlternate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6561" y="3064"/>
              <a:ext cx="21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altLang="pt-BR" sz="1600" b="1">
                  <a:latin typeface="Arial" panose="020B0604020202020204" pitchFamily="34" charset="0"/>
                </a:rPr>
                <a:t>Manutenção da Rede Neural</a:t>
              </a:r>
            </a:p>
          </p:txBody>
        </p:sp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>
              <a:off x="2241" y="5584"/>
              <a:ext cx="2520" cy="1080"/>
            </a:xfrm>
            <a:prstGeom prst="flowChartAlternate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421" y="5764"/>
              <a:ext cx="21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altLang="pt-BR" sz="1600" b="1">
                  <a:latin typeface="Arial" panose="020B0604020202020204" pitchFamily="34" charset="0"/>
                </a:rPr>
                <a:t>Treinamento da Rede Neural</a:t>
              </a:r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6381" y="5584"/>
              <a:ext cx="2520" cy="1080"/>
            </a:xfrm>
            <a:prstGeom prst="flowChartAlternate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6561" y="5764"/>
              <a:ext cx="21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altLang="pt-BR" sz="1600" b="1">
                  <a:latin typeface="Arial" panose="020B0604020202020204" pitchFamily="34" charset="0"/>
                </a:rPr>
                <a:t>Utilização da Rede Neural</a:t>
              </a: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21" y="3064"/>
              <a:ext cx="900" cy="540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  <p:sp>
          <p:nvSpPr>
            <p:cNvPr id="8206" name="AutoShape 14"/>
            <p:cNvSpPr>
              <a:spLocks noChangeArrowheads="1"/>
            </p:cNvSpPr>
            <p:nvPr/>
          </p:nvSpPr>
          <p:spPr bwMode="auto">
            <a:xfrm>
              <a:off x="7381" y="4304"/>
              <a:ext cx="540" cy="900"/>
            </a:xfrm>
            <a:prstGeom prst="up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5181" y="5824"/>
              <a:ext cx="920" cy="540"/>
            </a:xfrm>
            <a:prstGeom prst="rightArrow">
              <a:avLst>
                <a:gd name="adj1" fmla="val 50000"/>
                <a:gd name="adj2" fmla="val 42593"/>
              </a:avLst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>
              <a:off x="3341" y="4344"/>
              <a:ext cx="520" cy="900"/>
            </a:xfrm>
            <a:prstGeom prst="downArrow">
              <a:avLst>
                <a:gd name="adj1" fmla="val 50000"/>
                <a:gd name="adj2" fmla="val 43269"/>
              </a:avLst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 rot="-1435469">
              <a:off x="4041" y="4504"/>
              <a:ext cx="2160" cy="54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pt-BR" sz="2400"/>
            </a:p>
          </p:txBody>
        </p:sp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3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992</TotalTime>
  <Words>726</Words>
  <Application>Microsoft Office PowerPoint</Application>
  <PresentationFormat>Apresentação na tela (4:3)</PresentationFormat>
  <Paragraphs>168</Paragraphs>
  <Slides>32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43" baseType="lpstr">
      <vt:lpstr>Arial</vt:lpstr>
      <vt:lpstr>Calibri</vt:lpstr>
      <vt:lpstr>Georgia</vt:lpstr>
      <vt:lpstr>Times New Roman</vt:lpstr>
      <vt:lpstr>Trebuchet MS</vt:lpstr>
      <vt:lpstr>Verdana</vt:lpstr>
      <vt:lpstr>Wingdings</vt:lpstr>
      <vt:lpstr>Wingdings 2</vt:lpstr>
      <vt:lpstr>Urbano</vt:lpstr>
      <vt:lpstr>Equação</vt:lpstr>
      <vt:lpstr>Documento</vt:lpstr>
      <vt:lpstr>Redes Neurais Artificiais</vt:lpstr>
      <vt:lpstr>Redes Neuróticas</vt:lpstr>
      <vt:lpstr>Conceito</vt:lpstr>
      <vt:lpstr>Origens</vt:lpstr>
      <vt:lpstr>Tipos de Redes</vt:lpstr>
      <vt:lpstr>Treinamento e Aprendizado</vt:lpstr>
      <vt:lpstr>Exemplo de Aprendizado</vt:lpstr>
      <vt:lpstr>Neurônio Artificial</vt:lpstr>
      <vt:lpstr>Desenvolvimento</vt:lpstr>
      <vt:lpstr>Utilização</vt:lpstr>
      <vt:lpstr>Arquitetura da RNA</vt:lpstr>
      <vt:lpstr>Estrutura da Rede</vt:lpstr>
      <vt:lpstr>Estrutura Feed Forward</vt:lpstr>
      <vt:lpstr>Estrutura Auto-Organizada</vt:lpstr>
      <vt:lpstr>Tipos de Aprendizado</vt:lpstr>
      <vt:lpstr>Tipos de Aprendizado</vt:lpstr>
      <vt:lpstr>Tipos de Aprendizado</vt:lpstr>
      <vt:lpstr>Vídeo e-disciplina</vt:lpstr>
      <vt:lpstr>Futuro das Redes Neurais Artificiais</vt:lpstr>
      <vt:lpstr>Aplicações em Negócios</vt:lpstr>
      <vt:lpstr>Aplicações em Negócios</vt:lpstr>
      <vt:lpstr>Aplicações em Negócios</vt:lpstr>
      <vt:lpstr>Aplicações em Negócios</vt:lpstr>
      <vt:lpstr>Aplicações em Negócios</vt:lpstr>
      <vt:lpstr>Dificuldades no Desenvolvimento da RNA</vt:lpstr>
      <vt:lpstr>Exemplo de Aplicação em Crédito</vt:lpstr>
      <vt:lpstr>Impacto nos Negócios</vt:lpstr>
      <vt:lpstr>Impacto nos Negócios</vt:lpstr>
      <vt:lpstr>Impacto nos Negócios</vt:lpstr>
      <vt:lpstr>Impacto nos Negócios</vt:lpstr>
      <vt:lpstr>Impacto nos Negócios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 Botelho .</cp:lastModifiedBy>
  <cp:revision>79</cp:revision>
  <dcterms:created xsi:type="dcterms:W3CDTF">2013-03-06T00:56:56Z</dcterms:created>
  <dcterms:modified xsi:type="dcterms:W3CDTF">2017-06-12T12:50:31Z</dcterms:modified>
</cp:coreProperties>
</file>