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64" r:id="rId5"/>
    <p:sldId id="257" r:id="rId6"/>
    <p:sldId id="265" r:id="rId7"/>
    <p:sldId id="268" r:id="rId8"/>
    <p:sldId id="269" r:id="rId9"/>
    <p:sldId id="270" r:id="rId10"/>
    <p:sldId id="271" r:id="rId11"/>
    <p:sldId id="272" r:id="rId12"/>
    <p:sldId id="278" r:id="rId13"/>
    <p:sldId id="279" r:id="rId14"/>
    <p:sldId id="273" r:id="rId15"/>
    <p:sldId id="280" r:id="rId16"/>
    <p:sldId id="274" r:id="rId17"/>
    <p:sldId id="275" r:id="rId18"/>
    <p:sldId id="260" r:id="rId19"/>
    <p:sldId id="281" r:id="rId20"/>
    <p:sldId id="282" r:id="rId21"/>
    <p:sldId id="283" r:id="rId22"/>
    <p:sldId id="284" r:id="rId23"/>
    <p:sldId id="285" r:id="rId24"/>
    <p:sldId id="286" r:id="rId25"/>
    <p:sldId id="261" r:id="rId26"/>
    <p:sldId id="266" r:id="rId27"/>
    <p:sldId id="26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7F0EB8-25ED-4512-A26B-D56B89134D3A}" type="datetimeFigureOut">
              <a:rPr lang="pt-BR" smtClean="0"/>
              <a:pPr/>
              <a:t>22/10/2012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031EA1-C2DA-4ACC-8487-1BB180839E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b/b6/Liquens1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t.wikipedia.org/wiki/Ficheiro:Parasitismus.jpg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</a:t>
            </a:r>
            <a:r>
              <a:rPr lang="pt-BR" sz="3200" b="1" dirty="0" smtClean="0"/>
              <a:t>lementos teóricos conceituais para o ensino de Ciências Naturais nas séries iniciais do Ensino Fundamental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Bloco 3 – Aula 1 – 23/10 </a:t>
            </a:r>
          </a:p>
          <a:p>
            <a:r>
              <a:rPr lang="pt-BR" sz="2400" dirty="0" err="1" smtClean="0"/>
              <a:t>Profa</a:t>
            </a:r>
            <a:r>
              <a:rPr lang="pt-BR" sz="2400" dirty="0" smtClean="0"/>
              <a:t>. Cláudia </a:t>
            </a:r>
            <a:r>
              <a:rPr lang="pt-BR" sz="2400" dirty="0" err="1" smtClean="0"/>
              <a:t>Galian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Célula eucariótica (vegetal)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  <p:pic>
        <p:nvPicPr>
          <p:cNvPr id="28674" name="Picture 2" descr="http://ts1.mm.bing.net/th?id=I.468913439473894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532859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Célula procariótica (bactérias)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9698" name="Picture 2" descr="http://ts3.mm.bing.net/th?id=I.4513706467722918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4968552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Organelas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Ribossomos: </a:t>
            </a:r>
          </a:p>
          <a:p>
            <a:pPr>
              <a:buNone/>
            </a:pPr>
            <a:r>
              <a:rPr lang="pt-BR" dirty="0" smtClean="0"/>
              <a:t>	síntese de proteínas</a:t>
            </a:r>
          </a:p>
          <a:p>
            <a:r>
              <a:rPr lang="pt-BR" dirty="0" smtClean="0"/>
              <a:t>Centríolos: </a:t>
            </a:r>
          </a:p>
          <a:p>
            <a:pPr>
              <a:buNone/>
            </a:pPr>
            <a:r>
              <a:rPr lang="pt-BR" dirty="0" smtClean="0"/>
              <a:t>	produção de cílios e flagelos e reprodução celular</a:t>
            </a:r>
          </a:p>
          <a:p>
            <a:r>
              <a:rPr lang="pt-BR" dirty="0" smtClean="0"/>
              <a:t>Retículo endoplasmático: </a:t>
            </a:r>
          </a:p>
          <a:p>
            <a:pPr>
              <a:buNone/>
            </a:pPr>
            <a:r>
              <a:rPr lang="pt-BR" dirty="0" smtClean="0"/>
              <a:t>	síntese de proteínas (rugoso) e de lipídeos (liso)</a:t>
            </a:r>
          </a:p>
          <a:p>
            <a:r>
              <a:rPr lang="pt-BR" dirty="0" smtClean="0"/>
              <a:t>Cloroplasto: </a:t>
            </a:r>
          </a:p>
          <a:p>
            <a:pPr>
              <a:buNone/>
            </a:pPr>
            <a:r>
              <a:rPr lang="pt-BR" dirty="0" smtClean="0"/>
              <a:t>	fotossíntese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Organelas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Complexo de </a:t>
            </a:r>
            <a:r>
              <a:rPr lang="pt-BR" dirty="0" err="1" smtClean="0"/>
              <a:t>Golgi</a:t>
            </a:r>
            <a:r>
              <a:rPr lang="pt-BR" dirty="0" smtClean="0"/>
              <a:t>: </a:t>
            </a:r>
          </a:p>
          <a:p>
            <a:pPr>
              <a:buNone/>
            </a:pPr>
            <a:r>
              <a:rPr lang="pt-BR" dirty="0" smtClean="0"/>
              <a:t>	secreção das proteínas sintetizadas no retículo</a:t>
            </a:r>
          </a:p>
          <a:p>
            <a:r>
              <a:rPr lang="pt-BR" dirty="0" smtClean="0"/>
              <a:t>Vacúolos: </a:t>
            </a:r>
          </a:p>
          <a:p>
            <a:pPr>
              <a:buNone/>
            </a:pPr>
            <a:r>
              <a:rPr lang="pt-BR" dirty="0" smtClean="0"/>
              <a:t>	controle de água no interior da célula</a:t>
            </a:r>
          </a:p>
          <a:p>
            <a:r>
              <a:rPr lang="pt-BR" dirty="0" smtClean="0"/>
              <a:t>Lisossomo: </a:t>
            </a:r>
          </a:p>
          <a:p>
            <a:pPr>
              <a:buNone/>
            </a:pPr>
            <a:r>
              <a:rPr lang="pt-BR" dirty="0" smtClean="0"/>
              <a:t>	digestão celular</a:t>
            </a:r>
          </a:p>
          <a:p>
            <a:r>
              <a:rPr lang="pt-BR" dirty="0" smtClean="0"/>
              <a:t>Mitocôndria: </a:t>
            </a:r>
          </a:p>
          <a:p>
            <a:pPr>
              <a:buNone/>
            </a:pPr>
            <a:r>
              <a:rPr lang="pt-BR" dirty="0" smtClean="0"/>
              <a:t>	respiração celular</a:t>
            </a:r>
          </a:p>
          <a:p>
            <a:r>
              <a:rPr lang="pt-BR" dirty="0" err="1" smtClean="0"/>
              <a:t>Nucleolo</a:t>
            </a:r>
            <a:r>
              <a:rPr lang="pt-BR" dirty="0" smtClean="0"/>
              <a:t>: </a:t>
            </a:r>
          </a:p>
          <a:p>
            <a:pPr>
              <a:buNone/>
            </a:pPr>
            <a:r>
              <a:rPr lang="pt-BR" dirty="0" smtClean="0"/>
              <a:t>	ligado à reprodução celular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os vírus?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22" name="Picture 2" descr="http://www.sobiologia.com.br/figuras/Seresvivos/viru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532859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Vírus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são considerados organismos, pois não possuem organelas, apenas ácidos nucleicos</a:t>
            </a:r>
          </a:p>
          <a:p>
            <a:r>
              <a:rPr lang="pt-BR" dirty="0" smtClean="0"/>
              <a:t>Envolvido por membrana </a:t>
            </a:r>
            <a:r>
              <a:rPr lang="pt-BR" dirty="0" err="1" smtClean="0"/>
              <a:t>protéica</a:t>
            </a:r>
            <a:r>
              <a:rPr lang="pt-BR" dirty="0" smtClean="0"/>
              <a:t> e, às vezes, recoberto por dupla camada de lipídeos</a:t>
            </a:r>
          </a:p>
          <a:p>
            <a:r>
              <a:rPr lang="pt-BR" dirty="0" smtClean="0"/>
              <a:t>Parasitas intracelulares obrigatórios</a:t>
            </a:r>
          </a:p>
          <a:p>
            <a:r>
              <a:rPr lang="pt-PT" dirty="0" smtClean="0"/>
              <a:t>Transcriptase reversa: transforma o RNA viral em DNA viral: ao penetrar o núcleo da célula, se mistura com o DNA celular e começa a produzir RNA viral, formando novos vírus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Classificações de seres vivos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Aristóteles (meados dos anos 300 a. C.): plantas e animais (terra, água e ar) </a:t>
            </a:r>
          </a:p>
          <a:p>
            <a:r>
              <a:rPr lang="pt-BR" dirty="0" smtClean="0"/>
              <a:t>Lineu (século XVIII): nomenclatura binominal baseado na morfologia externa</a:t>
            </a:r>
          </a:p>
          <a:p>
            <a:r>
              <a:rPr lang="pt-BR" dirty="0" smtClean="0"/>
              <a:t>Hoje: preocupação em agrupar por proximidade filogenética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dos Seres Vivos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1700808"/>
          <a:ext cx="8352928" cy="4680519"/>
        </p:xfrm>
        <a:graphic>
          <a:graphicData uri="http://schemas.openxmlformats.org/drawingml/2006/table">
            <a:tbl>
              <a:tblPr/>
              <a:tblGrid>
                <a:gridCol w="1265240"/>
                <a:gridCol w="4217467"/>
                <a:gridCol w="2870221"/>
              </a:tblGrid>
              <a:tr h="705041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/>
                        <a:t>REINOS</a:t>
                      </a:r>
                    </a:p>
                    <a:p>
                      <a:pPr algn="ctr"/>
                      <a:endParaRPr lang="pt-BR" sz="2000" b="1" i="1" dirty="0"/>
                    </a:p>
                  </a:txBody>
                  <a:tcPr marL="22704" marR="22704" marT="22704" marB="227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Características</a:t>
                      </a:r>
                      <a:endParaRPr lang="pt-BR" sz="2000" dirty="0"/>
                    </a:p>
                  </a:txBody>
                  <a:tcPr marL="68112" marR="68112" marT="34056" marB="34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Representantes</a:t>
                      </a:r>
                      <a:endParaRPr lang="pt-BR" sz="2000" dirty="0"/>
                    </a:p>
                  </a:txBody>
                  <a:tcPr marL="68112" marR="68112" marT="34056" marB="3405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29479">
                <a:tc>
                  <a:txBody>
                    <a:bodyPr/>
                    <a:lstStyle/>
                    <a:p>
                      <a:r>
                        <a:rPr lang="pt-BR" sz="2000" b="1" i="1" dirty="0"/>
                        <a:t>Monera </a:t>
                      </a:r>
                      <a:endParaRPr lang="pt-BR" sz="2000" dirty="0"/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Unicelulares e procariontes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Bactérias e algas azuis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9479">
                <a:tc>
                  <a:txBody>
                    <a:bodyPr/>
                    <a:lstStyle/>
                    <a:p>
                      <a:r>
                        <a:rPr lang="pt-BR" sz="2000" b="1" i="1" dirty="0"/>
                        <a:t>Protista</a:t>
                      </a:r>
                      <a:endParaRPr lang="pt-BR" sz="2000" dirty="0"/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Unicelulares e eucariontes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Protozoários e certas algas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57562">
                <a:tc>
                  <a:txBody>
                    <a:bodyPr/>
                    <a:lstStyle/>
                    <a:p>
                      <a:r>
                        <a:rPr lang="pt-BR" sz="2000" b="1" i="1" dirty="0" err="1" smtClean="0"/>
                        <a:t>Fungi</a:t>
                      </a:r>
                      <a:endParaRPr lang="pt-BR" sz="2000" dirty="0"/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Uni ou pluricelulares, eucariontes e heterótrofos por absorção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Fungos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9479">
                <a:tc>
                  <a:txBody>
                    <a:bodyPr/>
                    <a:lstStyle/>
                    <a:p>
                      <a:r>
                        <a:rPr lang="pt-BR" sz="2000" b="1" i="1" dirty="0" err="1"/>
                        <a:t>Plantae</a:t>
                      </a:r>
                      <a:endParaRPr lang="pt-BR" sz="2000" dirty="0"/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Pluricelulares, eucariontes e autótrofos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Todos vegetais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9479">
                <a:tc>
                  <a:txBody>
                    <a:bodyPr/>
                    <a:lstStyle/>
                    <a:p>
                      <a:r>
                        <a:rPr lang="pt-BR" sz="2000" b="1" i="1" dirty="0" err="1"/>
                        <a:t>Animalia</a:t>
                      </a:r>
                      <a:endParaRPr lang="pt-BR" sz="2000" dirty="0"/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Pluricelulares, </a:t>
                      </a:r>
                      <a:r>
                        <a:rPr lang="pt-BR" sz="2000" dirty="0" smtClean="0"/>
                        <a:t>eucariontes </a:t>
                      </a:r>
                      <a:r>
                        <a:rPr lang="pt-BR" sz="2000" dirty="0"/>
                        <a:t>e heterótrofos por ingestão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Todos os animais</a:t>
                      </a:r>
                    </a:p>
                  </a:txBody>
                  <a:tcPr marL="68112" marR="68112" marT="34056" marB="34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900" dirty="0" smtClean="0"/>
              <a:t>O que liga as diferentes formas de vida?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Relações entre seres vivos e entre estes e o meio ambiente</a:t>
            </a:r>
          </a:p>
          <a:p>
            <a:r>
              <a:rPr lang="pt-BR" dirty="0" smtClean="0"/>
              <a:t>População, comunidade, ecossistema e biosfera</a:t>
            </a:r>
          </a:p>
          <a:p>
            <a:r>
              <a:rPr lang="pt-BR" dirty="0" smtClean="0"/>
              <a:t>Habitat e nicho ecológico</a:t>
            </a:r>
          </a:p>
          <a:p>
            <a:r>
              <a:rPr lang="pt-BR" dirty="0" smtClean="0"/>
              <a:t>Cadeia alimentar: produtores, consumidores e decompositores (autótrofos e heterótrofos)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Relações entre seres vivos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Simbiose: orquídeas e </a:t>
            </a:r>
            <a:r>
              <a:rPr lang="pt-BR" dirty="0" err="1" smtClean="0"/>
              <a:t>micorriza</a:t>
            </a:r>
            <a:r>
              <a:rPr lang="pt-BR" dirty="0" smtClean="0"/>
              <a:t>; </a:t>
            </a:r>
            <a:r>
              <a:rPr lang="pt-BR" dirty="0" err="1" smtClean="0"/>
              <a:t>líquens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	(+/+, mutualismo obrigatório)</a:t>
            </a:r>
          </a:p>
          <a:p>
            <a:r>
              <a:rPr lang="pt-BR" dirty="0" smtClean="0"/>
              <a:t>Protocooperação: paguro e anêmona </a:t>
            </a:r>
          </a:p>
          <a:p>
            <a:pPr>
              <a:buNone/>
            </a:pPr>
            <a:r>
              <a:rPr lang="pt-BR" dirty="0" smtClean="0"/>
              <a:t>	(+/+, mutualismo facultativo)</a:t>
            </a:r>
          </a:p>
          <a:p>
            <a:r>
              <a:rPr lang="pt-BR" dirty="0" smtClean="0"/>
              <a:t>Comensalismo: tubarão e rêmora </a:t>
            </a:r>
          </a:p>
          <a:p>
            <a:pPr>
              <a:buNone/>
            </a:pPr>
            <a:r>
              <a:rPr lang="pt-BR" dirty="0" smtClean="0"/>
              <a:t>	(+/0)</a:t>
            </a:r>
          </a:p>
          <a:p>
            <a:r>
              <a:rPr lang="pt-BR" dirty="0" err="1" smtClean="0"/>
              <a:t>Predação</a:t>
            </a:r>
            <a:r>
              <a:rPr lang="pt-BR" dirty="0" smtClean="0"/>
              <a:t>: leão e zebra </a:t>
            </a:r>
          </a:p>
          <a:p>
            <a:pPr>
              <a:buNone/>
            </a:pPr>
            <a:r>
              <a:rPr lang="pt-BR" dirty="0" smtClean="0"/>
              <a:t>	(+/-)</a:t>
            </a:r>
          </a:p>
          <a:p>
            <a:r>
              <a:rPr lang="pt-BR" dirty="0" smtClean="0"/>
              <a:t>Parasitismo: </a:t>
            </a:r>
            <a:r>
              <a:rPr lang="pt-BR" dirty="0" err="1" smtClean="0"/>
              <a:t>opilião</a:t>
            </a:r>
            <a:r>
              <a:rPr lang="pt-BR" dirty="0" smtClean="0"/>
              <a:t> e ácaros </a:t>
            </a:r>
          </a:p>
          <a:p>
            <a:pPr>
              <a:buNone/>
            </a:pPr>
            <a:r>
              <a:rPr lang="pt-BR" dirty="0" smtClean="0"/>
              <a:t>	(+/-)</a:t>
            </a:r>
          </a:p>
          <a:p>
            <a:r>
              <a:rPr lang="pt-BR" dirty="0" smtClean="0"/>
              <a:t>Competição: </a:t>
            </a:r>
            <a:r>
              <a:rPr lang="pt-BR" dirty="0" err="1" smtClean="0"/>
              <a:t>intra-espécie</a:t>
            </a:r>
            <a:r>
              <a:rPr lang="pt-BR" dirty="0" smtClean="0"/>
              <a:t> e interespécie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Semmelweiss</a:t>
            </a:r>
            <a:r>
              <a:rPr lang="pt-BR" dirty="0" smtClean="0"/>
              <a:t> e a febre puerperal </a:t>
            </a:r>
          </a:p>
          <a:p>
            <a:r>
              <a:rPr lang="pt-BR" dirty="0" smtClean="0"/>
              <a:t>“Meu caro </a:t>
            </a:r>
            <a:r>
              <a:rPr lang="pt-BR" dirty="0" err="1" smtClean="0"/>
              <a:t>Markusowski</a:t>
            </a:r>
            <a:r>
              <a:rPr lang="pt-BR" dirty="0" smtClean="0"/>
              <a:t>, meu bom amigo, meu doce apoio, devo lhe confessar que minha vida foi infernal, que o pensamento da morte dos meus doentes sempre me foi insuportável sobretudo quando esta se esgueira entre duas grandes alegrias da existência, a de ser jovem e a de dar a vida” (Celine, Louis F. </a:t>
            </a:r>
            <a:r>
              <a:rPr lang="pt-BR" i="1" dirty="0" smtClean="0"/>
              <a:t>Vida e obra de </a:t>
            </a:r>
            <a:r>
              <a:rPr lang="pt-BR" i="1" dirty="0" err="1" smtClean="0"/>
              <a:t>Semmelweiss</a:t>
            </a:r>
            <a:r>
              <a:rPr lang="pt-BR" dirty="0" smtClean="0"/>
              <a:t>. São Paulo: Cia das Letras, 2000, p. 104)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cheiro:Liquen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620688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rasilescola.com/upload/e/pagu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132856"/>
            <a:ext cx="360040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upload.wikimedia.org/wikipedia/commons/1/19/Comensalism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88840"/>
            <a:ext cx="417646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3.gstatic.com/images?q=tbn:ANd9GcTPK_sc4aT3I8Yx62Y54lkdHxAgpZNQY8iqtl_QrP4BIr1cYAXE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04864"/>
            <a:ext cx="367240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upload.wikimedia.org/wikipedia/commons/thumb/9/9e/Parasitismus.jpg/240px-Parasitism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916832"/>
            <a:ext cx="345638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900" dirty="0" smtClean="0"/>
              <a:t>Como surgiu a vida na terra?</a:t>
            </a:r>
            <a:br>
              <a:rPr lang="pt-BR" sz="4900" dirty="0" smtClean="0"/>
            </a:b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Há 3,5 bilhões de anos (aproximadamente 1 bilhão de anos depois da formação do planeta)</a:t>
            </a:r>
          </a:p>
          <a:p>
            <a:r>
              <a:rPr lang="pt-BR" dirty="0" smtClean="0"/>
              <a:t>Criação divina</a:t>
            </a:r>
          </a:p>
          <a:p>
            <a:r>
              <a:rPr lang="pt-BR" dirty="0" smtClean="0"/>
              <a:t>Em outro planeta, com vinda posterior para a Terra</a:t>
            </a:r>
          </a:p>
          <a:p>
            <a:r>
              <a:rPr lang="pt-BR" dirty="0" smtClean="0"/>
              <a:t>Nos oceanos primitivos, por complexidade crescente das substâncias químicas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Sopa orgânica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Experimento de Stanley Miller (década de1950)</a:t>
            </a:r>
          </a:p>
          <a:p>
            <a:r>
              <a:rPr lang="pt-BR" dirty="0" smtClean="0"/>
              <a:t>Reprodução das supostas condições da Terra primitiva (metano+amônia+vapor d’água+descargas elétricas)</a:t>
            </a:r>
          </a:p>
          <a:p>
            <a:r>
              <a:rPr lang="pt-BR" dirty="0" smtClean="0"/>
              <a:t>Surgimento de aminoácidos (desenvolvimento posterior de moléculas mais complexas, a partir de substâncias presentes na água)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erimentos de Mi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5760640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Canção de mim mesmo</a:t>
            </a:r>
            <a:br>
              <a:rPr lang="pt-BR" b="1" dirty="0" smtClean="0"/>
            </a:br>
            <a:r>
              <a:rPr lang="pt-BR" sz="3600" dirty="0" smtClean="0"/>
              <a:t>Walt Whitman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Me entrego à terra pra crescer da relva que amo,</a:t>
            </a:r>
          </a:p>
          <a:p>
            <a:pPr>
              <a:buNone/>
            </a:pPr>
            <a:r>
              <a:rPr lang="pt-BR" dirty="0" smtClean="0"/>
              <a:t>Se me quiser de novo me procure sob a sola de suas botas.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Vai ser difícil você saber quem sou ou o que estou querendo 							dizer,</a:t>
            </a:r>
          </a:p>
          <a:p>
            <a:pPr>
              <a:buNone/>
            </a:pPr>
            <a:r>
              <a:rPr lang="pt-BR" dirty="0" smtClean="0"/>
              <a:t>Mas mesmo assim vou dar saúde,</a:t>
            </a:r>
          </a:p>
          <a:p>
            <a:pPr>
              <a:buNone/>
            </a:pPr>
            <a:r>
              <a:rPr lang="pt-BR" dirty="0" smtClean="0"/>
              <a:t>Vou filtrar e dar fibra a seu sangue.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Não </a:t>
            </a:r>
            <a:r>
              <a:rPr lang="pt-BR" dirty="0" smtClean="0"/>
              <a:t>me cruzando na primeira não desista,</a:t>
            </a:r>
          </a:p>
          <a:p>
            <a:pPr>
              <a:buNone/>
            </a:pPr>
            <a:r>
              <a:rPr lang="pt-BR" dirty="0" smtClean="0"/>
              <a:t>Não </a:t>
            </a:r>
            <a:r>
              <a:rPr lang="pt-BR" dirty="0" smtClean="0"/>
              <a:t>me vendo num lugar procure em outro,</a:t>
            </a:r>
          </a:p>
          <a:p>
            <a:pPr>
              <a:buNone/>
            </a:pPr>
            <a:r>
              <a:rPr lang="pt-BR" dirty="0" smtClean="0"/>
              <a:t>Em </a:t>
            </a:r>
            <a:r>
              <a:rPr lang="pt-BR" dirty="0" smtClean="0"/>
              <a:t>algum lugar eu paro e espero você.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definir a vida?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Período de tempo entre o nascimento e a morte</a:t>
            </a:r>
          </a:p>
          <a:p>
            <a:r>
              <a:rPr lang="pt-BR" dirty="0" smtClean="0"/>
              <a:t>A união de corpo e alma</a:t>
            </a:r>
          </a:p>
          <a:p>
            <a:r>
              <a:rPr lang="pt-BR" dirty="0" smtClean="0"/>
              <a:t>A presença do sopro vital</a:t>
            </a:r>
          </a:p>
          <a:p>
            <a:r>
              <a:rPr lang="pt-BR" dirty="0" smtClean="0"/>
              <a:t>Um dom divino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900" dirty="0" smtClean="0"/>
              <a:t>O que identifica um ser vivo?</a:t>
            </a:r>
            <a:br>
              <a:rPr lang="pt-BR" sz="4900" dirty="0" smtClean="0"/>
            </a:b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Em pelo menos uma fase da vida, a existência dos seguintes elementos:</a:t>
            </a:r>
          </a:p>
          <a:p>
            <a:r>
              <a:rPr lang="pt-BR" dirty="0" smtClean="0"/>
              <a:t>Movimento (perceptível ou não)</a:t>
            </a:r>
          </a:p>
          <a:p>
            <a:r>
              <a:rPr lang="pt-BR" dirty="0" smtClean="0"/>
              <a:t>Transformações (metabolismo)</a:t>
            </a:r>
          </a:p>
          <a:p>
            <a:r>
              <a:rPr lang="pt-BR" dirty="0" smtClean="0"/>
              <a:t>Crescimento</a:t>
            </a:r>
          </a:p>
          <a:p>
            <a:r>
              <a:rPr lang="pt-BR" dirty="0" smtClean="0"/>
              <a:t>Reprodução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900" dirty="0" smtClean="0"/>
              <a:t>O que identifica um ser vivo?</a:t>
            </a:r>
            <a:br>
              <a:rPr lang="pt-BR" sz="4900" dirty="0" smtClean="0"/>
            </a:b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Células</a:t>
            </a:r>
          </a:p>
          <a:p>
            <a:r>
              <a:rPr lang="pt-BR" dirty="0" smtClean="0"/>
              <a:t>Compostos orgânicos</a:t>
            </a:r>
          </a:p>
          <a:p>
            <a:r>
              <a:rPr lang="pt-BR" dirty="0" smtClean="0"/>
              <a:t>Ácidos nucleicos</a:t>
            </a:r>
          </a:p>
          <a:p>
            <a:r>
              <a:rPr lang="pt-BR" dirty="0" err="1" smtClean="0"/>
              <a:t>Homeostase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capacidade de </a:t>
            </a:r>
            <a:r>
              <a:rPr lang="pt-PT" dirty="0" smtClean="0"/>
              <a:t>regular o ambiente interno para manter uma condição estável</a:t>
            </a:r>
            <a:endParaRPr lang="pt-BR" dirty="0" smtClean="0"/>
          </a:p>
          <a:p>
            <a:r>
              <a:rPr lang="pt-BR" dirty="0" smtClean="0"/>
              <a:t>Metabolismo 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PT" dirty="0" smtClean="0"/>
              <a:t>o conjunto de transformações que as substâncias químicas sofrem no interior dos organismos vivos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Células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Menor porção de matéria viva</a:t>
            </a:r>
          </a:p>
          <a:p>
            <a:r>
              <a:rPr lang="pt-PT" dirty="0" smtClean="0"/>
              <a:t>As funções vitais de um organismo ocorrem dentro delas e todas contêm informação genética necessária para funções de regulação e transmissão de informações para as gerações seguintes</a:t>
            </a:r>
            <a:endParaRPr lang="pt-BR" dirty="0" smtClean="0"/>
          </a:p>
          <a:p>
            <a:r>
              <a:rPr lang="pt-BR" dirty="0" smtClean="0"/>
              <a:t>Robert </a:t>
            </a:r>
            <a:r>
              <a:rPr lang="pt-BR" dirty="0" err="1" smtClean="0"/>
              <a:t>Hooke</a:t>
            </a:r>
            <a:r>
              <a:rPr lang="pt-BR" dirty="0" smtClean="0"/>
              <a:t> (1665): células de cortiça</a:t>
            </a:r>
          </a:p>
          <a:p>
            <a:r>
              <a:rPr lang="pt-BR" dirty="0" err="1" smtClean="0"/>
              <a:t>Schleiden</a:t>
            </a:r>
            <a:r>
              <a:rPr lang="pt-BR" dirty="0" smtClean="0"/>
              <a:t> e </a:t>
            </a:r>
            <a:r>
              <a:rPr lang="pt-BR" dirty="0" err="1" smtClean="0"/>
              <a:t>Schwann</a:t>
            </a:r>
            <a:r>
              <a:rPr lang="pt-BR" dirty="0" smtClean="0"/>
              <a:t> (1838): teoria celular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Células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Corpo humano: aproximadamente10 trilhões de células</a:t>
            </a:r>
          </a:p>
          <a:p>
            <a:r>
              <a:rPr lang="pt-PT" dirty="0" smtClean="0"/>
              <a:t>São envolvidas pela membrana celular e preenchidas com uma solução aquosa concentrada de substâncias químicas, o citoplasma, em que se encontram dispersas as organelas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Célula eucariótica (animal)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25604" name="Picture 4" descr="http://dicasdeciencias.files.wordpress.com/2008/04/eucariont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511256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765</TotalTime>
  <Words>588</Words>
  <Application>Microsoft Office PowerPoint</Application>
  <PresentationFormat>Apresentação na tela (4:3)</PresentationFormat>
  <Paragraphs>124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Mediano</vt:lpstr>
      <vt:lpstr>Elementos teóricos conceituais para o ensino de Ciências Naturais nas séries iniciais do Ensino Fundamental</vt:lpstr>
      <vt:lpstr>Vida</vt:lpstr>
      <vt:lpstr>Canção de mim mesmo Walt Whitman</vt:lpstr>
      <vt:lpstr>Como definir a vida?</vt:lpstr>
      <vt:lpstr> O que identifica um ser vivo? </vt:lpstr>
      <vt:lpstr> O que identifica um ser vivo? </vt:lpstr>
      <vt:lpstr>Células</vt:lpstr>
      <vt:lpstr>Células</vt:lpstr>
      <vt:lpstr>Célula eucariótica (animal)</vt:lpstr>
      <vt:lpstr>Célula eucariótica (vegetal)</vt:lpstr>
      <vt:lpstr>Célula procariótica (bactérias)</vt:lpstr>
      <vt:lpstr>Organelas </vt:lpstr>
      <vt:lpstr>Organelas</vt:lpstr>
      <vt:lpstr>E os vírus?</vt:lpstr>
      <vt:lpstr>Vírus </vt:lpstr>
      <vt:lpstr>Classificações de seres vivos</vt:lpstr>
      <vt:lpstr>Classificação dos Seres Vivos</vt:lpstr>
      <vt:lpstr> O que liga as diferentes formas de vida? </vt:lpstr>
      <vt:lpstr>Relações entre seres vivos</vt:lpstr>
      <vt:lpstr>Slide 20</vt:lpstr>
      <vt:lpstr>Slide 21</vt:lpstr>
      <vt:lpstr>Slide 22</vt:lpstr>
      <vt:lpstr>Slide 23</vt:lpstr>
      <vt:lpstr>Slide 24</vt:lpstr>
      <vt:lpstr> Como surgiu a vida na terra? </vt:lpstr>
      <vt:lpstr>Sopa orgânica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teóricos conceituais para o ensino de Ciências Naturais nas séries iniciais do Ensino Fundamental</dc:title>
  <dc:creator>Usuario</dc:creator>
  <cp:lastModifiedBy>usuario</cp:lastModifiedBy>
  <cp:revision>56</cp:revision>
  <dcterms:created xsi:type="dcterms:W3CDTF">2012-10-18T21:33:08Z</dcterms:created>
  <dcterms:modified xsi:type="dcterms:W3CDTF">2012-10-22T21:24:47Z</dcterms:modified>
</cp:coreProperties>
</file>