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9" r:id="rId3"/>
    <p:sldId id="262" r:id="rId4"/>
    <p:sldId id="268" r:id="rId5"/>
    <p:sldId id="263" r:id="rId6"/>
    <p:sldId id="265" r:id="rId7"/>
    <p:sldId id="261" r:id="rId8"/>
    <p:sldId id="266" r:id="rId9"/>
    <p:sldId id="267"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51BCA-18FA-43C4-9DE2-E3E067EF7D0B}"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pt-BR"/>
        </a:p>
      </dgm:t>
    </dgm:pt>
    <dgm:pt modelId="{FC50115E-0727-4DA7-BAB7-01F1A147B1AC}">
      <dgm:prSet custT="1">
        <dgm:style>
          <a:lnRef idx="3">
            <a:schemeClr val="lt1"/>
          </a:lnRef>
          <a:fillRef idx="1">
            <a:schemeClr val="accent1"/>
          </a:fillRef>
          <a:effectRef idx="1">
            <a:schemeClr val="accent1"/>
          </a:effectRef>
          <a:fontRef idx="minor">
            <a:schemeClr val="lt1"/>
          </a:fontRef>
        </dgm:style>
      </dgm:prSet>
      <dgm:spPr/>
      <dgm:t>
        <a:bodyPr/>
        <a:lstStyle/>
        <a:p>
          <a:endParaRPr lang="pt-BR" sz="1800" b="1" dirty="0" smtClean="0">
            <a:latin typeface="Times New Roman" panose="02020603050405020304" pitchFamily="18" charset="0"/>
            <a:cs typeface="Times New Roman" panose="02020603050405020304" pitchFamily="18" charset="0"/>
          </a:endParaRPr>
        </a:p>
        <a:p>
          <a:endParaRPr lang="pt-BR" sz="1800" b="1" dirty="0" smtClean="0">
            <a:latin typeface="Times New Roman" panose="02020603050405020304" pitchFamily="18" charset="0"/>
            <a:cs typeface="Times New Roman" panose="02020603050405020304" pitchFamily="18" charset="0"/>
          </a:endParaRPr>
        </a:p>
        <a:p>
          <a:endParaRPr lang="pt-BR" sz="2400" b="1" dirty="0" smtClean="0">
            <a:latin typeface="Times New Roman" panose="02020603050405020304" pitchFamily="18" charset="0"/>
            <a:cs typeface="Times New Roman" panose="02020603050405020304" pitchFamily="18" charset="0"/>
          </a:endParaRPr>
        </a:p>
        <a:p>
          <a:endParaRPr lang="pt-BR" sz="2400" b="1" dirty="0" smtClean="0">
            <a:latin typeface="Times New Roman" panose="02020603050405020304" pitchFamily="18" charset="0"/>
            <a:cs typeface="Times New Roman" panose="02020603050405020304" pitchFamily="18" charset="0"/>
          </a:endParaRPr>
        </a:p>
        <a:p>
          <a:r>
            <a:rPr lang="pt-BR" sz="2400" b="1" dirty="0" smtClean="0">
              <a:latin typeface="Times New Roman" panose="02020603050405020304" pitchFamily="18" charset="0"/>
              <a:cs typeface="Times New Roman" panose="02020603050405020304" pitchFamily="18" charset="0"/>
            </a:rPr>
            <a:t>Horizonte de expectativas do público francês (exotismo, primitivismo</a:t>
          </a:r>
          <a:r>
            <a:rPr lang="pt-BR" sz="2400" dirty="0" smtClean="0"/>
            <a:t>)</a:t>
          </a:r>
        </a:p>
        <a:p>
          <a:endParaRPr lang="pt-BR" sz="1200" dirty="0" smtClean="0"/>
        </a:p>
        <a:p>
          <a:endParaRPr lang="pt-BR" sz="1200" dirty="0" smtClean="0"/>
        </a:p>
        <a:p>
          <a:endParaRPr lang="pt-BR" sz="1200" dirty="0" smtClean="0"/>
        </a:p>
        <a:p>
          <a:endParaRPr lang="pt-BR" sz="1200" dirty="0" smtClean="0"/>
        </a:p>
        <a:p>
          <a:endParaRPr lang="pt-BR" sz="1200" dirty="0" smtClean="0"/>
        </a:p>
        <a:p>
          <a:endParaRPr lang="pt-BR" sz="1200" dirty="0"/>
        </a:p>
      </dgm:t>
    </dgm:pt>
    <dgm:pt modelId="{B8C55ED2-8639-40DF-A063-30DE6FCB5B3C}" type="parTrans" cxnId="{4C96E2CC-2D02-44AF-A8C7-D895A87DAEA0}">
      <dgm:prSet/>
      <dgm:spPr/>
      <dgm:t>
        <a:bodyPr/>
        <a:lstStyle/>
        <a:p>
          <a:endParaRPr lang="pt-BR"/>
        </a:p>
      </dgm:t>
    </dgm:pt>
    <dgm:pt modelId="{73B13129-D6B9-4D6D-849D-CA1D473AE8C6}" type="sibTrans" cxnId="{4C96E2CC-2D02-44AF-A8C7-D895A87DAEA0}">
      <dgm:prSet/>
      <dgm:spPr/>
      <dgm:t>
        <a:bodyPr/>
        <a:lstStyle/>
        <a:p>
          <a:endParaRPr lang="pt-BR"/>
        </a:p>
      </dgm:t>
    </dgm:pt>
    <dgm:pt modelId="{203BCC5B-CF33-4CBE-845A-FC11C8A9C31A}">
      <dgm:prSet phldrT="[Texto]"/>
      <dgm:spPr>
        <a:blipFill rotWithShape="0">
          <a:blip xmlns:r="http://schemas.openxmlformats.org/officeDocument/2006/relationships" r:embed="rId1"/>
          <a:stretch>
            <a:fillRect/>
          </a:stretch>
        </a:blipFill>
      </dgm:spPr>
      <dgm: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r>
            <a:rPr lang="pt-BR" dirty="0" err="1" smtClean="0"/>
            <a:t>ll</a:t>
          </a:r>
          <a:endParaRPr lang="pt-BR" dirty="0"/>
        </a:p>
      </dgm:t>
    </dgm:pt>
    <dgm:pt modelId="{C9981AE0-C2A4-4E3A-962F-5BF6B9257EE5}" type="parTrans" cxnId="{9D7E35CF-89B4-495D-B797-0333FB58FD6C}">
      <dgm:prSet/>
      <dgm:spPr/>
      <dgm:t>
        <a:bodyPr/>
        <a:lstStyle/>
        <a:p>
          <a:endParaRPr lang="pt-BR"/>
        </a:p>
      </dgm:t>
    </dgm:pt>
    <dgm:pt modelId="{31AE74B0-C95D-4180-8E6E-54954B5C6865}" type="sibTrans" cxnId="{9D7E35CF-89B4-495D-B797-0333FB58FD6C}">
      <dgm:prSet/>
      <dgm:spPr/>
      <dgm:t>
        <a:bodyPr/>
        <a:lstStyle/>
        <a:p>
          <a:endParaRPr lang="pt-BR"/>
        </a:p>
      </dgm:t>
    </dgm:pt>
    <dgm:pt modelId="{CEBEAB8F-A1E0-49F1-AE09-B295B06FF528}" type="pres">
      <dgm:prSet presAssocID="{0DE51BCA-18FA-43C4-9DE2-E3E067EF7D0B}" presName="linearFlow" presStyleCnt="0">
        <dgm:presLayoutVars>
          <dgm:dir/>
          <dgm:resizeHandles val="exact"/>
        </dgm:presLayoutVars>
      </dgm:prSet>
      <dgm:spPr/>
      <dgm:t>
        <a:bodyPr/>
        <a:lstStyle/>
        <a:p>
          <a:endParaRPr lang="pt-BR"/>
        </a:p>
      </dgm:t>
    </dgm:pt>
    <dgm:pt modelId="{CA3C5033-4BEB-4B7F-9242-ACEC5E6678DB}" type="pres">
      <dgm:prSet presAssocID="{FC50115E-0727-4DA7-BAB7-01F1A147B1AC}" presName="node" presStyleLbl="node1" presStyleIdx="0" presStyleCnt="2" custLinFactNeighborX="-4432" custLinFactNeighborY="744">
        <dgm:presLayoutVars>
          <dgm:bulletEnabled val="1"/>
        </dgm:presLayoutVars>
      </dgm:prSet>
      <dgm:spPr/>
      <dgm:t>
        <a:bodyPr/>
        <a:lstStyle/>
        <a:p>
          <a:endParaRPr lang="pt-BR"/>
        </a:p>
      </dgm:t>
    </dgm:pt>
    <dgm:pt modelId="{B8F348B2-9CB4-4644-89EA-3FD7F1543581}" type="pres">
      <dgm:prSet presAssocID="{73B13129-D6B9-4D6D-849D-CA1D473AE8C6}" presName="spacerL" presStyleCnt="0"/>
      <dgm:spPr/>
    </dgm:pt>
    <dgm:pt modelId="{279F5765-880D-4B0C-AD1E-068D4AD3D562}" type="pres">
      <dgm:prSet presAssocID="{73B13129-D6B9-4D6D-849D-CA1D473AE8C6}" presName="sibTrans" presStyleLbl="sibTrans2D1" presStyleIdx="0" presStyleCnt="1" custScaleX="46651" custScaleY="107810"/>
      <dgm:spPr/>
      <dgm:t>
        <a:bodyPr/>
        <a:lstStyle/>
        <a:p>
          <a:endParaRPr lang="pt-BR"/>
        </a:p>
      </dgm:t>
    </dgm:pt>
    <dgm:pt modelId="{51A17370-E1EE-47E2-A7D2-719A6D8DAD6D}" type="pres">
      <dgm:prSet presAssocID="{73B13129-D6B9-4D6D-849D-CA1D473AE8C6}" presName="spacerR" presStyleCnt="0"/>
      <dgm:spPr/>
    </dgm:pt>
    <dgm:pt modelId="{7D69DE9C-3F41-47A2-8E18-DA3AC98D5F96}" type="pres">
      <dgm:prSet presAssocID="{203BCC5B-CF33-4CBE-845A-FC11C8A9C31A}" presName="node" presStyleLbl="node1" presStyleIdx="1" presStyleCnt="2">
        <dgm:presLayoutVars>
          <dgm:bulletEnabled val="1"/>
        </dgm:presLayoutVars>
      </dgm:prSet>
      <dgm:spPr/>
      <dgm:t>
        <a:bodyPr/>
        <a:lstStyle/>
        <a:p>
          <a:endParaRPr lang="pt-BR"/>
        </a:p>
      </dgm:t>
    </dgm:pt>
  </dgm:ptLst>
  <dgm:cxnLst>
    <dgm:cxn modelId="{4C96E2CC-2D02-44AF-A8C7-D895A87DAEA0}" srcId="{0DE51BCA-18FA-43C4-9DE2-E3E067EF7D0B}" destId="{FC50115E-0727-4DA7-BAB7-01F1A147B1AC}" srcOrd="0" destOrd="0" parTransId="{B8C55ED2-8639-40DF-A063-30DE6FCB5B3C}" sibTransId="{73B13129-D6B9-4D6D-849D-CA1D473AE8C6}"/>
    <dgm:cxn modelId="{979D10E4-0F61-4CA2-995C-A0FE96484EAE}" type="presOf" srcId="{FC50115E-0727-4DA7-BAB7-01F1A147B1AC}" destId="{CA3C5033-4BEB-4B7F-9242-ACEC5E6678DB}" srcOrd="0" destOrd="0" presId="urn:microsoft.com/office/officeart/2005/8/layout/equation1"/>
    <dgm:cxn modelId="{38C416C1-C100-4DA1-811B-D8708C805A42}" type="presOf" srcId="{203BCC5B-CF33-4CBE-845A-FC11C8A9C31A}" destId="{7D69DE9C-3F41-47A2-8E18-DA3AC98D5F96}" srcOrd="0" destOrd="0" presId="urn:microsoft.com/office/officeart/2005/8/layout/equation1"/>
    <dgm:cxn modelId="{9D7E35CF-89B4-495D-B797-0333FB58FD6C}" srcId="{0DE51BCA-18FA-43C4-9DE2-E3E067EF7D0B}" destId="{203BCC5B-CF33-4CBE-845A-FC11C8A9C31A}" srcOrd="1" destOrd="0" parTransId="{C9981AE0-C2A4-4E3A-962F-5BF6B9257EE5}" sibTransId="{31AE74B0-C95D-4180-8E6E-54954B5C6865}"/>
    <dgm:cxn modelId="{73E10103-3ED2-403B-B5B0-3F45E841AB6A}" type="presOf" srcId="{0DE51BCA-18FA-43C4-9DE2-E3E067EF7D0B}" destId="{CEBEAB8F-A1E0-49F1-AE09-B295B06FF528}" srcOrd="0" destOrd="0" presId="urn:microsoft.com/office/officeart/2005/8/layout/equation1"/>
    <dgm:cxn modelId="{923DA541-07A8-4DFA-B5BC-27E79F627E6C}" type="presOf" srcId="{73B13129-D6B9-4D6D-849D-CA1D473AE8C6}" destId="{279F5765-880D-4B0C-AD1E-068D4AD3D562}" srcOrd="0" destOrd="0" presId="urn:microsoft.com/office/officeart/2005/8/layout/equation1"/>
    <dgm:cxn modelId="{553B0CE5-D5B0-4C43-9DC6-F555D23CEE1A}" type="presParOf" srcId="{CEBEAB8F-A1E0-49F1-AE09-B295B06FF528}" destId="{CA3C5033-4BEB-4B7F-9242-ACEC5E6678DB}" srcOrd="0" destOrd="0" presId="urn:microsoft.com/office/officeart/2005/8/layout/equation1"/>
    <dgm:cxn modelId="{74082533-1CDB-4C51-B193-48D37780898B}" type="presParOf" srcId="{CEBEAB8F-A1E0-49F1-AE09-B295B06FF528}" destId="{B8F348B2-9CB4-4644-89EA-3FD7F1543581}" srcOrd="1" destOrd="0" presId="urn:microsoft.com/office/officeart/2005/8/layout/equation1"/>
    <dgm:cxn modelId="{FFBE33E9-B27D-41B4-97AB-6A82AA072728}" type="presParOf" srcId="{CEBEAB8F-A1E0-49F1-AE09-B295B06FF528}" destId="{279F5765-880D-4B0C-AD1E-068D4AD3D562}" srcOrd="2" destOrd="0" presId="urn:microsoft.com/office/officeart/2005/8/layout/equation1"/>
    <dgm:cxn modelId="{AE548267-5870-4569-AD68-62C46CD7A02C}" type="presParOf" srcId="{CEBEAB8F-A1E0-49F1-AE09-B295B06FF528}" destId="{51A17370-E1EE-47E2-A7D2-719A6D8DAD6D}" srcOrd="3" destOrd="0" presId="urn:microsoft.com/office/officeart/2005/8/layout/equation1"/>
    <dgm:cxn modelId="{ABEA63FA-A0E4-46A8-8DC2-5D430FED8EEE}" type="presParOf" srcId="{CEBEAB8F-A1E0-49F1-AE09-B295B06FF528}" destId="{7D69DE9C-3F41-47A2-8E18-DA3AC98D5F96}"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C5033-4BEB-4B7F-9242-ACEC5E6678DB}">
      <dsp:nvSpPr>
        <dsp:cNvPr id="0" name=""/>
        <dsp:cNvSpPr/>
      </dsp:nvSpPr>
      <dsp:spPr>
        <a:xfrm>
          <a:off x="0" y="245223"/>
          <a:ext cx="2661272" cy="2661272"/>
        </a:xfrm>
        <a:prstGeom prst="ellipse">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pt-BR"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pt-BR"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pt-BR" sz="24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pt-BR" sz="24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pt-BR" sz="2400" b="1" kern="1200" dirty="0" smtClean="0">
              <a:latin typeface="Times New Roman" panose="02020603050405020304" pitchFamily="18" charset="0"/>
              <a:cs typeface="Times New Roman" panose="02020603050405020304" pitchFamily="18" charset="0"/>
            </a:rPr>
            <a:t>Horizonte de expectativas do público francês (exotismo, primitivismo</a:t>
          </a:r>
          <a:r>
            <a:rPr lang="pt-BR" sz="2400" kern="1200" dirty="0" smtClean="0"/>
            <a:t>)</a:t>
          </a:r>
        </a:p>
        <a:p>
          <a:pPr lvl="0" algn="ctr" defTabSz="800100">
            <a:lnSpc>
              <a:spcPct val="90000"/>
            </a:lnSpc>
            <a:spcBef>
              <a:spcPct val="0"/>
            </a:spcBef>
            <a:spcAft>
              <a:spcPct val="35000"/>
            </a:spcAft>
          </a:pPr>
          <a:endParaRPr lang="pt-BR" sz="1200" kern="1200" dirty="0" smtClean="0"/>
        </a:p>
        <a:p>
          <a:pPr lvl="0" algn="ctr" defTabSz="800100">
            <a:lnSpc>
              <a:spcPct val="90000"/>
            </a:lnSpc>
            <a:spcBef>
              <a:spcPct val="0"/>
            </a:spcBef>
            <a:spcAft>
              <a:spcPct val="35000"/>
            </a:spcAft>
          </a:pPr>
          <a:endParaRPr lang="pt-BR" sz="1200" kern="1200" dirty="0" smtClean="0"/>
        </a:p>
        <a:p>
          <a:pPr lvl="0" algn="ctr" defTabSz="800100">
            <a:lnSpc>
              <a:spcPct val="90000"/>
            </a:lnSpc>
            <a:spcBef>
              <a:spcPct val="0"/>
            </a:spcBef>
            <a:spcAft>
              <a:spcPct val="35000"/>
            </a:spcAft>
          </a:pPr>
          <a:endParaRPr lang="pt-BR" sz="1200" kern="1200" dirty="0" smtClean="0"/>
        </a:p>
        <a:p>
          <a:pPr lvl="0" algn="ctr" defTabSz="800100">
            <a:lnSpc>
              <a:spcPct val="90000"/>
            </a:lnSpc>
            <a:spcBef>
              <a:spcPct val="0"/>
            </a:spcBef>
            <a:spcAft>
              <a:spcPct val="35000"/>
            </a:spcAft>
          </a:pPr>
          <a:endParaRPr lang="pt-BR" sz="1200" kern="1200" dirty="0" smtClean="0"/>
        </a:p>
        <a:p>
          <a:pPr lvl="0" algn="ctr" defTabSz="800100">
            <a:lnSpc>
              <a:spcPct val="90000"/>
            </a:lnSpc>
            <a:spcBef>
              <a:spcPct val="0"/>
            </a:spcBef>
            <a:spcAft>
              <a:spcPct val="35000"/>
            </a:spcAft>
          </a:pPr>
          <a:endParaRPr lang="pt-BR" sz="1200" kern="1200" dirty="0" smtClean="0"/>
        </a:p>
        <a:p>
          <a:pPr lvl="0" algn="ctr" defTabSz="800100">
            <a:lnSpc>
              <a:spcPct val="90000"/>
            </a:lnSpc>
            <a:spcBef>
              <a:spcPct val="0"/>
            </a:spcBef>
            <a:spcAft>
              <a:spcPct val="35000"/>
            </a:spcAft>
          </a:pPr>
          <a:endParaRPr lang="pt-BR" sz="1200" kern="1200" dirty="0"/>
        </a:p>
      </dsp:txBody>
      <dsp:txXfrm>
        <a:off x="389734" y="634957"/>
        <a:ext cx="1881804" cy="1881804"/>
      </dsp:txXfrm>
    </dsp:sp>
    <dsp:sp modelId="{279F5765-880D-4B0C-AD1E-068D4AD3D562}">
      <dsp:nvSpPr>
        <dsp:cNvPr id="0" name=""/>
        <dsp:cNvSpPr/>
      </dsp:nvSpPr>
      <dsp:spPr>
        <a:xfrm>
          <a:off x="2880322" y="724015"/>
          <a:ext cx="720075" cy="166408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pt-BR" sz="400" kern="1200"/>
        </a:p>
      </dsp:txBody>
      <dsp:txXfrm>
        <a:off x="2975768" y="1066817"/>
        <a:ext cx="529183" cy="978484"/>
      </dsp:txXfrm>
    </dsp:sp>
    <dsp:sp modelId="{7D69DE9C-3F41-47A2-8E18-DA3AC98D5F96}">
      <dsp:nvSpPr>
        <dsp:cNvPr id="0" name=""/>
        <dsp:cNvSpPr/>
      </dsp:nvSpPr>
      <dsp:spPr>
        <a:xfrm>
          <a:off x="3816493" y="225423"/>
          <a:ext cx="2661272" cy="266127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endParaRPr lang="pt-BR" sz="500" kern="1200" dirty="0" smtClean="0"/>
        </a:p>
        <a:p>
          <a:pPr lvl="0" algn="ctr" defTabSz="222250">
            <a:lnSpc>
              <a:spcPct val="90000"/>
            </a:lnSpc>
            <a:spcBef>
              <a:spcPct val="0"/>
            </a:spcBef>
            <a:spcAft>
              <a:spcPct val="35000"/>
            </a:spcAft>
          </a:pPr>
          <a:r>
            <a:rPr lang="pt-BR" sz="500" kern="1200" dirty="0" err="1" smtClean="0"/>
            <a:t>ll</a:t>
          </a:r>
          <a:endParaRPr lang="pt-BR" sz="500" kern="1200" dirty="0"/>
        </a:p>
      </dsp:txBody>
      <dsp:txXfrm>
        <a:off x="4206227" y="615157"/>
        <a:ext cx="1881804" cy="188180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2" name="Retângu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ângulo de cantos arredondado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ítu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9E743901-E456-425F-8F24-657B5BC114BD}" type="datetimeFigureOut">
              <a:rPr lang="pt-BR" smtClean="0"/>
              <a:t>07/04/2018</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lIns="0" tIns="0" rIns="0" bIns="0">
            <a:noAutofit/>
          </a:bodyPr>
          <a:lstStyle>
            <a:lvl1pPr>
              <a:defRPr sz="1400">
                <a:solidFill>
                  <a:srgbClr val="FFFFFF"/>
                </a:solidFill>
              </a:defRPr>
            </a:lvl1pPr>
          </a:lstStyle>
          <a:p>
            <a:fld id="{AA5BC600-C122-4A13-B1BF-8C3BF724A30A}" type="slidenum">
              <a:rPr lang="pt-BR" smtClean="0"/>
              <a:t>‹nº›</a:t>
            </a:fld>
            <a:endParaRPr lang="pt-BR"/>
          </a:p>
        </p:txBody>
      </p:sp>
      <p:sp>
        <p:nvSpPr>
          <p:cNvPr id="7" name="Retângu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t-BR" smtClean="0"/>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E743901-E456-425F-8F24-657B5BC114BD}" type="datetimeFigureOut">
              <a:rPr lang="pt-BR" smtClean="0"/>
              <a:t>07/04/2018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5BC600-C122-4A13-B1BF-8C3BF724A30A}"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1168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914400" y="274640"/>
            <a:ext cx="55626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E743901-E456-425F-8F24-657B5BC114BD}" type="datetimeFigureOut">
              <a:rPr lang="pt-BR" smtClean="0"/>
              <a:t>07/04/2018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5BC600-C122-4A13-B1BF-8C3BF724A30A}"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9E743901-E456-425F-8F24-657B5BC114BD}" type="datetimeFigureOut">
              <a:rPr lang="pt-BR" smtClean="0"/>
              <a:t>07/04/2018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5BC600-C122-4A13-B1BF-8C3BF724A30A}" type="slidenum">
              <a:rPr lang="pt-BR" smtClean="0"/>
              <a:t>‹nº›</a:t>
            </a:fld>
            <a:endParaRPr lang="pt-BR"/>
          </a:p>
        </p:txBody>
      </p:sp>
      <p:sp>
        <p:nvSpPr>
          <p:cNvPr id="8" name="Espaço Reservado para Conteúdo 7"/>
          <p:cNvSpPr>
            <a:spLocks noGrp="1"/>
          </p:cNvSpPr>
          <p:nvPr>
            <p:ph sz="quarter" idx="1"/>
          </p:nvPr>
        </p:nvSpPr>
        <p:spPr>
          <a:xfrm>
            <a:off x="914400" y="1447800"/>
            <a:ext cx="7772400" cy="45720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1" name="Retângu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ângulo de cantos arredondado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p>
            <a:fld id="{9E743901-E456-425F-8F24-657B5BC114BD}" type="datetimeFigureOut">
              <a:rPr lang="pt-BR" smtClean="0"/>
              <a:t>07/04/2018</a:t>
            </a:fld>
            <a:endParaRPr lang="pt-BR"/>
          </a:p>
        </p:txBody>
      </p:sp>
      <p:sp>
        <p:nvSpPr>
          <p:cNvPr id="5" name="Espaço Reservado para Rodapé 4"/>
          <p:cNvSpPr>
            <a:spLocks noGrp="1"/>
          </p:cNvSpPr>
          <p:nvPr>
            <p:ph type="ftr" sz="quarter" idx="11"/>
          </p:nvPr>
        </p:nvSpPr>
        <p:spPr>
          <a:xfrm>
            <a:off x="800100" y="6172200"/>
            <a:ext cx="4000500" cy="457200"/>
          </a:xfrm>
        </p:spPr>
        <p:txBody>
          <a:bodyPr/>
          <a:lstStyle/>
          <a:p>
            <a:endParaRPr lang="pt-BR"/>
          </a:p>
        </p:txBody>
      </p:sp>
      <p:sp>
        <p:nvSpPr>
          <p:cNvPr id="7" name="Retângu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146304" y="6208776"/>
            <a:ext cx="457200" cy="457200"/>
          </a:xfrm>
        </p:spPr>
        <p:txBody>
          <a:bodyPr/>
          <a:lstStyle/>
          <a:p>
            <a:fld id="{AA5BC600-C122-4A13-B1BF-8C3BF724A30A}"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9E743901-E456-425F-8F24-657B5BC114BD}" type="datetimeFigureOut">
              <a:rPr lang="pt-BR" smtClean="0"/>
              <a:t>07/04/2018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5BC600-C122-4A13-B1BF-8C3BF724A30A}" type="slidenum">
              <a:rPr lang="pt-BR" smtClean="0"/>
              <a:t>‹nº›</a:t>
            </a:fld>
            <a:endParaRPr lang="pt-BR"/>
          </a:p>
        </p:txBody>
      </p:sp>
      <p:sp>
        <p:nvSpPr>
          <p:cNvPr id="9" name="Espaço Reservado para Conteúdo 8"/>
          <p:cNvSpPr>
            <a:spLocks noGrp="1"/>
          </p:cNvSpPr>
          <p:nvPr>
            <p:ph sz="quarter" idx="1"/>
          </p:nvPr>
        </p:nvSpPr>
        <p:spPr>
          <a:xfrm>
            <a:off x="914400" y="1447800"/>
            <a:ext cx="3749040" cy="45720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933950" y="1447800"/>
            <a:ext cx="3749040" cy="45720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3050"/>
            <a:ext cx="7772400" cy="1143000"/>
          </a:xfrm>
        </p:spPr>
        <p:txBody>
          <a:bodyPr anchor="b" anchorCtr="0"/>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9E743901-E456-425F-8F24-657B5BC114BD}" type="datetimeFigureOut">
              <a:rPr lang="pt-BR" smtClean="0"/>
              <a:t>07/04/2018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5BC600-C122-4A13-B1BF-8C3BF724A30A}" type="slidenum">
              <a:rPr lang="pt-BR" smtClean="0"/>
              <a:t>‹nº›</a:t>
            </a:fld>
            <a:endParaRPr lang="pt-BR"/>
          </a:p>
        </p:txBody>
      </p:sp>
      <p:sp>
        <p:nvSpPr>
          <p:cNvPr id="11" name="Espaço Reservado para Conteúdo 10"/>
          <p:cNvSpPr>
            <a:spLocks noGrp="1"/>
          </p:cNvSpPr>
          <p:nvPr>
            <p:ph sz="half" idx="2"/>
          </p:nvPr>
        </p:nvSpPr>
        <p:spPr>
          <a:xfrm>
            <a:off x="914400" y="2247900"/>
            <a:ext cx="3733800" cy="38862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4"/>
          </p:nvPr>
        </p:nvSpPr>
        <p:spPr>
          <a:xfrm>
            <a:off x="4953000" y="2247900"/>
            <a:ext cx="3733800" cy="38862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9E743901-E456-425F-8F24-657B5BC114BD}" type="datetimeFigureOut">
              <a:rPr lang="pt-BR" smtClean="0"/>
              <a:t>07/04/2018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5BC600-C122-4A13-B1BF-8C3BF724A30A}"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E743901-E456-425F-8F24-657B5BC114BD}" type="datetimeFigureOut">
              <a:rPr lang="pt-BR" smtClean="0"/>
              <a:t>07/04/2018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5BC600-C122-4A13-B1BF-8C3BF724A30A}"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ângulo de cantos arredondado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914400" y="273050"/>
            <a:ext cx="7772400" cy="1143000"/>
          </a:xfrm>
        </p:spPr>
        <p:txBody>
          <a:bodyPr anchor="b" anchorCtr="0"/>
          <a:lstStyle>
            <a:lvl1pPr algn="l">
              <a:buNone/>
              <a:defRPr sz="4000" b="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9E743901-E456-425F-8F24-657B5BC114BD}" type="datetimeFigureOut">
              <a:rPr lang="pt-BR" smtClean="0"/>
              <a:t>07/04/2018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5BC600-C122-4A13-B1BF-8C3BF724A30A}" type="slidenum">
              <a:rPr lang="pt-BR" smtClean="0"/>
              <a:t>‹nº›</a:t>
            </a:fld>
            <a:endParaRPr lang="pt-BR"/>
          </a:p>
        </p:txBody>
      </p:sp>
      <p:sp>
        <p:nvSpPr>
          <p:cNvPr id="11" name="Espaço Reservado para Conteúdo 10"/>
          <p:cNvSpPr>
            <a:spLocks noGrp="1"/>
          </p:cNvSpPr>
          <p:nvPr>
            <p:ph sz="quarter" idx="1"/>
          </p:nvPr>
        </p:nvSpPr>
        <p:spPr>
          <a:xfrm>
            <a:off x="2971800" y="1600200"/>
            <a:ext cx="5715000" cy="4495800"/>
          </a:xfrm>
        </p:spPr>
        <p:txBody>
          <a:bodyPr vert="horz"/>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t-BR" smtClean="0"/>
              <a:t>Clique para editar o título mestre</a:t>
            </a:r>
            <a:endParaRPr kumimoji="0" lang="en-US"/>
          </a:p>
        </p:txBody>
      </p:sp>
      <p:sp>
        <p:nvSpPr>
          <p:cNvPr id="4" name="Espaço Reservado para Tex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9E743901-E456-425F-8F24-657B5BC114BD}" type="datetimeFigureOut">
              <a:rPr lang="pt-BR" smtClean="0"/>
              <a:t>07/04/2018</a:t>
            </a:fld>
            <a:endParaRPr lang="pt-BR"/>
          </a:p>
        </p:txBody>
      </p:sp>
      <p:sp>
        <p:nvSpPr>
          <p:cNvPr id="6" name="Espaço Reservado para Rodapé 5"/>
          <p:cNvSpPr>
            <a:spLocks noGrp="1"/>
          </p:cNvSpPr>
          <p:nvPr>
            <p:ph type="ftr" sz="quarter" idx="11"/>
          </p:nvPr>
        </p:nvSpPr>
        <p:spPr>
          <a:xfrm>
            <a:off x="914400" y="6172200"/>
            <a:ext cx="3886200" cy="457200"/>
          </a:xfrm>
        </p:spPr>
        <p:txBody>
          <a:bodyPr/>
          <a:lstStyle/>
          <a:p>
            <a:endParaRPr lang="pt-BR"/>
          </a:p>
        </p:txBody>
      </p:sp>
      <p:sp>
        <p:nvSpPr>
          <p:cNvPr id="7" name="Espaço Reservado para Número de Slide 6"/>
          <p:cNvSpPr>
            <a:spLocks noGrp="1"/>
          </p:cNvSpPr>
          <p:nvPr>
            <p:ph type="sldNum" sz="quarter" idx="12"/>
          </p:nvPr>
        </p:nvSpPr>
        <p:spPr>
          <a:xfrm>
            <a:off x="146304" y="6208776"/>
            <a:ext cx="457200" cy="457200"/>
          </a:xfrm>
        </p:spPr>
        <p:txBody>
          <a:bodyPr/>
          <a:lstStyle/>
          <a:p>
            <a:fld id="{AA5BC600-C122-4A13-B1BF-8C3BF724A30A}" type="slidenum">
              <a:rPr lang="pt-BR" smtClean="0"/>
              <a:t>‹nº›</a:t>
            </a:fld>
            <a:endParaRPr lang="pt-BR"/>
          </a:p>
        </p:txBody>
      </p:sp>
      <p:sp>
        <p:nvSpPr>
          <p:cNvPr id="11" name="Retângu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ço Reservado para Imagem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t-BR" smtClean="0"/>
              <a:t>Clique no ícone para adicionar uma imagem</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tângu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ângulo de cantos arredondado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ço Reservado para Títu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E743901-E456-425F-8F24-657B5BC114BD}" type="datetimeFigureOut">
              <a:rPr lang="pt-BR" smtClean="0"/>
              <a:t>07/04/2018</a:t>
            </a:fld>
            <a:endParaRPr lang="pt-BR"/>
          </a:p>
        </p:txBody>
      </p:sp>
      <p:sp>
        <p:nvSpPr>
          <p:cNvPr id="3" name="Espaço Reservado para Rodapé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5BC600-C122-4A13-B1BF-8C3BF724A30A}"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95400" y="3573016"/>
            <a:ext cx="7237040" cy="1008112"/>
          </a:xfrm>
        </p:spPr>
        <p:txBody>
          <a:bodyPr>
            <a:normAutofit/>
          </a:bodyPr>
          <a:lstStyle/>
          <a:p>
            <a:pPr algn="r"/>
            <a:endParaRPr lang="pt-BR" sz="1600" dirty="0" smtClean="0">
              <a:latin typeface="Times New Roman" panose="02020603050405020304" pitchFamily="18" charset="0"/>
              <a:cs typeface="Times New Roman" panose="02020603050405020304" pitchFamily="18" charset="0"/>
            </a:endParaRPr>
          </a:p>
          <a:p>
            <a:pPr algn="r"/>
            <a:endParaRPr lang="pt-BR" sz="1600" dirty="0" smtClean="0">
              <a:latin typeface="Times New Roman" panose="02020603050405020304" pitchFamily="18" charset="0"/>
              <a:cs typeface="Times New Roman" panose="02020603050405020304" pitchFamily="18" charset="0"/>
            </a:endParaRPr>
          </a:p>
          <a:p>
            <a:pPr algn="r"/>
            <a:endParaRPr lang="pt-BR" sz="1600" dirty="0" smtClean="0">
              <a:latin typeface="Times New Roman" panose="02020603050405020304" pitchFamily="18" charset="0"/>
              <a:cs typeface="Times New Roman" panose="02020603050405020304" pitchFamily="18" charset="0"/>
            </a:endParaRPr>
          </a:p>
        </p:txBody>
      </p:sp>
      <p:sp>
        <p:nvSpPr>
          <p:cNvPr id="2" name="Título 1"/>
          <p:cNvSpPr>
            <a:spLocks noGrp="1"/>
          </p:cNvSpPr>
          <p:nvPr>
            <p:ph type="ctrTitle"/>
          </p:nvPr>
        </p:nvSpPr>
        <p:spPr>
          <a:xfrm>
            <a:off x="539552" y="1484784"/>
            <a:ext cx="8064896" cy="1512168"/>
          </a:xfrm>
          <a:solidFill>
            <a:schemeClr val="accent1"/>
          </a:solidFill>
        </p:spPr>
        <p:txBody>
          <a:bodyPr>
            <a:normAutofit fontScale="90000"/>
          </a:bodyPr>
          <a:lstStyle/>
          <a:p>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
            </a:r>
            <a:br>
              <a:rPr lang="pt-BR" sz="2400" b="1" dirty="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
            </a:r>
            <a:br>
              <a:rPr lang="pt-BR" sz="2400" b="1" dirty="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Etnografia </a:t>
            </a:r>
            <a:r>
              <a:rPr lang="pt-BR" sz="2400" b="1" dirty="0">
                <a:latin typeface="Times New Roman" panose="02020603050405020304" pitchFamily="18" charset="0"/>
                <a:cs typeface="Times New Roman" panose="02020603050405020304" pitchFamily="18" charset="0"/>
              </a:rPr>
              <a:t>da música erudita contemporânea: criação, circulação, recepção, apropriação</a:t>
            </a:r>
            <a:br>
              <a:rPr lang="pt-BR" sz="2400" b="1" dirty="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Prof. Dr. Marcos Câmara de Castro</a:t>
            </a:r>
            <a:br>
              <a:rPr lang="pt-BR" sz="2400" b="1" dirty="0" smtClean="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
            </a:r>
            <a:br>
              <a:rPr lang="pt-BR" sz="2400" b="1" dirty="0" smtClean="0">
                <a:latin typeface="Times New Roman" panose="02020603050405020304" pitchFamily="18" charset="0"/>
                <a:cs typeface="Times New Roman" panose="02020603050405020304" pitchFamily="18" charset="0"/>
              </a:rPr>
            </a:br>
            <a:r>
              <a:rPr lang="pt-BR" sz="20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pt-BR" sz="20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pt-BR" sz="2000" b="1" dirty="0" smtClean="0">
                <a:solidFill>
                  <a:schemeClr val="accent1"/>
                </a:solidFill>
                <a:latin typeface="Times New Roman" panose="02020603050405020304" pitchFamily="18" charset="0"/>
                <a:cs typeface="Times New Roman" panose="02020603050405020304" pitchFamily="18" charset="0"/>
              </a:rPr>
              <a:t>Villa-Lobos </a:t>
            </a:r>
            <a:r>
              <a:rPr lang="pt-BR" sz="2000" b="1" dirty="0">
                <a:solidFill>
                  <a:schemeClr val="accent1"/>
                </a:solidFill>
                <a:latin typeface="Times New Roman" panose="02020603050405020304" pitchFamily="18" charset="0"/>
                <a:cs typeface="Times New Roman" panose="02020603050405020304" pitchFamily="18" charset="0"/>
              </a:rPr>
              <a:t>a Paris: </a:t>
            </a:r>
            <a:r>
              <a:rPr lang="pt-BR" sz="2000" b="1" dirty="0" err="1">
                <a:solidFill>
                  <a:schemeClr val="accent1"/>
                </a:solidFill>
                <a:latin typeface="Times New Roman" panose="02020603050405020304" pitchFamily="18" charset="0"/>
                <a:cs typeface="Times New Roman" panose="02020603050405020304" pitchFamily="18" charset="0"/>
              </a:rPr>
              <a:t>un</a:t>
            </a:r>
            <a:r>
              <a:rPr lang="pt-BR" sz="2000" b="1" dirty="0">
                <a:solidFill>
                  <a:schemeClr val="accent1"/>
                </a:solidFill>
                <a:latin typeface="Times New Roman" panose="02020603050405020304" pitchFamily="18" charset="0"/>
                <a:cs typeface="Times New Roman" panose="02020603050405020304" pitchFamily="18" charset="0"/>
              </a:rPr>
              <a:t> </a:t>
            </a:r>
            <a:r>
              <a:rPr lang="pt-BR" sz="2000" b="1" dirty="0" err="1">
                <a:solidFill>
                  <a:schemeClr val="accent1"/>
                </a:solidFill>
                <a:latin typeface="Times New Roman" panose="02020603050405020304" pitchFamily="18" charset="0"/>
                <a:cs typeface="Times New Roman" panose="02020603050405020304" pitchFamily="18" charset="0"/>
              </a:rPr>
              <a:t>Echo</a:t>
            </a:r>
            <a:r>
              <a:rPr lang="pt-BR" sz="2000" b="1" dirty="0">
                <a:solidFill>
                  <a:schemeClr val="accent1"/>
                </a:solidFill>
                <a:latin typeface="Times New Roman" panose="02020603050405020304" pitchFamily="18" charset="0"/>
                <a:cs typeface="Times New Roman" panose="02020603050405020304" pitchFamily="18" charset="0"/>
              </a:rPr>
              <a:t>  Musical </a:t>
            </a:r>
            <a:r>
              <a:rPr lang="pt-BR" sz="2000" b="1" dirty="0" err="1">
                <a:solidFill>
                  <a:schemeClr val="accent1"/>
                </a:solidFill>
                <a:latin typeface="Times New Roman" panose="02020603050405020304" pitchFamily="18" charset="0"/>
                <a:cs typeface="Times New Roman" panose="02020603050405020304" pitchFamily="18" charset="0"/>
              </a:rPr>
              <a:t>du</a:t>
            </a:r>
            <a:r>
              <a:rPr lang="pt-BR" sz="2000" b="1" dirty="0">
                <a:solidFill>
                  <a:schemeClr val="accent1"/>
                </a:solidFill>
                <a:latin typeface="Times New Roman" panose="02020603050405020304" pitchFamily="18" charset="0"/>
                <a:cs typeface="Times New Roman" panose="02020603050405020304" pitchFamily="18" charset="0"/>
              </a:rPr>
              <a:t> </a:t>
            </a:r>
            <a:r>
              <a:rPr lang="pt-BR" sz="2000" b="1" dirty="0" err="1">
                <a:solidFill>
                  <a:schemeClr val="accent1"/>
                </a:solidFill>
                <a:latin typeface="Times New Roman" panose="02020603050405020304" pitchFamily="18" charset="0"/>
                <a:cs typeface="Times New Roman" panose="02020603050405020304" pitchFamily="18" charset="0"/>
              </a:rPr>
              <a:t>Bresil</a:t>
            </a:r>
            <a:r>
              <a:rPr lang="pt-BR" sz="2000" b="1" dirty="0">
                <a:solidFill>
                  <a:schemeClr val="accent1"/>
                </a:solidFill>
                <a:latin typeface="Times New Roman" panose="02020603050405020304" pitchFamily="18" charset="0"/>
                <a:cs typeface="Times New Roman" panose="02020603050405020304" pitchFamily="18" charset="0"/>
              </a:rPr>
              <a:t> de </a:t>
            </a:r>
            <a:r>
              <a:rPr lang="pt-BR" sz="2000" b="1" dirty="0" err="1">
                <a:solidFill>
                  <a:schemeClr val="accent1"/>
                </a:solidFill>
                <a:latin typeface="Times New Roman" panose="02020603050405020304" pitchFamily="18" charset="0"/>
                <a:cs typeface="Times New Roman" panose="02020603050405020304" pitchFamily="18" charset="0"/>
              </a:rPr>
              <a:t>Anaïs</a:t>
            </a:r>
            <a:r>
              <a:rPr lang="pt-BR" sz="2000" b="1" dirty="0">
                <a:solidFill>
                  <a:schemeClr val="accent1"/>
                </a:solidFill>
                <a:latin typeface="Times New Roman" panose="02020603050405020304" pitchFamily="18" charset="0"/>
                <a:cs typeface="Times New Roman" panose="02020603050405020304" pitchFamily="18" charset="0"/>
              </a:rPr>
              <a:t> </a:t>
            </a:r>
            <a:r>
              <a:rPr lang="pt-BR" sz="2000" b="1" dirty="0" err="1">
                <a:solidFill>
                  <a:schemeClr val="accent1"/>
                </a:solidFill>
                <a:latin typeface="Times New Roman" panose="02020603050405020304" pitchFamily="18" charset="0"/>
                <a:cs typeface="Times New Roman" panose="02020603050405020304" pitchFamily="18" charset="0"/>
              </a:rPr>
              <a:t>Fléchet</a:t>
            </a:r>
            <a:r>
              <a:rPr lang="pt-BR" sz="2000" b="1" dirty="0">
                <a:solidFill>
                  <a:schemeClr val="accent1"/>
                </a:solidFill>
                <a:latin typeface="Times New Roman" panose="02020603050405020304" pitchFamily="18" charset="0"/>
                <a:cs typeface="Times New Roman" panose="02020603050405020304" pitchFamily="18" charset="0"/>
              </a:rPr>
              <a:t/>
            </a:r>
            <a:br>
              <a:rPr lang="pt-BR" sz="2000" b="1" dirty="0">
                <a:solidFill>
                  <a:schemeClr val="accent1"/>
                </a:solidFill>
                <a:latin typeface="Times New Roman" panose="02020603050405020304" pitchFamily="18" charset="0"/>
                <a:cs typeface="Times New Roman" panose="02020603050405020304" pitchFamily="18" charset="0"/>
              </a:rPr>
            </a:br>
            <a:r>
              <a:rPr lang="pt-BR" sz="2000" b="1" dirty="0">
                <a:solidFill>
                  <a:schemeClr val="accent1"/>
                </a:solidFill>
                <a:latin typeface="Times New Roman" panose="02020603050405020304" pitchFamily="18" charset="0"/>
                <a:cs typeface="Times New Roman" panose="02020603050405020304" pitchFamily="18" charset="0"/>
              </a:rPr>
              <a:t/>
            </a:r>
            <a:br>
              <a:rPr lang="pt-BR" sz="2000" b="1" dirty="0">
                <a:solidFill>
                  <a:schemeClr val="accent1"/>
                </a:solidFill>
                <a:latin typeface="Times New Roman" panose="02020603050405020304" pitchFamily="18" charset="0"/>
                <a:cs typeface="Times New Roman" panose="02020603050405020304" pitchFamily="18" charset="0"/>
              </a:rPr>
            </a:br>
            <a:r>
              <a:rPr lang="pt-BR" sz="2000" b="1" dirty="0">
                <a:solidFill>
                  <a:schemeClr val="accent1"/>
                </a:solidFill>
                <a:latin typeface="Times New Roman" panose="02020603050405020304" pitchFamily="18" charset="0"/>
                <a:cs typeface="Times New Roman" panose="02020603050405020304" pitchFamily="18" charset="0"/>
              </a:rPr>
              <a:t>Resenha por Marcos Câmara de Castro </a:t>
            </a:r>
            <a:r>
              <a:rPr lang="pt-BR" sz="2000" b="1" dirty="0" smtClean="0">
                <a:solidFill>
                  <a:schemeClr val="accent1"/>
                </a:solidFill>
                <a:latin typeface="Times New Roman" panose="02020603050405020304" pitchFamily="18" charset="0"/>
                <a:cs typeface="Times New Roman" panose="02020603050405020304" pitchFamily="18" charset="0"/>
              </a:rPr>
              <a:t>– ECA/USP</a:t>
            </a:r>
            <a:endParaRPr lang="pt-BR" sz="2000" b="1" dirty="0">
              <a:solidFill>
                <a:schemeClr val="accent1"/>
              </a:solidFill>
              <a:latin typeface="Times New Roman" panose="02020603050405020304" pitchFamily="18" charset="0"/>
              <a:cs typeface="Times New Roman" panose="02020603050405020304" pitchFamily="18" charset="0"/>
            </a:endParaRPr>
          </a:p>
        </p:txBody>
      </p:sp>
      <p:sp>
        <p:nvSpPr>
          <p:cNvPr id="4" name="CaixaDeTexto 3"/>
          <p:cNvSpPr txBox="1"/>
          <p:nvPr/>
        </p:nvSpPr>
        <p:spPr>
          <a:xfrm>
            <a:off x="4788024" y="5013176"/>
            <a:ext cx="3744416" cy="923330"/>
          </a:xfrm>
          <a:prstGeom prst="rect">
            <a:avLst/>
          </a:prstGeom>
          <a:noFill/>
        </p:spPr>
        <p:txBody>
          <a:bodyPr wrap="square" rtlCol="0">
            <a:spAutoFit/>
          </a:bodyPr>
          <a:lstStyle/>
          <a:p>
            <a:pPr algn="r"/>
            <a:r>
              <a:rPr lang="pt-BR" dirty="0">
                <a:solidFill>
                  <a:schemeClr val="accent1"/>
                </a:solidFill>
              </a:rPr>
              <a:t>Regina Célia Rocha Felice</a:t>
            </a:r>
          </a:p>
          <a:p>
            <a:pPr algn="r"/>
            <a:r>
              <a:rPr lang="pt-BR" dirty="0">
                <a:solidFill>
                  <a:schemeClr val="accent1"/>
                </a:solidFill>
              </a:rPr>
              <a:t>ECA/USP </a:t>
            </a:r>
          </a:p>
          <a:p>
            <a:pPr algn="r"/>
            <a:r>
              <a:rPr lang="pt-BR" dirty="0" smtClean="0">
                <a:solidFill>
                  <a:schemeClr val="accent1"/>
                </a:solidFill>
              </a:rPr>
              <a:t>07/04/2018</a:t>
            </a:r>
            <a:endParaRPr lang="pt-BR" dirty="0">
              <a:solidFill>
                <a:schemeClr val="accent1"/>
              </a:solidFill>
            </a:endParaRPr>
          </a:p>
        </p:txBody>
      </p:sp>
    </p:spTree>
    <p:extLst>
      <p:ext uri="{BB962C8B-B14F-4D97-AF65-F5344CB8AC3E}">
        <p14:creationId xmlns:p14="http://schemas.microsoft.com/office/powerpoint/2010/main" val="366256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467544" y="332656"/>
            <a:ext cx="8568952" cy="6047809"/>
          </a:xfrm>
          <a:prstGeom prst="rect">
            <a:avLst/>
          </a:prstGeom>
          <a:noFill/>
        </p:spPr>
        <p:txBody>
          <a:bodyPr wrap="square" rtlCol="0">
            <a:spAutoFit/>
          </a:bodyPr>
          <a:lstStyle/>
          <a:p>
            <a:endParaRPr lang="pt-BR" dirty="0" smtClean="0">
              <a:solidFill>
                <a:schemeClr val="bg1"/>
              </a:solidFill>
              <a:latin typeface="Times New Roman" panose="02020603050405020304" pitchFamily="18" charset="0"/>
              <a:cs typeface="Times New Roman" panose="02020603050405020304" pitchFamily="18" charset="0"/>
            </a:endParaRPr>
          </a:p>
          <a:p>
            <a:r>
              <a:rPr lang="pt-BR" dirty="0" err="1" smtClean="0">
                <a:solidFill>
                  <a:schemeClr val="bg1"/>
                </a:solidFill>
                <a:latin typeface="Times New Roman" panose="02020603050405020304" pitchFamily="18" charset="0"/>
                <a:cs typeface="Times New Roman" panose="02020603050405020304" pitchFamily="18" charset="0"/>
              </a:rPr>
              <a:t>Anaïs</a:t>
            </a:r>
            <a:r>
              <a:rPr lang="pt-BR" dirty="0" smtClean="0">
                <a:solidFill>
                  <a:schemeClr val="bg1"/>
                </a:solidFill>
                <a:latin typeface="Times New Roman" panose="02020603050405020304" pitchFamily="18" charset="0"/>
                <a:cs typeface="Times New Roman" panose="02020603050405020304" pitchFamily="18" charset="0"/>
              </a:rPr>
              <a:t>  </a:t>
            </a:r>
            <a:r>
              <a:rPr lang="pt-BR" dirty="0" err="1" smtClean="0">
                <a:solidFill>
                  <a:schemeClr val="bg1"/>
                </a:solidFill>
                <a:latin typeface="Times New Roman" panose="02020603050405020304" pitchFamily="18" charset="0"/>
                <a:cs typeface="Times New Roman" panose="02020603050405020304" pitchFamily="18" charset="0"/>
              </a:rPr>
              <a:t>Fléchet</a:t>
            </a:r>
            <a:endParaRPr lang="pt-BR" dirty="0" smtClean="0">
              <a:solidFill>
                <a:schemeClr val="bg1"/>
              </a:solidFill>
              <a:latin typeface="Times New Roman" panose="02020603050405020304" pitchFamily="18" charset="0"/>
              <a:cs typeface="Times New Roman" panose="02020603050405020304" pitchFamily="18" charset="0"/>
            </a:endParaRPr>
          </a:p>
          <a:p>
            <a:endParaRPr lang="pt-BR"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pt-BR" dirty="0" smtClean="0">
                <a:solidFill>
                  <a:schemeClr val="bg1"/>
                </a:solidFill>
                <a:latin typeface="Times New Roman" panose="02020603050405020304" pitchFamily="18" charset="0"/>
                <a:cs typeface="Times New Roman" panose="02020603050405020304" pitchFamily="18" charset="0"/>
              </a:rPr>
              <a:t>Universidade de Paris </a:t>
            </a:r>
            <a:r>
              <a:rPr lang="pt-BR" dirty="0">
                <a:solidFill>
                  <a:schemeClr val="bg1"/>
                </a:solidFill>
                <a:latin typeface="Times New Roman" panose="02020603050405020304" pitchFamily="18" charset="0"/>
                <a:cs typeface="Times New Roman" panose="02020603050405020304" pitchFamily="18" charset="0"/>
              </a:rPr>
              <a:t>- </a:t>
            </a:r>
            <a:r>
              <a:rPr lang="pt-BR" i="1" dirty="0" err="1">
                <a:solidFill>
                  <a:schemeClr val="bg1"/>
                </a:solidFill>
                <a:latin typeface="Times New Roman" panose="02020603050405020304" pitchFamily="18" charset="0"/>
                <a:cs typeface="Times New Roman" panose="02020603050405020304" pitchFamily="18" charset="0"/>
              </a:rPr>
              <a:t>Panthéon</a:t>
            </a:r>
            <a:r>
              <a:rPr lang="pt-BR" i="1" dirty="0">
                <a:solidFill>
                  <a:schemeClr val="bg1"/>
                </a:solidFill>
                <a:latin typeface="Times New Roman" panose="02020603050405020304" pitchFamily="18" charset="0"/>
                <a:cs typeface="Times New Roman" panose="02020603050405020304" pitchFamily="18" charset="0"/>
              </a:rPr>
              <a:t>-Sorbonne</a:t>
            </a:r>
          </a:p>
          <a:p>
            <a:pPr marL="285750" indent="-285750">
              <a:lnSpc>
                <a:spcPct val="150000"/>
              </a:lnSpc>
              <a:buFont typeface="Arial" panose="020B0604020202020204" pitchFamily="34" charset="0"/>
              <a:buChar char="•"/>
            </a:pPr>
            <a:r>
              <a:rPr lang="pt-BR" dirty="0" smtClean="0">
                <a:solidFill>
                  <a:schemeClr val="bg1"/>
                </a:solidFill>
                <a:latin typeface="Times New Roman" panose="02020603050405020304" pitchFamily="18" charset="0"/>
                <a:cs typeface="Times New Roman" panose="02020603050405020304" pitchFamily="18" charset="0"/>
              </a:rPr>
              <a:t>CHCSC </a:t>
            </a:r>
            <a:r>
              <a:rPr lang="pt-BR" dirty="0">
                <a:solidFill>
                  <a:schemeClr val="bg1"/>
                </a:solidFill>
                <a:latin typeface="Times New Roman" panose="02020603050405020304" pitchFamily="18" charset="0"/>
                <a:cs typeface="Times New Roman" panose="02020603050405020304" pitchFamily="18" charset="0"/>
              </a:rPr>
              <a:t>- </a:t>
            </a:r>
            <a:r>
              <a:rPr lang="pt-BR" i="1" dirty="0">
                <a:solidFill>
                  <a:schemeClr val="bg1"/>
                </a:solidFill>
                <a:latin typeface="Times New Roman" panose="02020603050405020304" pitchFamily="18" charset="0"/>
                <a:cs typeface="Times New Roman" panose="02020603050405020304" pitchFamily="18" charset="0"/>
              </a:rPr>
              <a:t>Centre d'</a:t>
            </a:r>
            <a:r>
              <a:rPr lang="pt-BR" i="1" dirty="0" err="1">
                <a:solidFill>
                  <a:schemeClr val="bg1"/>
                </a:solidFill>
                <a:latin typeface="Times New Roman" panose="02020603050405020304" pitchFamily="18" charset="0"/>
                <a:cs typeface="Times New Roman" panose="02020603050405020304" pitchFamily="18" charset="0"/>
              </a:rPr>
              <a:t>Histoire</a:t>
            </a:r>
            <a:r>
              <a:rPr lang="pt-BR" i="1" dirty="0">
                <a:solidFill>
                  <a:schemeClr val="bg1"/>
                </a:solidFill>
                <a:latin typeface="Times New Roman" panose="02020603050405020304" pitchFamily="18" charset="0"/>
                <a:cs typeface="Times New Roman" panose="02020603050405020304" pitchFamily="18" charset="0"/>
              </a:rPr>
              <a:t> </a:t>
            </a:r>
            <a:r>
              <a:rPr lang="pt-BR" i="1" dirty="0" err="1">
                <a:solidFill>
                  <a:schemeClr val="bg1"/>
                </a:solidFill>
                <a:latin typeface="Times New Roman" panose="02020603050405020304" pitchFamily="18" charset="0"/>
                <a:cs typeface="Times New Roman" panose="02020603050405020304" pitchFamily="18" charset="0"/>
              </a:rPr>
              <a:t>Culturelle</a:t>
            </a:r>
            <a:r>
              <a:rPr lang="pt-BR" i="1" dirty="0">
                <a:solidFill>
                  <a:schemeClr val="bg1"/>
                </a:solidFill>
                <a:latin typeface="Times New Roman" panose="02020603050405020304" pitchFamily="18" charset="0"/>
                <a:cs typeface="Times New Roman" panose="02020603050405020304" pitchFamily="18" charset="0"/>
              </a:rPr>
              <a:t> </a:t>
            </a:r>
            <a:r>
              <a:rPr lang="pt-BR" i="1" dirty="0" err="1">
                <a:solidFill>
                  <a:schemeClr val="bg1"/>
                </a:solidFill>
                <a:latin typeface="Times New Roman" panose="02020603050405020304" pitchFamily="18" charset="0"/>
                <a:cs typeface="Times New Roman" panose="02020603050405020304" pitchFamily="18" charset="0"/>
              </a:rPr>
              <a:t>des</a:t>
            </a:r>
            <a:r>
              <a:rPr lang="pt-BR" i="1" dirty="0">
                <a:solidFill>
                  <a:schemeClr val="bg1"/>
                </a:solidFill>
                <a:latin typeface="Times New Roman" panose="02020603050405020304" pitchFamily="18" charset="0"/>
                <a:cs typeface="Times New Roman" panose="02020603050405020304" pitchFamily="18" charset="0"/>
              </a:rPr>
              <a:t> </a:t>
            </a:r>
            <a:r>
              <a:rPr lang="pt-BR" i="1" dirty="0" err="1">
                <a:solidFill>
                  <a:schemeClr val="bg1"/>
                </a:solidFill>
                <a:latin typeface="Times New Roman" panose="02020603050405020304" pitchFamily="18" charset="0"/>
                <a:cs typeface="Times New Roman" panose="02020603050405020304" pitchFamily="18" charset="0"/>
              </a:rPr>
              <a:t>Sociétés</a:t>
            </a:r>
            <a:r>
              <a:rPr lang="pt-BR" i="1" dirty="0">
                <a:solidFill>
                  <a:schemeClr val="bg1"/>
                </a:solidFill>
                <a:latin typeface="Times New Roman" panose="02020603050405020304" pitchFamily="18" charset="0"/>
                <a:cs typeface="Times New Roman" panose="02020603050405020304" pitchFamily="18" charset="0"/>
              </a:rPr>
              <a:t> </a:t>
            </a:r>
            <a:r>
              <a:rPr lang="pt-BR" i="1" dirty="0" err="1">
                <a:solidFill>
                  <a:schemeClr val="bg1"/>
                </a:solidFill>
                <a:latin typeface="Times New Roman" panose="02020603050405020304" pitchFamily="18" charset="0"/>
                <a:cs typeface="Times New Roman" panose="02020603050405020304" pitchFamily="18" charset="0"/>
              </a:rPr>
              <a:t>Contemporaines</a:t>
            </a:r>
            <a:endParaRPr lang="pt-BR" i="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pt-BR" dirty="0" smtClean="0">
                <a:solidFill>
                  <a:schemeClr val="bg1"/>
                </a:solidFill>
                <a:latin typeface="Times New Roman" panose="02020603050405020304" pitchFamily="18" charset="0"/>
                <a:cs typeface="Times New Roman" panose="02020603050405020304" pitchFamily="18" charset="0"/>
              </a:rPr>
              <a:t>Universidade de Versalhes</a:t>
            </a:r>
          </a:p>
          <a:p>
            <a:pPr marL="285750" indent="-285750">
              <a:lnSpc>
                <a:spcPct val="150000"/>
              </a:lnSpc>
              <a:buFont typeface="Arial" panose="020B0604020202020204" pitchFamily="34" charset="0"/>
              <a:buChar char="•"/>
            </a:pPr>
            <a:r>
              <a:rPr lang="pt-BR" dirty="0" smtClean="0">
                <a:solidFill>
                  <a:schemeClr val="bg1"/>
                </a:solidFill>
                <a:latin typeface="Times New Roman" panose="02020603050405020304" pitchFamily="18" charset="0"/>
                <a:cs typeface="Times New Roman" panose="02020603050405020304" pitchFamily="18" charset="0"/>
              </a:rPr>
              <a:t>Instituto de Ciências Humanas - UFJF - 2013</a:t>
            </a:r>
            <a:r>
              <a:rPr lang="pt-BR" dirty="0">
                <a:solidFill>
                  <a:schemeClr val="bg1"/>
                </a:solidFill>
                <a:latin typeface="Times New Roman" panose="02020603050405020304" pitchFamily="18" charset="0"/>
                <a:cs typeface="Times New Roman" panose="02020603050405020304" pitchFamily="18" charset="0"/>
              </a:rPr>
              <a:t/>
            </a:r>
            <a:br>
              <a:rPr lang="pt-BR" dirty="0">
                <a:solidFill>
                  <a:schemeClr val="bg1"/>
                </a:solidFill>
                <a:latin typeface="Times New Roman" panose="02020603050405020304" pitchFamily="18" charset="0"/>
                <a:cs typeface="Times New Roman" panose="02020603050405020304" pitchFamily="18" charset="0"/>
              </a:rPr>
            </a:br>
            <a:endParaRPr lang="pt-BR" dirty="0">
              <a:solidFill>
                <a:schemeClr val="bg1"/>
              </a:solidFill>
              <a:latin typeface="Times New Roman" panose="02020603050405020304" pitchFamily="18" charset="0"/>
              <a:cs typeface="Times New Roman" panose="02020603050405020304" pitchFamily="18" charset="0"/>
            </a:endParaRPr>
          </a:p>
          <a:p>
            <a:r>
              <a:rPr lang="fr-FR" i="1" dirty="0">
                <a:solidFill>
                  <a:schemeClr val="bg1"/>
                </a:solidFill>
                <a:latin typeface="Times New Roman" panose="02020603050405020304" pitchFamily="18" charset="0"/>
                <a:cs typeface="Times New Roman" panose="02020603050405020304" pitchFamily="18" charset="0"/>
              </a:rPr>
              <a:t>Villa-Lobos à </a:t>
            </a:r>
            <a:r>
              <a:rPr lang="fr-FR" i="1" dirty="0" smtClean="0">
                <a:solidFill>
                  <a:schemeClr val="bg1"/>
                </a:solidFill>
                <a:latin typeface="Times New Roman" panose="02020603050405020304" pitchFamily="18" charset="0"/>
                <a:cs typeface="Times New Roman" panose="02020603050405020304" pitchFamily="18" charset="0"/>
              </a:rPr>
              <a:t>Paris: </a:t>
            </a:r>
            <a:r>
              <a:rPr lang="fr-FR" i="1" dirty="0">
                <a:solidFill>
                  <a:schemeClr val="bg1"/>
                </a:solidFill>
                <a:latin typeface="Times New Roman" panose="02020603050405020304" pitchFamily="18" charset="0"/>
                <a:cs typeface="Times New Roman" panose="02020603050405020304" pitchFamily="18" charset="0"/>
              </a:rPr>
              <a:t>Un écho musical du Brésil </a:t>
            </a:r>
            <a:r>
              <a:rPr lang="fr-FR" dirty="0" smtClean="0">
                <a:solidFill>
                  <a:schemeClr val="bg1"/>
                </a:solidFill>
                <a:latin typeface="Times New Roman" panose="02020603050405020304" pitchFamily="18" charset="0"/>
                <a:cs typeface="Times New Roman" panose="02020603050405020304" pitchFamily="18" charset="0"/>
              </a:rPr>
              <a:t>. Paris</a:t>
            </a:r>
            <a:r>
              <a:rPr lang="fr-FR" dirty="0">
                <a:solidFill>
                  <a:schemeClr val="bg1"/>
                </a:solidFill>
                <a:latin typeface="Times New Roman" panose="02020603050405020304" pitchFamily="18" charset="0"/>
                <a:cs typeface="Times New Roman" panose="02020603050405020304" pitchFamily="18" charset="0"/>
              </a:rPr>
              <a:t>: L’Harmattan, </a:t>
            </a:r>
            <a:r>
              <a:rPr lang="fr-FR" dirty="0" smtClean="0">
                <a:solidFill>
                  <a:schemeClr val="bg1"/>
                </a:solidFill>
                <a:latin typeface="Times New Roman" panose="02020603050405020304" pitchFamily="18" charset="0"/>
                <a:cs typeface="Times New Roman" panose="02020603050405020304" pitchFamily="18" charset="0"/>
              </a:rPr>
              <a:t>2004</a:t>
            </a:r>
          </a:p>
          <a:p>
            <a:endParaRPr lang="fr-FR" dirty="0">
              <a:solidFill>
                <a:schemeClr val="bg1"/>
              </a:solidFill>
              <a:latin typeface="Times New Roman" panose="02020603050405020304" pitchFamily="18" charset="0"/>
              <a:cs typeface="Times New Roman" panose="02020603050405020304" pitchFamily="18" charset="0"/>
            </a:endParaRPr>
          </a:p>
          <a:p>
            <a:r>
              <a:rPr lang="fr-FR" i="1" dirty="0">
                <a:solidFill>
                  <a:schemeClr val="bg1"/>
                </a:solidFill>
                <a:latin typeface="Times New Roman" panose="02020603050405020304" pitchFamily="18" charset="0"/>
                <a:cs typeface="Times New Roman" panose="02020603050405020304" pitchFamily="18" charset="0"/>
              </a:rPr>
              <a:t>Villa-Lobos. Des sources de l’oeuvre aux échos </a:t>
            </a:r>
            <a:r>
              <a:rPr lang="fr-FR" i="1" dirty="0" smtClean="0">
                <a:solidFill>
                  <a:schemeClr val="bg1"/>
                </a:solidFill>
                <a:latin typeface="Times New Roman" panose="02020603050405020304" pitchFamily="18" charset="0"/>
                <a:cs typeface="Times New Roman" panose="02020603050405020304" pitchFamily="18" charset="0"/>
              </a:rPr>
              <a:t>contemporains. </a:t>
            </a:r>
            <a:r>
              <a:rPr lang="fr-FR" dirty="0" smtClean="0">
                <a:solidFill>
                  <a:schemeClr val="bg1"/>
                </a:solidFill>
                <a:latin typeface="Times New Roman" panose="02020603050405020304" pitchFamily="18" charset="0"/>
                <a:cs typeface="Times New Roman" panose="02020603050405020304" pitchFamily="18" charset="0"/>
              </a:rPr>
              <a:t>Paris</a:t>
            </a:r>
            <a:r>
              <a:rPr lang="fr-FR" dirty="0">
                <a:solidFill>
                  <a:schemeClr val="bg1"/>
                </a:solidFill>
                <a:latin typeface="Times New Roman" panose="02020603050405020304" pitchFamily="18" charset="0"/>
                <a:cs typeface="Times New Roman" panose="02020603050405020304" pitchFamily="18" charset="0"/>
              </a:rPr>
              <a:t>, Honoré Champion, </a:t>
            </a:r>
            <a:r>
              <a:rPr lang="fr-FR" dirty="0" smtClean="0">
                <a:solidFill>
                  <a:schemeClr val="bg1"/>
                </a:solidFill>
                <a:latin typeface="Times New Roman" panose="02020603050405020304" pitchFamily="18" charset="0"/>
                <a:cs typeface="Times New Roman" panose="02020603050405020304" pitchFamily="18" charset="0"/>
              </a:rPr>
              <a:t>2012.</a:t>
            </a:r>
          </a:p>
          <a:p>
            <a:r>
              <a:rPr lang="fr-FR" dirty="0" smtClean="0">
                <a:solidFill>
                  <a:schemeClr val="bg1"/>
                </a:solidFill>
                <a:latin typeface="Times New Roman" panose="02020603050405020304" pitchFamily="18" charset="0"/>
                <a:cs typeface="Times New Roman" panose="02020603050405020304" pitchFamily="18" charset="0"/>
              </a:rPr>
              <a:t> </a:t>
            </a:r>
          </a:p>
          <a:p>
            <a:r>
              <a:rPr lang="fr-FR" i="1" dirty="0" smtClean="0">
                <a:solidFill>
                  <a:schemeClr val="bg1"/>
                </a:solidFill>
                <a:latin typeface="Times New Roman" panose="02020603050405020304" pitchFamily="18" charset="0"/>
                <a:cs typeface="Times New Roman" panose="02020603050405020304" pitchFamily="18" charset="0"/>
              </a:rPr>
              <a:t>Si </a:t>
            </a:r>
            <a:r>
              <a:rPr lang="fr-FR" i="1" dirty="0">
                <a:solidFill>
                  <a:schemeClr val="bg1"/>
                </a:solidFill>
                <a:latin typeface="Times New Roman" panose="02020603050405020304" pitchFamily="18" charset="0"/>
                <a:cs typeface="Times New Roman" panose="02020603050405020304" pitchFamily="18" charset="0"/>
              </a:rPr>
              <a:t>tu vas à Rio. La musique populaire brésilienne en France au XXe </a:t>
            </a:r>
            <a:r>
              <a:rPr lang="fr-FR" i="1" dirty="0" smtClean="0">
                <a:solidFill>
                  <a:schemeClr val="bg1"/>
                </a:solidFill>
                <a:latin typeface="Times New Roman" panose="02020603050405020304" pitchFamily="18" charset="0"/>
                <a:cs typeface="Times New Roman" panose="02020603050405020304" pitchFamily="18" charset="0"/>
              </a:rPr>
              <a:t>siècle. </a:t>
            </a:r>
            <a:r>
              <a:rPr lang="fr-FR" dirty="0" smtClean="0">
                <a:solidFill>
                  <a:schemeClr val="bg1"/>
                </a:solidFill>
                <a:latin typeface="Times New Roman" panose="02020603050405020304" pitchFamily="18" charset="0"/>
                <a:cs typeface="Times New Roman" panose="02020603050405020304" pitchFamily="18" charset="0"/>
              </a:rPr>
              <a:t>Paris</a:t>
            </a:r>
            <a:r>
              <a:rPr lang="fr-FR" dirty="0">
                <a:solidFill>
                  <a:schemeClr val="bg1"/>
                </a:solidFill>
                <a:latin typeface="Times New Roman" panose="02020603050405020304" pitchFamily="18" charset="0"/>
                <a:cs typeface="Times New Roman" panose="02020603050405020304" pitchFamily="18" charset="0"/>
              </a:rPr>
              <a:t>: Armand Colin, </a:t>
            </a:r>
            <a:r>
              <a:rPr lang="fr-FR" dirty="0" smtClean="0">
                <a:solidFill>
                  <a:schemeClr val="bg1"/>
                </a:solidFill>
                <a:latin typeface="Times New Roman" panose="02020603050405020304" pitchFamily="18" charset="0"/>
                <a:cs typeface="Times New Roman" panose="02020603050405020304" pitchFamily="18" charset="0"/>
              </a:rPr>
              <a:t>2013. </a:t>
            </a:r>
            <a:endParaRPr lang="pt-BR" dirty="0" smtClean="0">
              <a:solidFill>
                <a:schemeClr val="bg1"/>
              </a:solidFill>
              <a:latin typeface="Times New Roman" panose="02020603050405020304" pitchFamily="18" charset="0"/>
              <a:cs typeface="Times New Roman" panose="02020603050405020304" pitchFamily="18" charset="0"/>
            </a:endParaRPr>
          </a:p>
          <a:p>
            <a:endParaRPr lang="pt-BR" dirty="0">
              <a:solidFill>
                <a:schemeClr val="bg1"/>
              </a:solidFill>
              <a:latin typeface="Times New Roman" panose="02020603050405020304" pitchFamily="18" charset="0"/>
              <a:cs typeface="Times New Roman" panose="02020603050405020304" pitchFamily="18" charset="0"/>
            </a:endParaRPr>
          </a:p>
          <a:p>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45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107504" y="332656"/>
            <a:ext cx="8928992" cy="2308324"/>
          </a:xfrm>
          <a:prstGeom prst="rect">
            <a:avLst/>
          </a:prstGeom>
          <a:noFill/>
        </p:spPr>
        <p:txBody>
          <a:bodyPr wrap="square" rtlCol="0">
            <a:spAutoFit/>
          </a:bodyPr>
          <a:lstStyle/>
          <a:p>
            <a:r>
              <a:rPr lang="pt-BR" sz="2400" b="1" dirty="0" smtClean="0">
                <a:solidFill>
                  <a:schemeClr val="bg1"/>
                </a:solidFill>
                <a:latin typeface="Times New Roman" panose="02020603050405020304" pitchFamily="18" charset="0"/>
                <a:cs typeface="Times New Roman" panose="02020603050405020304" pitchFamily="18" charset="0"/>
              </a:rPr>
              <a:t>O </a:t>
            </a:r>
            <a:r>
              <a:rPr lang="pt-BR" sz="2400" b="1" dirty="0" err="1" smtClean="0">
                <a:solidFill>
                  <a:schemeClr val="bg1"/>
                </a:solidFill>
                <a:latin typeface="Times New Roman" panose="02020603050405020304" pitchFamily="18" charset="0"/>
                <a:cs typeface="Times New Roman" panose="02020603050405020304" pitchFamily="18" charset="0"/>
              </a:rPr>
              <a:t>Kaspar</a:t>
            </a:r>
            <a:r>
              <a:rPr lang="pt-BR" sz="2400" b="1" dirty="0" smtClean="0">
                <a:solidFill>
                  <a:schemeClr val="bg1"/>
                </a:solidFill>
                <a:latin typeface="Times New Roman" panose="02020603050405020304" pitchFamily="18" charset="0"/>
                <a:cs typeface="Times New Roman" panose="02020603050405020304" pitchFamily="18" charset="0"/>
              </a:rPr>
              <a:t> </a:t>
            </a:r>
            <a:r>
              <a:rPr lang="pt-BR" sz="2400" b="1" dirty="0" err="1" smtClean="0">
                <a:solidFill>
                  <a:schemeClr val="bg1"/>
                </a:solidFill>
                <a:latin typeface="Times New Roman" panose="02020603050405020304" pitchFamily="18" charset="0"/>
                <a:cs typeface="Times New Roman" panose="02020603050405020304" pitchFamily="18" charset="0"/>
              </a:rPr>
              <a:t>Hauser</a:t>
            </a:r>
            <a:r>
              <a:rPr lang="pt-BR" sz="2400" b="1" dirty="0" smtClean="0">
                <a:solidFill>
                  <a:schemeClr val="bg1"/>
                </a:solidFill>
                <a:latin typeface="Times New Roman" panose="02020603050405020304" pitchFamily="18" charset="0"/>
                <a:cs typeface="Times New Roman" panose="02020603050405020304" pitchFamily="18" charset="0"/>
              </a:rPr>
              <a:t> dos Trópicos</a:t>
            </a:r>
          </a:p>
          <a:p>
            <a:endParaRPr lang="pt-BR" sz="2400" dirty="0">
              <a:solidFill>
                <a:schemeClr val="bg1"/>
              </a:solidFill>
              <a:latin typeface="Times New Roman" panose="02020603050405020304" pitchFamily="18" charset="0"/>
              <a:cs typeface="Times New Roman" panose="02020603050405020304" pitchFamily="18" charset="0"/>
            </a:endParaRPr>
          </a:p>
          <a:p>
            <a:r>
              <a:rPr lang="pt-BR" sz="2400" dirty="0" smtClean="0">
                <a:solidFill>
                  <a:schemeClr val="bg1"/>
                </a:solidFill>
                <a:latin typeface="Times New Roman" panose="02020603050405020304" pitchFamily="18" charset="0"/>
                <a:cs typeface="Times New Roman" panose="02020603050405020304" pitchFamily="18" charset="0"/>
              </a:rPr>
              <a:t>“Filho da Europa”</a:t>
            </a:r>
          </a:p>
          <a:p>
            <a:endParaRPr lang="pt-BR" sz="2400" dirty="0" smtClean="0">
              <a:solidFill>
                <a:schemeClr val="bg1"/>
              </a:solidFill>
              <a:latin typeface="Times New Roman" panose="02020603050405020304" pitchFamily="18" charset="0"/>
              <a:cs typeface="Times New Roman" panose="02020603050405020304" pitchFamily="18" charset="0"/>
            </a:endParaRPr>
          </a:p>
          <a:p>
            <a:endParaRPr lang="pt-BR" sz="2400" dirty="0">
              <a:solidFill>
                <a:schemeClr val="bg1"/>
              </a:solidFill>
              <a:latin typeface="Times New Roman" panose="02020603050405020304" pitchFamily="18" charset="0"/>
              <a:cs typeface="Times New Roman" panose="02020603050405020304" pitchFamily="18" charset="0"/>
            </a:endParaRPr>
          </a:p>
          <a:p>
            <a:pPr algn="just"/>
            <a:endParaRPr lang="pt-BR" sz="2400" i="1" dirty="0">
              <a:solidFill>
                <a:schemeClr val="bg1"/>
              </a:solidFill>
              <a:latin typeface="Times New Roman" panose="02020603050405020304" pitchFamily="18" charset="0"/>
              <a:cs typeface="Times New Roman" panose="02020603050405020304" pitchFamily="18" charset="0"/>
            </a:endParaRPr>
          </a:p>
        </p:txBody>
      </p:sp>
      <p:pic>
        <p:nvPicPr>
          <p:cNvPr id="2" name="Trailer - O Enigma de Kaspar Hause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6752" y="1628800"/>
            <a:ext cx="5429250" cy="3429000"/>
          </a:xfrm>
          <a:prstGeom prst="rect">
            <a:avLst/>
          </a:prstGeom>
        </p:spPr>
      </p:pic>
      <p:sp>
        <p:nvSpPr>
          <p:cNvPr id="4" name="CaixaDeTexto 3"/>
          <p:cNvSpPr txBox="1"/>
          <p:nvPr/>
        </p:nvSpPr>
        <p:spPr>
          <a:xfrm>
            <a:off x="395536" y="5589240"/>
            <a:ext cx="8136904" cy="369332"/>
          </a:xfrm>
          <a:prstGeom prst="rect">
            <a:avLst/>
          </a:prstGeom>
          <a:noFill/>
        </p:spPr>
        <p:txBody>
          <a:bodyPr wrap="square" rtlCol="0">
            <a:spAutoFit/>
          </a:bodyPr>
          <a:lstStyle/>
          <a:p>
            <a:pPr algn="ctr"/>
            <a:r>
              <a:rPr lang="pt-BR" dirty="0">
                <a:latin typeface="Times New Roman" panose="02020603050405020304" pitchFamily="18" charset="0"/>
                <a:cs typeface="Times New Roman" panose="02020603050405020304" pitchFamily="18" charset="0"/>
              </a:rPr>
              <a:t>https://www.youtube.com/watch?v=nRWtvT7vzFc&amp;t=114s</a:t>
            </a:r>
          </a:p>
        </p:txBody>
      </p:sp>
    </p:spTree>
    <p:extLst>
      <p:ext uri="{BB962C8B-B14F-4D97-AF65-F5344CB8AC3E}">
        <p14:creationId xmlns:p14="http://schemas.microsoft.com/office/powerpoint/2010/main" val="2961209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107504" y="332656"/>
            <a:ext cx="8928992" cy="6370975"/>
          </a:xfrm>
          <a:prstGeom prst="rect">
            <a:avLst/>
          </a:prstGeom>
          <a:noFill/>
        </p:spPr>
        <p:txBody>
          <a:bodyPr wrap="square" rtlCol="0">
            <a:spAutoFit/>
          </a:bodyPr>
          <a:lstStyle/>
          <a:p>
            <a:endParaRPr lang="pt-BR" sz="2400" dirty="0">
              <a:solidFill>
                <a:schemeClr val="bg1"/>
              </a:solidFill>
              <a:latin typeface="Times New Roman" panose="02020603050405020304" pitchFamily="18" charset="0"/>
              <a:cs typeface="Times New Roman" panose="02020603050405020304" pitchFamily="18" charset="0"/>
            </a:endParaRPr>
          </a:p>
          <a:p>
            <a:pPr algn="just"/>
            <a:r>
              <a:rPr lang="pt-BR" sz="2400" dirty="0" smtClean="0">
                <a:solidFill>
                  <a:schemeClr val="bg1"/>
                </a:solidFill>
                <a:latin typeface="Times New Roman" panose="02020603050405020304" pitchFamily="18" charset="0"/>
                <a:cs typeface="Times New Roman" panose="02020603050405020304" pitchFamily="18" charset="0"/>
              </a:rPr>
              <a:t>“Depois do cativeiro na cela tropical, Villa-Lobos tornou-se o </a:t>
            </a:r>
            <a:r>
              <a:rPr lang="pt-BR" sz="2400" dirty="0" err="1" smtClean="0">
                <a:solidFill>
                  <a:schemeClr val="bg1"/>
                </a:solidFill>
                <a:latin typeface="Times New Roman" panose="02020603050405020304" pitchFamily="18" charset="0"/>
                <a:cs typeface="Times New Roman" panose="02020603050405020304" pitchFamily="18" charset="0"/>
              </a:rPr>
              <a:t>avatar</a:t>
            </a:r>
            <a:r>
              <a:rPr lang="pt-BR" sz="2400" dirty="0" smtClean="0">
                <a:solidFill>
                  <a:schemeClr val="bg1"/>
                </a:solidFill>
                <a:latin typeface="Times New Roman" panose="02020603050405020304" pitchFamily="18" charset="0"/>
                <a:cs typeface="Times New Roman" panose="02020603050405020304" pitchFamily="18" charset="0"/>
              </a:rPr>
              <a:t> ‘criado na floresta’ que chega à Europa e rapidamente elabora sua estratégia de ação” (p. 166).</a:t>
            </a:r>
          </a:p>
          <a:p>
            <a:pPr algn="just"/>
            <a:endParaRPr lang="pt-BR" sz="2400" dirty="0">
              <a:solidFill>
                <a:schemeClr val="bg1"/>
              </a:solidFill>
              <a:latin typeface="Times New Roman" panose="02020603050405020304" pitchFamily="18" charset="0"/>
              <a:cs typeface="Times New Roman" panose="02020603050405020304" pitchFamily="18" charset="0"/>
            </a:endParaRPr>
          </a:p>
          <a:p>
            <a:pPr algn="just"/>
            <a:r>
              <a:rPr lang="pt-BR" sz="2400" dirty="0" smtClean="0">
                <a:solidFill>
                  <a:schemeClr val="bg1"/>
                </a:solidFill>
                <a:latin typeface="Times New Roman" panose="02020603050405020304" pitchFamily="18" charset="0"/>
                <a:cs typeface="Times New Roman" panose="02020603050405020304" pitchFamily="18" charset="0"/>
              </a:rPr>
              <a:t>“Quando ele chega na ‘</a:t>
            </a:r>
            <a:r>
              <a:rPr lang="pt-BR" sz="2400" i="1" dirty="0" err="1" smtClean="0">
                <a:solidFill>
                  <a:schemeClr val="bg1"/>
                </a:solidFill>
                <a:latin typeface="Times New Roman" panose="02020603050405020304" pitchFamily="18" charset="0"/>
                <a:cs typeface="Times New Roman" panose="02020603050405020304" pitchFamily="18" charset="0"/>
              </a:rPr>
              <a:t>ville</a:t>
            </a:r>
            <a:r>
              <a:rPr lang="pt-BR" sz="2400" i="1" dirty="0" smtClean="0">
                <a:solidFill>
                  <a:schemeClr val="bg1"/>
                </a:solidFill>
                <a:latin typeface="Times New Roman" panose="02020603050405020304" pitchFamily="18" charset="0"/>
                <a:cs typeface="Times New Roman" panose="02020603050405020304" pitchFamily="18" charset="0"/>
              </a:rPr>
              <a:t> </a:t>
            </a:r>
            <a:r>
              <a:rPr lang="pt-BR" sz="2400" i="1" dirty="0" err="1" smtClean="0">
                <a:solidFill>
                  <a:schemeClr val="bg1"/>
                </a:solidFill>
                <a:latin typeface="Times New Roman" panose="02020603050405020304" pitchFamily="18" charset="0"/>
                <a:cs typeface="Times New Roman" panose="02020603050405020304" pitchFamily="18" charset="0"/>
              </a:rPr>
              <a:t>phare</a:t>
            </a:r>
            <a:r>
              <a:rPr lang="pt-BR" sz="2400" dirty="0" smtClean="0">
                <a:solidFill>
                  <a:schemeClr val="bg1"/>
                </a:solidFill>
                <a:latin typeface="Times New Roman" panose="02020603050405020304" pitchFamily="18" charset="0"/>
                <a:cs typeface="Times New Roman" panose="02020603050405020304" pitchFamily="18" charset="0"/>
              </a:rPr>
              <a:t>’, encontra a elite parisiense à procura de um oxigênio que não tem nada a ver com o, por assim dizer, ‘cosmopolitismo da </a:t>
            </a:r>
            <a:r>
              <a:rPr lang="pt-BR" sz="2400" i="1" dirty="0" smtClean="0">
                <a:solidFill>
                  <a:schemeClr val="bg1"/>
                </a:solidFill>
                <a:latin typeface="Times New Roman" panose="02020603050405020304" pitchFamily="18" charset="0"/>
                <a:cs typeface="Times New Roman" panose="02020603050405020304" pitchFamily="18" charset="0"/>
              </a:rPr>
              <a:t>Belle Époque </a:t>
            </a:r>
            <a:r>
              <a:rPr lang="pt-BR" sz="2400" dirty="0" smtClean="0">
                <a:solidFill>
                  <a:schemeClr val="bg1"/>
                </a:solidFill>
                <a:latin typeface="Times New Roman" panose="02020603050405020304" pitchFamily="18" charset="0"/>
                <a:cs typeface="Times New Roman" panose="02020603050405020304" pitchFamily="18" charset="0"/>
              </a:rPr>
              <a:t>parisiense’</a:t>
            </a:r>
          </a:p>
          <a:p>
            <a:pPr algn="just"/>
            <a:r>
              <a:rPr lang="pt-BR" sz="2400" dirty="0" smtClean="0">
                <a:solidFill>
                  <a:schemeClr val="bg1"/>
                </a:solidFill>
                <a:latin typeface="Times New Roman" panose="02020603050405020304" pitchFamily="18" charset="0"/>
                <a:cs typeface="Times New Roman" panose="02020603050405020304" pitchFamily="18" charset="0"/>
              </a:rPr>
              <a:t> ...‘despertar dos nacionalismos musicais’ que incluía os compositores russos, espanhóis, da Europa Central e norte-americanos” (p.166)</a:t>
            </a:r>
          </a:p>
          <a:p>
            <a:pPr algn="just"/>
            <a:endParaRPr lang="pt-BR" sz="2400" dirty="0">
              <a:solidFill>
                <a:schemeClr val="bg1"/>
              </a:solidFill>
              <a:latin typeface="Times New Roman" panose="02020603050405020304" pitchFamily="18" charset="0"/>
              <a:cs typeface="Times New Roman" panose="02020603050405020304" pitchFamily="18" charset="0"/>
            </a:endParaRPr>
          </a:p>
          <a:p>
            <a:pPr algn="just"/>
            <a:r>
              <a:rPr lang="pt-BR" sz="2400" dirty="0" smtClean="0">
                <a:solidFill>
                  <a:schemeClr val="bg1"/>
                </a:solidFill>
                <a:latin typeface="Times New Roman" panose="02020603050405020304" pitchFamily="18" charset="0"/>
                <a:cs typeface="Times New Roman" panose="02020603050405020304" pitchFamily="18" charset="0"/>
              </a:rPr>
              <a:t>“Metrópole de substituição”  </a:t>
            </a:r>
          </a:p>
          <a:p>
            <a:pPr algn="just"/>
            <a:endParaRPr lang="pt-BR" sz="2400" i="1" dirty="0">
              <a:solidFill>
                <a:schemeClr val="bg1"/>
              </a:solidFill>
              <a:latin typeface="Times New Roman" panose="02020603050405020304" pitchFamily="18" charset="0"/>
              <a:cs typeface="Times New Roman" panose="02020603050405020304" pitchFamily="18" charset="0"/>
            </a:endParaRPr>
          </a:p>
          <a:p>
            <a:pPr algn="just"/>
            <a:r>
              <a:rPr lang="pt-BR" sz="2400" dirty="0">
                <a:solidFill>
                  <a:schemeClr val="bg1"/>
                </a:solidFill>
                <a:latin typeface="Times New Roman" panose="02020603050405020304" pitchFamily="18" charset="0"/>
                <a:cs typeface="Times New Roman" panose="02020603050405020304" pitchFamily="18" charset="0"/>
              </a:rPr>
              <a:t>“Villa-Lobos prefere ser o brasileiro do meio musical parisiense do que ser o compositor </a:t>
            </a:r>
            <a:r>
              <a:rPr lang="pt-BR" sz="2400" dirty="0" smtClean="0">
                <a:solidFill>
                  <a:schemeClr val="bg1"/>
                </a:solidFill>
                <a:latin typeface="Times New Roman" panose="02020603050405020304" pitchFamily="18" charset="0"/>
                <a:cs typeface="Times New Roman" panose="02020603050405020304" pitchFamily="18" charset="0"/>
              </a:rPr>
              <a:t>do </a:t>
            </a:r>
            <a:r>
              <a:rPr lang="pt-BR" sz="2400" dirty="0">
                <a:solidFill>
                  <a:schemeClr val="bg1"/>
                </a:solidFill>
                <a:latin typeface="Times New Roman" panose="02020603050405020304" pitchFamily="18" charset="0"/>
                <a:cs typeface="Times New Roman" panose="02020603050405020304" pitchFamily="18" charset="0"/>
              </a:rPr>
              <a:t>meio brasileiro” (p. 170).</a:t>
            </a:r>
          </a:p>
          <a:p>
            <a:pPr algn="just"/>
            <a:endParaRPr lang="pt-BR" sz="2400" i="1" dirty="0" smtClean="0">
              <a:solidFill>
                <a:schemeClr val="bg1"/>
              </a:solidFill>
              <a:latin typeface="Times New Roman" panose="02020603050405020304" pitchFamily="18" charset="0"/>
              <a:cs typeface="Times New Roman" panose="02020603050405020304" pitchFamily="18" charset="0"/>
            </a:endParaRPr>
          </a:p>
          <a:p>
            <a:pPr algn="just"/>
            <a:endParaRPr lang="pt-BR"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675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107504" y="332656"/>
            <a:ext cx="8928992" cy="5632311"/>
          </a:xfrm>
          <a:prstGeom prst="rect">
            <a:avLst/>
          </a:prstGeom>
          <a:noFill/>
        </p:spPr>
        <p:txBody>
          <a:bodyPr wrap="square" rtlCol="0">
            <a:spAutoFit/>
          </a:bodyPr>
          <a:lstStyle/>
          <a:p>
            <a:r>
              <a:rPr lang="pt-BR" sz="2400" dirty="0" smtClean="0">
                <a:solidFill>
                  <a:schemeClr val="bg1"/>
                </a:solidFill>
                <a:latin typeface="Times New Roman" panose="02020603050405020304" pitchFamily="18" charset="0"/>
                <a:cs typeface="Times New Roman" panose="02020603050405020304" pitchFamily="18" charset="0"/>
              </a:rPr>
              <a:t> </a:t>
            </a:r>
            <a:endParaRPr lang="pt-BR" sz="2400" dirty="0">
              <a:solidFill>
                <a:schemeClr val="bg1"/>
              </a:solidFill>
              <a:latin typeface="Times New Roman" panose="02020603050405020304" pitchFamily="18" charset="0"/>
              <a:cs typeface="Times New Roman" panose="02020603050405020304" pitchFamily="18" charset="0"/>
            </a:endParaRPr>
          </a:p>
          <a:p>
            <a:r>
              <a:rPr lang="pt-BR" sz="2400" dirty="0" smtClean="0">
                <a:solidFill>
                  <a:schemeClr val="bg1"/>
                </a:solidFill>
                <a:latin typeface="Times New Roman" panose="02020603050405020304" pitchFamily="18" charset="0"/>
                <a:cs typeface="Times New Roman" panose="02020603050405020304" pitchFamily="18" charset="0"/>
              </a:rPr>
              <a:t>Conceito de exotismo e alteridade – </a:t>
            </a:r>
            <a:r>
              <a:rPr lang="pt-BR" sz="2400" dirty="0" err="1" smtClean="0">
                <a:solidFill>
                  <a:schemeClr val="bg1"/>
                </a:solidFill>
                <a:latin typeface="Times New Roman" panose="02020603050405020304" pitchFamily="18" charset="0"/>
                <a:cs typeface="Times New Roman" panose="02020603050405020304" pitchFamily="18" charset="0"/>
              </a:rPr>
              <a:t>Affergan</a:t>
            </a:r>
            <a:r>
              <a:rPr lang="pt-BR" sz="2400" dirty="0" smtClean="0">
                <a:solidFill>
                  <a:schemeClr val="bg1"/>
                </a:solidFill>
                <a:latin typeface="Times New Roman" panose="02020603050405020304" pitchFamily="18" charset="0"/>
                <a:cs typeface="Times New Roman" panose="02020603050405020304" pitchFamily="18" charset="0"/>
              </a:rPr>
              <a:t>, </a:t>
            </a:r>
            <a:r>
              <a:rPr lang="pt-BR" sz="2400" dirty="0" err="1" smtClean="0">
                <a:solidFill>
                  <a:schemeClr val="bg1"/>
                </a:solidFill>
                <a:latin typeface="Times New Roman" panose="02020603050405020304" pitchFamily="18" charset="0"/>
                <a:cs typeface="Times New Roman" panose="02020603050405020304" pitchFamily="18" charset="0"/>
              </a:rPr>
              <a:t>Hartog</a:t>
            </a:r>
            <a:r>
              <a:rPr lang="pt-BR" sz="2400" dirty="0" smtClean="0">
                <a:solidFill>
                  <a:schemeClr val="bg1"/>
                </a:solidFill>
                <a:latin typeface="Times New Roman" panose="02020603050405020304" pitchFamily="18" charset="0"/>
                <a:cs typeface="Times New Roman" panose="02020603050405020304" pitchFamily="18" charset="0"/>
              </a:rPr>
              <a:t> e Todorov</a:t>
            </a:r>
          </a:p>
          <a:p>
            <a:r>
              <a:rPr lang="pt-BR" sz="2400" dirty="0">
                <a:solidFill>
                  <a:schemeClr val="bg1"/>
                </a:solidFill>
                <a:latin typeface="Times New Roman" panose="02020603050405020304" pitchFamily="18" charset="0"/>
                <a:cs typeface="Times New Roman" panose="02020603050405020304" pitchFamily="18" charset="0"/>
              </a:rPr>
              <a:t>“o outro está por essência longe e desejado, e desejado porque longe” (p. 168).</a:t>
            </a:r>
          </a:p>
          <a:p>
            <a:endParaRPr lang="pt-BR" sz="2400" dirty="0" smtClean="0">
              <a:solidFill>
                <a:schemeClr val="bg1"/>
              </a:solidFill>
              <a:latin typeface="Times New Roman" panose="02020603050405020304" pitchFamily="18" charset="0"/>
              <a:cs typeface="Times New Roman" panose="02020603050405020304" pitchFamily="18" charset="0"/>
            </a:endParaRPr>
          </a:p>
          <a:p>
            <a:r>
              <a:rPr lang="pt-BR" sz="2400" dirty="0" smtClean="0">
                <a:solidFill>
                  <a:schemeClr val="bg1"/>
                </a:solidFill>
                <a:latin typeface="Times New Roman" panose="02020603050405020304" pitchFamily="18" charset="0"/>
                <a:cs typeface="Times New Roman" panose="02020603050405020304" pitchFamily="18" charset="0"/>
              </a:rPr>
              <a:t>Carlos Guinle – 1927 – 60 mil francos –Max </a:t>
            </a:r>
            <a:r>
              <a:rPr lang="pt-BR" sz="2400" dirty="0" err="1" smtClean="0">
                <a:solidFill>
                  <a:schemeClr val="bg1"/>
                </a:solidFill>
                <a:latin typeface="Times New Roman" panose="02020603050405020304" pitchFamily="18" charset="0"/>
                <a:cs typeface="Times New Roman" panose="02020603050405020304" pitchFamily="18" charset="0"/>
              </a:rPr>
              <a:t>Eschig</a:t>
            </a:r>
            <a:r>
              <a:rPr lang="pt-BR" sz="2400" dirty="0" smtClean="0">
                <a:solidFill>
                  <a:schemeClr val="bg1"/>
                </a:solidFill>
                <a:latin typeface="Times New Roman" panose="02020603050405020304" pitchFamily="18" charset="0"/>
                <a:cs typeface="Times New Roman" panose="02020603050405020304" pitchFamily="18" charset="0"/>
              </a:rPr>
              <a:t> – 19 partituras</a:t>
            </a:r>
          </a:p>
          <a:p>
            <a:endParaRPr lang="pt-BR" sz="2400" i="1" dirty="0">
              <a:solidFill>
                <a:schemeClr val="bg1"/>
              </a:solidFill>
              <a:latin typeface="Times New Roman" panose="02020603050405020304" pitchFamily="18" charset="0"/>
              <a:cs typeface="Times New Roman" panose="02020603050405020304" pitchFamily="18" charset="0"/>
            </a:endParaRPr>
          </a:p>
          <a:p>
            <a:r>
              <a:rPr lang="pt-BR" sz="2400" dirty="0" smtClean="0">
                <a:solidFill>
                  <a:schemeClr val="bg1"/>
                </a:solidFill>
                <a:latin typeface="Times New Roman" panose="02020603050405020304" pitchFamily="18" charset="0"/>
                <a:cs typeface="Times New Roman" panose="02020603050405020304" pitchFamily="18" charset="0"/>
              </a:rPr>
              <a:t>“gênio estratégico’ do “selvagem” (p.167)</a:t>
            </a:r>
          </a:p>
          <a:p>
            <a:endParaRPr lang="pt-BR" sz="2400" dirty="0">
              <a:solidFill>
                <a:schemeClr val="bg1"/>
              </a:solidFill>
              <a:latin typeface="Times New Roman" panose="02020603050405020304" pitchFamily="18" charset="0"/>
              <a:cs typeface="Times New Roman" panose="02020603050405020304" pitchFamily="18" charset="0"/>
            </a:endParaRPr>
          </a:p>
          <a:p>
            <a:r>
              <a:rPr lang="pt-BR" sz="2400" dirty="0" smtClean="0">
                <a:solidFill>
                  <a:schemeClr val="bg1"/>
                </a:solidFill>
                <a:latin typeface="Times New Roman" panose="02020603050405020304" pitchFamily="18" charset="0"/>
                <a:cs typeface="Times New Roman" panose="02020603050405020304" pitchFamily="18" charset="0"/>
              </a:rPr>
              <a:t>Segundo </a:t>
            </a:r>
            <a:r>
              <a:rPr lang="pt-BR" sz="2400" dirty="0" err="1">
                <a:solidFill>
                  <a:schemeClr val="bg1"/>
                </a:solidFill>
                <a:latin typeface="Times New Roman" panose="02020603050405020304" pitchFamily="18" charset="0"/>
                <a:cs typeface="Times New Roman" panose="02020603050405020304" pitchFamily="18" charset="0"/>
              </a:rPr>
              <a:t>Fléchet</a:t>
            </a:r>
            <a:r>
              <a:rPr lang="pt-BR" sz="2400" dirty="0">
                <a:solidFill>
                  <a:schemeClr val="bg1"/>
                </a:solidFill>
                <a:latin typeface="Times New Roman" panose="02020603050405020304" pitchFamily="18" charset="0"/>
                <a:cs typeface="Times New Roman" panose="02020603050405020304" pitchFamily="18" charset="0"/>
              </a:rPr>
              <a:t> (p.167)</a:t>
            </a:r>
          </a:p>
          <a:p>
            <a:endParaRPr lang="pt-BR"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pt-BR" sz="2400" dirty="0">
                <a:solidFill>
                  <a:schemeClr val="bg1"/>
                </a:solidFill>
                <a:latin typeface="Times New Roman" panose="02020603050405020304" pitchFamily="18" charset="0"/>
                <a:cs typeface="Times New Roman" panose="02020603050405020304" pitchFamily="18" charset="0"/>
              </a:rPr>
              <a:t>força e originalidade de sua obra</a:t>
            </a:r>
          </a:p>
          <a:p>
            <a:pPr marL="342900" indent="-342900">
              <a:buFont typeface="Arial" panose="020B0604020202020204" pitchFamily="34" charset="0"/>
              <a:buChar char="•"/>
            </a:pPr>
            <a:r>
              <a:rPr lang="pt-BR" sz="2400" dirty="0">
                <a:solidFill>
                  <a:schemeClr val="bg1"/>
                </a:solidFill>
                <a:latin typeface="Times New Roman" panose="02020603050405020304" pitchFamily="18" charset="0"/>
                <a:cs typeface="Times New Roman" panose="02020603050405020304" pitchFamily="18" charset="0"/>
              </a:rPr>
              <a:t>sua integração ao meio musical parisiense</a:t>
            </a:r>
          </a:p>
          <a:p>
            <a:pPr marL="342900" indent="-342900">
              <a:buFont typeface="Arial" panose="020B0604020202020204" pitchFamily="34" charset="0"/>
              <a:buChar char="•"/>
            </a:pPr>
            <a:r>
              <a:rPr lang="pt-BR" sz="2400" dirty="0">
                <a:solidFill>
                  <a:schemeClr val="bg1"/>
                </a:solidFill>
                <a:latin typeface="Times New Roman" panose="02020603050405020304" pitchFamily="18" charset="0"/>
                <a:cs typeface="Times New Roman" panose="02020603050405020304" pitchFamily="18" charset="0"/>
              </a:rPr>
              <a:t>adequação ao horizonte de expectativas do público francês.</a:t>
            </a:r>
          </a:p>
          <a:p>
            <a:endParaRPr lang="pt-B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924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107504" y="332656"/>
            <a:ext cx="8928992" cy="3046988"/>
          </a:xfrm>
          <a:prstGeom prst="rect">
            <a:avLst/>
          </a:prstGeom>
          <a:noFill/>
        </p:spPr>
        <p:txBody>
          <a:bodyPr wrap="square" rtlCol="0">
            <a:spAutoFit/>
          </a:bodyPr>
          <a:lstStyle/>
          <a:p>
            <a:pPr algn="just"/>
            <a:r>
              <a:rPr lang="pt-BR" sz="2400" dirty="0" smtClean="0">
                <a:solidFill>
                  <a:schemeClr val="bg1"/>
                </a:solidFill>
                <a:latin typeface="Times New Roman" panose="02020603050405020304" pitchFamily="18" charset="0"/>
                <a:cs typeface="Times New Roman" panose="02020603050405020304" pitchFamily="18" charset="0"/>
              </a:rPr>
              <a:t>“...uma mistura de esquizofrenia e miopia faz com que o ‘índio branco’ (e seus </a:t>
            </a:r>
            <a:r>
              <a:rPr lang="pt-BR" sz="2400" i="1" dirty="0" err="1" smtClean="0">
                <a:solidFill>
                  <a:schemeClr val="bg1"/>
                </a:solidFill>
                <a:latin typeface="Times New Roman" panose="02020603050405020304" pitchFamily="18" charset="0"/>
                <a:cs typeface="Times New Roman" panose="02020603050405020304" pitchFamily="18" charset="0"/>
              </a:rPr>
              <a:t>souvenirs</a:t>
            </a:r>
            <a:r>
              <a:rPr lang="pt-BR" sz="2400" dirty="0" smtClean="0">
                <a:solidFill>
                  <a:schemeClr val="bg1"/>
                </a:solidFill>
                <a:latin typeface="Times New Roman" panose="02020603050405020304" pitchFamily="18" charset="0"/>
                <a:cs typeface="Times New Roman" panose="02020603050405020304" pitchFamily="18" charset="0"/>
              </a:rPr>
              <a:t>) seja endeusado apesar do valor e da importância dos ‘outros’ de hoje e de outrora: Nepomuceno, Oswald, Guarnieri, Mignone, Vianna, </a:t>
            </a:r>
            <a:r>
              <a:rPr lang="pt-BR" sz="2400" dirty="0" err="1" smtClean="0">
                <a:solidFill>
                  <a:schemeClr val="bg1"/>
                </a:solidFill>
                <a:latin typeface="Times New Roman" panose="02020603050405020304" pitchFamily="18" charset="0"/>
                <a:cs typeface="Times New Roman" panose="02020603050405020304" pitchFamily="18" charset="0"/>
              </a:rPr>
              <a:t>etc</a:t>
            </a:r>
            <a:r>
              <a:rPr lang="pt-BR" sz="2400" dirty="0" smtClean="0">
                <a:solidFill>
                  <a:schemeClr val="bg1"/>
                </a:solidFill>
                <a:latin typeface="Times New Roman" panose="02020603050405020304" pitchFamily="18" charset="0"/>
                <a:cs typeface="Times New Roman" panose="02020603050405020304" pitchFamily="18" charset="0"/>
              </a:rPr>
              <a:t>” (p. 168).</a:t>
            </a:r>
          </a:p>
          <a:p>
            <a:pPr algn="just"/>
            <a:endParaRPr lang="pt-BR" sz="2400" dirty="0">
              <a:solidFill>
                <a:schemeClr val="bg1"/>
              </a:solidFill>
              <a:latin typeface="Times New Roman" panose="02020603050405020304" pitchFamily="18" charset="0"/>
              <a:cs typeface="Times New Roman" panose="02020603050405020304" pitchFamily="18" charset="0"/>
            </a:endParaRPr>
          </a:p>
          <a:p>
            <a:pPr algn="just"/>
            <a:endParaRPr lang="pt-BR" sz="2400" dirty="0" smtClean="0">
              <a:solidFill>
                <a:schemeClr val="bg1"/>
              </a:solidFill>
              <a:latin typeface="Times New Roman" panose="02020603050405020304" pitchFamily="18" charset="0"/>
              <a:cs typeface="Times New Roman" panose="02020603050405020304" pitchFamily="18" charset="0"/>
            </a:endParaRPr>
          </a:p>
          <a:p>
            <a:pPr algn="just"/>
            <a:endParaRPr lang="pt-BR" sz="2400" dirty="0">
              <a:solidFill>
                <a:schemeClr val="bg1"/>
              </a:solidFill>
              <a:latin typeface="Times New Roman" panose="02020603050405020304" pitchFamily="18" charset="0"/>
              <a:cs typeface="Times New Roman" panose="02020603050405020304" pitchFamily="18" charset="0"/>
            </a:endParaRPr>
          </a:p>
          <a:p>
            <a:pPr algn="just"/>
            <a:endParaRPr lang="pt-BR"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544019851"/>
              </p:ext>
            </p:extLst>
          </p:nvPr>
        </p:nvGraphicFramePr>
        <p:xfrm>
          <a:off x="1115616" y="1863434"/>
          <a:ext cx="6480720"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179512" y="5517232"/>
            <a:ext cx="8712968" cy="830997"/>
          </a:xfrm>
          <a:prstGeom prst="rect">
            <a:avLst/>
          </a:prstGeom>
          <a:noFill/>
        </p:spPr>
        <p:txBody>
          <a:bodyPr wrap="square" rtlCol="0">
            <a:spAutoFit/>
          </a:bodyPr>
          <a:lstStyle/>
          <a:p>
            <a:pPr marL="285750" indent="-285750">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Etnólogo Hans Staden – 1533 </a:t>
            </a:r>
          </a:p>
          <a:p>
            <a:r>
              <a:rPr lang="pt-BR" sz="2400" dirty="0" smtClean="0">
                <a:solidFill>
                  <a:schemeClr val="bg1"/>
                </a:solidFill>
                <a:latin typeface="Times New Roman" panose="02020603050405020304" pitchFamily="18" charset="0"/>
                <a:cs typeface="Times New Roman" panose="02020603050405020304" pitchFamily="18" charset="0"/>
              </a:rPr>
              <a:t>   Poetisa </a:t>
            </a:r>
            <a:r>
              <a:rPr lang="pt-BR" sz="2400" dirty="0" err="1" smtClean="0">
                <a:solidFill>
                  <a:schemeClr val="bg1"/>
                </a:solidFill>
                <a:latin typeface="Times New Roman" panose="02020603050405020304" pitchFamily="18" charset="0"/>
                <a:cs typeface="Times New Roman" panose="02020603050405020304" pitchFamily="18" charset="0"/>
              </a:rPr>
              <a:t>Mardrus</a:t>
            </a:r>
            <a:r>
              <a:rPr lang="pt-BR" sz="2400" dirty="0" smtClean="0">
                <a:solidFill>
                  <a:schemeClr val="bg1"/>
                </a:solidFill>
                <a:latin typeface="Times New Roman" panose="02020603050405020304" pitchFamily="18" charset="0"/>
                <a:cs typeface="Times New Roman" panose="02020603050405020304" pitchFamily="18" charset="0"/>
              </a:rPr>
              <a:t> – artigo em 1927 (p.169)</a:t>
            </a:r>
            <a:endParaRPr lang="pt-B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323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323528" y="332656"/>
            <a:ext cx="8352928" cy="3416320"/>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Biblioteca Nacional do Rio de Janeiro </a:t>
            </a:r>
          </a:p>
          <a:p>
            <a:pPr algn="just"/>
            <a:r>
              <a:rPr lang="pt-BR" sz="2400" dirty="0" smtClean="0">
                <a:solidFill>
                  <a:schemeClr val="bg1"/>
                </a:solidFill>
                <a:latin typeface="Times New Roman" panose="02020603050405020304" pitchFamily="18" charset="0"/>
                <a:cs typeface="Times New Roman" panose="02020603050405020304" pitchFamily="18" charset="0"/>
              </a:rPr>
              <a:t>    Temas indígenas recolhidos por Jean de </a:t>
            </a:r>
            <a:r>
              <a:rPr lang="pt-BR" sz="2400" dirty="0" err="1" smtClean="0">
                <a:solidFill>
                  <a:schemeClr val="bg1"/>
                </a:solidFill>
                <a:latin typeface="Times New Roman" panose="02020603050405020304" pitchFamily="18" charset="0"/>
                <a:cs typeface="Times New Roman" panose="02020603050405020304" pitchFamily="18" charset="0"/>
              </a:rPr>
              <a:t>Léry</a:t>
            </a:r>
            <a:endParaRPr lang="pt-BR" sz="2400" dirty="0" smtClean="0">
              <a:solidFill>
                <a:schemeClr val="bg1"/>
              </a:solidFill>
              <a:latin typeface="Times New Roman" panose="02020603050405020304" pitchFamily="18" charset="0"/>
              <a:cs typeface="Times New Roman" panose="02020603050405020304" pitchFamily="18" charset="0"/>
            </a:endParaRPr>
          </a:p>
          <a:p>
            <a:pPr algn="just"/>
            <a:endParaRPr lang="pt-BR"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Mudanças de datas de suas obras </a:t>
            </a:r>
          </a:p>
          <a:p>
            <a:pPr marL="342900" indent="-342900" algn="just">
              <a:buFont typeface="Arial" panose="020B0604020202020204" pitchFamily="34" charset="0"/>
              <a:buChar char="•"/>
            </a:pPr>
            <a:endParaRPr lang="pt-BR"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1987 - Museu Villa-Lobos e intercâmbios culturais entre França e Brasil</a:t>
            </a:r>
          </a:p>
          <a:p>
            <a:pPr marL="342900" indent="-342900" algn="just">
              <a:buFont typeface="Arial" panose="020B0604020202020204" pitchFamily="34" charset="0"/>
              <a:buChar char="•"/>
            </a:pPr>
            <a:endParaRPr lang="pt-BR" sz="24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Anna Stella </a:t>
            </a:r>
            <a:r>
              <a:rPr lang="pt-BR" sz="2400" dirty="0" err="1" smtClean="0">
                <a:solidFill>
                  <a:schemeClr val="bg1"/>
                </a:solidFill>
                <a:latin typeface="Times New Roman" panose="02020603050405020304" pitchFamily="18" charset="0"/>
                <a:cs typeface="Times New Roman" panose="02020603050405020304" pitchFamily="18" charset="0"/>
              </a:rPr>
              <a:t>Schic</a:t>
            </a:r>
            <a:r>
              <a:rPr lang="pt-BR" sz="2400" dirty="0" smtClean="0">
                <a:solidFill>
                  <a:schemeClr val="bg1"/>
                </a:solidFill>
                <a:latin typeface="Times New Roman" panose="02020603050405020304" pitchFamily="18" charset="0"/>
                <a:cs typeface="Times New Roman" panose="02020603050405020304" pitchFamily="18" charset="0"/>
              </a:rPr>
              <a:t> – Villa-Lobos: </a:t>
            </a:r>
            <a:r>
              <a:rPr lang="pt-BR" sz="2400" i="1" dirty="0" err="1" smtClean="0">
                <a:solidFill>
                  <a:schemeClr val="bg1"/>
                </a:solidFill>
                <a:latin typeface="Times New Roman" panose="02020603050405020304" pitchFamily="18" charset="0"/>
                <a:cs typeface="Times New Roman" panose="02020603050405020304" pitchFamily="18" charset="0"/>
              </a:rPr>
              <a:t>souvenirs</a:t>
            </a:r>
            <a:r>
              <a:rPr lang="pt-BR" sz="2400" i="1" dirty="0" smtClean="0">
                <a:solidFill>
                  <a:schemeClr val="bg1"/>
                </a:solidFill>
                <a:latin typeface="Times New Roman" panose="02020603050405020304" pitchFamily="18" charset="0"/>
                <a:cs typeface="Times New Roman" panose="02020603050405020304" pitchFamily="18" charset="0"/>
              </a:rPr>
              <a:t> de </a:t>
            </a:r>
            <a:r>
              <a:rPr lang="pt-BR" sz="2400" i="1" dirty="0" err="1" smtClean="0">
                <a:solidFill>
                  <a:schemeClr val="bg1"/>
                </a:solidFill>
                <a:latin typeface="Times New Roman" panose="02020603050405020304" pitchFamily="18" charset="0"/>
                <a:cs typeface="Times New Roman" panose="02020603050405020304" pitchFamily="18" charset="0"/>
              </a:rPr>
              <a:t>l’indien</a:t>
            </a:r>
            <a:r>
              <a:rPr lang="pt-BR" sz="2400" i="1" dirty="0" smtClean="0">
                <a:solidFill>
                  <a:schemeClr val="bg1"/>
                </a:solidFill>
                <a:latin typeface="Times New Roman" panose="02020603050405020304" pitchFamily="18" charset="0"/>
                <a:cs typeface="Times New Roman" panose="02020603050405020304" pitchFamily="18" charset="0"/>
              </a:rPr>
              <a:t> </a:t>
            </a:r>
            <a:r>
              <a:rPr lang="pt-BR" sz="2400" i="1" dirty="0" err="1" smtClean="0">
                <a:solidFill>
                  <a:schemeClr val="bg1"/>
                </a:solidFill>
                <a:latin typeface="Times New Roman" panose="02020603050405020304" pitchFamily="18" charset="0"/>
                <a:cs typeface="Times New Roman" panose="02020603050405020304" pitchFamily="18" charset="0"/>
              </a:rPr>
              <a:t>blanc</a:t>
            </a:r>
            <a:endParaRPr lang="pt-BR"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90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323528" y="332656"/>
            <a:ext cx="8352928" cy="3416320"/>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Biblioteca Nacional do Rio de Janeiro </a:t>
            </a:r>
          </a:p>
          <a:p>
            <a:pPr algn="just"/>
            <a:r>
              <a:rPr lang="pt-BR" sz="2400" dirty="0" smtClean="0">
                <a:solidFill>
                  <a:schemeClr val="bg1"/>
                </a:solidFill>
                <a:latin typeface="Times New Roman" panose="02020603050405020304" pitchFamily="18" charset="0"/>
                <a:cs typeface="Times New Roman" panose="02020603050405020304" pitchFamily="18" charset="0"/>
              </a:rPr>
              <a:t>    Temas indígenas recolhidos por Jean de </a:t>
            </a:r>
            <a:r>
              <a:rPr lang="pt-BR" sz="2400" dirty="0" err="1" smtClean="0">
                <a:solidFill>
                  <a:schemeClr val="bg1"/>
                </a:solidFill>
                <a:latin typeface="Times New Roman" panose="02020603050405020304" pitchFamily="18" charset="0"/>
                <a:cs typeface="Times New Roman" panose="02020603050405020304" pitchFamily="18" charset="0"/>
              </a:rPr>
              <a:t>Léry</a:t>
            </a:r>
            <a:endParaRPr lang="pt-BR" sz="2400" dirty="0" smtClean="0">
              <a:solidFill>
                <a:schemeClr val="bg1"/>
              </a:solidFill>
              <a:latin typeface="Times New Roman" panose="02020603050405020304" pitchFamily="18" charset="0"/>
              <a:cs typeface="Times New Roman" panose="02020603050405020304" pitchFamily="18" charset="0"/>
            </a:endParaRPr>
          </a:p>
          <a:p>
            <a:pPr algn="just"/>
            <a:endParaRPr lang="pt-BR"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Mudanças de datas de suas obras </a:t>
            </a:r>
          </a:p>
          <a:p>
            <a:pPr marL="342900" indent="-342900" algn="just">
              <a:buFont typeface="Arial" panose="020B0604020202020204" pitchFamily="34" charset="0"/>
              <a:buChar char="•"/>
            </a:pPr>
            <a:endParaRPr lang="pt-BR" sz="24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1987 - Museu Villa-Lobos e intercâmbios culturais entre França e Brasil</a:t>
            </a:r>
          </a:p>
          <a:p>
            <a:pPr marL="342900" indent="-342900" algn="just">
              <a:buFont typeface="Arial" panose="020B0604020202020204" pitchFamily="34" charset="0"/>
              <a:buChar char="•"/>
            </a:pPr>
            <a:endParaRPr lang="pt-BR" sz="24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Anna Stella </a:t>
            </a:r>
            <a:r>
              <a:rPr lang="pt-BR" sz="2400" dirty="0" err="1" smtClean="0">
                <a:solidFill>
                  <a:schemeClr val="bg1"/>
                </a:solidFill>
                <a:latin typeface="Times New Roman" panose="02020603050405020304" pitchFamily="18" charset="0"/>
                <a:cs typeface="Times New Roman" panose="02020603050405020304" pitchFamily="18" charset="0"/>
              </a:rPr>
              <a:t>Schic</a:t>
            </a:r>
            <a:r>
              <a:rPr lang="pt-BR" sz="2400" dirty="0" smtClean="0">
                <a:solidFill>
                  <a:schemeClr val="bg1"/>
                </a:solidFill>
                <a:latin typeface="Times New Roman" panose="02020603050405020304" pitchFamily="18" charset="0"/>
                <a:cs typeface="Times New Roman" panose="02020603050405020304" pitchFamily="18" charset="0"/>
              </a:rPr>
              <a:t> – Villa-Lobos: </a:t>
            </a:r>
            <a:r>
              <a:rPr lang="pt-BR" sz="2400" i="1" dirty="0" err="1" smtClean="0">
                <a:solidFill>
                  <a:schemeClr val="bg1"/>
                </a:solidFill>
                <a:latin typeface="Times New Roman" panose="02020603050405020304" pitchFamily="18" charset="0"/>
                <a:cs typeface="Times New Roman" panose="02020603050405020304" pitchFamily="18" charset="0"/>
              </a:rPr>
              <a:t>souvenirs</a:t>
            </a:r>
            <a:r>
              <a:rPr lang="pt-BR" sz="2400" i="1" dirty="0" smtClean="0">
                <a:solidFill>
                  <a:schemeClr val="bg1"/>
                </a:solidFill>
                <a:latin typeface="Times New Roman" panose="02020603050405020304" pitchFamily="18" charset="0"/>
                <a:cs typeface="Times New Roman" panose="02020603050405020304" pitchFamily="18" charset="0"/>
              </a:rPr>
              <a:t> de </a:t>
            </a:r>
            <a:r>
              <a:rPr lang="pt-BR" sz="2400" i="1" dirty="0" err="1" smtClean="0">
                <a:solidFill>
                  <a:schemeClr val="bg1"/>
                </a:solidFill>
                <a:latin typeface="Times New Roman" panose="02020603050405020304" pitchFamily="18" charset="0"/>
                <a:cs typeface="Times New Roman" panose="02020603050405020304" pitchFamily="18" charset="0"/>
              </a:rPr>
              <a:t>l’indien</a:t>
            </a:r>
            <a:r>
              <a:rPr lang="pt-BR" sz="2400" i="1" dirty="0" smtClean="0">
                <a:solidFill>
                  <a:schemeClr val="bg1"/>
                </a:solidFill>
                <a:latin typeface="Times New Roman" panose="02020603050405020304" pitchFamily="18" charset="0"/>
                <a:cs typeface="Times New Roman" panose="02020603050405020304" pitchFamily="18" charset="0"/>
              </a:rPr>
              <a:t> </a:t>
            </a:r>
            <a:r>
              <a:rPr lang="pt-BR" sz="2400" i="1" dirty="0" err="1" smtClean="0">
                <a:solidFill>
                  <a:schemeClr val="bg1"/>
                </a:solidFill>
                <a:latin typeface="Times New Roman" panose="02020603050405020304" pitchFamily="18" charset="0"/>
                <a:cs typeface="Times New Roman" panose="02020603050405020304" pitchFamily="18" charset="0"/>
              </a:rPr>
              <a:t>blanc</a:t>
            </a:r>
            <a:endParaRPr lang="pt-BR"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10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179512" y="332656"/>
            <a:ext cx="8712968" cy="6370975"/>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smtClean="0">
                <a:solidFill>
                  <a:schemeClr val="bg1"/>
                </a:solidFill>
                <a:latin typeface="Times New Roman" panose="02020603050405020304" pitchFamily="18" charset="0"/>
                <a:cs typeface="Times New Roman" panose="02020603050405020304" pitchFamily="18" charset="0"/>
              </a:rPr>
              <a:t>“...que teve a sorte de estar na hora e no lugar bons e de se aproveitar disso”.</a:t>
            </a:r>
          </a:p>
          <a:p>
            <a:pPr marL="342900" indent="-342900" algn="just">
              <a:buFont typeface="Arial" panose="020B0604020202020204" pitchFamily="34" charset="0"/>
              <a:buChar char="•"/>
            </a:pPr>
            <a:endParaRPr lang="pt-BR" sz="2400" i="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400" i="1" dirty="0" smtClean="0">
                <a:solidFill>
                  <a:schemeClr val="bg1"/>
                </a:solidFill>
                <a:latin typeface="Times New Roman" panose="02020603050405020304" pitchFamily="18" charset="0"/>
                <a:cs typeface="Times New Roman" panose="02020603050405020304" pitchFamily="18" charset="0"/>
              </a:rPr>
              <a:t>“</a:t>
            </a:r>
            <a:r>
              <a:rPr lang="pt-BR" sz="2400" dirty="0" err="1" smtClean="0">
                <a:solidFill>
                  <a:schemeClr val="bg1"/>
                </a:solidFill>
                <a:latin typeface="Times New Roman" panose="02020603050405020304" pitchFamily="18" charset="0"/>
                <a:cs typeface="Times New Roman" panose="02020603050405020304" pitchFamily="18" charset="0"/>
              </a:rPr>
              <a:t>Fléchet</a:t>
            </a:r>
            <a:r>
              <a:rPr lang="pt-BR" sz="2400" dirty="0" smtClean="0">
                <a:solidFill>
                  <a:schemeClr val="bg1"/>
                </a:solidFill>
                <a:latin typeface="Times New Roman" panose="02020603050405020304" pitchFamily="18" charset="0"/>
                <a:cs typeface="Times New Roman" panose="02020603050405020304" pitchFamily="18" charset="0"/>
              </a:rPr>
              <a:t> ama mais o Brasil do que a elite brasileira, atolado no esnobismo...” (p.171).</a:t>
            </a:r>
          </a:p>
          <a:p>
            <a:pPr marL="342900" indent="-342900" algn="just">
              <a:buFont typeface="Arial" panose="020B0604020202020204" pitchFamily="34" charset="0"/>
              <a:buChar char="•"/>
            </a:pPr>
            <a:endParaRPr lang="pt-BR" sz="2400" dirty="0">
              <a:solidFill>
                <a:schemeClr val="bg1"/>
              </a:solidFill>
              <a:latin typeface="Times New Roman" panose="02020603050405020304" pitchFamily="18" charset="0"/>
              <a:cs typeface="Times New Roman" panose="02020603050405020304" pitchFamily="18" charset="0"/>
            </a:endParaRPr>
          </a:p>
          <a:p>
            <a:pPr algn="just"/>
            <a:r>
              <a:rPr lang="pt-BR" sz="2400" dirty="0" smtClean="0">
                <a:solidFill>
                  <a:schemeClr val="bg1"/>
                </a:solidFill>
                <a:latin typeface="Times New Roman" panose="02020603050405020304" pitchFamily="18" charset="0"/>
                <a:cs typeface="Times New Roman" panose="02020603050405020304" pitchFamily="18" charset="0"/>
              </a:rPr>
              <a:t>	“O fenômeno Villa-Lobos – que, como todo gestor fundador, é </a:t>
            </a:r>
            <a:r>
              <a:rPr lang="pt-BR" sz="2400" dirty="0" err="1" smtClean="0">
                <a:solidFill>
                  <a:schemeClr val="bg1"/>
                </a:solidFill>
                <a:latin typeface="Times New Roman" panose="02020603050405020304" pitchFamily="18" charset="0"/>
                <a:cs typeface="Times New Roman" panose="02020603050405020304" pitchFamily="18" charset="0"/>
              </a:rPr>
              <a:t>irrepetível</a:t>
            </a:r>
            <a:r>
              <a:rPr lang="pt-BR" sz="2400" dirty="0" smtClean="0">
                <a:solidFill>
                  <a:schemeClr val="bg1"/>
                </a:solidFill>
                <a:latin typeface="Times New Roman" panose="02020603050405020304" pitchFamily="18" charset="0"/>
                <a:cs typeface="Times New Roman" panose="02020603050405020304" pitchFamily="18" charset="0"/>
              </a:rPr>
              <a:t> – coloca na ordem do dia o que disse Luciano Trigo em 2007: para um artista, o que mais vale hoje é se inserir numa rede de relações composta de marchands [ou programadores de concertos] e seu sucesso não depende mais do valor intrínseco de sua obra, mas principalmente de sua capacidade de inserção num sistema que funciona cada vez mais segundo as regras do mercado competitivo do consumo e da moda...</a:t>
            </a:r>
          </a:p>
          <a:p>
            <a:pPr algn="just"/>
            <a:r>
              <a:rPr lang="pt-BR" sz="2400" dirty="0" smtClean="0">
                <a:solidFill>
                  <a:schemeClr val="bg1"/>
                </a:solidFill>
                <a:latin typeface="Times New Roman" panose="02020603050405020304" pitchFamily="18" charset="0"/>
                <a:cs typeface="Times New Roman" panose="02020603050405020304" pitchFamily="18" charset="0"/>
              </a:rPr>
              <a:t>	Nada mais capitalista do que se enquadrar na lógica do mercado ou perecer (p. 172).</a:t>
            </a:r>
          </a:p>
          <a:p>
            <a:pPr marL="342900" indent="-342900" algn="just">
              <a:buFont typeface="Arial" panose="020B0604020202020204" pitchFamily="34" charset="0"/>
              <a:buChar char="•"/>
            </a:pPr>
            <a:endParaRPr lang="pt-B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031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l Próprio">
  <a:themeElements>
    <a:clrScheme name="Capital Própri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l Própri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l Própri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478</TotalTime>
  <Words>455</Words>
  <Application>Microsoft Office PowerPoint</Application>
  <PresentationFormat>Apresentação na tela (4:3)</PresentationFormat>
  <Paragraphs>113</Paragraphs>
  <Slides>9</Slides>
  <Notes>0</Notes>
  <HiddenSlides>0</HiddenSlides>
  <MMClips>1</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Capital Próprio</vt:lpstr>
      <vt:lpstr>      Etnografia da música erudita contemporânea: criação, circulação, recepção, apropriação Prof. Dr. Marcos Câmara de Castro    Villa-Lobos a Paris: un Echo  Musical du Bresil de Anaïs Fléchet  Resenha por Marcos Câmara de Castro – ECA/USP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Villa-Lobos a Paris: un Echo   Musical du Bresil deAnaïsFléchet</dc:title>
  <dc:creator>Regina</dc:creator>
  <cp:lastModifiedBy>Setor de Audiovisual</cp:lastModifiedBy>
  <cp:revision>49</cp:revision>
  <dcterms:created xsi:type="dcterms:W3CDTF">2018-03-24T22:56:04Z</dcterms:created>
  <dcterms:modified xsi:type="dcterms:W3CDTF">2018-04-07T16:26:58Z</dcterms:modified>
</cp:coreProperties>
</file>