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56" r:id="rId3"/>
    <p:sldId id="428" r:id="rId4"/>
    <p:sldId id="433" r:id="rId5"/>
    <p:sldId id="336" r:id="rId6"/>
    <p:sldId id="434" r:id="rId7"/>
    <p:sldId id="338" r:id="rId8"/>
    <p:sldId id="339" r:id="rId9"/>
    <p:sldId id="337" r:id="rId10"/>
    <p:sldId id="335" r:id="rId11"/>
    <p:sldId id="279" r:id="rId12"/>
    <p:sldId id="280" r:id="rId13"/>
    <p:sldId id="281" r:id="rId14"/>
    <p:sldId id="282" r:id="rId15"/>
    <p:sldId id="287" r:id="rId16"/>
    <p:sldId id="283" r:id="rId17"/>
    <p:sldId id="285" r:id="rId18"/>
    <p:sldId id="340" r:id="rId19"/>
    <p:sldId id="435" r:id="rId20"/>
    <p:sldId id="263" r:id="rId21"/>
    <p:sldId id="300" r:id="rId22"/>
    <p:sldId id="326" r:id="rId23"/>
    <p:sldId id="436" r:id="rId24"/>
    <p:sldId id="437" r:id="rId25"/>
    <p:sldId id="438" r:id="rId26"/>
    <p:sldId id="431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8FA2F-A835-4CD3-BE33-EE7D77DC1C8D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1C866-BB9E-4394-A37D-960FE2C0F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15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>
            <a:extLst>
              <a:ext uri="{FF2B5EF4-FFF2-40B4-BE49-F238E27FC236}">
                <a16:creationId xmlns:a16="http://schemas.microsoft.com/office/drawing/2014/main" id="{97EC255E-B67C-4E3A-8BA9-B2E456330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>
            <a:extLst>
              <a:ext uri="{FF2B5EF4-FFF2-40B4-BE49-F238E27FC236}">
                <a16:creationId xmlns:a16="http://schemas.microsoft.com/office/drawing/2014/main" id="{1245CAE4-AB62-4B63-9C4D-86D82E297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D8DFA8CC-1125-48A3-8723-E8507A0C71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CF1D51-375F-4324-8CD3-BA205D98E96B}" type="slidenum">
              <a:rPr lang="en-US" altLang="pt-BR" smtClean="0"/>
              <a:pPr>
                <a:spcBef>
                  <a:spcPct val="0"/>
                </a:spcBef>
              </a:pPr>
              <a:t>10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>
            <a:extLst>
              <a:ext uri="{FF2B5EF4-FFF2-40B4-BE49-F238E27FC236}">
                <a16:creationId xmlns:a16="http://schemas.microsoft.com/office/drawing/2014/main" id="{617BEBCE-F68E-45B4-8940-BF15732742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Espaço Reservado para Anotações 2">
            <a:extLst>
              <a:ext uri="{FF2B5EF4-FFF2-40B4-BE49-F238E27FC236}">
                <a16:creationId xmlns:a16="http://schemas.microsoft.com/office/drawing/2014/main" id="{9B5B45AF-2737-43E7-8F51-BC04A3E90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28676" name="Espaço Reservado para Número de Slide 3">
            <a:extLst>
              <a:ext uri="{FF2B5EF4-FFF2-40B4-BE49-F238E27FC236}">
                <a16:creationId xmlns:a16="http://schemas.microsoft.com/office/drawing/2014/main" id="{054ABD51-B60A-486A-9E89-8688469F33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DA7C87-CA36-4D4D-8587-8E1DBC4A3C42}" type="slidenum">
              <a:rPr lang="en-US" altLang="pt-BR" smtClean="0"/>
              <a:pPr>
                <a:spcBef>
                  <a:spcPct val="0"/>
                </a:spcBef>
              </a:pPr>
              <a:t>11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>
            <a:extLst>
              <a:ext uri="{FF2B5EF4-FFF2-40B4-BE49-F238E27FC236}">
                <a16:creationId xmlns:a16="http://schemas.microsoft.com/office/drawing/2014/main" id="{21DEB054-691A-43D1-BBDD-589535709F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Espaço Reservado para Anotações 2">
            <a:extLst>
              <a:ext uri="{FF2B5EF4-FFF2-40B4-BE49-F238E27FC236}">
                <a16:creationId xmlns:a16="http://schemas.microsoft.com/office/drawing/2014/main" id="{C047B501-88AB-4D9C-B372-ED16A56B1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0724" name="Espaço Reservado para Número de Slide 3">
            <a:extLst>
              <a:ext uri="{FF2B5EF4-FFF2-40B4-BE49-F238E27FC236}">
                <a16:creationId xmlns:a16="http://schemas.microsoft.com/office/drawing/2014/main" id="{08C182DE-1788-456A-A38F-87F4945B9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2D7CF7-13C4-40C0-B08B-82BE1A0C203F}" type="slidenum">
              <a:rPr lang="en-US" altLang="pt-BR" smtClean="0"/>
              <a:pPr>
                <a:spcBef>
                  <a:spcPct val="0"/>
                </a:spcBef>
              </a:pPr>
              <a:t>12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>
            <a:extLst>
              <a:ext uri="{FF2B5EF4-FFF2-40B4-BE49-F238E27FC236}">
                <a16:creationId xmlns:a16="http://schemas.microsoft.com/office/drawing/2014/main" id="{E8E1DDE8-A8DC-47DB-BC98-F84502BF85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Espaço Reservado para Anotações 2">
            <a:extLst>
              <a:ext uri="{FF2B5EF4-FFF2-40B4-BE49-F238E27FC236}">
                <a16:creationId xmlns:a16="http://schemas.microsoft.com/office/drawing/2014/main" id="{9EBF80F4-9714-4C42-8A8D-4EC48FFE5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2772" name="Espaço Reservado para Número de Slide 3">
            <a:extLst>
              <a:ext uri="{FF2B5EF4-FFF2-40B4-BE49-F238E27FC236}">
                <a16:creationId xmlns:a16="http://schemas.microsoft.com/office/drawing/2014/main" id="{33B5E6E9-AAA9-480F-B6EB-EF4A28B97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D0DA53-BF54-4DF2-BC43-1859BD738091}" type="slidenum">
              <a:rPr lang="en-US" altLang="pt-BR" smtClean="0"/>
              <a:pPr>
                <a:spcBef>
                  <a:spcPct val="0"/>
                </a:spcBef>
              </a:pPr>
              <a:t>13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>
            <a:extLst>
              <a:ext uri="{FF2B5EF4-FFF2-40B4-BE49-F238E27FC236}">
                <a16:creationId xmlns:a16="http://schemas.microsoft.com/office/drawing/2014/main" id="{B368FADF-99A3-4386-ABDD-E27DF66244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>
            <a:extLst>
              <a:ext uri="{FF2B5EF4-FFF2-40B4-BE49-F238E27FC236}">
                <a16:creationId xmlns:a16="http://schemas.microsoft.com/office/drawing/2014/main" id="{15FBA587-41B2-47F8-BB9B-28C658719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4820" name="Espaço Reservado para Número de Slide 3">
            <a:extLst>
              <a:ext uri="{FF2B5EF4-FFF2-40B4-BE49-F238E27FC236}">
                <a16:creationId xmlns:a16="http://schemas.microsoft.com/office/drawing/2014/main" id="{BDA8178F-43B2-40B2-B6D0-AB4C98D011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697AF-09A1-4598-ADCA-4DA876A4ABFD}" type="slidenum">
              <a:rPr lang="en-US" altLang="pt-BR" smtClean="0"/>
              <a:pPr>
                <a:spcBef>
                  <a:spcPct val="0"/>
                </a:spcBef>
              </a:pPr>
              <a:t>14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B870F578-B2A4-4187-97CC-710D5DB59A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Anotações 2">
            <a:extLst>
              <a:ext uri="{FF2B5EF4-FFF2-40B4-BE49-F238E27FC236}">
                <a16:creationId xmlns:a16="http://schemas.microsoft.com/office/drawing/2014/main" id="{B076B849-7619-4B84-B71C-CE12DC4A0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6868" name="Espaço Reservado para Número de Slide 3">
            <a:extLst>
              <a:ext uri="{FF2B5EF4-FFF2-40B4-BE49-F238E27FC236}">
                <a16:creationId xmlns:a16="http://schemas.microsoft.com/office/drawing/2014/main" id="{296CE65E-07FE-4BAD-8BA1-0EB680F6E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13FD73-7F1C-4C11-9010-790390EF47C6}" type="slidenum">
              <a:rPr lang="en-US" altLang="pt-BR" smtClean="0"/>
              <a:pPr>
                <a:spcBef>
                  <a:spcPct val="0"/>
                </a:spcBef>
              </a:pPr>
              <a:t>15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>
            <a:extLst>
              <a:ext uri="{FF2B5EF4-FFF2-40B4-BE49-F238E27FC236}">
                <a16:creationId xmlns:a16="http://schemas.microsoft.com/office/drawing/2014/main" id="{F2F41B0D-B298-497C-94C4-915CA23CDA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Anotações 2">
            <a:extLst>
              <a:ext uri="{FF2B5EF4-FFF2-40B4-BE49-F238E27FC236}">
                <a16:creationId xmlns:a16="http://schemas.microsoft.com/office/drawing/2014/main" id="{95D9135D-CB25-4126-BAEC-EE78D9B92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8916" name="Espaço Reservado para Número de Slide 3">
            <a:extLst>
              <a:ext uri="{FF2B5EF4-FFF2-40B4-BE49-F238E27FC236}">
                <a16:creationId xmlns:a16="http://schemas.microsoft.com/office/drawing/2014/main" id="{42A6C002-0FCB-4FB7-A557-07580EA77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C1B0D2-A717-4A73-B5C3-524CFF73A35A}" type="slidenum">
              <a:rPr lang="en-US" altLang="pt-BR" smtClean="0"/>
              <a:pPr>
                <a:spcBef>
                  <a:spcPct val="0"/>
                </a:spcBef>
              </a:pPr>
              <a:t>16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>
            <a:extLst>
              <a:ext uri="{FF2B5EF4-FFF2-40B4-BE49-F238E27FC236}">
                <a16:creationId xmlns:a16="http://schemas.microsoft.com/office/drawing/2014/main" id="{97EC255E-B67C-4E3A-8BA9-B2E456330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>
            <a:extLst>
              <a:ext uri="{FF2B5EF4-FFF2-40B4-BE49-F238E27FC236}">
                <a16:creationId xmlns:a16="http://schemas.microsoft.com/office/drawing/2014/main" id="{1245CAE4-AB62-4B63-9C4D-86D82E297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D8DFA8CC-1125-48A3-8723-E8507A0C71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CF1D51-375F-4324-8CD3-BA205D98E96B}" type="slidenum">
              <a:rPr lang="en-US" altLang="pt-BR" smtClean="0"/>
              <a:pPr>
                <a:spcBef>
                  <a:spcPct val="0"/>
                </a:spcBef>
              </a:pPr>
              <a:t>18</a:t>
            </a:fld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8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10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EB3E-E6C7-44F7-AAE4-6098DEB1851B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20BA-65A4-4F6C-B5FA-F96588E5A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442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EB3E-E6C7-44F7-AAE4-6098DEB1851B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20BA-65A4-4F6C-B5FA-F96588E5A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882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EB3E-E6C7-44F7-AAE4-6098DEB1851B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20BA-65A4-4F6C-B5FA-F96588E5A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566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EB3E-E6C7-44F7-AAE4-6098DEB1851B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20BA-65A4-4F6C-B5FA-F96588E5A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954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EB3E-E6C7-44F7-AAE4-6098DEB1851B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20BA-65A4-4F6C-B5FA-F96588E5A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583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EB3E-E6C7-44F7-AAE4-6098DEB1851B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20BA-65A4-4F6C-B5FA-F96588E5A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376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EB3E-E6C7-44F7-AAE4-6098DEB1851B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20BA-65A4-4F6C-B5FA-F96588E5A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60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EB3E-E6C7-44F7-AAE4-6098DEB1851B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20BA-65A4-4F6C-B5FA-F96588E5A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4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58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EB3E-E6C7-44F7-AAE4-6098DEB1851B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20BA-65A4-4F6C-B5FA-F96588E5A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572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EB3E-E6C7-44F7-AAE4-6098DEB1851B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20BA-65A4-4F6C-B5FA-F96588E5A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553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EB3E-E6C7-44F7-AAE4-6098DEB1851B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20BA-65A4-4F6C-B5FA-F96588E5A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52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8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3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2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5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3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8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8A91-2D17-0E49-BF7C-6C8FD070989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1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4864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2EB3E-E6C7-44F7-AAE4-6098DEB1851B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C20BA-65A4-4F6C-B5FA-F96588E5A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94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Manuel_Castells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etwork_society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9C16237-E42F-4A31-9B4C-D848D60C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62" y="180975"/>
            <a:ext cx="1298561" cy="112785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CAFCB28-D2EE-4E40-BB65-2A66997DD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0" y="5581571"/>
            <a:ext cx="1054699" cy="91447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327C84E-A0B8-4644-8CAB-09CF099E6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80975"/>
            <a:ext cx="9763960" cy="65047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45EEB4C-8E4C-491D-B03F-D9FE03652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266" y="180975"/>
            <a:ext cx="9150889" cy="2804403"/>
          </a:xfrm>
          <a:prstGeom prst="rect">
            <a:avLst/>
          </a:prstGeom>
        </p:spPr>
      </p:pic>
      <p:sp>
        <p:nvSpPr>
          <p:cNvPr id="16" name="Subtítulo 11">
            <a:extLst>
              <a:ext uri="{FF2B5EF4-FFF2-40B4-BE49-F238E27FC236}">
                <a16:creationId xmlns:a16="http://schemas.microsoft.com/office/drawing/2014/main" id="{AAFC1EE0-480C-4BE5-A380-1066F6B7CFDF}"/>
              </a:ext>
            </a:extLst>
          </p:cNvPr>
          <p:cNvSpPr txBox="1">
            <a:spLocks/>
          </p:cNvSpPr>
          <p:nvPr/>
        </p:nvSpPr>
        <p:spPr>
          <a:xfrm>
            <a:off x="1833980" y="484028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Prof. Dr. Marcos Luiz </a:t>
            </a:r>
            <a:r>
              <a:rPr lang="pt-BR" dirty="0" err="1"/>
              <a:t>Mucheroni</a:t>
            </a:r>
            <a:r>
              <a:rPr lang="pt-BR" dirty="0"/>
              <a:t>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1C8231-6FA6-4CD1-80D4-5D4407E8915E}"/>
              </a:ext>
            </a:extLst>
          </p:cNvPr>
          <p:cNvSpPr txBox="1"/>
          <p:nvPr/>
        </p:nvSpPr>
        <p:spPr>
          <a:xfrm>
            <a:off x="4076581" y="2905780"/>
            <a:ext cx="4920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Aula 3 – Contextualização Social </a:t>
            </a:r>
          </a:p>
        </p:txBody>
      </p:sp>
    </p:spTree>
    <p:extLst>
      <p:ext uri="{BB962C8B-B14F-4D97-AF65-F5344CB8AC3E}">
        <p14:creationId xmlns:p14="http://schemas.microsoft.com/office/powerpoint/2010/main" val="304663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5DB354FF-96FE-455C-A053-62A83A783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26443" y="1085021"/>
            <a:ext cx="8139113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sz="2000" i="1" dirty="0"/>
              <a:t>”uma rede é um conjunto de nós interconectados. Um nó é um ponto no qual uma curva apresenta uma interseção com ela mesma (</a:t>
            </a:r>
            <a:r>
              <a:rPr lang="pt-BR" altLang="pt-BR" sz="2000" i="1" dirty="0" err="1"/>
              <a:t>intersects</a:t>
            </a:r>
            <a:r>
              <a:rPr lang="pt-BR" altLang="pt-BR" sz="2000" i="1" dirty="0"/>
              <a:t> </a:t>
            </a:r>
            <a:r>
              <a:rPr lang="pt-BR" altLang="pt-BR" sz="2000" i="1" dirty="0" err="1"/>
              <a:t>itself</a:t>
            </a:r>
            <a:r>
              <a:rPr lang="pt-BR" altLang="pt-BR" sz="2000" i="1" dirty="0"/>
              <a:t>). O que um nó é, falando concretamente, depende da espécie da rede concreta da qual estamos falando”. </a:t>
            </a:r>
            <a:endParaRPr lang="pt-BR" altLang="pt-BR" i="1" dirty="0"/>
          </a:p>
          <a:p>
            <a:pPr>
              <a:buFont typeface="Wingdings" pitchFamily="2" charset="2"/>
              <a:buNone/>
            </a:pPr>
            <a:r>
              <a:rPr lang="pt-BR" altLang="pt-BR" i="1" dirty="0"/>
              <a:t>   </a:t>
            </a:r>
            <a:r>
              <a:rPr lang="pt-BR" altLang="pt-BR" sz="2000" i="1" dirty="0"/>
              <a:t>(CASTELLS, 1996).</a:t>
            </a:r>
          </a:p>
          <a:p>
            <a:pPr>
              <a:buFont typeface="Wingdings" pitchFamily="2" charset="2"/>
              <a:buNone/>
            </a:pPr>
            <a:endParaRPr lang="pt-BR" altLang="pt-B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C1D7B1-75C1-438A-A06A-E1347005D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443" y="3142421"/>
            <a:ext cx="845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000" i="1" dirty="0"/>
              <a:t>Há uma esfera sistêmica e uma esfera da vida. (HABERMAS).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000" i="1" dirty="0" err="1"/>
              <a:t>Lebenswelt</a:t>
            </a:r>
            <a:r>
              <a:rPr lang="pt-BR" sz="2000" i="1" dirty="0"/>
              <a:t> – lógica da vida Husserl.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000" i="1" dirty="0"/>
              <a:t>sistemas econômico e administrativo dominados lógica instrumental,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000" dirty="0">
                <a:latin typeface="Arial" charset="0"/>
              </a:rPr>
              <a:t>percepção da sociedade a partir da lógica instrumental (sistêmica), e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000" i="1" dirty="0"/>
              <a:t>A verdadeira lógica da vida ... Como as coisas acontecem e fluem.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endParaRPr lang="pt-BR" sz="2800" kern="0" dirty="0"/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6F324437-9FF1-4422-A7A8-2018D44C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86400"/>
            <a:ext cx="1295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4DDBD1F-E0B5-41DC-9A74-6FEFA65E7751}"/>
              </a:ext>
            </a:extLst>
          </p:cNvPr>
          <p:cNvSpPr txBox="1">
            <a:spLocks/>
          </p:cNvSpPr>
          <p:nvPr/>
        </p:nvSpPr>
        <p:spPr>
          <a:xfrm>
            <a:off x="609600" y="103367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3 – Mas o que é a rede no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sentido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social	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F93C8D13-3509-4D07-9836-34AEBCABB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35427" y="1166018"/>
            <a:ext cx="8291513" cy="4525963"/>
          </a:xfrm>
        </p:spPr>
        <p:txBody>
          <a:bodyPr/>
          <a:lstStyle/>
          <a:p>
            <a:r>
              <a:rPr lang="pt-BR" altLang="pt-BR" sz="2000" i="1" dirty="0"/>
              <a:t>os mercados das bolsas de valores e seus serviços avançados na rede dos fluxos financeiros globais;</a:t>
            </a:r>
          </a:p>
          <a:p>
            <a:r>
              <a:rPr lang="pt-BR" altLang="pt-BR" sz="2000" i="1" dirty="0"/>
              <a:t>os conselhos nacionais de ministros e comissários europeus na rede política que governa a União </a:t>
            </a:r>
            <a:r>
              <a:rPr lang="pt-BR" altLang="pt-BR" sz="2000" i="1" dirty="0" err="1"/>
              <a:t>Européia</a:t>
            </a:r>
            <a:r>
              <a:rPr lang="pt-BR" altLang="pt-BR" sz="2000" i="1" dirty="0"/>
              <a:t>;</a:t>
            </a:r>
          </a:p>
          <a:p>
            <a:r>
              <a:rPr lang="pt-BR" altLang="pt-BR" sz="2000" i="1" dirty="0"/>
              <a:t>os campos de cocaína, laboratórios clandestinos, pistas secretas de pouso, gangues de rua e instituições de lavagem de dinheiro na rede do tráfico de drogas que penetra em economias, sociedades e Estados no mundo inteiro;</a:t>
            </a:r>
          </a:p>
          <a:p>
            <a:r>
              <a:rPr lang="pt-BR" altLang="pt-BR" sz="2000" i="1" dirty="0"/>
              <a:t>sistemas de televisão, estúdios de entretenimento, </a:t>
            </a:r>
            <a:r>
              <a:rPr lang="pt-BR" altLang="pt-BR" sz="2000" i="1" dirty="0" err="1"/>
              <a:t>milieus</a:t>
            </a:r>
            <a:r>
              <a:rPr lang="pt-BR" altLang="pt-BR" sz="2000" i="1" dirty="0"/>
              <a:t> de computação gráfica, novos grupos de trabalho (</a:t>
            </a:r>
            <a:r>
              <a:rPr lang="pt-BR" altLang="pt-BR" sz="2000" i="1" dirty="0" err="1"/>
              <a:t>teams</a:t>
            </a:r>
            <a:r>
              <a:rPr lang="pt-BR" altLang="pt-BR" sz="2000" i="1" dirty="0"/>
              <a:t>) e unidades móveis que geram, transmitem e recebem sinais na rede global da nova mídia </a:t>
            </a:r>
            <a:r>
              <a:rPr lang="pt-BR" altLang="pt-BR" sz="2400" dirty="0"/>
              <a:t>(</a:t>
            </a:r>
            <a:r>
              <a:rPr lang="pt-BR" altLang="pt-BR" sz="2000" i="1" dirty="0"/>
              <a:t>CASTELLS, 1996).</a:t>
            </a:r>
          </a:p>
          <a:p>
            <a:r>
              <a:rPr lang="pt-BR" altLang="pt-BR" sz="2000" i="1" dirty="0"/>
              <a:t>Problema: </a:t>
            </a:r>
            <a:r>
              <a:rPr lang="pt-BR" altLang="pt-BR" sz="2000" dirty="0"/>
              <a:t>E nós (os nós) sabemos trabalhar e atuar em rede ?</a:t>
            </a:r>
            <a:endParaRPr lang="pt-BR" altLang="pt-BR" sz="2000" i="1" dirty="0"/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E8497EB8-376A-408B-8932-28EE5AAF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47" y="1838739"/>
            <a:ext cx="609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A65737C-44F0-45EE-A750-DB2EBFBD0175}"/>
              </a:ext>
            </a:extLst>
          </p:cNvPr>
          <p:cNvSpPr txBox="1">
            <a:spLocks/>
          </p:cNvSpPr>
          <p:nvPr/>
        </p:nvSpPr>
        <p:spPr>
          <a:xfrm>
            <a:off x="609600" y="63611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3 – O que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são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nós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?	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E4C3015C-53A8-4649-881D-A06D63C94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50243" y="1038226"/>
            <a:ext cx="8291513" cy="4525963"/>
          </a:xfrm>
        </p:spPr>
        <p:txBody>
          <a:bodyPr/>
          <a:lstStyle/>
          <a:p>
            <a:r>
              <a:rPr lang="pt-BR" altLang="pt-BR" dirty="0"/>
              <a:t>“</a:t>
            </a:r>
            <a:r>
              <a:rPr lang="pt-BR" altLang="pt-BR" sz="2000" i="1" dirty="0"/>
              <a:t>Uma estrutura social baseada em rede é altamente dinâmica, sistema aberto, susceptível de inovar sem ameaça ao seu equilíbrio” (CASTELLS, 1996)</a:t>
            </a:r>
          </a:p>
          <a:p>
            <a:r>
              <a:rPr lang="pt-BR" altLang="pt-BR" sz="2000" i="1" dirty="0"/>
              <a:t>“A topologia definida por redes determina ..distância (ou intensidade ou frequência de interação) entre dois pontos (ou posição social) é mais curta (ou mais frequente ou mais intensa) se ... fazem parte de uma rede do que se não pertencessem à mesma rede”.  (Em redes sociais existem medidas)</a:t>
            </a:r>
          </a:p>
          <a:p>
            <a:r>
              <a:rPr lang="pt-BR" altLang="pt-BR" sz="2000" i="1" dirty="0"/>
              <a:t>      (CASTELLS, 1996)</a:t>
            </a:r>
          </a:p>
          <a:p>
            <a:r>
              <a:rPr lang="pt-BR" altLang="pt-BR" sz="2000" dirty="0"/>
              <a:t>Muitas vezes nasce hierárquica (instrumentalização </a:t>
            </a:r>
            <a:r>
              <a:rPr lang="pt-BR" altLang="pt-BR" sz="2000" dirty="0" err="1"/>
              <a:t>pré</a:t>
            </a:r>
            <a:r>
              <a:rPr lang="pt-BR" altLang="pt-BR" sz="2000" dirty="0"/>
              <a:t>-rede) mas é dinâmica e portanto muda também sua topologia (para a rede).</a:t>
            </a:r>
          </a:p>
          <a:p>
            <a:r>
              <a:rPr lang="pt-BR" altLang="pt-BR" sz="2000" i="1" dirty="0"/>
              <a:t>Problema: </a:t>
            </a:r>
            <a:r>
              <a:rPr lang="pt-BR" altLang="pt-BR" sz="2000" dirty="0"/>
              <a:t>mas se a relação hierárquica se mantém pelo poder ?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78BDFB8A-D459-4634-857D-456B2367A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" y="5473909"/>
            <a:ext cx="1295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F3152ED-1793-4CC6-A117-505F64302B2C}"/>
              </a:ext>
            </a:extLst>
          </p:cNvPr>
          <p:cNvSpPr txBox="1">
            <a:spLocks/>
          </p:cNvSpPr>
          <p:nvPr/>
        </p:nvSpPr>
        <p:spPr>
          <a:xfrm>
            <a:off x="609600" y="63611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3 – As redes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suas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topologias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	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039BD68-1868-471C-A4B2-CFDB3CF95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Morfologia – “formas”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1155F37-A2D5-422B-ABD6-A5A41119D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1"/>
            <a:ext cx="8305800" cy="4530725"/>
          </a:xfrm>
        </p:spPr>
        <p:txBody>
          <a:bodyPr>
            <a:normAutofit/>
          </a:bodyPr>
          <a:lstStyle/>
          <a:p>
            <a:r>
              <a:rPr lang="pt-BR" altLang="pt-BR" sz="2000" dirty="0"/>
              <a:t>Uma reorganização dramática do poder</a:t>
            </a:r>
            <a:r>
              <a:rPr lang="pt-BR" altLang="pt-BR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pt-BR" altLang="pt-BR" sz="2000" i="1" dirty="0"/>
              <a:t>”Interruptores (switches) que conectam redes (por exemplo, fluxos</a:t>
            </a:r>
          </a:p>
          <a:p>
            <a:pPr>
              <a:buFont typeface="Wingdings" pitchFamily="2" charset="2"/>
              <a:buNone/>
            </a:pPr>
            <a:r>
              <a:rPr lang="pt-BR" altLang="pt-BR" sz="2000" i="1" dirty="0"/>
              <a:t>financeiros assumindo o controle de impérios de mídia que influenciam</a:t>
            </a:r>
          </a:p>
          <a:p>
            <a:pPr>
              <a:buFont typeface="Wingdings" pitchFamily="2" charset="2"/>
              <a:buNone/>
            </a:pPr>
            <a:r>
              <a:rPr lang="pt-BR" altLang="pt-BR" sz="2000" i="1" dirty="0"/>
              <a:t>processos políticos) são os instrumentos privilegiados do poder”.</a:t>
            </a:r>
            <a:endParaRPr lang="pt-BR" altLang="pt-BR" i="1" dirty="0"/>
          </a:p>
          <a:p>
            <a:pPr>
              <a:buNone/>
            </a:pPr>
            <a:r>
              <a:rPr lang="pt-BR" altLang="pt-BR" sz="2000" i="1" dirty="0"/>
              <a:t>(CASTELLS, 1996)</a:t>
            </a:r>
          </a:p>
          <a:p>
            <a:pPr>
              <a:buFont typeface="Wingdings" pitchFamily="2" charset="2"/>
              <a:buNone/>
            </a:pPr>
            <a:r>
              <a:rPr lang="pt-BR" altLang="pt-BR" sz="2000" i="1" dirty="0"/>
              <a:t>“A convergência entre evolução social e tecnologia de informação criou</a:t>
            </a:r>
          </a:p>
          <a:p>
            <a:pPr>
              <a:buFont typeface="Wingdings" pitchFamily="2" charset="2"/>
              <a:buNone/>
            </a:pPr>
            <a:r>
              <a:rPr lang="pt-BR" altLang="pt-BR" sz="2000" i="1" dirty="0"/>
              <a:t>uma nova base material para o desempenho de atividades no seio da</a:t>
            </a:r>
          </a:p>
          <a:p>
            <a:pPr>
              <a:buFont typeface="Wingdings" pitchFamily="2" charset="2"/>
              <a:buNone/>
            </a:pPr>
            <a:r>
              <a:rPr lang="pt-BR" altLang="pt-BR" sz="2000" i="1" dirty="0"/>
              <a:t>estrutura social”. </a:t>
            </a:r>
            <a:r>
              <a:rPr lang="pt-BR" altLang="pt-BR" sz="2000" dirty="0"/>
              <a:t>(CASTELLS, 1996)</a:t>
            </a:r>
          </a:p>
          <a:p>
            <a:pPr>
              <a:buFont typeface="Wingdings" pitchFamily="2" charset="2"/>
              <a:buNone/>
            </a:pPr>
            <a:r>
              <a:rPr lang="pt-BR" altLang="pt-BR" sz="2000" dirty="0"/>
              <a:t>Mas as redes não são homogêneas, diferentes formas e complexidade.</a:t>
            </a:r>
          </a:p>
          <a:p>
            <a:pPr>
              <a:buFont typeface="Wingdings" pitchFamily="2" charset="2"/>
              <a:buNone/>
            </a:pPr>
            <a:r>
              <a:rPr lang="pt-BR" altLang="pt-BR" sz="2000" dirty="0"/>
              <a:t>Pergunta: Como diferentes redes em diferentes formas se conectam ?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B6220817-8B6A-4F1C-967F-0733B3CC9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92751"/>
            <a:ext cx="1295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5F66965-8577-4640-BA3C-28284792BDB4}"/>
              </a:ext>
            </a:extLst>
          </p:cNvPr>
          <p:cNvSpPr txBox="1">
            <a:spLocks/>
          </p:cNvSpPr>
          <p:nvPr/>
        </p:nvSpPr>
        <p:spPr>
          <a:xfrm>
            <a:off x="609600" y="63611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2 – As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morfologias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das redes	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296D97-1FA1-47F8-A521-6429C97A4996}"/>
              </a:ext>
            </a:extLst>
          </p:cNvPr>
          <p:cNvSpPr txBox="1">
            <a:spLocks/>
          </p:cNvSpPr>
          <p:nvPr/>
        </p:nvSpPr>
        <p:spPr>
          <a:xfrm>
            <a:off x="609600" y="23178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3 – As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morfologias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das redes	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Espaço Reservado para Conteúdo 3" descr="Diagrama_sobre_Convergencia.png">
            <a:extLst>
              <a:ext uri="{FF2B5EF4-FFF2-40B4-BE49-F238E27FC236}">
                <a16:creationId xmlns:a16="http://schemas.microsoft.com/office/drawing/2014/main" id="{BD5D31CA-AEAD-441C-A9BE-6D0D812A61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4495800"/>
            <a:ext cx="4762500" cy="1905000"/>
          </a:xfr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E7D195B-F7FB-489D-B7EE-2F9E9C453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63017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i="1" kern="0" dirty="0"/>
              <a:t>  A </a:t>
            </a:r>
            <a:r>
              <a:rPr lang="pt-BR" sz="2400" kern="0" dirty="0"/>
              <a:t>convergência regulatória referem-se as normas e leis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kern="0" dirty="0"/>
              <a:t>  para regulamentar a web: </a:t>
            </a:r>
            <a:r>
              <a:rPr lang="pt-BR" sz="2400" kern="0" dirty="0" err="1"/>
              <a:t>fake</a:t>
            </a:r>
            <a:r>
              <a:rPr lang="pt-BR" sz="2400" kern="0" dirty="0"/>
              <a:t> </a:t>
            </a:r>
            <a:r>
              <a:rPr lang="pt-BR" sz="2400" kern="0" dirty="0" err="1"/>
              <a:t>news</a:t>
            </a:r>
            <a:r>
              <a:rPr lang="pt-BR" sz="2400" kern="0" dirty="0"/>
              <a:t>, robôs, web 2.0 !!!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endParaRPr lang="pt-BR" sz="2400" i="1" kern="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32608F5-55AC-4863-A4F7-5F3F3F1D1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2766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i="1" kern="0" dirty="0"/>
              <a:t>  A </a:t>
            </a:r>
            <a:r>
              <a:rPr lang="pt-BR" sz="2400" kern="0" dirty="0"/>
              <a:t>convergência corporativa: workgroups, Opens </a:t>
            </a:r>
            <a:r>
              <a:rPr lang="pt-BR" sz="2400" kern="0" dirty="0" err="1"/>
              <a:t>Initiatives</a:t>
            </a:r>
            <a:r>
              <a:rPr lang="pt-BR" sz="2400" kern="0" dirty="0"/>
              <a:t>,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kern="0" dirty="0"/>
              <a:t>  </a:t>
            </a:r>
            <a:r>
              <a:rPr lang="pt-BR" sz="2400" kern="0" dirty="0" err="1"/>
              <a:t>task</a:t>
            </a:r>
            <a:r>
              <a:rPr lang="pt-BR" sz="2400" kern="0" dirty="0"/>
              <a:t> </a:t>
            </a:r>
            <a:r>
              <a:rPr lang="pt-BR" sz="2400" kern="0" dirty="0" err="1"/>
              <a:t>fources</a:t>
            </a:r>
            <a:r>
              <a:rPr lang="pt-BR" sz="2400" kern="0" dirty="0"/>
              <a:t>, Open Science, </a:t>
            </a:r>
            <a:r>
              <a:rPr lang="pt-BR" sz="2400" kern="0" dirty="0" err="1"/>
              <a:t>collaborative</a:t>
            </a:r>
            <a:r>
              <a:rPr lang="pt-BR" sz="2400" kern="0" dirty="0"/>
              <a:t> </a:t>
            </a:r>
            <a:r>
              <a:rPr lang="pt-BR" sz="2400" kern="0" dirty="0" err="1"/>
              <a:t>groups</a:t>
            </a:r>
            <a:r>
              <a:rPr lang="pt-BR" sz="2400" kern="0" dirty="0"/>
              <a:t>, etc.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kern="0" dirty="0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endParaRPr lang="pt-BR" sz="2400" i="1" kern="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E8F7071-A412-4ADB-8C55-F358AD730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778" y="1043817"/>
            <a:ext cx="904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i="1" kern="0" dirty="0"/>
              <a:t>  A </a:t>
            </a:r>
            <a:r>
              <a:rPr lang="pt-BR" sz="2400" kern="0" dirty="0"/>
              <a:t>convergência Tecnológica:  digitalização, </a:t>
            </a:r>
            <a:r>
              <a:rPr lang="pt-BR" sz="2400" kern="0" dirty="0" err="1"/>
              <a:t>open-sources</a:t>
            </a:r>
            <a:r>
              <a:rPr lang="pt-BR" sz="2400" kern="0" dirty="0"/>
              <a:t>,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kern="0" dirty="0"/>
              <a:t>  </a:t>
            </a:r>
            <a:r>
              <a:rPr lang="pt-BR" sz="2400" i="1" kern="0" dirty="0"/>
              <a:t>web </a:t>
            </a:r>
            <a:r>
              <a:rPr lang="pt-BR" sz="2400" i="1" kern="0" dirty="0" err="1"/>
              <a:t>services</a:t>
            </a:r>
            <a:r>
              <a:rPr lang="pt-BR" sz="2400" i="1" kern="0" dirty="0"/>
              <a:t> (serviços)</a:t>
            </a:r>
            <a:r>
              <a:rPr lang="pt-BR" sz="2400" kern="0" dirty="0"/>
              <a:t>, redes sociais e discussão e open </a:t>
            </a:r>
            <a:r>
              <a:rPr lang="pt-BR" sz="2400" kern="0" dirty="0" err="1"/>
              <a:t>terminals</a:t>
            </a:r>
            <a:r>
              <a:rPr lang="pt-BR" sz="2400" kern="0" dirty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kern="0" dirty="0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endParaRPr lang="pt-BR" sz="2400" i="1" kern="0" dirty="0"/>
          </a:p>
        </p:txBody>
      </p:sp>
      <p:pic>
        <p:nvPicPr>
          <p:cNvPr id="33799" name="Picture 4">
            <a:extLst>
              <a:ext uri="{FF2B5EF4-FFF2-40B4-BE49-F238E27FC236}">
                <a16:creationId xmlns:a16="http://schemas.microsoft.com/office/drawing/2014/main" id="{B1F08E7F-2751-4049-9DA5-E0CB4ADF8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78" y="4772025"/>
            <a:ext cx="1295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46B4ED0-7DDE-4E8C-97C9-51CAEFC07652}"/>
              </a:ext>
            </a:extLst>
          </p:cNvPr>
          <p:cNvSpPr txBox="1">
            <a:spLocks/>
          </p:cNvSpPr>
          <p:nvPr/>
        </p:nvSpPr>
        <p:spPr>
          <a:xfrm>
            <a:off x="609600" y="63611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3 – As redes e as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convergências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	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DE14D57-A5B5-4531-82A6-04E0D71B4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Complexidade e diferenças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004ED86-66CA-4454-AC9B-009F11469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121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altLang="pt-BR" sz="2400" i="1"/>
              <a:t>  “O que impulsiona a evolução é a diversidade. Antes as organizações formavam grupos de pessoas parecidas; agora, não”</a:t>
            </a:r>
            <a:r>
              <a:rPr lang="pt-BR" altLang="pt-BR" sz="2400"/>
              <a:t>(Christopher Meyer, HSM Management, 2003)</a:t>
            </a:r>
            <a:endParaRPr lang="pt-BR" altLang="pt-BR" sz="2400" i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BBA1B6-AA83-40C4-A68E-2E49F0E20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956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i="1" kern="0" dirty="0"/>
              <a:t> </a:t>
            </a:r>
            <a:r>
              <a:rPr lang="pt-BR" sz="2400" i="1" dirty="0"/>
              <a:t>Edgard </a:t>
            </a:r>
            <a:r>
              <a:rPr lang="pt-BR" sz="2400" i="1" dirty="0" err="1"/>
              <a:t>Morin</a:t>
            </a:r>
            <a:r>
              <a:rPr lang="pt-BR" sz="2400" i="1" dirty="0"/>
              <a:t> fez muitas reflexões sobre a complexidade:</a:t>
            </a:r>
          </a:p>
          <a:p>
            <a:pPr eaLnBrk="1" hangingPunct="1">
              <a:defRPr/>
            </a:pPr>
            <a:r>
              <a:rPr lang="pt-BR" sz="2400" dirty="0">
                <a:latin typeface="Arial" charset="0"/>
              </a:rPr>
              <a:t> “ordem dentro da desordem” ou a “certeza da incerteza”, e,</a:t>
            </a:r>
            <a:endParaRPr lang="pt-BR" sz="2400" i="1" dirty="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i="1" dirty="0"/>
              <a:t>  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8061B6-7D3D-4A64-AD6B-355215CF3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7338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i="1" kern="0" dirty="0"/>
              <a:t>  “O que impulsiona a evolução é a diversidade. Antes as organizações formavam grupos de pessoas parecidas; agora, não”</a:t>
            </a:r>
            <a:r>
              <a:rPr lang="pt-BR" sz="2400" kern="0" dirty="0"/>
              <a:t>(Christopher Meyer, HSM Management, 2003)</a:t>
            </a:r>
            <a:endParaRPr lang="pt-BR" sz="2400" i="1" kern="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CC826D0-F6F7-40A3-A90A-E3FB54C56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292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i="1" kern="0" dirty="0"/>
              <a:t>  Outros: </a:t>
            </a:r>
            <a:r>
              <a:rPr lang="pt-BR" sz="2400" i="1" kern="0" dirty="0" err="1"/>
              <a:t>Maturana</a:t>
            </a:r>
            <a:r>
              <a:rPr lang="pt-BR" sz="2400" i="1" kern="0" dirty="0"/>
              <a:t>/Varela, Prigogine/</a:t>
            </a:r>
            <a:r>
              <a:rPr lang="pt-BR" sz="2400" i="1" kern="0" dirty="0" err="1"/>
              <a:t>Stengers</a:t>
            </a:r>
            <a:r>
              <a:rPr lang="pt-BR" sz="2400" i="1" kern="0" dirty="0"/>
              <a:t> e Lorentz.</a:t>
            </a:r>
          </a:p>
        </p:txBody>
      </p:sp>
      <p:pic>
        <p:nvPicPr>
          <p:cNvPr id="35847" name="Picture 4">
            <a:extLst>
              <a:ext uri="{FF2B5EF4-FFF2-40B4-BE49-F238E27FC236}">
                <a16:creationId xmlns:a16="http://schemas.microsoft.com/office/drawing/2014/main" id="{72E47C2E-4C18-41A6-AB8B-A4822589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86400"/>
            <a:ext cx="1295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030573A-E7A9-4486-AF67-10B411987FAC}"/>
              </a:ext>
            </a:extLst>
          </p:cNvPr>
          <p:cNvSpPr txBox="1">
            <a:spLocks/>
          </p:cNvSpPr>
          <p:nvPr/>
        </p:nvSpPr>
        <p:spPr>
          <a:xfrm>
            <a:off x="609600" y="63611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3 –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Complexidade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diferenças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	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Espaço Reservado para Conteúdo 2">
            <a:extLst>
              <a:ext uri="{FF2B5EF4-FFF2-40B4-BE49-F238E27FC236}">
                <a16:creationId xmlns:a16="http://schemas.microsoft.com/office/drawing/2014/main" id="{A671B5C0-1017-4BA5-91BB-E28DA88C0C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83026" y="1022238"/>
            <a:ext cx="7772400" cy="121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pt-BR" altLang="pt-BR" sz="2400" i="1" dirty="0"/>
              <a:t>   “Uma rede não se reduz a uma simples soma</a:t>
            </a:r>
          </a:p>
          <a:p>
            <a:pPr>
              <a:buFont typeface="Wingdings" pitchFamily="2" charset="2"/>
              <a:buNone/>
            </a:pPr>
            <a:r>
              <a:rPr lang="pt-BR" altLang="pt-BR" sz="2400" i="1" dirty="0"/>
              <a:t>    de relações, e a sua forma exerce uma influência sobre cada relação” </a:t>
            </a:r>
            <a:r>
              <a:rPr lang="pt-BR" altLang="pt-BR" sz="2400" dirty="0"/>
              <a:t>(</a:t>
            </a:r>
            <a:r>
              <a:rPr lang="pt-BR" altLang="pt-BR" sz="2400" dirty="0" err="1"/>
              <a:t>Degenne</a:t>
            </a:r>
            <a:r>
              <a:rPr lang="pt-BR" altLang="pt-BR" sz="2400" dirty="0"/>
              <a:t> &amp; </a:t>
            </a:r>
            <a:r>
              <a:rPr lang="pt-BR" altLang="pt-BR" sz="2400" dirty="0" err="1"/>
              <a:t>Forse</a:t>
            </a:r>
            <a:r>
              <a:rPr lang="pt-BR" altLang="pt-BR" sz="2400" dirty="0"/>
              <a:t>, 1994: 7-12).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CED070D-E54B-43D0-B1F3-3616827580D1}"/>
              </a:ext>
            </a:extLst>
          </p:cNvPr>
          <p:cNvSpPr/>
          <p:nvPr/>
        </p:nvSpPr>
        <p:spPr>
          <a:xfrm>
            <a:off x="2140226" y="2563382"/>
            <a:ext cx="7315200" cy="312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i="1" dirty="0"/>
              <a:t>“Presença ou ausência na rede e a dinâmica de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i="1" dirty="0"/>
              <a:t>cada rede vis-à-vis a outras são recursos críticos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i="1" dirty="0"/>
              <a:t>de dominação e mudança na nossa sociedade: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i="1" dirty="0"/>
              <a:t>uma sociedade que, por causa disto, podemos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i="1" dirty="0"/>
              <a:t>chamar corretamente de sociedade-rede,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i="1" dirty="0"/>
              <a:t>caracterizada pela proeminência da morfologia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i="1" dirty="0"/>
              <a:t>social sobre a ação social” </a:t>
            </a:r>
            <a:r>
              <a:rPr lang="pt-BR" sz="2400" dirty="0"/>
              <a:t>(</a:t>
            </a:r>
            <a:r>
              <a:rPr lang="pt-BR" sz="2400" dirty="0" err="1"/>
              <a:t>Castells</a:t>
            </a:r>
            <a:r>
              <a:rPr lang="pt-BR" sz="2400" dirty="0"/>
              <a:t>, 1996)</a:t>
            </a:r>
          </a:p>
        </p:txBody>
      </p:sp>
      <p:pic>
        <p:nvPicPr>
          <p:cNvPr id="37893" name="Picture 4">
            <a:extLst>
              <a:ext uri="{FF2B5EF4-FFF2-40B4-BE49-F238E27FC236}">
                <a16:creationId xmlns:a16="http://schemas.microsoft.com/office/drawing/2014/main" id="{EB97B405-F252-468E-9CAD-18BF2605C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8" y="4543426"/>
            <a:ext cx="1295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83C7ED7-B142-449A-A96E-3F83EC6CAB1D}"/>
              </a:ext>
            </a:extLst>
          </p:cNvPr>
          <p:cNvSpPr txBox="1">
            <a:spLocks/>
          </p:cNvSpPr>
          <p:nvPr/>
        </p:nvSpPr>
        <p:spPr>
          <a:xfrm>
            <a:off x="609600" y="63611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3 – Redes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Sociais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	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Espaço Reservado para Conteúdo 4">
            <a:extLst>
              <a:ext uri="{FF2B5EF4-FFF2-40B4-BE49-F238E27FC236}">
                <a16:creationId xmlns:a16="http://schemas.microsoft.com/office/drawing/2014/main" id="{74C6B04A-2760-4F31-8960-4F00556D78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1024" y="1321388"/>
            <a:ext cx="7772400" cy="1768475"/>
          </a:xfrm>
        </p:spPr>
      </p:pic>
      <p:sp>
        <p:nvSpPr>
          <p:cNvPr id="41988" name="CaixaDeTexto 5">
            <a:extLst>
              <a:ext uri="{FF2B5EF4-FFF2-40B4-BE49-F238E27FC236}">
                <a16:creationId xmlns:a16="http://schemas.microsoft.com/office/drawing/2014/main" id="{A865E5C0-E283-46CC-99E6-0B0AD166A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9" y="858632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dirty="0"/>
              <a:t>Inicial</a:t>
            </a:r>
            <a:endParaRPr lang="en-US" altLang="en-US" sz="1800" dirty="0"/>
          </a:p>
        </p:txBody>
      </p:sp>
      <p:sp>
        <p:nvSpPr>
          <p:cNvPr id="41989" name="CaixaDeTexto 6">
            <a:extLst>
              <a:ext uri="{FF2B5EF4-FFF2-40B4-BE49-F238E27FC236}">
                <a16:creationId xmlns:a16="http://schemas.microsoft.com/office/drawing/2014/main" id="{5CA6DBA0-4372-4B21-8C3F-54CF64A2B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6" y="3110850"/>
            <a:ext cx="321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dirty="0" err="1"/>
              <a:t>Hobbistas</a:t>
            </a:r>
            <a:r>
              <a:rPr lang="pt-BR" altLang="en-US" sz="1800" dirty="0"/>
              <a:t> e desenvolvedores</a:t>
            </a:r>
            <a:endParaRPr lang="en-US" altLang="en-US" sz="1800" dirty="0"/>
          </a:p>
        </p:txBody>
      </p:sp>
      <p:pic>
        <p:nvPicPr>
          <p:cNvPr id="41990" name="Imagem 2">
            <a:extLst>
              <a:ext uri="{FF2B5EF4-FFF2-40B4-BE49-F238E27FC236}">
                <a16:creationId xmlns:a16="http://schemas.microsoft.com/office/drawing/2014/main" id="{C496D101-9659-458E-AECF-6DDB7A4B3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578022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CaixaDeTexto 6">
            <a:extLst>
              <a:ext uri="{FF2B5EF4-FFF2-40B4-BE49-F238E27FC236}">
                <a16:creationId xmlns:a16="http://schemas.microsoft.com/office/drawing/2014/main" id="{7C6ED21A-6571-44A1-9A2E-5A85A8B7E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1" y="4640060"/>
            <a:ext cx="321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dirty="0" err="1"/>
              <a:t>Hobbistas</a:t>
            </a:r>
            <a:r>
              <a:rPr lang="pt-BR" altLang="en-US" sz="1800" dirty="0"/>
              <a:t> e desenvolvedores</a:t>
            </a:r>
            <a:endParaRPr lang="en-US" altLang="en-US" sz="1800" dirty="0"/>
          </a:p>
        </p:txBody>
      </p:sp>
      <p:pic>
        <p:nvPicPr>
          <p:cNvPr id="41992" name="Imagem 4">
            <a:extLst>
              <a:ext uri="{FF2B5EF4-FFF2-40B4-BE49-F238E27FC236}">
                <a16:creationId xmlns:a16="http://schemas.microsoft.com/office/drawing/2014/main" id="{384204FA-82AF-4B4D-BDE1-2FFF16AD5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35" y="5138397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CaixaDeTexto 5">
            <a:extLst>
              <a:ext uri="{FF2B5EF4-FFF2-40B4-BE49-F238E27FC236}">
                <a16:creationId xmlns:a16="http://schemas.microsoft.com/office/drawing/2014/main" id="{ABCA5C8B-02D7-4A36-9A39-DF50E45DC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226" y="6140459"/>
            <a:ext cx="8486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Não cita a Apache Foundation (empresa de software livre) mas cita a “Wired”</a:t>
            </a:r>
            <a:endParaRPr lang="en-US" altLang="en-US" sz="180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1DCED5D-7ACA-4FAB-B0D5-A658DD72414E}"/>
              </a:ext>
            </a:extLst>
          </p:cNvPr>
          <p:cNvSpPr txBox="1">
            <a:spLocks/>
          </p:cNvSpPr>
          <p:nvPr/>
        </p:nvSpPr>
        <p:spPr>
          <a:xfrm>
            <a:off x="609600" y="63611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3 – As redes e as 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comunidades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”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5DB354FF-96FE-455C-A053-62A83A783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26443" y="1085021"/>
            <a:ext cx="8139113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sz="2000" i="1" dirty="0"/>
              <a:t>”uma rede é um conjunto de nós interconectados. Um nó é um ponto no qual uma curva apresenta uma interseção com ela mesma (</a:t>
            </a:r>
            <a:r>
              <a:rPr lang="pt-BR" altLang="pt-BR" sz="2000" i="1" dirty="0" err="1"/>
              <a:t>intersects</a:t>
            </a:r>
            <a:r>
              <a:rPr lang="pt-BR" altLang="pt-BR" sz="2000" i="1" dirty="0"/>
              <a:t> </a:t>
            </a:r>
            <a:r>
              <a:rPr lang="pt-BR" altLang="pt-BR" sz="2000" i="1" dirty="0" err="1"/>
              <a:t>itself</a:t>
            </a:r>
            <a:r>
              <a:rPr lang="pt-BR" altLang="pt-BR" sz="2000" i="1" dirty="0"/>
              <a:t>). O que um nó é, falando concretamente, depende da espécie da rede concreta da qual estamos falando”. </a:t>
            </a:r>
            <a:endParaRPr lang="pt-BR" altLang="pt-BR" i="1" dirty="0"/>
          </a:p>
          <a:p>
            <a:pPr>
              <a:buFont typeface="Wingdings" pitchFamily="2" charset="2"/>
              <a:buNone/>
            </a:pPr>
            <a:r>
              <a:rPr lang="pt-BR" altLang="pt-BR" i="1" dirty="0"/>
              <a:t>   </a:t>
            </a:r>
            <a:r>
              <a:rPr lang="pt-BR" altLang="pt-BR" sz="2000" i="1" dirty="0"/>
              <a:t>(CASTELLS, 1996).</a:t>
            </a:r>
          </a:p>
          <a:p>
            <a:pPr>
              <a:buFont typeface="Wingdings" pitchFamily="2" charset="2"/>
              <a:buNone/>
            </a:pPr>
            <a:endParaRPr lang="pt-BR" altLang="pt-B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C1D7B1-75C1-438A-A06A-E1347005D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443" y="3142421"/>
            <a:ext cx="845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000" i="1" dirty="0"/>
              <a:t>Há uma esfera sistêmica e uma esfera da vida. (HABERMAS).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000" i="1" dirty="0" err="1"/>
              <a:t>Lebenswelt</a:t>
            </a:r>
            <a:r>
              <a:rPr lang="pt-BR" sz="2000" i="1" dirty="0"/>
              <a:t> – lógica da vida Husserl.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000" i="1" dirty="0"/>
              <a:t>sistemas econômico e administrativo dominados lógica instrumental,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000" dirty="0">
                <a:latin typeface="Arial" charset="0"/>
              </a:rPr>
              <a:t>percepção da sociedade a partir da lógica instrumental (sistêmica), e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000" i="1" dirty="0"/>
              <a:t>A verdadeira lógica da vida ... Como as coisas acontecem e fluem.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endParaRPr lang="pt-BR" sz="2800" kern="0" dirty="0"/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6F324437-9FF1-4422-A7A8-2018D44C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86400"/>
            <a:ext cx="1295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4DDBD1F-E0B5-41DC-9A74-6FEFA65E7751}"/>
              </a:ext>
            </a:extLst>
          </p:cNvPr>
          <p:cNvSpPr txBox="1">
            <a:spLocks/>
          </p:cNvSpPr>
          <p:nvPr/>
        </p:nvSpPr>
        <p:spPr>
          <a:xfrm>
            <a:off x="609600" y="103367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3 – Mas o que é a rede no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sentido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social	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D79E332C-AC48-4E08-BFC0-0D43B72305F4}"/>
              </a:ext>
            </a:extLst>
          </p:cNvPr>
          <p:cNvSpPr txBox="1"/>
          <p:nvPr/>
        </p:nvSpPr>
        <p:spPr>
          <a:xfrm>
            <a:off x="3163887" y="3679688"/>
            <a:ext cx="5864225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14313" indent="-214313">
              <a:buFontTx/>
              <a:buChar char="-"/>
              <a:defRPr/>
            </a:pPr>
            <a:r>
              <a:rPr lang="pt-BR" dirty="0">
                <a:latin typeface="Arial" charset="0"/>
              </a:rPr>
              <a:t>motivações e oportunidades reforçam a participação </a:t>
            </a:r>
          </a:p>
          <a:p>
            <a:pPr>
              <a:defRPr/>
            </a:pPr>
            <a:r>
              <a:rPr lang="pt-BR" dirty="0">
                <a:latin typeface="Arial" charset="0"/>
              </a:rPr>
              <a:t>     em comunidade e o compartilhamento, com</a:t>
            </a:r>
          </a:p>
          <a:p>
            <a:pPr marL="214313" indent="-214313">
              <a:buFontTx/>
              <a:buChar char="-"/>
              <a:defRPr/>
            </a:pPr>
            <a:r>
              <a:rPr lang="pt-BR" dirty="0">
                <a:latin typeface="Arial" charset="0"/>
              </a:rPr>
              <a:t> auxílio da tecnologia pode facilitar e impulsionar isto.</a:t>
            </a:r>
          </a:p>
        </p:txBody>
      </p:sp>
      <p:sp>
        <p:nvSpPr>
          <p:cNvPr id="9" name="Retângulo de cantos arredondados 4">
            <a:extLst>
              <a:ext uri="{FF2B5EF4-FFF2-40B4-BE49-F238E27FC236}">
                <a16:creationId xmlns:a16="http://schemas.microsoft.com/office/drawing/2014/main" id="{C32051BA-CB59-493B-AE0C-93B87FAB0A00}"/>
              </a:ext>
            </a:extLst>
          </p:cNvPr>
          <p:cNvSpPr/>
          <p:nvPr/>
        </p:nvSpPr>
        <p:spPr>
          <a:xfrm>
            <a:off x="3613943" y="4751114"/>
            <a:ext cx="4964112" cy="1079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1200" dirty="0">
                <a:solidFill>
                  <a:schemeClr val="tx1"/>
                </a:solidFill>
              </a:rPr>
              <a:t>“Hoje não somos mais destinatários e consumidores passivos de informação, mas sim remetentes e produtores ativos. Não nos contentamos mais em consumir informações passivamente, mas sim queremos produzi-las e comunica-las ativamente nós mesmos" (</a:t>
            </a:r>
            <a:r>
              <a:rPr lang="pt-BR" sz="1200" dirty="0" err="1">
                <a:solidFill>
                  <a:schemeClr val="tx1"/>
                </a:solidFill>
              </a:rPr>
              <a:t>Byung</a:t>
            </a:r>
            <a:r>
              <a:rPr lang="pt-BR" sz="1200" dirty="0">
                <a:solidFill>
                  <a:schemeClr val="tx1"/>
                </a:solidFill>
              </a:rPr>
              <a:t> </a:t>
            </a:r>
            <a:r>
              <a:rPr lang="pt-BR" sz="1200" dirty="0" err="1">
                <a:solidFill>
                  <a:schemeClr val="tx1"/>
                </a:solidFill>
              </a:rPr>
              <a:t>Chul</a:t>
            </a:r>
            <a:r>
              <a:rPr lang="pt-BR" sz="1200" dirty="0">
                <a:solidFill>
                  <a:schemeClr val="tx1"/>
                </a:solidFill>
              </a:rPr>
              <a:t> Han, 2018, pg. 36)</a:t>
            </a:r>
          </a:p>
        </p:txBody>
      </p:sp>
      <p:sp>
        <p:nvSpPr>
          <p:cNvPr id="10" name="Retângulo de cantos arredondados 6">
            <a:extLst>
              <a:ext uri="{FF2B5EF4-FFF2-40B4-BE49-F238E27FC236}">
                <a16:creationId xmlns:a16="http://schemas.microsoft.com/office/drawing/2014/main" id="{C0848CBF-B0EE-4A3A-8308-79FBEBC85A53}"/>
              </a:ext>
            </a:extLst>
          </p:cNvPr>
          <p:cNvSpPr/>
          <p:nvPr/>
        </p:nvSpPr>
        <p:spPr>
          <a:xfrm>
            <a:off x="3847686" y="2673350"/>
            <a:ext cx="4235450" cy="7556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1050" dirty="0">
                <a:solidFill>
                  <a:schemeClr val="tx1"/>
                </a:solidFill>
              </a:rPr>
              <a:t>“</a:t>
            </a:r>
            <a:r>
              <a:rPr lang="pt-BR" sz="1200" dirty="0">
                <a:solidFill>
                  <a:schemeClr val="tx1"/>
                </a:solidFill>
              </a:rPr>
              <a:t>A civilização atual a tudo confere um ar de semelhança"</a:t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M. Horkheimer e T. Adorno – a Indústria Cultural, 1947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D15BD00-3E6D-437A-965E-4F2CD88A58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653014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 fontScale="90000"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3 – 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mídia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é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meio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ou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canal) com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influência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social	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8C1302-BF8C-4F8C-8F39-FD748D980197}"/>
              </a:ext>
            </a:extLst>
          </p:cNvPr>
          <p:cNvSpPr txBox="1"/>
          <p:nvPr/>
        </p:nvSpPr>
        <p:spPr>
          <a:xfrm>
            <a:off x="2865713" y="1566726"/>
            <a:ext cx="5864225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14313" indent="-214313">
              <a:buFontTx/>
              <a:buChar char="-"/>
              <a:defRPr/>
            </a:pPr>
            <a:r>
              <a:rPr lang="pt-BR" dirty="0">
                <a:latin typeface="Arial" charset="0"/>
              </a:rPr>
              <a:t>Muito antes das novas mídias</a:t>
            </a:r>
          </a:p>
          <a:p>
            <a:pPr>
              <a:defRPr/>
            </a:pPr>
            <a:r>
              <a:rPr lang="pt-BR" dirty="0">
                <a:latin typeface="Arial" charset="0"/>
              </a:rPr>
              <a:t>     assistíamos passivamente o cinema e a TV.</a:t>
            </a:r>
          </a:p>
          <a:p>
            <a:pPr marL="214313" indent="-214313">
              <a:buFontTx/>
              <a:buChar char="-"/>
              <a:defRPr/>
            </a:pPr>
            <a:r>
              <a:rPr lang="pt-BR" dirty="0">
                <a:latin typeface="Arial" charset="0"/>
              </a:rPr>
              <a:t> auxílio da tecnologia pode facilitar e impulsionar isto.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defTabSz="548640">
              <a:spcBef>
                <a:spcPct val="20000"/>
              </a:spcBef>
            </a:pP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Aula 3 - </a:t>
            </a:r>
            <a:r>
              <a:rPr lang="en-US" sz="2400" b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Sociedade</a:t>
            </a: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				</a:t>
            </a:r>
            <a:r>
              <a:rPr lang="en-US" sz="1920" dirty="0" err="1">
                <a:solidFill>
                  <a:srgbClr val="FFFFFF"/>
                </a:solidFill>
                <a:latin typeface="Calibri"/>
              </a:rPr>
              <a:t>Sociedade</a:t>
            </a:r>
            <a:r>
              <a:rPr lang="en-US" sz="192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1920" dirty="0" err="1">
                <a:solidFill>
                  <a:srgbClr val="FFFFFF"/>
                </a:solidFill>
                <a:latin typeface="Calibri"/>
              </a:rPr>
              <a:t>em</a:t>
            </a:r>
            <a:r>
              <a:rPr lang="en-US" sz="1920" dirty="0">
                <a:solidFill>
                  <a:srgbClr val="FFFFFF"/>
                </a:solidFill>
                <a:latin typeface="Calibri"/>
              </a:rPr>
              <a:t> rede</a:t>
            </a:r>
          </a:p>
          <a:p>
            <a:pPr defTabSz="548640">
              <a:spcBef>
                <a:spcPct val="20000"/>
              </a:spcBef>
            </a:pPr>
            <a:endParaRPr lang="en-US" sz="1920" dirty="0">
              <a:solidFill>
                <a:srgbClr val="FFFFFF"/>
              </a:solidFill>
              <a:latin typeface="Calibri"/>
            </a:endParaRPr>
          </a:p>
          <a:p>
            <a:pPr defTabSz="548640">
              <a:spcBef>
                <a:spcPct val="20000"/>
              </a:spcBef>
            </a:pPr>
            <a:endParaRPr lang="en-US" sz="1920" b="1" dirty="0">
              <a:solidFill>
                <a:prstClr val="white">
                  <a:lumMod val="8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73440" y="6479880"/>
            <a:ext cx="310896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548640"/>
            <a:r>
              <a:rPr lang="en-US" sz="1080" b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Marcos L. </a:t>
            </a:r>
            <a:r>
              <a:rPr lang="en-US" sz="1080" b="1" dirty="0" err="1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Mucheroni</a:t>
            </a:r>
            <a:r>
              <a:rPr lang="en-US" sz="1080" b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– Redes </a:t>
            </a:r>
            <a:r>
              <a:rPr lang="en-US" sz="1080" b="1" dirty="0" err="1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Eletronicas</a:t>
            </a:r>
            <a:endParaRPr lang="en-US" sz="720" i="1" dirty="0">
              <a:solidFill>
                <a:prstClr val="white">
                  <a:lumMod val="6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3992881" y="182881"/>
            <a:ext cx="54863" cy="502920"/>
          </a:xfrm>
          <a:prstGeom prst="rect">
            <a:avLst/>
          </a:prstGeom>
          <a:solidFill>
            <a:schemeClr val="bg1"/>
          </a:solidFill>
        </p:spPr>
        <p:txBody>
          <a:bodyPr vert="horz" lIns="109728" tIns="54864" rIns="109728" bIns="54864" rtlCol="0">
            <a:normAutofit/>
          </a:bodyPr>
          <a:lstStyle/>
          <a:p>
            <a:pPr defTabSz="548640">
              <a:spcBef>
                <a:spcPct val="20000"/>
              </a:spcBef>
            </a:pPr>
            <a:endParaRPr lang="en-US" sz="1920" b="1" dirty="0">
              <a:solidFill>
                <a:prstClr val="white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470E55-78C2-4657-8BA7-37C81B013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1567644"/>
            <a:ext cx="5071662" cy="4640681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sz="2000" b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algn="l"/>
            <a:r>
              <a:rPr lang="en-US" sz="2000" dirty="0">
                <a:solidFill>
                  <a:srgbClr val="202124"/>
                </a:solidFill>
                <a:latin typeface="inherit"/>
              </a:rPr>
              <a:t>[nova </a:t>
            </a:r>
            <a:r>
              <a:rPr lang="pt-BR" altLang="pt-BR" sz="2000" dirty="0">
                <a:solidFill>
                  <a:srgbClr val="202124"/>
                </a:solidFill>
                <a:latin typeface="inherit"/>
              </a:rPr>
              <a:t>economia] </a:t>
            </a:r>
            <a:r>
              <a:rPr lang="pt-BR" sz="2100" dirty="0">
                <a:solidFill>
                  <a:srgbClr val="202124"/>
                </a:solidFill>
                <a:latin typeface="inherit"/>
              </a:rPr>
              <a:t> </a:t>
            </a:r>
            <a:r>
              <a:rPr lang="pt-BR" sz="2000" dirty="0">
                <a:solidFill>
                  <a:srgbClr val="202124"/>
                </a:solidFill>
                <a:latin typeface="inherit"/>
              </a:rPr>
              <a:t>é uma expressão que define uma diferente lógica de mercado, que deixa de se concentrar em produtos para priorizar serviços. </a:t>
            </a:r>
            <a:endParaRPr lang="en-US" sz="2000" dirty="0">
              <a:solidFill>
                <a:srgbClr val="202124"/>
              </a:solidFill>
              <a:latin typeface="inherit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1. </a:t>
            </a:r>
          </a:p>
          <a:p>
            <a:pPr algn="l"/>
            <a:r>
              <a:rPr lang="pt-BR" sz="2000" dirty="0">
                <a:solidFill>
                  <a:srgbClr val="202124"/>
                </a:solidFill>
                <a:latin typeface="inherit"/>
              </a:rPr>
              <a:t>cultura centrada em pessoas (redes), junto a impactos expressivos da tecnologia (mídias), mudanças velozes e colaboração (influência).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2.</a:t>
            </a:r>
            <a:r>
              <a:rPr lang="pt-PT" altLang="pt-BR" sz="2000" dirty="0">
                <a:solidFill>
                  <a:srgbClr val="202124"/>
                </a:solidFill>
                <a:latin typeface="inherit"/>
              </a:rPr>
              <a:t> Mão de obra mundial (barata), produção de chips Coréia do Sul e Taiwan, moedas: Euro, dolar e Yuan</a:t>
            </a:r>
            <a:r>
              <a:rPr lang="pt-PT" altLang="pt-BR" sz="7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3. </a:t>
            </a:r>
            <a:r>
              <a:rPr lang="pt-BR" sz="2000" dirty="0">
                <a:solidFill>
                  <a:srgbClr val="202124"/>
                </a:solidFill>
                <a:latin typeface="inherit"/>
                <a:ea typeface="Helvetica" pitchFamily="36" charset="0"/>
                <a:cs typeface="Helvetica" pitchFamily="36" charset="0"/>
              </a:rPr>
              <a:t>Perigos: g</a:t>
            </a:r>
            <a:r>
              <a:rPr lang="pt-BR" sz="2000" dirty="0">
                <a:solidFill>
                  <a:srgbClr val="202124"/>
                </a:solidFill>
                <a:latin typeface="inherit"/>
              </a:rPr>
              <a:t>rãos da Ucrânia via Mar negro, fertilizantes Rússia,  </a:t>
            </a:r>
            <a:r>
              <a:rPr lang="pt-BR" sz="2000" dirty="0" err="1">
                <a:solidFill>
                  <a:srgbClr val="202124"/>
                </a:solidFill>
                <a:latin typeface="inherit"/>
              </a:rPr>
              <a:t>fintechs</a:t>
            </a:r>
            <a:r>
              <a:rPr lang="pt-BR" sz="2000" dirty="0">
                <a:solidFill>
                  <a:srgbClr val="202124"/>
                </a:solidFill>
                <a:latin typeface="inherit"/>
              </a:rPr>
              <a:t> e banco dos </a:t>
            </a:r>
            <a:r>
              <a:rPr lang="pt-BR" sz="2000" dirty="0" err="1">
                <a:solidFill>
                  <a:srgbClr val="202124"/>
                </a:solidFill>
                <a:latin typeface="inherit"/>
              </a:rPr>
              <a:t>Brics</a:t>
            </a:r>
            <a:r>
              <a:rPr lang="pt-BR" sz="2000" dirty="0">
                <a:solidFill>
                  <a:srgbClr val="202124"/>
                </a:solidFill>
                <a:latin typeface="inherit"/>
              </a:rPr>
              <a:t> (nova moeda?).</a:t>
            </a:r>
            <a:r>
              <a:rPr lang="en-US" sz="2000" dirty="0">
                <a:solidFill>
                  <a:srgbClr val="202124"/>
                </a:solidFill>
                <a:latin typeface="inherit"/>
              </a:rPr>
              <a:t>	</a:t>
            </a:r>
          </a:p>
          <a:p>
            <a:pPr algn="l"/>
            <a:r>
              <a:rPr lang="en-US" sz="2000" dirty="0" err="1">
                <a:solidFill>
                  <a:srgbClr val="202124"/>
                </a:solidFill>
                <a:latin typeface="inherit"/>
              </a:rPr>
              <a:t>Artigo</a:t>
            </a:r>
            <a:r>
              <a:rPr lang="en-US" sz="2000" dirty="0">
                <a:solidFill>
                  <a:srgbClr val="202124"/>
                </a:solidFill>
                <a:latin typeface="inherit"/>
              </a:rPr>
              <a:t>: Mandel, </a:t>
            </a:r>
            <a:r>
              <a:rPr lang="en-US" sz="2100" dirty="0">
                <a:solidFill>
                  <a:srgbClr val="202124"/>
                </a:solidFill>
                <a:latin typeface="inherit"/>
              </a:rPr>
              <a:t>“The Triumph of the New Economy – A powerful payoff from globalization and the Info Revolution” </a:t>
            </a:r>
            <a:r>
              <a:rPr lang="en-US" sz="2100" dirty="0" err="1">
                <a:solidFill>
                  <a:srgbClr val="202124"/>
                </a:solidFill>
                <a:latin typeface="inherit"/>
              </a:rPr>
              <a:t>revista</a:t>
            </a:r>
            <a:r>
              <a:rPr lang="en-US" sz="2100" dirty="0">
                <a:solidFill>
                  <a:srgbClr val="202124"/>
                </a:solidFill>
                <a:latin typeface="inherit"/>
              </a:rPr>
              <a:t> Business Week,	</a:t>
            </a:r>
            <a:r>
              <a:rPr lang="en-US" sz="1548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		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991E41D-5CD2-40DE-AC4F-37319A482416}"/>
              </a:ext>
            </a:extLst>
          </p:cNvPr>
          <p:cNvSpPr txBox="1">
            <a:spLocks/>
          </p:cNvSpPr>
          <p:nvPr/>
        </p:nvSpPr>
        <p:spPr>
          <a:xfrm>
            <a:off x="5541784" y="1140406"/>
            <a:ext cx="4993693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spcBef>
                <a:spcPct val="20000"/>
              </a:spcBef>
            </a:pPr>
            <a:r>
              <a:rPr lang="pt-BR" altLang="pt-BR" sz="1900" dirty="0" err="1"/>
              <a:t>Castells</a:t>
            </a:r>
            <a:r>
              <a:rPr lang="pt-BR" altLang="pt-BR" sz="1900" dirty="0"/>
              <a:t>: </a:t>
            </a:r>
            <a:r>
              <a:rPr lang="pt-BR" dirty="0"/>
              <a:t>A dimensão social da Revolução da Tecnologia da Informação cumpre uma lei sobre a relação entre a tecnologia e a sociedade proposta de algum tempo atrás por Melvin </a:t>
            </a:r>
            <a:r>
              <a:rPr lang="pt-BR" dirty="0" err="1"/>
              <a:t>Kranzberg</a:t>
            </a:r>
            <a:r>
              <a:rPr lang="pt-BR" dirty="0"/>
              <a:t>: </a:t>
            </a:r>
            <a:r>
              <a:rPr lang="pt-BR" i="1" dirty="0"/>
              <a:t>"A primeira lei de </a:t>
            </a:r>
            <a:r>
              <a:rPr lang="pt-BR" i="1" dirty="0" err="1"/>
              <a:t>Kranzberg</a:t>
            </a:r>
            <a:r>
              <a:rPr lang="pt-BR" i="1" dirty="0"/>
              <a:t> diz: A tecnologia não é nem boa, nem ruim, e também não é neutra."</a:t>
            </a:r>
            <a:r>
              <a:rPr lang="pt-BR" dirty="0"/>
              <a:t> </a:t>
            </a:r>
          </a:p>
          <a:p>
            <a:pPr>
              <a:spcBef>
                <a:spcPct val="20000"/>
              </a:spcBef>
            </a:pPr>
            <a:r>
              <a:rPr lang="pt-BR" dirty="0"/>
              <a:t>É uma força que provavelmente está, mais do que nunca, sob o atual paradigma tecnológico que penetra no âmago da vida e da mente.</a:t>
            </a:r>
          </a:p>
          <a:p>
            <a:pPr>
              <a:spcBef>
                <a:spcPct val="20000"/>
              </a:spcBef>
            </a:pPr>
            <a:r>
              <a:rPr lang="pt-BR" dirty="0"/>
              <a:t>Examinou a evolução do mercado de trabalho dos países do G-7 entre 1920 e 1990 e chegou a conclusão que podem haver outros modelos.</a:t>
            </a:r>
          </a:p>
          <a:p>
            <a:pPr>
              <a:spcBef>
                <a:spcPct val="20000"/>
              </a:spcBef>
            </a:pPr>
            <a:r>
              <a:rPr lang="pt-BR" dirty="0"/>
              <a:t>Não imaginava na época a guerra que pode mudar o mercado e pode dar origem a outros processos ou retrocessos.  </a:t>
            </a:r>
          </a:p>
          <a:p>
            <a:pPr>
              <a:spcBef>
                <a:spcPct val="20000"/>
              </a:spcBef>
            </a:pPr>
            <a:endParaRPr lang="pt-BR" sz="1297" b="1" i="1" dirty="0">
              <a:solidFill>
                <a:schemeClr val="bg1">
                  <a:lumMod val="6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>
              <a:spcBef>
                <a:spcPct val="20000"/>
              </a:spcBef>
            </a:pP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Fonte: </a:t>
            </a:r>
            <a:r>
              <a:rPr lang="en-US" sz="1297" b="1" i="1" u="sng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  <a:hlinkClick r:id="rId2"/>
              </a:rPr>
              <a:t>Manuel Castells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, A </a:t>
            </a:r>
            <a:r>
              <a:rPr lang="en-US" sz="1297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sociedade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1297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em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Rede. </a:t>
            </a:r>
            <a:r>
              <a:rPr lang="en-US" sz="20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 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B884537-694A-480F-BCB4-A19F9C311B11}"/>
              </a:ext>
            </a:extLst>
          </p:cNvPr>
          <p:cNvSpPr txBox="1"/>
          <p:nvPr/>
        </p:nvSpPr>
        <p:spPr>
          <a:xfrm>
            <a:off x="266700" y="1007022"/>
            <a:ext cx="4589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Contexto Social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A831E9F-48AF-400A-82F7-BF258C6D0A79}"/>
              </a:ext>
            </a:extLst>
          </p:cNvPr>
          <p:cNvSpPr txBox="1"/>
          <p:nvPr/>
        </p:nvSpPr>
        <p:spPr>
          <a:xfrm>
            <a:off x="5344548" y="4417006"/>
            <a:ext cx="5071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Economia e redes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CaixaDeTexto 1">
            <a:extLst>
              <a:ext uri="{FF2B5EF4-FFF2-40B4-BE49-F238E27FC236}">
                <a16:creationId xmlns:a16="http://schemas.microsoft.com/office/drawing/2014/main" id="{CA450E9A-F768-4F55-8EC5-11C99367C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061" y="4766367"/>
            <a:ext cx="10074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dirty="0"/>
              <a:t>Não estamos na era da informação, a informação sempre existiu! As tecnologias da </a:t>
            </a:r>
            <a:r>
              <a:rPr lang="pt-BR" altLang="en-US" sz="1800" dirty="0" err="1"/>
              <a:t>infor</a:t>
            </a:r>
            <a:r>
              <a:rPr lang="pt-BR" altLang="en-US" sz="1800" dirty="0"/>
              <a:t>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dirty="0"/>
              <a:t>mação e da comunicação estão interferindo na sociedade e mudando comportamentos, 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dirty="0"/>
              <a:t>Novo impulso é que elas são quase onipresentes, moldam nossos “impulsos” e agora talvez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dirty="0"/>
              <a:t>quase oniscientes, mas o que é ter consciência?.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FDEBED9E-F335-4746-BD09-9A34C33B7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586" y="1415401"/>
            <a:ext cx="5154612" cy="4641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  <a:defRPr/>
            </a:pPr>
            <a:r>
              <a:rPr lang="pt-BR" altLang="en-US" sz="2000" kern="0" dirty="0"/>
              <a:t>“</a:t>
            </a:r>
            <a:r>
              <a:rPr lang="pt-PT" sz="2000" kern="0" dirty="0">
                <a:ea typeface="ＭＳ Ｐゴシック" panose="020B0600070205080204" pitchFamily="34" charset="-128"/>
              </a:rPr>
              <a:t>Arrastamo-nos por trás da </a:t>
            </a:r>
            <a:r>
              <a:rPr lang="pt-PT" sz="2000" kern="0" dirty="0" err="1">
                <a:ea typeface="ＭＳ Ｐゴシック" panose="020B0600070205080204" pitchFamily="34" charset="-128"/>
              </a:rPr>
              <a:t>mídia</a:t>
            </a:r>
            <a:r>
              <a:rPr lang="pt-PT" sz="2000" kern="0" dirty="0">
                <a:ea typeface="ＭＳ Ｐゴシック" panose="020B0600070205080204" pitchFamily="34" charset="-128"/>
              </a:rPr>
              <a:t> digital, que, aquém da decisão consciente, </a:t>
            </a:r>
            <a:r>
              <a:rPr lang="pt-PT" sz="2000" b="1" kern="0" dirty="0">
                <a:ea typeface="ＭＳ Ｐゴシック" panose="020B0600070205080204" pitchFamily="34" charset="-128"/>
              </a:rPr>
              <a:t>transforma decisivamente nosso </a:t>
            </a:r>
            <a:r>
              <a:rPr lang="pt-PT" sz="2000" b="1" kern="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comportamento</a:t>
            </a:r>
            <a:r>
              <a:rPr lang="pt-PT" sz="2000" kern="0" dirty="0">
                <a:ea typeface="ＭＳ Ｐゴシック" panose="020B0600070205080204" pitchFamily="34" charset="-128"/>
              </a:rPr>
              <a:t>, nossa </a:t>
            </a:r>
            <a:r>
              <a:rPr lang="pt-PT" sz="2000" kern="0" dirty="0" err="1">
                <a:ea typeface="ＭＳ Ｐゴシック" panose="020B0600070205080204" pitchFamily="34" charset="-128"/>
              </a:rPr>
              <a:t>percepção</a:t>
            </a:r>
            <a:r>
              <a:rPr lang="pt-PT" sz="2000" kern="0" dirty="0">
                <a:ea typeface="ＭＳ Ｐゴシック" panose="020B0600070205080204" pitchFamily="34" charset="-128"/>
              </a:rPr>
              <a:t>, nossa sensação, nosso pensamento, nossa vida em conjunto. Um </a:t>
            </a:r>
            <a:r>
              <a:rPr lang="pt-PT" sz="2000" kern="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enxame digital</a:t>
            </a:r>
            <a:r>
              <a:rPr lang="pt-BR" sz="2000" kern="0" dirty="0">
                <a:ea typeface="ＭＳ Ｐゴシック" panose="020B0600070205080204" pitchFamily="34" charset="-128"/>
              </a:rPr>
              <a:t>!” </a:t>
            </a:r>
          </a:p>
          <a:p>
            <a:pPr marL="0" indent="0" algn="r">
              <a:buNone/>
              <a:defRPr/>
            </a:pPr>
            <a:r>
              <a:rPr lang="pt-BR" altLang="en-US" sz="1400" kern="0" dirty="0" err="1"/>
              <a:t>Byung</a:t>
            </a:r>
            <a:r>
              <a:rPr lang="pt-BR" altLang="en-US" sz="1400" kern="0" dirty="0"/>
              <a:t> </a:t>
            </a:r>
            <a:r>
              <a:rPr lang="pt-BR" altLang="en-US" sz="1400" kern="0" dirty="0" err="1"/>
              <a:t>Chul</a:t>
            </a:r>
            <a:r>
              <a:rPr lang="pt-BR" altLang="en-US" sz="1400" kern="0" dirty="0"/>
              <a:t> Han– Universidade de Artes de Berlim.</a:t>
            </a:r>
          </a:p>
        </p:txBody>
      </p:sp>
      <p:pic>
        <p:nvPicPr>
          <p:cNvPr id="25607" name="Picture 9" descr="Byung-Chul Han: você ainda vai ouvir falar dele | VEJA RIO">
            <a:extLst>
              <a:ext uri="{FF2B5EF4-FFF2-40B4-BE49-F238E27FC236}">
                <a16:creationId xmlns:a16="http://schemas.microsoft.com/office/drawing/2014/main" id="{1E837184-0CB7-4283-8F30-7C440FADD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530" y="2165905"/>
            <a:ext cx="3027362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8D432AC-325D-47EE-8050-E523491A3FE2}"/>
              </a:ext>
            </a:extLst>
          </p:cNvPr>
          <p:cNvSpPr txBox="1">
            <a:spLocks/>
          </p:cNvSpPr>
          <p:nvPr/>
        </p:nvSpPr>
        <p:spPr>
          <a:xfrm>
            <a:off x="609600" y="234881"/>
            <a:ext cx="10972800" cy="653014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 anchor="ctr">
            <a:normAutofit fontScale="90000" lnSpcReduction="20000"/>
          </a:bodyPr>
          <a:lstStyle>
            <a:lvl1pPr algn="ctr" defTabSz="548640" rtl="0" eaLnBrk="1" latinLnBrk="0" hangingPunct="1"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b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</a:b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Aula 3 – </a:t>
            </a:r>
            <a:r>
              <a:rPr lang="en-US" sz="2400" b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Comportamentos</a:t>
            </a:r>
            <a:endParaRPr lang="en-US" sz="192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endParaRPr lang="en-US" sz="192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endParaRPr lang="en-US" sz="1920" b="1" dirty="0">
              <a:solidFill>
                <a:prstClr val="white">
                  <a:lumMod val="8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Espaço Reservado para Conteúdo 2">
            <a:extLst>
              <a:ext uri="{FF2B5EF4-FFF2-40B4-BE49-F238E27FC236}">
                <a16:creationId xmlns:a16="http://schemas.microsoft.com/office/drawing/2014/main" id="{8FBF36C5-B80A-42C6-8252-0C7FFB1ED0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11760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pt-BR" altLang="en-US" dirty="0"/>
              <a:t>Tese de doutorado em Heidegger, 3 conceitos:</a:t>
            </a:r>
          </a:p>
          <a:p>
            <a:pPr marL="0" indent="0">
              <a:buNone/>
            </a:pPr>
            <a:endParaRPr lang="pt-BR" alt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alt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dirty="0"/>
          </a:p>
        </p:txBody>
      </p:sp>
      <p:sp>
        <p:nvSpPr>
          <p:cNvPr id="4" name="Retângulo de cantos arredondados 4">
            <a:extLst>
              <a:ext uri="{FF2B5EF4-FFF2-40B4-BE49-F238E27FC236}">
                <a16:creationId xmlns:a16="http://schemas.microsoft.com/office/drawing/2014/main" id="{902A8D92-0DF8-4F19-8685-426B99EDC2DC}"/>
              </a:ext>
            </a:extLst>
          </p:cNvPr>
          <p:cNvSpPr/>
          <p:nvPr/>
        </p:nvSpPr>
        <p:spPr>
          <a:xfrm>
            <a:off x="3276601" y="1928261"/>
            <a:ext cx="4765675" cy="1079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“falta a </a:t>
            </a:r>
            <a:r>
              <a:rPr lang="pt-B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informação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em contrapartida, o espaço </a:t>
            </a:r>
            <a:r>
              <a:rPr lang="pt-BR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interior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pt-BR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interioridade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permitiria se retirar ou se velar. Nela não bate, Heidegger diria, nenhum </a:t>
            </a:r>
            <a:r>
              <a:rPr lang="pt-BR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coração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(Han, 2018, p. 74)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id="{526AE388-BAEE-46C5-B8A1-C20B96E3D12F}"/>
              </a:ext>
            </a:extLst>
          </p:cNvPr>
          <p:cNvSpPr/>
          <p:nvPr/>
        </p:nvSpPr>
        <p:spPr>
          <a:xfrm>
            <a:off x="3276601" y="3254928"/>
            <a:ext cx="4765675" cy="5953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“uma pura positividade, uma pura exterioridade caracteriza a </a:t>
            </a:r>
            <a:r>
              <a:rPr lang="pt-BR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informação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(Han, 2018, p. 74)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4">
            <a:extLst>
              <a:ext uri="{FF2B5EF4-FFF2-40B4-BE49-F238E27FC236}">
                <a16:creationId xmlns:a16="http://schemas.microsoft.com/office/drawing/2014/main" id="{D51CD321-D799-4165-9269-5DA6C4F43906}"/>
              </a:ext>
            </a:extLst>
          </p:cNvPr>
          <p:cNvSpPr/>
          <p:nvPr/>
        </p:nvSpPr>
        <p:spPr>
          <a:xfrm>
            <a:off x="3276601" y="4147897"/>
            <a:ext cx="4765675" cy="1079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a </a:t>
            </a:r>
            <a:r>
              <a:rPr lang="pt-BR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informação</a:t>
            </a:r>
            <a:r>
              <a:rPr lang="pt-BR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aditiva, enquanto a verdade exclusiva e seletiva. Diferentemente da </a:t>
            </a:r>
            <a:r>
              <a:rPr lang="pt-BR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informação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ela não produz nenhum monte [</a:t>
            </a:r>
            <a:r>
              <a:rPr lang="pt-BR" sz="1600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Haufen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]” (Han, 2018, p. 74).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C3B192-8AAF-469E-A2A7-126EA988AD6F}"/>
              </a:ext>
            </a:extLst>
          </p:cNvPr>
          <p:cNvSpPr txBox="1">
            <a:spLocks/>
          </p:cNvSpPr>
          <p:nvPr/>
        </p:nvSpPr>
        <p:spPr>
          <a:xfrm>
            <a:off x="609600" y="234881"/>
            <a:ext cx="10972800" cy="653014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 anchor="ctr">
            <a:normAutofit fontScale="90000" lnSpcReduction="20000"/>
          </a:bodyPr>
          <a:lstStyle>
            <a:lvl1pPr algn="ctr" defTabSz="548640" rtl="0" eaLnBrk="1" latinLnBrk="0" hangingPunct="1"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b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</a:b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Aula 3 – </a:t>
            </a:r>
            <a:r>
              <a:rPr lang="en-US" sz="2400" b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Entendendo</a:t>
            </a: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Byung </a:t>
            </a:r>
            <a:r>
              <a:rPr lang="en-US" sz="2400" b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Chul</a:t>
            </a: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Han</a:t>
            </a:r>
            <a:endParaRPr lang="en-US" sz="192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endParaRPr lang="en-US" sz="192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endParaRPr lang="en-US" sz="1920" b="1" dirty="0">
              <a:solidFill>
                <a:prstClr val="white">
                  <a:lumMod val="8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Espaço Reservado para Conteúdo 2">
            <a:extLst>
              <a:ext uri="{FF2B5EF4-FFF2-40B4-BE49-F238E27FC236}">
                <a16:creationId xmlns:a16="http://schemas.microsoft.com/office/drawing/2014/main" id="{8FBF36C5-B80A-42C6-8252-0C7FFB1ED0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11760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pt-BR" altLang="en-US" dirty="0"/>
              <a:t>Primeiro capítulo do “Enxame” – Sem respeito</a:t>
            </a:r>
          </a:p>
          <a:p>
            <a:pPr marL="0" indent="0">
              <a:buNone/>
            </a:pPr>
            <a:endParaRPr lang="pt-BR" alt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alt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dirty="0"/>
          </a:p>
        </p:txBody>
      </p:sp>
      <p:sp>
        <p:nvSpPr>
          <p:cNvPr id="4" name="Retângulo de cantos arredondados 4">
            <a:extLst>
              <a:ext uri="{FF2B5EF4-FFF2-40B4-BE49-F238E27FC236}">
                <a16:creationId xmlns:a16="http://schemas.microsoft.com/office/drawing/2014/main" id="{902A8D92-0DF8-4F19-8685-426B99EDC2DC}"/>
              </a:ext>
            </a:extLst>
          </p:cNvPr>
          <p:cNvSpPr/>
          <p:nvPr/>
        </p:nvSpPr>
        <p:spPr>
          <a:xfrm>
            <a:off x="3276601" y="1928261"/>
            <a:ext cx="4765675" cy="1079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 </a:t>
            </a:r>
            <a:r>
              <a:rPr lang="pt-BR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respeito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pressupõe um olhar distanciado, um </a:t>
            </a:r>
            <a:r>
              <a:rPr lang="pt-BR" sz="16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pathos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pt-BR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distância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Hoje, ele dá lugar a um ver sem distância, característico do </a:t>
            </a:r>
            <a:r>
              <a:rPr lang="pt-BR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espetáculo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 </a:t>
            </a:r>
          </a:p>
          <a:p>
            <a:pPr algn="just">
              <a:defRPr/>
            </a:pP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(Han, 2018, p. 11)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id="{526AE388-BAEE-46C5-B8A1-C20B96E3D12F}"/>
              </a:ext>
            </a:extLst>
          </p:cNvPr>
          <p:cNvSpPr/>
          <p:nvPr/>
        </p:nvSpPr>
        <p:spPr>
          <a:xfrm>
            <a:off x="3276601" y="3254928"/>
            <a:ext cx="4765675" cy="5953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“O </a:t>
            </a:r>
            <a:r>
              <a:rPr lang="pt-BR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respeito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é o alicerce da esfera pública.  Onde ele desaparece, ela desmorona”,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(Han, 2018, p. 12)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4">
            <a:extLst>
              <a:ext uri="{FF2B5EF4-FFF2-40B4-BE49-F238E27FC236}">
                <a16:creationId xmlns:a16="http://schemas.microsoft.com/office/drawing/2014/main" id="{D51CD321-D799-4165-9269-5DA6C4F43906}"/>
              </a:ext>
            </a:extLst>
          </p:cNvPr>
          <p:cNvSpPr/>
          <p:nvPr/>
        </p:nvSpPr>
        <p:spPr>
          <a:xfrm>
            <a:off x="3276601" y="4147897"/>
            <a:ext cx="4765675" cy="1079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“É justamente a técnica do isolamento e da separação, como em </a:t>
            </a:r>
            <a:r>
              <a:rPr lang="pt-BR" sz="1600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Adyton</a:t>
            </a:r>
            <a:r>
              <a:rPr lang="pt-BR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que gera a veneração e a admiração.” (Han, 2018, p. 13).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C3B192-8AAF-469E-A2A7-126EA988AD6F}"/>
              </a:ext>
            </a:extLst>
          </p:cNvPr>
          <p:cNvSpPr txBox="1">
            <a:spLocks/>
          </p:cNvSpPr>
          <p:nvPr/>
        </p:nvSpPr>
        <p:spPr>
          <a:xfrm>
            <a:off x="609600" y="234881"/>
            <a:ext cx="10972800" cy="653014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 anchor="ctr">
            <a:normAutofit fontScale="90000" lnSpcReduction="20000"/>
          </a:bodyPr>
          <a:lstStyle>
            <a:lvl1pPr algn="ctr" defTabSz="548640" rtl="0" eaLnBrk="1" latinLnBrk="0" hangingPunct="1"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b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</a:b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Aula 3 – </a:t>
            </a:r>
            <a:r>
              <a:rPr lang="en-US" sz="2400" b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Entendendo</a:t>
            </a: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Byung </a:t>
            </a:r>
            <a:r>
              <a:rPr lang="en-US" sz="2400" b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Chul</a:t>
            </a: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Han</a:t>
            </a:r>
            <a:endParaRPr lang="en-US" sz="192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endParaRPr lang="en-US" sz="192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endParaRPr lang="en-US" sz="1920" b="1" dirty="0">
              <a:solidFill>
                <a:prstClr val="white">
                  <a:lumMod val="8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00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Espaço Reservado para Conteúdo 2">
            <a:extLst>
              <a:ext uri="{FF2B5EF4-FFF2-40B4-BE49-F238E27FC236}">
                <a16:creationId xmlns:a16="http://schemas.microsoft.com/office/drawing/2014/main" id="{8FBF36C5-B80A-42C6-8252-0C7FFB1ED0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11760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pt-BR" altLang="en-US" dirty="0"/>
              <a:t>Primeiro capítulo do “Enxame” – Sem respeito</a:t>
            </a:r>
          </a:p>
          <a:p>
            <a:pPr marL="0" indent="0">
              <a:buNone/>
            </a:pPr>
            <a:endParaRPr lang="pt-BR" alt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alt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dirty="0"/>
          </a:p>
        </p:txBody>
      </p:sp>
      <p:sp>
        <p:nvSpPr>
          <p:cNvPr id="4" name="Retângulo de cantos arredondados 4">
            <a:extLst>
              <a:ext uri="{FF2B5EF4-FFF2-40B4-BE49-F238E27FC236}">
                <a16:creationId xmlns:a16="http://schemas.microsoft.com/office/drawing/2014/main" id="{902A8D92-0DF8-4F19-8685-426B99EDC2DC}"/>
              </a:ext>
            </a:extLst>
          </p:cNvPr>
          <p:cNvSpPr/>
          <p:nvPr/>
        </p:nvSpPr>
        <p:spPr>
          <a:xfrm>
            <a:off x="3276601" y="1928261"/>
            <a:ext cx="4765675" cy="1079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 </a:t>
            </a:r>
            <a:r>
              <a:rPr lang="pt-BR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respeito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como meio de comunicação exerce um efeito semelhante ao do poder. ... A pessoa de respeito é até imitada como um exemplo.” </a:t>
            </a:r>
          </a:p>
          <a:p>
            <a:pPr algn="just">
              <a:defRPr/>
            </a:pP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(Han, 2018, p. 17)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id="{526AE388-BAEE-46C5-B8A1-C20B96E3D12F}"/>
              </a:ext>
            </a:extLst>
          </p:cNvPr>
          <p:cNvSpPr/>
          <p:nvPr/>
        </p:nvSpPr>
        <p:spPr>
          <a:xfrm>
            <a:off x="3276601" y="3254927"/>
            <a:ext cx="4765675" cy="9725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“O </a:t>
            </a:r>
            <a:r>
              <a:rPr lang="pt-BR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respeito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se forma por meio da atribuição de valores pessoais e morais.  A desintegração generalizada de valores faz com que a cultura do respeito eroda”,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(Han, 2018, p. 18)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4">
            <a:extLst>
              <a:ext uri="{FF2B5EF4-FFF2-40B4-BE49-F238E27FC236}">
                <a16:creationId xmlns:a16="http://schemas.microsoft.com/office/drawing/2014/main" id="{D51CD321-D799-4165-9269-5DA6C4F43906}"/>
              </a:ext>
            </a:extLst>
          </p:cNvPr>
          <p:cNvSpPr/>
          <p:nvPr/>
        </p:nvSpPr>
        <p:spPr>
          <a:xfrm>
            <a:off x="3276601" y="4564062"/>
            <a:ext cx="4765675" cy="11763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 poder é uma relação assimétrica. Ele fundamenta uma relação hierárquica. O poder de comunicação não dialógico. Diferentemente do poder, o  </a:t>
            </a:r>
            <a:r>
              <a:rPr lang="pt-BR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respei</a:t>
            </a:r>
            <a:r>
              <a:rPr lang="pt-BR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pt-BR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não é necessariamente uma relação assimétrica.” (Han, 2018, p. 18).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C3B192-8AAF-469E-A2A7-126EA988AD6F}"/>
              </a:ext>
            </a:extLst>
          </p:cNvPr>
          <p:cNvSpPr txBox="1">
            <a:spLocks/>
          </p:cNvSpPr>
          <p:nvPr/>
        </p:nvSpPr>
        <p:spPr>
          <a:xfrm>
            <a:off x="609600" y="234881"/>
            <a:ext cx="10972800" cy="653014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 anchor="ctr">
            <a:normAutofit fontScale="90000" lnSpcReduction="20000"/>
          </a:bodyPr>
          <a:lstStyle>
            <a:lvl1pPr algn="ctr" defTabSz="548640" rtl="0" eaLnBrk="1" latinLnBrk="0" hangingPunct="1"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b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</a:b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Aula 3 – </a:t>
            </a:r>
            <a:r>
              <a:rPr lang="en-US" sz="2400" b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Entendendo</a:t>
            </a: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Byung </a:t>
            </a:r>
            <a:r>
              <a:rPr lang="en-US" sz="2400" b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Chul</a:t>
            </a: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Han – </a:t>
            </a:r>
            <a:r>
              <a:rPr lang="en-US" sz="2400" b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respeito</a:t>
            </a: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e </a:t>
            </a:r>
            <a:r>
              <a:rPr lang="en-US" sz="2400" b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poder</a:t>
            </a:r>
            <a:endParaRPr lang="en-US" sz="192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endParaRPr lang="en-US" sz="192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endParaRPr lang="en-US" sz="1920" b="1" dirty="0">
              <a:solidFill>
                <a:prstClr val="white">
                  <a:lumMod val="8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75A2D71-FF5F-4715-8D73-083DFDCFEEFE}"/>
              </a:ext>
            </a:extLst>
          </p:cNvPr>
          <p:cNvSpPr txBox="1"/>
          <p:nvPr/>
        </p:nvSpPr>
        <p:spPr>
          <a:xfrm>
            <a:off x="2968487" y="5873268"/>
            <a:ext cx="589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Claro, há relações tóxicas, que um não sabe o que é respeito.</a:t>
            </a:r>
          </a:p>
        </p:txBody>
      </p:sp>
    </p:spTree>
    <p:extLst>
      <p:ext uri="{BB962C8B-B14F-4D97-AF65-F5344CB8AC3E}">
        <p14:creationId xmlns:p14="http://schemas.microsoft.com/office/powerpoint/2010/main" val="2995608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Espaço Reservado para Conteúdo 2">
            <a:extLst>
              <a:ext uri="{FF2B5EF4-FFF2-40B4-BE49-F238E27FC236}">
                <a16:creationId xmlns:a16="http://schemas.microsoft.com/office/drawing/2014/main" id="{8FBF36C5-B80A-42C6-8252-0C7FFB1ED0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11760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pt-BR" altLang="en-US" dirty="0"/>
              <a:t>Primeiro capítulo do “Enxame” – Sem respeito</a:t>
            </a:r>
          </a:p>
          <a:p>
            <a:pPr marL="0" indent="0">
              <a:buNone/>
            </a:pPr>
            <a:endParaRPr lang="pt-BR" alt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alt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dirty="0"/>
          </a:p>
        </p:txBody>
      </p:sp>
      <p:sp>
        <p:nvSpPr>
          <p:cNvPr id="4" name="Retângulo de cantos arredondados 4">
            <a:extLst>
              <a:ext uri="{FF2B5EF4-FFF2-40B4-BE49-F238E27FC236}">
                <a16:creationId xmlns:a16="http://schemas.microsoft.com/office/drawing/2014/main" id="{902A8D92-0DF8-4F19-8685-426B99EDC2DC}"/>
              </a:ext>
            </a:extLst>
          </p:cNvPr>
          <p:cNvSpPr/>
          <p:nvPr/>
        </p:nvSpPr>
        <p:spPr>
          <a:xfrm>
            <a:off x="1457740" y="1831425"/>
            <a:ext cx="4967772" cy="11763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“as </a:t>
            </a:r>
            <a:r>
              <a:rPr lang="pt-BR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ondas de indignação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 se inflam repentinamente e  se desfazem de maneira igualmente rápida ... Se assemelham aos </a:t>
            </a:r>
            <a:r>
              <a:rPr lang="pt-B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Mobs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*.” Howard </a:t>
            </a:r>
            <a:r>
              <a:rPr lang="pt-B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Rheingold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(Han, 2018, p. 21)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id="{526AE388-BAEE-46C5-B8A1-C20B96E3D12F}"/>
              </a:ext>
            </a:extLst>
          </p:cNvPr>
          <p:cNvSpPr/>
          <p:nvPr/>
        </p:nvSpPr>
        <p:spPr>
          <a:xfrm>
            <a:off x="1457739" y="3171071"/>
            <a:ext cx="4967772" cy="11937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“A </a:t>
            </a:r>
            <a:r>
              <a:rPr lang="pt-BR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sociedade da indignação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é uma sociedade do escândalo. Ela não tem </a:t>
            </a:r>
            <a:r>
              <a:rPr lang="pt-BR" sz="1600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contenance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não tem compostura ... Não permite uma comunicação discreta e factual, nenhum diálogo nenhum discurso”,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(Han, 2018, p. 22)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4">
            <a:extLst>
              <a:ext uri="{FF2B5EF4-FFF2-40B4-BE49-F238E27FC236}">
                <a16:creationId xmlns:a16="http://schemas.microsoft.com/office/drawing/2014/main" id="{D51CD321-D799-4165-9269-5DA6C4F43906}"/>
              </a:ext>
            </a:extLst>
          </p:cNvPr>
          <p:cNvSpPr/>
          <p:nvPr/>
        </p:nvSpPr>
        <p:spPr>
          <a:xfrm>
            <a:off x="1550504" y="4564063"/>
            <a:ext cx="4875007" cy="11763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primeira palavra da </a:t>
            </a:r>
            <a:r>
              <a:rPr lang="pt-BR" sz="1600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Ilíada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</a:t>
            </a:r>
            <a:r>
              <a:rPr lang="pt-BR" sz="16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sa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ber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cólera [</a:t>
            </a:r>
            <a:r>
              <a:rPr lang="pt-B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Zorn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“</a:t>
            </a:r>
            <a:r>
              <a:rPr lang="pt-BR" sz="1600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Cantem, deusas, a cólera de Aquiles, filho de </a:t>
            </a:r>
            <a:r>
              <a:rPr lang="pt-BR" sz="1600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Peleus</a:t>
            </a:r>
            <a:r>
              <a:rPr lang="pt-BR" sz="1600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(Han, 2018, p. 22).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C3B192-8AAF-469E-A2A7-126EA988AD6F}"/>
              </a:ext>
            </a:extLst>
          </p:cNvPr>
          <p:cNvSpPr txBox="1">
            <a:spLocks/>
          </p:cNvSpPr>
          <p:nvPr/>
        </p:nvSpPr>
        <p:spPr>
          <a:xfrm>
            <a:off x="609600" y="234881"/>
            <a:ext cx="10972800" cy="653014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 anchor="ctr">
            <a:normAutofit fontScale="90000" lnSpcReduction="20000"/>
          </a:bodyPr>
          <a:lstStyle>
            <a:lvl1pPr algn="ctr" defTabSz="548640" rtl="0" eaLnBrk="1" latinLnBrk="0" hangingPunct="1"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b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</a:b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Aula 3 – </a:t>
            </a:r>
            <a:r>
              <a:rPr lang="en-US" sz="2400" b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Entendendo</a:t>
            </a: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Byung </a:t>
            </a:r>
            <a:r>
              <a:rPr lang="en-US" sz="2400" b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Chul</a:t>
            </a: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Han – A </a:t>
            </a:r>
            <a:r>
              <a:rPr lang="en-US" sz="2400" b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sociedade</a:t>
            </a: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da </a:t>
            </a:r>
            <a:r>
              <a:rPr lang="en-US" sz="2400" b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indignação</a:t>
            </a:r>
            <a:endParaRPr lang="en-US" sz="192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endParaRPr lang="en-US" sz="192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endParaRPr lang="en-US" sz="1920" b="1" dirty="0">
              <a:solidFill>
                <a:prstClr val="white">
                  <a:lumMod val="8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75A2D71-FF5F-4715-8D73-083DFDCFEEFE}"/>
              </a:ext>
            </a:extLst>
          </p:cNvPr>
          <p:cNvSpPr txBox="1"/>
          <p:nvPr/>
        </p:nvSpPr>
        <p:spPr>
          <a:xfrm>
            <a:off x="371060" y="5873268"/>
            <a:ext cx="6179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Somos assim, desde esta obra inaugural da sociedade ocidental,</a:t>
            </a:r>
          </a:p>
          <a:p>
            <a:r>
              <a:rPr lang="pt-BR" dirty="0"/>
              <a:t>uma sociedade da guerra e da violência.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966083D-7820-43F6-8E57-39326DAEE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008" y="2741427"/>
            <a:ext cx="4420392" cy="268127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A867121-8A85-4503-9DF6-97292D30E139}"/>
              </a:ext>
            </a:extLst>
          </p:cNvPr>
          <p:cNvSpPr txBox="1"/>
          <p:nvPr/>
        </p:nvSpPr>
        <p:spPr>
          <a:xfrm>
            <a:off x="7328452" y="5597843"/>
            <a:ext cx="3519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https://media.ed.ac.uk/media/10.2+Smart+Mobs+and+Popular+Revolutions/1_me83zj6q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33CA097-0DA1-4AD1-A7FA-39F526C98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512" y="1493099"/>
            <a:ext cx="790575" cy="1133475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1AE50D97-7CC9-4484-9936-CA3A10CBA58A}"/>
              </a:ext>
            </a:extLst>
          </p:cNvPr>
          <p:cNvCxnSpPr>
            <a:stCxn id="10" idx="2"/>
          </p:cNvCxnSpPr>
          <p:nvPr/>
        </p:nvCxnSpPr>
        <p:spPr>
          <a:xfrm flipH="1">
            <a:off x="10972799" y="2626574"/>
            <a:ext cx="1" cy="14554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922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02DFD9D-DB7D-4981-B634-C969B0F8D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1276048"/>
            <a:ext cx="3048000" cy="430590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F1848E1-559B-4F14-ABD5-0AFD4ACEF9D0}"/>
              </a:ext>
            </a:extLst>
          </p:cNvPr>
          <p:cNvSpPr txBox="1">
            <a:spLocks/>
          </p:cNvSpPr>
          <p:nvPr/>
        </p:nvSpPr>
        <p:spPr>
          <a:xfrm>
            <a:off x="609600" y="63611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Referências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pic>
        <p:nvPicPr>
          <p:cNvPr id="1026" name="Picture 2" descr="Imagem de Livro - No enxame">
            <a:extLst>
              <a:ext uri="{FF2B5EF4-FFF2-40B4-BE49-F238E27FC236}">
                <a16:creationId xmlns:a16="http://schemas.microsoft.com/office/drawing/2014/main" id="{0095D291-2BBF-4038-9653-E7FF2451F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68" y="1276048"/>
            <a:ext cx="2605543" cy="45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mart mobs. Tecnologie senza fili, la rivoluzione sociale prossima ventura  | Amazon.com.br">
            <a:extLst>
              <a:ext uri="{FF2B5EF4-FFF2-40B4-BE49-F238E27FC236}">
                <a16:creationId xmlns:a16="http://schemas.microsoft.com/office/drawing/2014/main" id="{2B9D4BCD-AB88-41F4-A13A-4EDFA18FE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593" y="1392915"/>
            <a:ext cx="2715119" cy="436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95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3 -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Contextos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				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Sociedade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Rede 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73440" y="6479880"/>
            <a:ext cx="310896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Marcos L. </a:t>
            </a:r>
            <a:r>
              <a:rPr kumimoji="0" lang="en-US" sz="108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Mucheroni</a:t>
            </a:r>
            <a:endParaRPr kumimoji="0" lang="en-US" sz="72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3992881" y="182881"/>
            <a:ext cx="54863" cy="502920"/>
          </a:xfrm>
          <a:prstGeom prst="rect">
            <a:avLst/>
          </a:prstGeom>
          <a:solidFill>
            <a:schemeClr val="bg1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7DFF190-5DDF-4C2A-A248-5D8C4F777F86}"/>
              </a:ext>
            </a:extLst>
          </p:cNvPr>
          <p:cNvSpPr txBox="1">
            <a:spLocks/>
          </p:cNvSpPr>
          <p:nvPr/>
        </p:nvSpPr>
        <p:spPr>
          <a:xfrm>
            <a:off x="1284798" y="857112"/>
            <a:ext cx="8743122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t-BR" altLang="pt-BR" sz="2800" i="1" dirty="0"/>
              <a:t>Manuel </a:t>
            </a:r>
            <a:r>
              <a:rPr lang="pt-BR" altLang="pt-BR" sz="2800" i="1" dirty="0" err="1"/>
              <a:t>Castells</a:t>
            </a:r>
            <a:r>
              <a:rPr lang="pt-BR" altLang="pt-BR" sz="2800" i="1" dirty="0"/>
              <a:t> escreveu </a:t>
            </a:r>
            <a:r>
              <a:rPr lang="pt-BR" altLang="pt-BR" sz="2800" i="1" dirty="0">
                <a:hlinkClick r:id="rId2" tooltip="Trilogia de Castells"/>
              </a:rPr>
              <a:t>a trilogia </a:t>
            </a:r>
            <a:r>
              <a:rPr lang="pt-BR" altLang="pt-BR" sz="2800" i="1" dirty="0"/>
              <a:t>“Sociedade em Rede – A Era da informação: Economia, sociedade e cultura”, na qual conceitua uma nova estrutura social realiza uma reorganização dramática do poder e da cultura. </a:t>
            </a:r>
            <a:r>
              <a:rPr lang="pt-BR" altLang="pt-BR" sz="2800" i="1" dirty="0" err="1"/>
              <a:t>Vol</a:t>
            </a:r>
            <a:r>
              <a:rPr lang="pt-BR" altLang="pt-BR" sz="2800" i="1" dirty="0"/>
              <a:t> II: Identidade, III: Fim do Milênio</a:t>
            </a:r>
          </a:p>
          <a:p>
            <a:r>
              <a:rPr lang="pt-BR" altLang="pt-BR" sz="2800" i="1" dirty="0"/>
              <a:t>Descreve uma sociologia onde a economia, a cultura e a própria sociedade sofrem “uma reorganização dramática do poder”.</a:t>
            </a:r>
          </a:p>
          <a:p>
            <a:r>
              <a:rPr lang="pt-BR" altLang="pt-BR" sz="2800" i="1" dirty="0"/>
              <a:t>Horizontalidade: TODOS produzem conteúdos, também  M. Santos, P. Freire desenvolveram o conceito.</a:t>
            </a:r>
            <a:endParaRPr lang="pt-BR" altLang="pt-BR" sz="2800" dirty="0"/>
          </a:p>
          <a:p>
            <a:pPr>
              <a:defRPr/>
            </a:pP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531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Espaço Reservado para Conteúdo 4">
            <a:extLst>
              <a:ext uri="{FF2B5EF4-FFF2-40B4-BE49-F238E27FC236}">
                <a16:creationId xmlns:a16="http://schemas.microsoft.com/office/drawing/2014/main" id="{E67B1DE2-59A5-45A8-9604-9624E8FD56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5175" y="2117450"/>
            <a:ext cx="7772400" cy="2917825"/>
          </a:xfrm>
        </p:spPr>
      </p:pic>
      <p:sp>
        <p:nvSpPr>
          <p:cNvPr id="21508" name="CaixaDeTexto 5">
            <a:extLst>
              <a:ext uri="{FF2B5EF4-FFF2-40B4-BE49-F238E27FC236}">
                <a16:creationId xmlns:a16="http://schemas.microsoft.com/office/drawing/2014/main" id="{CD7824F8-2CB9-4ABB-8B6B-D635718AF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48" y="111125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dirty="0"/>
              <a:t>pag. 108</a:t>
            </a:r>
            <a:endParaRPr lang="en-US" altLang="en-US" sz="1800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5965247-42AE-4431-96CA-3C43FA6A3E1E}"/>
              </a:ext>
            </a:extLst>
          </p:cNvPr>
          <p:cNvCxnSpPr/>
          <p:nvPr/>
        </p:nvCxnSpPr>
        <p:spPr>
          <a:xfrm>
            <a:off x="2238651" y="4098235"/>
            <a:ext cx="6781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654E61A1-53CA-4B1F-863E-B6C338731FE3}"/>
              </a:ext>
            </a:extLst>
          </p:cNvPr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3 – a internet e a rede		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três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características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1009E3A-AABF-4106-89F3-C800EFBB7B5D}"/>
              </a:ext>
            </a:extLst>
          </p:cNvPr>
          <p:cNvSpPr txBox="1"/>
          <p:nvPr/>
        </p:nvSpPr>
        <p:spPr>
          <a:xfrm>
            <a:off x="2753539" y="5377418"/>
            <a:ext cx="5752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Veja que há uma convergência com </a:t>
            </a:r>
            <a:r>
              <a:rPr lang="pt-BR" dirty="0" err="1"/>
              <a:t>Byung</a:t>
            </a:r>
            <a:r>
              <a:rPr lang="pt-BR" dirty="0"/>
              <a:t> </a:t>
            </a:r>
            <a:r>
              <a:rPr lang="pt-BR" dirty="0" err="1"/>
              <a:t>Chul</a:t>
            </a:r>
            <a:r>
              <a:rPr lang="pt-BR" dirty="0"/>
              <a:t> </a:t>
            </a:r>
            <a:r>
              <a:rPr lang="pt-BR" dirty="0" err="1"/>
              <a:t>Han</a:t>
            </a:r>
            <a:r>
              <a:rPr lang="pt-BR" dirty="0"/>
              <a:t>, mas ...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0105DFEE-F4D9-4066-85DC-D52E64DB4265}"/>
              </a:ext>
            </a:extLst>
          </p:cNvPr>
          <p:cNvCxnSpPr/>
          <p:nvPr/>
        </p:nvCxnSpPr>
        <p:spPr>
          <a:xfrm>
            <a:off x="4200939" y="4399722"/>
            <a:ext cx="17204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Espaço Reservado para Conteúdo 4">
            <a:extLst>
              <a:ext uri="{FF2B5EF4-FFF2-40B4-BE49-F238E27FC236}">
                <a16:creationId xmlns:a16="http://schemas.microsoft.com/office/drawing/2014/main" id="{0A562AFB-FB13-4938-8DE8-012EE30CC7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2800" y="1993210"/>
            <a:ext cx="7772400" cy="2465388"/>
          </a:xfrm>
        </p:spPr>
      </p:pic>
      <p:sp>
        <p:nvSpPr>
          <p:cNvPr id="24580" name="CaixaDeTexto 5">
            <a:extLst>
              <a:ext uri="{FF2B5EF4-FFF2-40B4-BE49-F238E27FC236}">
                <a16:creationId xmlns:a16="http://schemas.microsoft.com/office/drawing/2014/main" id="{9C2C6B01-FD4D-46A7-BE30-F189A3EF4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1254918"/>
            <a:ext cx="723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dirty="0"/>
              <a:t>Escreve no início do Cap. 2 (p. 119, analisa a rede e a economia)</a:t>
            </a:r>
            <a:endParaRPr lang="en-US" altLang="en-US" sz="1800" dirty="0"/>
          </a:p>
        </p:txBody>
      </p:sp>
      <p:sp>
        <p:nvSpPr>
          <p:cNvPr id="24581" name="CaixaDeTexto 6">
            <a:extLst>
              <a:ext uri="{FF2B5EF4-FFF2-40B4-BE49-F238E27FC236}">
                <a16:creationId xmlns:a16="http://schemas.microsoft.com/office/drawing/2014/main" id="{2506A37F-9B3D-42AD-82CD-1A1521DA8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4827002"/>
            <a:ext cx="8059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Vale a pena ser lido, mas foge do escopo da disciplina … é economia.</a:t>
            </a:r>
            <a:endParaRPr lang="en-US" altLang="en-US" sz="180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3C973C-80BB-4583-B434-1011C17436E1}"/>
              </a:ext>
            </a:extLst>
          </p:cNvPr>
          <p:cNvSpPr txBox="1">
            <a:spLocks/>
          </p:cNvSpPr>
          <p:nvPr/>
        </p:nvSpPr>
        <p:spPr>
          <a:xfrm>
            <a:off x="609600" y="143123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3 – A rede, 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globalização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e 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economia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	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Espaço Reservado para Conteúdo 4">
            <a:extLst>
              <a:ext uri="{FF2B5EF4-FFF2-40B4-BE49-F238E27FC236}">
                <a16:creationId xmlns:a16="http://schemas.microsoft.com/office/drawing/2014/main" id="{83CFA190-D6E2-4423-B7B2-1BC3AA8810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2274888"/>
            <a:ext cx="7772400" cy="1528762"/>
          </a:xfrm>
        </p:spPr>
      </p:pic>
      <p:sp>
        <p:nvSpPr>
          <p:cNvPr id="22532" name="CaixaDeTexto 5">
            <a:extLst>
              <a:ext uri="{FF2B5EF4-FFF2-40B4-BE49-F238E27FC236}">
                <a16:creationId xmlns:a16="http://schemas.microsoft.com/office/drawing/2014/main" id="{21A90ACC-97FE-4DDF-9457-64282E7E4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1905000"/>
            <a:ext cx="1090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Pag. 113</a:t>
            </a:r>
            <a:endParaRPr lang="en-US" altLang="en-US" sz="1800"/>
          </a:p>
        </p:txBody>
      </p:sp>
      <p:sp>
        <p:nvSpPr>
          <p:cNvPr id="22533" name="CaixaDeTexto 6">
            <a:extLst>
              <a:ext uri="{FF2B5EF4-FFF2-40B4-BE49-F238E27FC236}">
                <a16:creationId xmlns:a16="http://schemas.microsoft.com/office/drawing/2014/main" id="{0A0A71AA-14D8-4CAC-89D6-77056B1CD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8949" y="3988872"/>
            <a:ext cx="71994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dirty="0"/>
              <a:t>Lembram-se dos “pequenos mundos” das redes sociais, voltaremos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dirty="0"/>
              <a:t>a eles e as conceitos de redes sociais.</a:t>
            </a:r>
            <a:endParaRPr lang="en-US" altLang="en-US" sz="18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08A785A-C5CC-49C7-8B61-417D39962FD9}"/>
              </a:ext>
            </a:extLst>
          </p:cNvPr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3 – a internet e a rede social		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como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Castells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ligou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duas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Espaço Reservado para Conteúdo 4">
            <a:extLst>
              <a:ext uri="{FF2B5EF4-FFF2-40B4-BE49-F238E27FC236}">
                <a16:creationId xmlns:a16="http://schemas.microsoft.com/office/drawing/2014/main" id="{4F2E09B5-1219-44FB-82F9-5E3911CE3C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591160"/>
            <a:ext cx="7772400" cy="2928937"/>
          </a:xfrm>
        </p:spPr>
      </p:pic>
      <p:sp>
        <p:nvSpPr>
          <p:cNvPr id="23556" name="CaixaDeTexto 5">
            <a:extLst>
              <a:ext uri="{FF2B5EF4-FFF2-40B4-BE49-F238E27FC236}">
                <a16:creationId xmlns:a16="http://schemas.microsoft.com/office/drawing/2014/main" id="{6158C847-BDAE-4A0B-B613-D4AB35668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67321"/>
            <a:ext cx="65710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dirty="0"/>
              <a:t>Pag. 84 – por isto dividimos as redes sociais e as “eletrônicas”.</a:t>
            </a:r>
            <a:endParaRPr lang="en-US" altLang="en-US" sz="1800" dirty="0"/>
          </a:p>
        </p:txBody>
      </p:sp>
      <p:pic>
        <p:nvPicPr>
          <p:cNvPr id="23557" name="Imagem 7">
            <a:extLst>
              <a:ext uri="{FF2B5EF4-FFF2-40B4-BE49-F238E27FC236}">
                <a16:creationId xmlns:a16="http://schemas.microsoft.com/office/drawing/2014/main" id="{EB5ED2A9-B8CD-4918-ACDE-E3B7C20DA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77" y="4632570"/>
            <a:ext cx="9144001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2C7FA8C-98A3-4E3B-A795-28B66EECE8C0}"/>
              </a:ext>
            </a:extLst>
          </p:cNvPr>
          <p:cNvSpPr txBox="1">
            <a:spLocks/>
          </p:cNvSpPr>
          <p:nvPr/>
        </p:nvSpPr>
        <p:spPr>
          <a:xfrm>
            <a:off x="609600" y="143123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3 – a internet se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torna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uma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rede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eletrônica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		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CB62823B-0601-4776-A1F6-FD89C7040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A internet e a guerra fria</a:t>
            </a:r>
            <a:endParaRPr lang="en-US" altLang="en-US"/>
          </a:p>
        </p:txBody>
      </p:sp>
      <p:pic>
        <p:nvPicPr>
          <p:cNvPr id="20483" name="Espaço Reservado para Conteúdo 4">
            <a:extLst>
              <a:ext uri="{FF2B5EF4-FFF2-40B4-BE49-F238E27FC236}">
                <a16:creationId xmlns:a16="http://schemas.microsoft.com/office/drawing/2014/main" id="{E84C1056-8923-4858-B04B-784591B58E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400969"/>
            <a:ext cx="7772400" cy="2898775"/>
          </a:xfrm>
        </p:spPr>
      </p:pic>
      <p:sp>
        <p:nvSpPr>
          <p:cNvPr id="20484" name="CaixaDeTexto 6">
            <a:extLst>
              <a:ext uri="{FF2B5EF4-FFF2-40B4-BE49-F238E27FC236}">
                <a16:creationId xmlns:a16="http://schemas.microsoft.com/office/drawing/2014/main" id="{E7256E09-81B0-4379-9AA1-0C983E78D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025" y="1023144"/>
            <a:ext cx="73945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dirty="0"/>
              <a:t>Pag. 106 – o papel das universidades no desenvolvimento da Internet.  </a:t>
            </a:r>
            <a:endParaRPr lang="en-US" altLang="en-US" sz="1800" dirty="0"/>
          </a:p>
        </p:txBody>
      </p:sp>
      <p:pic>
        <p:nvPicPr>
          <p:cNvPr id="20485" name="Imagem 8">
            <a:extLst>
              <a:ext uri="{FF2B5EF4-FFF2-40B4-BE49-F238E27FC236}">
                <a16:creationId xmlns:a16="http://schemas.microsoft.com/office/drawing/2014/main" id="{19F44944-2B2E-4384-95D1-6B0676423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69" y="5014913"/>
            <a:ext cx="91440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C4E1A89-F933-4C3A-984B-463E01031D66}"/>
              </a:ext>
            </a:extLst>
          </p:cNvPr>
          <p:cNvSpPr/>
          <p:nvPr/>
        </p:nvSpPr>
        <p:spPr>
          <a:xfrm>
            <a:off x="2359025" y="4279173"/>
            <a:ext cx="6354763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Pag. 107 citando Christopher Freeman: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6063952-B9B9-4152-B884-AF7E01789B0B}"/>
              </a:ext>
            </a:extLst>
          </p:cNvPr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3 – surge a internet			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internet e a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guerra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fria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Espaço Reservado para Conteúdo 4">
            <a:extLst>
              <a:ext uri="{FF2B5EF4-FFF2-40B4-BE49-F238E27FC236}">
                <a16:creationId xmlns:a16="http://schemas.microsoft.com/office/drawing/2014/main" id="{0A562AFB-FB13-4938-8DE8-012EE30CC7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2800" y="1993210"/>
            <a:ext cx="7772400" cy="2465388"/>
          </a:xfrm>
        </p:spPr>
      </p:pic>
      <p:sp>
        <p:nvSpPr>
          <p:cNvPr id="24580" name="CaixaDeTexto 5">
            <a:extLst>
              <a:ext uri="{FF2B5EF4-FFF2-40B4-BE49-F238E27FC236}">
                <a16:creationId xmlns:a16="http://schemas.microsoft.com/office/drawing/2014/main" id="{9C2C6B01-FD4D-46A7-BE30-F189A3EF4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1254918"/>
            <a:ext cx="723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dirty="0"/>
              <a:t>Escreve no início do Cap. 2 (p. 119, analisa a rede e a economia)</a:t>
            </a:r>
            <a:endParaRPr lang="en-US" altLang="en-US" sz="1800" dirty="0"/>
          </a:p>
        </p:txBody>
      </p:sp>
      <p:sp>
        <p:nvSpPr>
          <p:cNvPr id="24581" name="CaixaDeTexto 6">
            <a:extLst>
              <a:ext uri="{FF2B5EF4-FFF2-40B4-BE49-F238E27FC236}">
                <a16:creationId xmlns:a16="http://schemas.microsoft.com/office/drawing/2014/main" id="{2506A37F-9B3D-42AD-82CD-1A1521DA8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4827002"/>
            <a:ext cx="8059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Vale a pena ser lido, mas foge do escopo da disciplina … é economia.</a:t>
            </a:r>
            <a:endParaRPr lang="en-US" altLang="en-US" sz="180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3C973C-80BB-4583-B434-1011C17436E1}"/>
              </a:ext>
            </a:extLst>
          </p:cNvPr>
          <p:cNvSpPr txBox="1">
            <a:spLocks/>
          </p:cNvSpPr>
          <p:nvPr/>
        </p:nvSpPr>
        <p:spPr>
          <a:xfrm>
            <a:off x="609600" y="143123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3 – A rede, 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globalização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e 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economia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	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2062</Words>
  <Application>Microsoft Office PowerPoint</Application>
  <PresentationFormat>Widescreen</PresentationFormat>
  <Paragraphs>181</Paragraphs>
  <Slides>25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Helvetica</vt:lpstr>
      <vt:lpstr>inherit</vt:lpstr>
      <vt:lpstr>Times New Roman</vt:lpstr>
      <vt:lpstr>Wingdings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internet e a guerra fria</vt:lpstr>
      <vt:lpstr>Apresentação do PowerPoint</vt:lpstr>
      <vt:lpstr>Apresentação do PowerPoint</vt:lpstr>
      <vt:lpstr>Apresentação do PowerPoint</vt:lpstr>
      <vt:lpstr>Apresentação do PowerPoint</vt:lpstr>
      <vt:lpstr>Morfologia – “formas” </vt:lpstr>
      <vt:lpstr>Apresentação do PowerPoint</vt:lpstr>
      <vt:lpstr>Complexidade e diferenças</vt:lpstr>
      <vt:lpstr>Apresentação do PowerPoint</vt:lpstr>
      <vt:lpstr>Apresentação do PowerPoint</vt:lpstr>
      <vt:lpstr>Apresentação do PowerPoint</vt:lpstr>
      <vt:lpstr> Aula 3 – A mídia é meio (ou canal) com influência social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Eletrônicas e Ambientes de Informação</dc:title>
  <dc:creator>W10</dc:creator>
  <cp:lastModifiedBy>W10</cp:lastModifiedBy>
  <cp:revision>49</cp:revision>
  <dcterms:created xsi:type="dcterms:W3CDTF">2023-08-12T18:50:56Z</dcterms:created>
  <dcterms:modified xsi:type="dcterms:W3CDTF">2023-08-25T13:08:49Z</dcterms:modified>
</cp:coreProperties>
</file>