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3"/>
  </p:notesMasterIdLst>
  <p:sldIdLst>
    <p:sldId id="256" r:id="rId2"/>
    <p:sldId id="306" r:id="rId3"/>
    <p:sldId id="309" r:id="rId4"/>
    <p:sldId id="312" r:id="rId5"/>
    <p:sldId id="310" r:id="rId6"/>
    <p:sldId id="311" r:id="rId7"/>
    <p:sldId id="313" r:id="rId8"/>
    <p:sldId id="315" r:id="rId9"/>
    <p:sldId id="314" r:id="rId10"/>
    <p:sldId id="316" r:id="rId11"/>
    <p:sldId id="317" r:id="rId12"/>
    <p:sldId id="328" r:id="rId13"/>
    <p:sldId id="326" r:id="rId14"/>
    <p:sldId id="318" r:id="rId15"/>
    <p:sldId id="319" r:id="rId16"/>
    <p:sldId id="320" r:id="rId17"/>
    <p:sldId id="322" r:id="rId18"/>
    <p:sldId id="321" r:id="rId19"/>
    <p:sldId id="323" r:id="rId20"/>
    <p:sldId id="324" r:id="rId21"/>
    <p:sldId id="325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053097345132994E-2"/>
          <c:y val="4.7430830039525931E-2"/>
          <c:w val="0.92809734513274256"/>
          <c:h val="0.52173913043478493"/>
        </c:manualLayout>
      </c:layout>
      <c:area3DChart>
        <c:grouping val="percent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Paraiba do Norte</c:v>
                </c:pt>
              </c:strCache>
            </c:strRef>
          </c:tx>
          <c:val>
            <c:numRef>
              <c:f>Sheet1!$B$2:$E$2</c:f>
              <c:numCache>
                <c:formatCode>General</c:formatCode>
                <c:ptCount val="4"/>
                <c:pt idx="3">
                  <c:v>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Itamaracá</c:v>
                </c:pt>
              </c:strCache>
            </c:strRef>
          </c:tx>
          <c:val>
            <c:numRef>
              <c:f>Sheet1!$B$3:$E$3</c:f>
              <c:numCache>
                <c:formatCode>0.0</c:formatCode>
                <c:ptCount val="4"/>
                <c:pt idx="1">
                  <c:v>1</c:v>
                </c:pt>
                <c:pt idx="3" formatCode="General">
                  <c:v>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Pernambuco</c:v>
                </c:pt>
              </c:strCache>
            </c:strRef>
          </c:tx>
          <c:val>
            <c:numRef>
              <c:f>Sheet1!$B$4:$E$4</c:f>
              <c:numCache>
                <c:formatCode>0.0</c:formatCode>
                <c:ptCount val="4"/>
                <c:pt idx="0">
                  <c:v>5</c:v>
                </c:pt>
                <c:pt idx="1">
                  <c:v>23</c:v>
                </c:pt>
                <c:pt idx="2" formatCode="0.00">
                  <c:v>66</c:v>
                </c:pt>
                <c:pt idx="3" formatCode="General">
                  <c:v>70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Bahia</c:v>
                </c:pt>
              </c:strCache>
            </c:strRef>
          </c:tx>
          <c:val>
            <c:numRef>
              <c:f>Sheet1!$B$5:$E$5</c:f>
              <c:numCache>
                <c:formatCode>0.0</c:formatCode>
                <c:ptCount val="4"/>
                <c:pt idx="0">
                  <c:v>1</c:v>
                </c:pt>
                <c:pt idx="1">
                  <c:v>18</c:v>
                </c:pt>
                <c:pt idx="2" formatCode="0.00">
                  <c:v>46</c:v>
                </c:pt>
                <c:pt idx="3" formatCode="General">
                  <c:v>50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Ilheus</c:v>
                </c:pt>
              </c:strCache>
            </c:strRef>
          </c:tx>
          <c:val>
            <c:numRef>
              <c:f>Sheet1!$B$6:$E$6</c:f>
              <c:numCache>
                <c:formatCode>0.0</c:formatCode>
                <c:ptCount val="4"/>
                <c:pt idx="0">
                  <c:v>2</c:v>
                </c:pt>
                <c:pt idx="1">
                  <c:v>8</c:v>
                </c:pt>
                <c:pt idx="2" formatCode="0.00">
                  <c:v>6</c:v>
                </c:pt>
                <c:pt idx="3" formatCode="General">
                  <c:v>6</c:v>
                </c:pt>
              </c:numCache>
            </c:numRef>
          </c:val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Porto Seguro</c:v>
                </c:pt>
              </c:strCache>
            </c:strRef>
          </c:tx>
          <c:val>
            <c:numRef>
              <c:f>Sheet1!$B$7:$E$7</c:f>
              <c:numCache>
                <c:formatCode>0.0</c:formatCode>
                <c:ptCount val="4"/>
                <c:pt idx="0">
                  <c:v>2</c:v>
                </c:pt>
                <c:pt idx="1">
                  <c:v>5</c:v>
                </c:pt>
                <c:pt idx="3" formatCode="General">
                  <c:v>5</c:v>
                </c:pt>
              </c:numCache>
            </c:numRef>
          </c:val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Espirito Santo</c:v>
                </c:pt>
              </c:strCache>
            </c:strRef>
          </c:tx>
          <c:val>
            <c:numRef>
              <c:f>Sheet1!$B$8:$E$8</c:f>
              <c:numCache>
                <c:formatCode>0.0</c:formatCode>
                <c:ptCount val="4"/>
                <c:pt idx="0">
                  <c:v>3</c:v>
                </c:pt>
                <c:pt idx="1">
                  <c:v>1</c:v>
                </c:pt>
                <c:pt idx="2" formatCode="0.00">
                  <c:v>6</c:v>
                </c:pt>
                <c:pt idx="3" formatCode="General">
                  <c:v>6</c:v>
                </c:pt>
              </c:numCache>
            </c:numRef>
          </c:val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São Tomé (Paraiba do Sul)</c:v>
                </c:pt>
              </c:strCache>
            </c:strRef>
          </c:tx>
          <c:val>
            <c:numRef>
              <c:f>Sheet1!$B$9:$E$9</c:f>
              <c:numCache>
                <c:formatCode>General</c:formatCode>
                <c:ptCount val="4"/>
                <c:pt idx="0" formatCode="0.0">
                  <c:v>2</c:v>
                </c:pt>
              </c:numCache>
            </c:numRef>
          </c:val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Rio de Janeiro</c:v>
                </c:pt>
              </c:strCache>
            </c:strRef>
          </c:tx>
          <c:val>
            <c:numRef>
              <c:f>Sheet1!$B$10:$E$10</c:f>
              <c:numCache>
                <c:formatCode>General</c:formatCode>
                <c:ptCount val="4"/>
                <c:pt idx="2" formatCode="0.00">
                  <c:v>3</c:v>
                </c:pt>
                <c:pt idx="3">
                  <c:v>3</c:v>
                </c:pt>
              </c:numCache>
            </c:numRef>
          </c:val>
        </c:ser>
        <c:ser>
          <c:idx val="10"/>
          <c:order val="9"/>
          <c:tx>
            <c:strRef>
              <c:f>Sheet1!$A$11</c:f>
              <c:strCache>
                <c:ptCount val="1"/>
                <c:pt idx="0">
                  <c:v>São Vicente/Santo Amaro</c:v>
                </c:pt>
              </c:strCache>
            </c:strRef>
          </c:tx>
          <c:val>
            <c:numRef>
              <c:f>Sheet1!$B$11:$E$11</c:f>
              <c:numCache>
                <c:formatCode>0.0</c:formatCode>
                <c:ptCount val="4"/>
                <c:pt idx="0">
                  <c:v>6</c:v>
                </c:pt>
                <c:pt idx="1">
                  <c:v>4</c:v>
                </c:pt>
                <c:pt idx="2" formatCode="0.00">
                  <c:v>4</c:v>
                </c:pt>
                <c:pt idx="3" formatCode="General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axId val="33621888"/>
        <c:axId val="33623424"/>
        <c:axId val="0"/>
      </c:area3DChart>
      <c:catAx>
        <c:axId val="3362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pt-BR"/>
          </a:p>
        </c:txPr>
        <c:crossAx val="3362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23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3621888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2D6DE83-06A9-4C64-94B2-7AD6BBDA76D9}" type="datetimeFigureOut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54F5A8-FE71-4A57-B3AC-A2BC509A9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130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A141-E37F-4777-A6CD-0750BB743B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54CC-34D4-4413-BAAA-0B40109EE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0E1-1C55-4767-80D1-B28B87DF9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76B4-1C6F-4B3F-A463-9B638D167D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A3FF-284C-4FB7-B043-3356ABA6A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6133F-0DDF-43A9-A9A0-028E6947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3C5F-EF25-4F73-B7B6-FDB34C62F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A806-97C5-49FD-A9CE-66EA13E791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EAB0-FF1B-4707-9E7C-99096B043F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5AB8-FEFE-48BE-9AE9-085F01164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4598-6EC4-45E8-9D63-2E3B67772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AF7F177-760D-402F-A2D1-47BA6DF34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5400" dirty="0" smtClean="0"/>
              <a:t>O ciclo do açúcar: capitalização, financiamento e dinâmica do crescimento</a:t>
            </a:r>
            <a:endParaRPr lang="pt-BR" sz="5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Amaury Gremaud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mtClean="0"/>
              <a:t>FESB </a:t>
            </a:r>
            <a:r>
              <a:rPr lang="pt-BR" dirty="0" smtClean="0"/>
              <a:t>I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Exclusivismo régio: o início do Açúcar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Com expedição de Martin Afonso de Souza</a:t>
            </a:r>
          </a:p>
          <a:p>
            <a:pPr lvl="1"/>
            <a:r>
              <a:rPr lang="pt-BR" dirty="0" smtClean="0"/>
              <a:t>Experiências com cultura da cana: São Vicente e Bahia </a:t>
            </a:r>
          </a:p>
          <a:p>
            <a:pPr lvl="2"/>
            <a:r>
              <a:rPr lang="pt-BR" dirty="0" smtClean="0"/>
              <a:t>(primeiras informações Pernambuco 1516)</a:t>
            </a:r>
          </a:p>
          <a:p>
            <a:pPr lvl="1"/>
            <a:r>
              <a:rPr lang="pt-BR" dirty="0" smtClean="0"/>
              <a:t>Atribuição das sesmarias </a:t>
            </a:r>
          </a:p>
          <a:p>
            <a:pPr lvl="1"/>
            <a:r>
              <a:rPr lang="pt-BR" dirty="0" smtClean="0"/>
              <a:t>Primeiros engenhos: São Vicente (</a:t>
            </a:r>
            <a:r>
              <a:rPr lang="pt-BR" dirty="0" err="1" smtClean="0"/>
              <a:t>Erasmus</a:t>
            </a:r>
            <a:r>
              <a:rPr lang="pt-BR" dirty="0" smtClean="0"/>
              <a:t>)</a:t>
            </a:r>
          </a:p>
          <a:p>
            <a:r>
              <a:rPr lang="pt-BR" dirty="0" smtClean="0"/>
              <a:t>Com Capitanias Hereditárias e ampliação da concessão e sesmarias</a:t>
            </a:r>
          </a:p>
          <a:p>
            <a:pPr lvl="1"/>
            <a:r>
              <a:rPr lang="pt-BR" dirty="0" smtClean="0"/>
              <a:t>Produção de açúcar ganha impulso, construção de vários engenhos </a:t>
            </a:r>
          </a:p>
          <a:p>
            <a:pPr lvl="2"/>
            <a:r>
              <a:rPr lang="pt-BR" dirty="0" smtClean="0"/>
              <a:t>Diferenciação dos engenhos reais aos “lavradores obrigados” no regime do terço</a:t>
            </a:r>
          </a:p>
          <a:p>
            <a:pPr lvl="1"/>
            <a:r>
              <a:rPr lang="pt-BR" dirty="0" smtClean="0"/>
              <a:t>Cresce produção no Nordeste</a:t>
            </a:r>
          </a:p>
          <a:p>
            <a:pPr lvl="2"/>
            <a:r>
              <a:rPr lang="pt-BR" dirty="0" smtClean="0"/>
              <a:t>Adaptação ao solo, especialmente terra negra (massapé) Zona da Mata Pernambucana </a:t>
            </a:r>
            <a:r>
              <a:rPr lang="pt-BR" smtClean="0"/>
              <a:t>e Recôncavo </a:t>
            </a:r>
            <a:r>
              <a:rPr lang="pt-BR" dirty="0" smtClean="0"/>
              <a:t>Baiano</a:t>
            </a:r>
          </a:p>
          <a:p>
            <a:pPr lvl="3"/>
            <a:r>
              <a:rPr lang="pt-BR" dirty="0" smtClean="0"/>
              <a:t>Crioula – perenidade com rendimentos decrescentes (6-8 anos replantio)</a:t>
            </a:r>
          </a:p>
          <a:p>
            <a:pPr lvl="2"/>
            <a:r>
              <a:rPr lang="pt-BR" dirty="0" smtClean="0"/>
              <a:t>Proximidade com Metrópole e posição favorável à navegação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817" y="332656"/>
            <a:ext cx="880092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5536" y="620688"/>
          <a:ext cx="8352928" cy="57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163" y="332656"/>
            <a:ext cx="886183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3695-0A20-4271-A9AA-2653BD6EDA32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/>
              <a:t>Rápido desenvolvimento</a:t>
            </a:r>
            <a:br>
              <a:rPr lang="pt-BR" sz="3800"/>
            </a:br>
            <a:r>
              <a:rPr lang="pt-BR" sz="3800"/>
              <a:t>da economia açucareira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Privilégios </a:t>
            </a:r>
            <a:r>
              <a:rPr lang="pt-BR" dirty="0" smtClean="0"/>
              <a:t>dados pelo </a:t>
            </a:r>
            <a:r>
              <a:rPr lang="pt-BR" dirty="0"/>
              <a:t>governo português</a:t>
            </a:r>
          </a:p>
          <a:p>
            <a:pPr lvl="1"/>
            <a:r>
              <a:rPr lang="pt-BR" dirty="0"/>
              <a:t>Isenções de tributos</a:t>
            </a:r>
          </a:p>
          <a:p>
            <a:pPr lvl="1"/>
            <a:r>
              <a:rPr lang="pt-BR" dirty="0"/>
              <a:t>Garantias contra </a:t>
            </a:r>
            <a:r>
              <a:rPr lang="pt-BR" dirty="0" smtClean="0"/>
              <a:t>penhoras dos instrumentos de produção</a:t>
            </a:r>
            <a:endParaRPr lang="pt-BR" dirty="0"/>
          </a:p>
          <a:p>
            <a:pPr lvl="1"/>
            <a:r>
              <a:rPr lang="pt-BR" dirty="0" smtClean="0"/>
              <a:t>Possibilidade de utilização de </a:t>
            </a:r>
            <a:r>
              <a:rPr lang="pt-BR" dirty="0"/>
              <a:t>índios</a:t>
            </a:r>
          </a:p>
          <a:p>
            <a:r>
              <a:rPr lang="pt-BR" dirty="0" smtClean="0"/>
              <a:t>Final </a:t>
            </a:r>
            <a:r>
              <a:rPr lang="pt-BR" dirty="0"/>
              <a:t>do século XVI</a:t>
            </a:r>
          </a:p>
          <a:p>
            <a:pPr lvl="1"/>
            <a:r>
              <a:rPr lang="pt-BR" dirty="0"/>
              <a:t>Produção de açúcar: </a:t>
            </a:r>
            <a:endParaRPr lang="pt-BR" dirty="0" smtClean="0"/>
          </a:p>
          <a:p>
            <a:pPr lvl="2"/>
            <a:r>
              <a:rPr lang="pt-BR" dirty="0" smtClean="0"/>
              <a:t>Furtado (Simonsen)  </a:t>
            </a:r>
            <a:r>
              <a:rPr lang="pt-BR" dirty="0"/>
              <a:t>2 milhões de </a:t>
            </a:r>
            <a:r>
              <a:rPr lang="pt-BR" dirty="0" smtClean="0"/>
              <a:t>arrobas em ano bom</a:t>
            </a:r>
          </a:p>
          <a:p>
            <a:pPr lvl="3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AF3A-3B3A-4E7F-9C1A-F22AD78FD08E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dirty="0" smtClean="0"/>
              <a:t>Furtado: Estimativa </a:t>
            </a:r>
            <a:r>
              <a:rPr lang="pt-BR" sz="3800" dirty="0"/>
              <a:t>de rentabilidade</a:t>
            </a:r>
            <a:br>
              <a:rPr lang="pt-BR" sz="3800" dirty="0"/>
            </a:br>
            <a:r>
              <a:rPr lang="pt-BR" sz="3800" dirty="0"/>
              <a:t>da economia </a:t>
            </a:r>
            <a:r>
              <a:rPr lang="pt-BR" sz="3800" dirty="0" smtClean="0"/>
              <a:t>açucareira (dados de R. Simonsen)</a:t>
            </a:r>
            <a:endParaRPr lang="pt-BR" sz="3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8568506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sz="3200" dirty="0" smtClean="0"/>
              <a:t>Capital </a:t>
            </a:r>
            <a:r>
              <a:rPr lang="pt-BR" sz="3200" dirty="0"/>
              <a:t>investido:</a:t>
            </a:r>
          </a:p>
          <a:p>
            <a:pPr lvl="1">
              <a:lnSpc>
                <a:spcPct val="90000"/>
              </a:lnSpc>
            </a:pPr>
            <a:r>
              <a:rPr lang="pt-BR" sz="2800" dirty="0" smtClean="0"/>
              <a:t>Cada engenho: importância do Capital fixo</a:t>
            </a:r>
          </a:p>
          <a:p>
            <a:pPr lvl="2">
              <a:lnSpc>
                <a:spcPct val="90000"/>
              </a:lnSpc>
            </a:pPr>
            <a:r>
              <a:rPr lang="pt-BR" sz="2400" dirty="0" smtClean="0"/>
              <a:t>£ 15.000</a:t>
            </a:r>
          </a:p>
          <a:p>
            <a:pPr lvl="3">
              <a:lnSpc>
                <a:spcPct val="90000"/>
              </a:lnSpc>
            </a:pPr>
            <a:r>
              <a:rPr lang="pt-BR" sz="2000" dirty="0" smtClean="0"/>
              <a:t>Moenda, caldeira e casa de purgar; Acessórios,animais e carros ; escravos</a:t>
            </a:r>
          </a:p>
          <a:p>
            <a:pPr lvl="4">
              <a:lnSpc>
                <a:spcPct val="90000"/>
              </a:lnSpc>
            </a:pPr>
            <a:r>
              <a:rPr lang="pt-BR" sz="2200" dirty="0" smtClean="0"/>
              <a:t>£ 3.125 escravos (</a:t>
            </a:r>
            <a:r>
              <a:rPr lang="pt-BR" sz="2000" dirty="0" smtClean="0"/>
              <a:t>125 escravos  a £ 25) </a:t>
            </a:r>
          </a:p>
          <a:p>
            <a:pPr lvl="5">
              <a:lnSpc>
                <a:spcPct val="90000"/>
              </a:lnSpc>
            </a:pPr>
            <a:r>
              <a:rPr lang="pt-BR" sz="2000" dirty="0" smtClean="0"/>
              <a:t>Mais de 20% do capital fixo são escravos</a:t>
            </a:r>
          </a:p>
          <a:p>
            <a:pPr lvl="4">
              <a:lnSpc>
                <a:spcPct val="90000"/>
              </a:lnSpc>
            </a:pPr>
            <a:r>
              <a:rPr lang="pt-BR" sz="2000" dirty="0" smtClean="0"/>
              <a:t>£ 5.000 edificações internas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è"/>
            </a:pPr>
            <a:r>
              <a:rPr lang="pt-BR" sz="2800" dirty="0" smtClean="0"/>
              <a:t>Total 120 engenhos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è"/>
            </a:pPr>
            <a:r>
              <a:rPr lang="pt-BR" sz="2400" dirty="0" smtClean="0"/>
              <a:t>Capital investido total: </a:t>
            </a:r>
            <a:r>
              <a:rPr lang="pt-BR" sz="2400" u="sng" dirty="0" smtClean="0"/>
              <a:t>£ 1.800.000</a:t>
            </a:r>
            <a:r>
              <a:rPr lang="pt-BR" sz="2400" dirty="0" smtClean="0"/>
              <a:t> </a:t>
            </a:r>
            <a:endParaRPr lang="pt-BR" sz="2000" dirty="0" smtClean="0"/>
          </a:p>
          <a:p>
            <a:pPr lvl="3">
              <a:lnSpc>
                <a:spcPct val="90000"/>
              </a:lnSpc>
              <a:buFont typeface="Wingdings" pitchFamily="2" charset="2"/>
              <a:buChar char="è"/>
            </a:pPr>
            <a:r>
              <a:rPr lang="pt-BR" sz="2000" dirty="0" smtClean="0"/>
              <a:t>£ 375.000 (escravos) </a:t>
            </a:r>
            <a:endParaRPr lang="pt-BR" sz="2000" dirty="0"/>
          </a:p>
          <a:p>
            <a:pPr lvl="4">
              <a:lnSpc>
                <a:spcPct val="90000"/>
              </a:lnSpc>
            </a:pPr>
            <a:r>
              <a:rPr lang="pt-BR" sz="2000" dirty="0" smtClean="0"/>
              <a:t>Escravos: </a:t>
            </a:r>
            <a:r>
              <a:rPr lang="pt-BR" sz="2400" dirty="0" smtClean="0"/>
              <a:t>Total na colônia: </a:t>
            </a:r>
            <a:r>
              <a:rPr lang="pt-BR" sz="2400" dirty="0"/>
              <a:t>20.000</a:t>
            </a:r>
          </a:p>
          <a:p>
            <a:pPr lvl="4">
              <a:lnSpc>
                <a:spcPct val="90000"/>
              </a:lnSpc>
            </a:pPr>
            <a:r>
              <a:rPr lang="pt-BR" sz="2000" dirty="0"/>
              <a:t>¾ na economia açucareira: 15.000 (125 por engenho</a:t>
            </a:r>
            <a:r>
              <a:rPr lang="pt-BR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Importações de bens e equipamentos:</a:t>
            </a:r>
          </a:p>
          <a:p>
            <a:pPr lvl="3">
              <a:lnSpc>
                <a:spcPct val="90000"/>
              </a:lnSpc>
            </a:pPr>
            <a:r>
              <a:rPr lang="pt-BR" sz="1900" dirty="0" smtClean="0"/>
              <a:t> pelo menos mais £ 600.000</a:t>
            </a:r>
            <a:endParaRPr lang="pt-BR" sz="1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94E5-6836-4F5A-8A32-9248217C4FD0}" type="slidenum">
              <a:rPr lang="pt-BR" altLang="en-US"/>
              <a:pPr/>
              <a:t>16</a:t>
            </a:fld>
            <a:endParaRPr lang="pt-BR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/>
              <a:t>Estimativa de rentabilidade</a:t>
            </a:r>
            <a:br>
              <a:rPr lang="pt-BR" sz="3800"/>
            </a:br>
            <a:r>
              <a:rPr lang="pt-BR" sz="3800"/>
              <a:t>da economia açucareira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Exportações de 2.000.000 arrobas ano</a:t>
            </a:r>
          </a:p>
          <a:p>
            <a:r>
              <a:rPr lang="pt-BR" dirty="0" smtClean="0"/>
              <a:t>Renda</a:t>
            </a:r>
            <a:r>
              <a:rPr lang="pt-BR" dirty="0"/>
              <a:t>: £ </a:t>
            </a:r>
            <a:r>
              <a:rPr lang="pt-BR" dirty="0" smtClean="0"/>
              <a:t>2.500.000 (valor da venda em Portugal) </a:t>
            </a:r>
            <a:endParaRPr lang="pt-BR" dirty="0"/>
          </a:p>
          <a:p>
            <a:pPr lvl="2"/>
            <a:r>
              <a:rPr lang="pt-BR" dirty="0"/>
              <a:t>40% Impostos, transportes etc</a:t>
            </a:r>
            <a:r>
              <a:rPr lang="pt-BR" dirty="0" smtClean="0"/>
              <a:t>. </a:t>
            </a:r>
            <a:endParaRPr lang="pt-BR" dirty="0"/>
          </a:p>
          <a:p>
            <a:pPr lvl="1"/>
            <a:r>
              <a:rPr lang="pt-BR" dirty="0"/>
              <a:t>60% = £ 1.500.000 = renda </a:t>
            </a:r>
            <a:r>
              <a:rPr lang="pt-BR" dirty="0" smtClean="0"/>
              <a:t>no Brasil (Exportações)</a:t>
            </a:r>
            <a:endParaRPr lang="pt-BR" dirty="0"/>
          </a:p>
          <a:p>
            <a:pPr lvl="2"/>
            <a:r>
              <a:rPr lang="pt-BR" dirty="0"/>
              <a:t>¾ da renda da colônia </a:t>
            </a:r>
            <a:r>
              <a:rPr lang="pt-BR" dirty="0">
                <a:sym typeface="Wingdings" pitchFamily="2" charset="2"/>
              </a:rPr>
              <a:t> </a:t>
            </a:r>
            <a:r>
              <a:rPr lang="pt-BR" dirty="0"/>
              <a:t>£ </a:t>
            </a:r>
            <a:r>
              <a:rPr lang="pt-BR" dirty="0" smtClean="0"/>
              <a:t>2.000.000 (PIB)</a:t>
            </a:r>
            <a:endParaRPr lang="pt-BR" dirty="0"/>
          </a:p>
          <a:p>
            <a:pPr lvl="1"/>
            <a:r>
              <a:rPr lang="pt-BR" dirty="0"/>
              <a:t>30.000 habitantes</a:t>
            </a:r>
          </a:p>
          <a:p>
            <a:pPr lvl="2">
              <a:buFont typeface="Wingdings" pitchFamily="2" charset="2"/>
              <a:buNone/>
            </a:pPr>
            <a:r>
              <a:rPr lang="pt-BR" dirty="0">
                <a:sym typeface="Wingdings" pitchFamily="2" charset="2"/>
              </a:rPr>
              <a:t> Renda per capita bastante elevada (</a:t>
            </a:r>
            <a:r>
              <a:rPr lang="pt-BR" dirty="0"/>
              <a:t>£ 66,66)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3432-C579-464D-9E8E-F42BB030A726}" type="slidenum">
              <a:rPr lang="pt-BR" altLang="en-US"/>
              <a:pPr/>
              <a:t>17</a:t>
            </a:fld>
            <a:endParaRPr lang="pt-BR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/>
              <a:t>Estimativa de rentabilidade</a:t>
            </a:r>
            <a:br>
              <a:rPr lang="pt-BR" sz="3800"/>
            </a:br>
            <a:r>
              <a:rPr lang="pt-BR" sz="3800"/>
              <a:t>da economia açucareira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Fluxos internos de renda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Transporte interno e armazenamento: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5% </a:t>
            </a:r>
            <a:r>
              <a:rPr lang="pt-BR" dirty="0" smtClean="0">
                <a:sym typeface="Wingdings" pitchFamily="2" charset="2"/>
              </a:rPr>
              <a:t> 75.000</a:t>
            </a:r>
            <a:endParaRPr lang="pt-BR" dirty="0" smtClean="0"/>
          </a:p>
          <a:p>
            <a:pPr lvl="1">
              <a:lnSpc>
                <a:spcPct val="90000"/>
              </a:lnSpc>
            </a:pPr>
            <a:r>
              <a:rPr lang="pt-BR" dirty="0" smtClean="0"/>
              <a:t>Salários: capatazes, mestre do açúcar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1 para cada 10 escravos = 1.500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1.500 x £ 15 = £ 22.500 (menos de 2% da renda)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£ 12 nos EUA e £ 6 na Inglaterra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Animais</a:t>
            </a:r>
            <a:r>
              <a:rPr lang="pt-BR" dirty="0"/>
              <a:t>: 1 para cada escravo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15.000 x £ 5 = £ 75.000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3 anos de vida </a:t>
            </a:r>
            <a:r>
              <a:rPr lang="pt-BR" dirty="0">
                <a:sym typeface="Wingdings" pitchFamily="2" charset="2"/>
              </a:rPr>
              <a:t> </a:t>
            </a:r>
            <a:r>
              <a:rPr lang="pt-BR" dirty="0"/>
              <a:t>£ 25.000 por ano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Lenha</a:t>
            </a:r>
            <a:r>
              <a:rPr lang="pt-BR" dirty="0" smtClean="0"/>
              <a:t>: </a:t>
            </a:r>
            <a:r>
              <a:rPr lang="pt-BR" dirty="0"/>
              <a:t>£ 25.000 por ano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Total = </a:t>
            </a:r>
            <a:r>
              <a:rPr lang="pt-BR" dirty="0"/>
              <a:t>£ 147.500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Fluxos internos a partir das exportações: cerca </a:t>
            </a:r>
            <a:r>
              <a:rPr lang="pt-BR" dirty="0"/>
              <a:t>de 10% da renda líquida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90% da renda </a:t>
            </a:r>
            <a:r>
              <a:rPr lang="pt-BR" dirty="0" smtClean="0"/>
              <a:t>líquida £ 1.350.000 </a:t>
            </a:r>
            <a:r>
              <a:rPr lang="pt-BR" dirty="0">
                <a:sym typeface="Wingdings" pitchFamily="2" charset="2"/>
              </a:rPr>
              <a:t> Srs. </a:t>
            </a:r>
            <a:r>
              <a:rPr lang="pt-BR" dirty="0" smtClean="0">
                <a:sym typeface="Wingdings" pitchFamily="2" charset="2"/>
              </a:rPr>
              <a:t>Engenho</a:t>
            </a:r>
            <a:endParaRPr lang="pt-BR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7691-AB43-4FA3-A605-780FAB4AABBC}" type="slidenum">
              <a:rPr lang="pt-BR" altLang="en-US"/>
              <a:pPr/>
              <a:t>18</a:t>
            </a:fld>
            <a:endParaRPr lang="pt-BR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/>
              <a:t>Estimativa de rentabilidade</a:t>
            </a:r>
            <a:br>
              <a:rPr lang="pt-BR" sz="3800"/>
            </a:br>
            <a:r>
              <a:rPr lang="pt-BR" sz="3800"/>
              <a:t>da economia açucareira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Depreciação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 smtClean="0"/>
              <a:t>Escravos: vida útil: 8 anos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£ 25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£ 50.000 por ano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Equipamentos: vida útil: 10 anos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£ 100.000 por ano</a:t>
            </a:r>
          </a:p>
          <a:p>
            <a:pPr marL="342900" lvl="2" indent="-342900">
              <a:lnSpc>
                <a:spcPct val="90000"/>
              </a:lnSpc>
              <a:buClr>
                <a:schemeClr val="bg2"/>
              </a:buClr>
              <a:buSzPct val="75000"/>
            </a:pPr>
            <a:r>
              <a:rPr lang="pt-BR" sz="2800" dirty="0" smtClean="0"/>
              <a:t>Dos £ 1.500.000 por ano</a:t>
            </a:r>
          </a:p>
          <a:p>
            <a:pPr marL="800100" lvl="3" indent="-342900">
              <a:lnSpc>
                <a:spcPct val="90000"/>
              </a:lnSpc>
              <a:buSzPct val="75000"/>
            </a:pPr>
            <a:r>
              <a:rPr lang="pt-BR" sz="2600" dirty="0" smtClean="0"/>
              <a:t>Gasta:</a:t>
            </a:r>
          </a:p>
          <a:p>
            <a:pPr marL="1257300" lvl="4" indent="-342900">
              <a:lnSpc>
                <a:spcPct val="90000"/>
              </a:lnSpc>
              <a:buSzPct val="75000"/>
            </a:pPr>
            <a:r>
              <a:rPr lang="pt-BR" sz="2400" dirty="0" smtClean="0"/>
              <a:t>£ 150.000 por ano internamente (</a:t>
            </a:r>
            <a:r>
              <a:rPr lang="pt-BR" sz="2400" dirty="0" err="1" smtClean="0"/>
              <a:t>salarios</a:t>
            </a:r>
            <a:r>
              <a:rPr lang="pt-BR" sz="2400" dirty="0" smtClean="0"/>
              <a:t>, lenha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 marL="1257300" lvl="4" indent="-342900">
              <a:lnSpc>
                <a:spcPct val="90000"/>
              </a:lnSpc>
              <a:buSzPct val="75000"/>
            </a:pPr>
            <a:r>
              <a:rPr lang="pt-BR" sz="2400" dirty="0" smtClean="0"/>
              <a:t>£ 150.000 por ano com depreciação do capital fixo</a:t>
            </a:r>
          </a:p>
          <a:p>
            <a:pPr marL="800100" lvl="3" indent="-342900">
              <a:lnSpc>
                <a:spcPct val="90000"/>
              </a:lnSpc>
              <a:buSzPct val="75000"/>
            </a:pPr>
            <a:r>
              <a:rPr lang="pt-BR" sz="2400" dirty="0" smtClean="0"/>
              <a:t>“Sobra” inicial: £ 1.200.000 por ano</a:t>
            </a:r>
          </a:p>
          <a:p>
            <a:pPr marL="800100" lvl="3" indent="-342900">
              <a:lnSpc>
                <a:spcPct val="90000"/>
              </a:lnSpc>
              <a:buSzPct val="75000"/>
            </a:pPr>
            <a:endParaRPr lang="pt-BR" sz="2400" dirty="0" smtClean="0"/>
          </a:p>
          <a:p>
            <a:pPr marL="1257300" lvl="4" indent="-342900">
              <a:lnSpc>
                <a:spcPct val="90000"/>
              </a:lnSpc>
              <a:buSzPct val="75000"/>
            </a:pPr>
            <a:endParaRPr lang="pt-BR" sz="2400" dirty="0" smtClean="0"/>
          </a:p>
          <a:p>
            <a:pPr marL="1257300" lvl="4" indent="-342900">
              <a:lnSpc>
                <a:spcPct val="90000"/>
              </a:lnSpc>
              <a:buSzPct val="75000"/>
            </a:pPr>
            <a:endParaRPr lang="pt-BR" sz="2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87E8-F445-4C01-85DE-146E5A9C7932}" type="slidenum">
              <a:rPr lang="pt-BR" altLang="en-US"/>
              <a:pPr/>
              <a:t>19</a:t>
            </a:fld>
            <a:endParaRPr lang="pt-BR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/>
              <a:t>Como essa renda era utilizada?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Importações de bens de consumo</a:t>
            </a:r>
          </a:p>
          <a:p>
            <a:pPr lvl="2"/>
            <a:r>
              <a:rPr lang="pt-BR" dirty="0"/>
              <a:t>1639: £ 160.000 de impostos (20%): £ 800.000</a:t>
            </a:r>
          </a:p>
          <a:p>
            <a:pPr lvl="1"/>
            <a:r>
              <a:rPr lang="pt-BR" dirty="0"/>
              <a:t>£ 600.000 no início do século, com folga</a:t>
            </a:r>
          </a:p>
          <a:p>
            <a:r>
              <a:rPr lang="pt-BR" dirty="0"/>
              <a:t>“</a:t>
            </a:r>
            <a:r>
              <a:rPr lang="pt-BR" dirty="0" smtClean="0"/>
              <a:t>Sobra final”: </a:t>
            </a:r>
            <a:r>
              <a:rPr lang="pt-BR" dirty="0"/>
              <a:t>£ 600.000 por ano</a:t>
            </a:r>
          </a:p>
          <a:p>
            <a:pPr lvl="1"/>
            <a:r>
              <a:rPr lang="pt-BR" dirty="0"/>
              <a:t>Suficiente para dobrar a capacidade instalada a cada dois anos</a:t>
            </a:r>
          </a:p>
          <a:p>
            <a:pPr lvl="2"/>
            <a:r>
              <a:rPr lang="pt-BR" dirty="0"/>
              <a:t>£ 1.800.000 </a:t>
            </a:r>
            <a:r>
              <a:rPr lang="pt-BR" dirty="0">
                <a:sym typeface="Wingdings" pitchFamily="2" charset="2"/>
              </a:rPr>
              <a:t> 1/3 realizado pelos próprios escravos</a:t>
            </a:r>
            <a:endParaRPr lang="pt-BR" dirty="0"/>
          </a:p>
          <a:p>
            <a:pPr lvl="3"/>
            <a:r>
              <a:rPr lang="pt-BR" dirty="0"/>
              <a:t>Obras de construção e instalações</a:t>
            </a:r>
          </a:p>
          <a:p>
            <a:pPr lvl="1"/>
            <a:r>
              <a:rPr lang="pt-BR" dirty="0"/>
              <a:t>Só excepcionalmente isto ocorreu (1575/1600)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Das feitorias às sesmarias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112568"/>
          </a:xfrm>
        </p:spPr>
        <p:txBody>
          <a:bodyPr>
            <a:normAutofit/>
          </a:bodyPr>
          <a:lstStyle/>
          <a:p>
            <a:r>
              <a:rPr lang="pt-BR" dirty="0" smtClean="0"/>
              <a:t> Primeiros anos </a:t>
            </a:r>
          </a:p>
          <a:p>
            <a:pPr lvl="1"/>
            <a:r>
              <a:rPr lang="pt-BR" dirty="0" smtClean="0"/>
              <a:t>1502: concessão do monopólio de exploração do Brasil a Fernão de </a:t>
            </a:r>
            <a:r>
              <a:rPr lang="pt-BR" dirty="0" err="1" smtClean="0"/>
              <a:t>Loronha</a:t>
            </a:r>
            <a:endParaRPr lang="pt-BR" dirty="0" smtClean="0"/>
          </a:p>
          <a:p>
            <a:pPr lvl="1"/>
            <a:r>
              <a:rPr lang="pt-BR" dirty="0" smtClean="0"/>
              <a:t>1504: Edificação de uma feitoria – Cabo Frio </a:t>
            </a:r>
          </a:p>
          <a:p>
            <a:pPr lvl="2"/>
            <a:r>
              <a:rPr lang="pt-BR" dirty="0" smtClean="0"/>
              <a:t>1516 transferida para Pernambuco </a:t>
            </a:r>
          </a:p>
          <a:p>
            <a:pPr lvl="1"/>
            <a:r>
              <a:rPr lang="pt-BR" dirty="0" smtClean="0"/>
              <a:t>Exclusivo do comércio do pau Brasil concedido a Jorge Lopes </a:t>
            </a:r>
            <a:r>
              <a:rPr lang="pt-BR" dirty="0" err="1" smtClean="0"/>
              <a:t>Bixorda</a:t>
            </a:r>
            <a:r>
              <a:rPr lang="pt-BR" dirty="0" smtClean="0"/>
              <a:t> (1513)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5E4E-3707-48C3-9879-D5AE38558116}" type="slidenum">
              <a:rPr lang="pt-BR" altLang="en-US"/>
              <a:pPr/>
              <a:t>20</a:t>
            </a:fld>
            <a:endParaRPr lang="pt-BR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Crescimento do sistema</a:t>
            </a:r>
            <a:endParaRPr lang="pt-B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1560/70: 180 mil arrobas a 1$400</a:t>
            </a:r>
          </a:p>
          <a:p>
            <a:pPr>
              <a:lnSpc>
                <a:spcPct val="90000"/>
              </a:lnSpc>
            </a:pPr>
            <a:r>
              <a:rPr lang="pt-BR"/>
              <a:t>1600: 2.000 mil arrobas a 2$020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>
                <a:sym typeface="Wingdings" pitchFamily="2" charset="2"/>
              </a:rPr>
              <a:t> Eficiência do setor de comercialização</a:t>
            </a: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Crescimento foi governado pela possibilidade de absorção dos mercados compradores</a:t>
            </a:r>
          </a:p>
          <a:p>
            <a:pPr lvl="1">
              <a:lnSpc>
                <a:spcPct val="90000"/>
              </a:lnSpc>
            </a:pPr>
            <a:r>
              <a:rPr lang="pt-BR"/>
              <a:t>Não repetir a superprodução das Ilhas do Atlântico</a:t>
            </a:r>
          </a:p>
          <a:p>
            <a:pPr>
              <a:lnSpc>
                <a:spcPct val="90000"/>
              </a:lnSpc>
            </a:pPr>
            <a:r>
              <a:rPr lang="pt-BR"/>
              <a:t>Habilidade na etapa de comercialização</a:t>
            </a:r>
          </a:p>
          <a:p>
            <a:pPr>
              <a:lnSpc>
                <a:spcPct val="90000"/>
              </a:lnSpc>
            </a:pPr>
            <a:r>
              <a:rPr lang="pt-BR"/>
              <a:t>Comércio tomava as decisões fundamentais com respeito a todo o negócio açucareiro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7E7B-4B80-4109-B332-FA204B94AC52}" type="slidenum">
              <a:rPr lang="pt-BR" altLang="en-US"/>
              <a:pPr/>
              <a:t>21</a:t>
            </a:fld>
            <a:endParaRPr lang="pt-BR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Qual o destino dos recursos?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1) Outras atividades absorviam muito pouco capital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2) Não há investimentos em outras regiões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	Renda de </a:t>
            </a:r>
            <a:r>
              <a:rPr lang="pt-BR" dirty="0" err="1"/>
              <a:t>não-residentes</a:t>
            </a:r>
            <a:r>
              <a:rPr lang="pt-BR" dirty="0"/>
              <a:t> (RLEE</a:t>
            </a:r>
            <a:r>
              <a:rPr lang="pt-BR" dirty="0" smtClean="0"/>
              <a:t>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Coordenação perfeita entre produção e comercialização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	</a:t>
            </a:r>
            <a:r>
              <a:rPr lang="pt-BR" dirty="0">
                <a:sym typeface="Wingdings" pitchFamily="2" charset="2"/>
              </a:rPr>
              <a:t> Não houve superprodução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Capitanias hereditárias - 1534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Mudança de estratégia: descentralização das atividades com entrega da ocupação a particulares</a:t>
            </a:r>
          </a:p>
          <a:p>
            <a:pPr lvl="1"/>
            <a:r>
              <a:rPr lang="pt-BR" dirty="0" smtClean="0"/>
              <a:t>Problemas financeiros do reino frente às perspectivas de incursões mais poderosas </a:t>
            </a:r>
          </a:p>
          <a:p>
            <a:pPr lvl="2"/>
            <a:r>
              <a:rPr lang="pt-BR" dirty="0" smtClean="0"/>
              <a:t>Terremoto de 31, crise de 32, aumento dos custos de segurança </a:t>
            </a:r>
          </a:p>
          <a:p>
            <a:pPr lvl="1"/>
            <a:r>
              <a:rPr lang="pt-BR" dirty="0" smtClean="0"/>
              <a:t>Dificuldade no estabelecimento da ocupação com base no exclusivismo régio</a:t>
            </a:r>
          </a:p>
          <a:p>
            <a:r>
              <a:rPr lang="pt-BR" dirty="0" smtClean="0"/>
              <a:t>Capitanias </a:t>
            </a:r>
          </a:p>
          <a:p>
            <a:pPr lvl="1"/>
            <a:r>
              <a:rPr lang="pt-BR" dirty="0" smtClean="0"/>
              <a:t>obrigatoriedade do particular em assumir a totalidade do financiamento da empresa colonizadora </a:t>
            </a:r>
          </a:p>
          <a:p>
            <a:pPr lvl="1"/>
            <a:r>
              <a:rPr lang="pt-BR" dirty="0" smtClean="0"/>
              <a:t>Experiência anterior nas Ilhas, mas atribuições mais amplas</a:t>
            </a:r>
          </a:p>
          <a:p>
            <a:pPr lvl="2"/>
            <a:r>
              <a:rPr lang="pt-BR" dirty="0" smtClean="0"/>
              <a:t>Hereditárias, inalienáveis e indivisíveis (recebem uma pensão)</a:t>
            </a:r>
          </a:p>
          <a:p>
            <a:pPr lvl="2"/>
            <a:r>
              <a:rPr lang="pt-BR" dirty="0" smtClean="0"/>
              <a:t>Exercem toda a justiça com peões, </a:t>
            </a:r>
            <a:r>
              <a:rPr lang="pt-BR" dirty="0" err="1" smtClean="0"/>
              <a:t>indíos</a:t>
            </a:r>
            <a:r>
              <a:rPr lang="pt-BR" dirty="0" smtClean="0"/>
              <a:t> e escravos</a:t>
            </a:r>
          </a:p>
          <a:p>
            <a:pPr lvl="2"/>
            <a:r>
              <a:rPr lang="pt-BR" dirty="0" smtClean="0"/>
              <a:t>Nomeação dos principais cargos (</a:t>
            </a:r>
            <a:r>
              <a:rPr lang="pt-BR" dirty="0" err="1" smtClean="0"/>
              <a:t>exc</a:t>
            </a:r>
            <a:r>
              <a:rPr lang="pt-BR" dirty="0" smtClean="0"/>
              <a:t>. Fazenda pública) e possibilidade de veto dos juízes ordinários nomeados por </a:t>
            </a:r>
            <a:r>
              <a:rPr lang="pt-BR" dirty="0" err="1" smtClean="0"/>
              <a:t>camaras</a:t>
            </a:r>
            <a:endParaRPr lang="pt-BR" dirty="0" smtClean="0"/>
          </a:p>
          <a:p>
            <a:pPr lvl="2"/>
            <a:r>
              <a:rPr lang="pt-BR" dirty="0" smtClean="0"/>
              <a:t>Possibilidade de criar povoados e conselhos 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Obrigação organizar (financiar) a defesa e ocupação</a:t>
            </a:r>
          </a:p>
          <a:p>
            <a:pPr lvl="1"/>
            <a:r>
              <a:rPr lang="pt-BR" dirty="0" smtClean="0"/>
              <a:t>Conceder sesmarias </a:t>
            </a:r>
          </a:p>
          <a:p>
            <a:pPr lvl="2"/>
            <a:r>
              <a:rPr lang="pt-BR" dirty="0" smtClean="0"/>
              <a:t>obrigação de ocupação em 5 anos</a:t>
            </a:r>
          </a:p>
          <a:p>
            <a:pPr lvl="2"/>
            <a:r>
              <a:rPr lang="pt-BR" dirty="0" smtClean="0"/>
              <a:t>Possibilidade de alienação depois de 8 anos </a:t>
            </a:r>
          </a:p>
          <a:p>
            <a:pPr lvl="1"/>
            <a:r>
              <a:rPr lang="pt-BR" dirty="0" smtClean="0"/>
              <a:t>Possibilidade de comercio intercapitanias com isenções de impostos de produtos originários do Brasil (só paga sisa)</a:t>
            </a:r>
          </a:p>
          <a:p>
            <a:pPr lvl="2"/>
            <a:r>
              <a:rPr lang="pt-BR" dirty="0" smtClean="0"/>
              <a:t>Colonos não pagam impostos sobre produtos portugueses (em navios portugueses)</a:t>
            </a:r>
          </a:p>
          <a:p>
            <a:pPr lvl="1"/>
            <a:r>
              <a:rPr lang="pt-BR" dirty="0" smtClean="0"/>
              <a:t>Coroa se reserva o direito (com uma parte para donatário)</a:t>
            </a:r>
          </a:p>
          <a:p>
            <a:pPr lvl="2"/>
            <a:r>
              <a:rPr lang="pt-BR" dirty="0" smtClean="0"/>
              <a:t>impostos sobre peixe,  exportações para fora do reino e importações de estrangeiros</a:t>
            </a:r>
          </a:p>
          <a:p>
            <a:pPr lvl="2"/>
            <a:r>
              <a:rPr lang="pt-BR" dirty="0" smtClean="0"/>
              <a:t>Quinto de metais e pedras</a:t>
            </a:r>
          </a:p>
          <a:p>
            <a:pPr lvl="2"/>
            <a:r>
              <a:rPr lang="pt-BR" dirty="0" smtClean="0"/>
              <a:t>Monopólio do Pau Brasil</a:t>
            </a:r>
          </a:p>
          <a:p>
            <a:pPr lvl="1"/>
            <a:r>
              <a:rPr lang="pt-BR" dirty="0" smtClean="0"/>
              <a:t>Donatários</a:t>
            </a:r>
          </a:p>
          <a:p>
            <a:pPr lvl="2"/>
            <a:r>
              <a:rPr lang="pt-BR" dirty="0" smtClean="0"/>
              <a:t>Arrendamento e exploração de terras dele (+/- 25% das terras)</a:t>
            </a:r>
          </a:p>
          <a:p>
            <a:pPr lvl="2"/>
            <a:r>
              <a:rPr lang="pt-BR" dirty="0" smtClean="0"/>
              <a:t>Direitos banais (moendas, engenhos etc.)</a:t>
            </a:r>
          </a:p>
          <a:p>
            <a:pPr lvl="2"/>
            <a:r>
              <a:rPr lang="pt-BR" dirty="0" smtClean="0"/>
              <a:t>Pagamento dos conselhos </a:t>
            </a:r>
            <a:r>
              <a:rPr lang="pt-BR" dirty="0" err="1" smtClean="0"/>
              <a:t>etc</a:t>
            </a:r>
            <a:r>
              <a:rPr lang="pt-BR" dirty="0" smtClean="0"/>
              <a:t>, demais impostos</a:t>
            </a:r>
          </a:p>
          <a:p>
            <a:pPr lvl="2"/>
            <a:r>
              <a:rPr lang="pt-BR" dirty="0" smtClean="0"/>
              <a:t>Pedágios (rios)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382"/>
            <a:ext cx="7344816" cy="683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Problemas com as Capitanias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Funcionamento assimétrico </a:t>
            </a:r>
          </a:p>
          <a:p>
            <a:pPr lvl="1"/>
            <a:r>
              <a:rPr lang="pt-BR" dirty="0" smtClean="0"/>
              <a:t>Alguns não tomam posse (Ceara, Rio de Janeiro e Santana)</a:t>
            </a:r>
          </a:p>
          <a:p>
            <a:pPr lvl="1"/>
            <a:r>
              <a:rPr lang="pt-BR" dirty="0" smtClean="0"/>
              <a:t>Norte (Pará, Maranhão, Rio Grande do Norte): não dá certo</a:t>
            </a:r>
          </a:p>
          <a:p>
            <a:pPr lvl="1"/>
            <a:r>
              <a:rPr lang="pt-BR" dirty="0" smtClean="0"/>
              <a:t>Bahia e São Tomé – problemas com Índios </a:t>
            </a:r>
          </a:p>
          <a:p>
            <a:pPr lvl="1"/>
            <a:r>
              <a:rPr lang="pt-BR" dirty="0" smtClean="0"/>
              <a:t>Itamaracá: só Pau Brasil</a:t>
            </a:r>
          </a:p>
          <a:p>
            <a:pPr lvl="1"/>
            <a:r>
              <a:rPr lang="pt-BR" dirty="0" smtClean="0"/>
              <a:t>Ilhéus, Porto Seguro, Espírito Santo e Santo Amaro: algum progresso com cana</a:t>
            </a:r>
          </a:p>
          <a:p>
            <a:pPr lvl="1"/>
            <a:r>
              <a:rPr lang="pt-BR" dirty="0" smtClean="0"/>
              <a:t>Pernambuco e São Vicente: vai melhor, </a:t>
            </a:r>
          </a:p>
          <a:p>
            <a:pPr lvl="2"/>
            <a:r>
              <a:rPr lang="pt-BR" dirty="0" smtClean="0"/>
              <a:t>Ocupação e plantio, fundação de vilas</a:t>
            </a:r>
          </a:p>
          <a:p>
            <a:r>
              <a:rPr lang="pt-BR" dirty="0" smtClean="0"/>
              <a:t>Problema: furos no sistema de defesa (ausência de coordenação): corsários e índios</a:t>
            </a:r>
          </a:p>
          <a:p>
            <a:pPr lvl="2"/>
            <a:r>
              <a:rPr lang="pt-BR" dirty="0" smtClean="0"/>
              <a:t>Rio de Janeiro </a:t>
            </a:r>
            <a:r>
              <a:rPr lang="pt-BR" dirty="0" err="1" smtClean="0"/>
              <a:t>importantee</a:t>
            </a:r>
            <a:endParaRPr lang="pt-BR" dirty="0" smtClean="0"/>
          </a:p>
          <a:p>
            <a:pPr lvl="1"/>
            <a:r>
              <a:rPr lang="pt-BR" dirty="0" smtClean="0"/>
              <a:t>Tb financiamento insuficiente</a:t>
            </a:r>
          </a:p>
          <a:p>
            <a:pPr lvl="2"/>
            <a:r>
              <a:rPr lang="pt-BR" dirty="0" smtClean="0"/>
              <a:t>Alguns donatários se arruinaram</a:t>
            </a:r>
          </a:p>
          <a:p>
            <a:pPr lvl="1"/>
            <a:r>
              <a:rPr lang="pt-BR" dirty="0" smtClean="0"/>
              <a:t>Desigualdade no tratamento </a:t>
            </a:r>
          </a:p>
          <a:p>
            <a:r>
              <a:rPr lang="pt-BR" dirty="0" smtClean="0"/>
              <a:t>Ampliou presença portuguesa no Brasil</a:t>
            </a:r>
          </a:p>
          <a:p>
            <a:pPr lvl="1"/>
            <a:r>
              <a:rPr lang="pt-BR" dirty="0" smtClean="0"/>
              <a:t>Cultura da terra se difunde</a:t>
            </a:r>
          </a:p>
          <a:p>
            <a:pPr lvl="2"/>
            <a:r>
              <a:rPr lang="pt-BR" dirty="0" smtClean="0"/>
              <a:t>Amplia ligações com índios (padres e casamentos)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Misto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Sistema misto razões</a:t>
            </a:r>
          </a:p>
          <a:p>
            <a:pPr lvl="2"/>
            <a:r>
              <a:rPr lang="pt-BR" dirty="0" smtClean="0"/>
              <a:t>Falhas no sistema de defesa brasileiro</a:t>
            </a:r>
          </a:p>
          <a:p>
            <a:pPr lvl="2"/>
            <a:r>
              <a:rPr lang="pt-BR" dirty="0" smtClean="0"/>
              <a:t>Necessidade de reforço e manutenção do comércio interoceânico para Portugal</a:t>
            </a:r>
          </a:p>
          <a:p>
            <a:pPr lvl="2"/>
            <a:r>
              <a:rPr lang="pt-BR" dirty="0" smtClean="0"/>
              <a:t>Açúcar deu certo: possibilidade de comércio – necessidade de algum controle (financeiro e segurança para comércio)</a:t>
            </a:r>
          </a:p>
          <a:p>
            <a:r>
              <a:rPr lang="pt-BR" dirty="0" smtClean="0"/>
              <a:t>1548: Governo Geral com sobrevivência de (parte) das capitanias </a:t>
            </a:r>
          </a:p>
          <a:p>
            <a:pPr lvl="1"/>
            <a:r>
              <a:rPr lang="pt-BR" dirty="0" smtClean="0"/>
              <a:t>Usa capitania da Bahia – primeira sede (Tomé de Souza)</a:t>
            </a:r>
          </a:p>
          <a:p>
            <a:pPr lvl="2"/>
            <a:r>
              <a:rPr lang="pt-BR" dirty="0" smtClean="0"/>
              <a:t>Governo Geral: criação de uma estrutura política, militar, administrativa e judicial diretamente subordinada a Lisboa</a:t>
            </a:r>
          </a:p>
          <a:p>
            <a:pPr lvl="3"/>
            <a:r>
              <a:rPr lang="pt-BR" dirty="0" smtClean="0"/>
              <a:t>Coordenar defesa, ocupação e arrecadações </a:t>
            </a:r>
          </a:p>
          <a:p>
            <a:pPr lvl="3"/>
            <a:r>
              <a:rPr lang="pt-BR" dirty="0" smtClean="0"/>
              <a:t>Homogeneizar justiça e resolver conflitos inter donatários</a:t>
            </a:r>
          </a:p>
          <a:p>
            <a:pPr lvl="4"/>
            <a:r>
              <a:rPr lang="pt-BR" dirty="0" smtClean="0"/>
              <a:t>Tira poder dos donatários na justiça, na arrecadação e na concessão de </a:t>
            </a:r>
            <a:r>
              <a:rPr lang="pt-BR" dirty="0" err="1" smtClean="0"/>
              <a:t>semarias</a:t>
            </a:r>
            <a:endParaRPr lang="pt-BR" dirty="0" smtClean="0"/>
          </a:p>
          <a:p>
            <a:pPr lvl="3"/>
            <a:r>
              <a:rPr lang="pt-BR" dirty="0" smtClean="0"/>
              <a:t>Resolver conflitos com alguns índios (evitar ataques)</a:t>
            </a:r>
          </a:p>
          <a:p>
            <a:pPr lvl="3"/>
            <a:r>
              <a:rPr lang="pt-BR" dirty="0" smtClean="0"/>
              <a:t>Criar feiras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76-5B94-46E2-8605-A94478013588}" type="slidenum">
              <a:rPr lang="pt-BR"/>
              <a:pPr/>
              <a:t>8</a:t>
            </a:fld>
            <a:endParaRPr lang="pt-B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Administração Colonial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Não há uniformidade e simetria na administração colonial</a:t>
            </a:r>
          </a:p>
          <a:p>
            <a:pPr lvl="1"/>
            <a:r>
              <a:rPr lang="pt-BR" dirty="0"/>
              <a:t>Funções e competências não são bem definidas</a:t>
            </a:r>
          </a:p>
          <a:p>
            <a:pPr lvl="1"/>
            <a:r>
              <a:rPr lang="pt-BR" dirty="0"/>
              <a:t>Legislação e atuação desconexa, casuística, sem um plano geral </a:t>
            </a:r>
            <a:r>
              <a:rPr lang="pt-BR" dirty="0">
                <a:sym typeface="Wingdings" pitchFamily="2" charset="2"/>
              </a:rPr>
              <a:t> Justaposição, vácuos</a:t>
            </a:r>
            <a:endParaRPr lang="pt-BR" dirty="0"/>
          </a:p>
          <a:p>
            <a:r>
              <a:rPr lang="pt-BR" dirty="0"/>
              <a:t>Funções do Governador</a:t>
            </a:r>
          </a:p>
          <a:p>
            <a:pPr lvl="1"/>
            <a:r>
              <a:rPr lang="pt-BR" dirty="0"/>
              <a:t>Variação no tempo e no espaço e mesmo de acordo com a pessoa</a:t>
            </a:r>
          </a:p>
          <a:p>
            <a:pPr lvl="1"/>
            <a:r>
              <a:rPr lang="pt-BR" dirty="0"/>
              <a:t>Foi sobretudo Governador </a:t>
            </a:r>
            <a:r>
              <a:rPr lang="pt-BR" b="1" u="sng" dirty="0"/>
              <a:t>das Armas</a:t>
            </a:r>
          </a:p>
          <a:p>
            <a:pPr lvl="2"/>
            <a:r>
              <a:rPr lang="pt-BR" dirty="0"/>
              <a:t>Prejuízo para a </a:t>
            </a:r>
            <a:r>
              <a:rPr lang="pt-BR" dirty="0" smtClean="0"/>
              <a:t>administração</a:t>
            </a:r>
          </a:p>
          <a:p>
            <a:r>
              <a:rPr lang="pt-BR" dirty="0" smtClean="0"/>
              <a:t>Concentração da administração em alguns centros e abandono do resto do País</a:t>
            </a:r>
          </a:p>
          <a:p>
            <a:pPr lvl="1"/>
            <a:r>
              <a:rPr lang="pt-BR" dirty="0" smtClean="0"/>
              <a:t>Algumas Vilas com tudo: Ouvidores, juízes, Câmara etc. ou nada possuíam</a:t>
            </a:r>
          </a:p>
          <a:p>
            <a:pPr lvl="1"/>
            <a:r>
              <a:rPr lang="pt-BR" dirty="0" smtClean="0"/>
              <a:t>Correições e visitações eram raras e ineficazes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Economicamente: Até 1530: Feitorias e escambo com Pau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BR" dirty="0" smtClean="0"/>
              <a:t>1530: Pau Brasil: 90% das exportações brasileiras</a:t>
            </a:r>
          </a:p>
          <a:p>
            <a:pPr lvl="2"/>
            <a:r>
              <a:rPr lang="pt-BR" dirty="0" smtClean="0"/>
              <a:t>500  toneladas, metade de Pernambuco</a:t>
            </a:r>
          </a:p>
          <a:p>
            <a:pPr lvl="1"/>
            <a:r>
              <a:rPr lang="pt-BR" dirty="0" smtClean="0"/>
              <a:t>1516: Regime de concessão inicial substituído por exploração régia</a:t>
            </a:r>
          </a:p>
          <a:p>
            <a:pPr lvl="2"/>
            <a:r>
              <a:rPr lang="pt-BR" dirty="0" smtClean="0"/>
              <a:t>Feitoria de </a:t>
            </a:r>
            <a:r>
              <a:rPr lang="pt-BR" dirty="0" err="1" smtClean="0"/>
              <a:t>Igaraçu</a:t>
            </a:r>
            <a:endParaRPr lang="pt-BR" dirty="0" smtClean="0"/>
          </a:p>
          <a:p>
            <a:pPr lvl="2"/>
            <a:r>
              <a:rPr lang="pt-BR" dirty="0" smtClean="0"/>
              <a:t>Atribuição de licenças a particulares e concessões de monopólios regionais (disputa com donatários)</a:t>
            </a:r>
          </a:p>
          <a:p>
            <a:pPr lvl="1"/>
            <a:r>
              <a:rPr lang="pt-BR" dirty="0" smtClean="0"/>
              <a:t>Extração e transporte interno na colônia realizado por Índios</a:t>
            </a:r>
          </a:p>
          <a:p>
            <a:pPr lvl="2"/>
            <a:r>
              <a:rPr lang="pt-BR" dirty="0" smtClean="0"/>
              <a:t>Em troca de produtos: enxadas, machados, foices, facas, tesouras, </a:t>
            </a:r>
            <a:r>
              <a:rPr lang="pt-BR" dirty="0" err="1" smtClean="0"/>
              <a:t>anzois</a:t>
            </a:r>
            <a:r>
              <a:rPr lang="pt-BR" dirty="0" smtClean="0"/>
              <a:t> (espelhos e pentes) </a:t>
            </a:r>
          </a:p>
          <a:p>
            <a:pPr lvl="3"/>
            <a:r>
              <a:rPr lang="pt-BR" dirty="0" smtClean="0"/>
              <a:t>Armas (espadas, </a:t>
            </a:r>
            <a:r>
              <a:rPr lang="pt-BR" dirty="0" err="1" smtClean="0"/>
              <a:t>arcabuzes</a:t>
            </a:r>
            <a:r>
              <a:rPr lang="pt-BR" dirty="0" smtClean="0"/>
              <a:t> e </a:t>
            </a:r>
            <a:r>
              <a:rPr lang="pt-BR" dirty="0" err="1" smtClean="0"/>
              <a:t>polvora</a:t>
            </a:r>
            <a:r>
              <a:rPr lang="pt-BR" dirty="0" smtClean="0"/>
              <a:t>) –debate sobre proibição, franceses fazem troca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1955</TotalTime>
  <Words>1384</Words>
  <Application>Microsoft Office PowerPoint</Application>
  <PresentationFormat>Apresentação na tela (4:3)</PresentationFormat>
  <Paragraphs>193</Paragraphs>
  <Slides>21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Nível</vt:lpstr>
      <vt:lpstr>O ciclo do açúcar: capitalização, financiamento e dinâmica do crescimento</vt:lpstr>
      <vt:lpstr>Das feitorias às sesmarias</vt:lpstr>
      <vt:lpstr>As Capitanias hereditárias - 1534 </vt:lpstr>
      <vt:lpstr>Apresentação do PowerPoint</vt:lpstr>
      <vt:lpstr>Apresentação do PowerPoint</vt:lpstr>
      <vt:lpstr>Problemas com as Capitanias</vt:lpstr>
      <vt:lpstr>Sistema Misto</vt:lpstr>
      <vt:lpstr>Administração Colonial</vt:lpstr>
      <vt:lpstr>Economicamente: Até 1530: Feitorias e escambo com Pau Brasil</vt:lpstr>
      <vt:lpstr>Exclusivismo régio: o início do Açúcar</vt:lpstr>
      <vt:lpstr>Apresentação do PowerPoint</vt:lpstr>
      <vt:lpstr>Apresentação do PowerPoint</vt:lpstr>
      <vt:lpstr>Apresentação do PowerPoint</vt:lpstr>
      <vt:lpstr>Rápido desenvolvimento da economia açucareira</vt:lpstr>
      <vt:lpstr>Furtado: Estimativa de rentabilidade da economia açucareira (dados de R. Simonsen)</vt:lpstr>
      <vt:lpstr>Estimativa de rentabilidade da economia açucareira</vt:lpstr>
      <vt:lpstr>Estimativa de rentabilidade da economia açucareira</vt:lpstr>
      <vt:lpstr>Estimativa de rentabilidade da economia açucareira</vt:lpstr>
      <vt:lpstr>Como essa renda era utilizada?</vt:lpstr>
      <vt:lpstr>Crescimento do sistema</vt:lpstr>
      <vt:lpstr>Qual o destino dos recursos?</vt:lpstr>
    </vt:vector>
  </TitlesOfParts>
  <Company>FEA-RP/USP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apresentação da historiografia sobre o período colonial</dc:title>
  <dc:creator>agremaud</dc:creator>
  <cp:lastModifiedBy>Matheus</cp:lastModifiedBy>
  <cp:revision>118</cp:revision>
  <dcterms:created xsi:type="dcterms:W3CDTF">2012-02-29T20:48:52Z</dcterms:created>
  <dcterms:modified xsi:type="dcterms:W3CDTF">2013-09-15T18:54:19Z</dcterms:modified>
</cp:coreProperties>
</file>