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Nunito"/>
      <p:regular r:id="rId11"/>
      <p:bold r:id="rId12"/>
      <p:italic r:id="rId13"/>
      <p:boldItalic r:id="rId14"/>
    </p:embeddedFont>
    <p:embeddedFont>
      <p:font typeface="Maven Pro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regular.fntdata"/><Relationship Id="rId10" Type="http://schemas.openxmlformats.org/officeDocument/2006/relationships/slide" Target="slides/slide5.xml"/><Relationship Id="rId13" Type="http://schemas.openxmlformats.org/officeDocument/2006/relationships/font" Target="fonts/Nunito-italic.fntdata"/><Relationship Id="rId12" Type="http://schemas.openxmlformats.org/officeDocument/2006/relationships/font" Target="fonts/Nuni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avenPro-regular.fntdata"/><Relationship Id="rId14" Type="http://schemas.openxmlformats.org/officeDocument/2006/relationships/font" Target="fonts/Nunito-boldItalic.fntdata"/><Relationship Id="rId16" Type="http://schemas.openxmlformats.org/officeDocument/2006/relationships/font" Target="fonts/MavenPr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75114d1934_0_2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75114d1934_0_2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75114d1934_0_2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75114d1934_0_2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75114d1934_0_2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75114d1934_0_2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7ff6e9e16d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7ff6e9e16d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Princípios norteadores</a:t>
            </a:r>
            <a:endParaRPr/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Aline | Fernando | Gabriel | Gabriela | Isabela| Marina| Suellen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/>
          <p:nvPr>
            <p:ph type="title"/>
          </p:nvPr>
        </p:nvSpPr>
        <p:spPr>
          <a:xfrm>
            <a:off x="1549950" y="644150"/>
            <a:ext cx="6044100" cy="964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700"/>
              <a:t>São Roque daqui 5 anos</a:t>
            </a:r>
            <a:endParaRPr sz="5700"/>
          </a:p>
        </p:txBody>
      </p:sp>
      <p:sp>
        <p:nvSpPr>
          <p:cNvPr id="284" name="Google Shape;284;p14"/>
          <p:cNvSpPr txBox="1"/>
          <p:nvPr>
            <p:ph idx="1" type="body"/>
          </p:nvPr>
        </p:nvSpPr>
        <p:spPr>
          <a:xfrm>
            <a:off x="621900" y="2205500"/>
            <a:ext cx="7900200" cy="25137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ctr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pt-BR" sz="1600"/>
              <a:t>A</a:t>
            </a:r>
            <a:r>
              <a:rPr lang="pt-BR" sz="1600"/>
              <a:t>nálise</a:t>
            </a:r>
            <a:r>
              <a:rPr lang="pt-BR" sz="1600"/>
              <a:t> </a:t>
            </a:r>
            <a:r>
              <a:rPr lang="pt-BR" sz="1600"/>
              <a:t>econômico</a:t>
            </a:r>
            <a:r>
              <a:rPr lang="pt-BR" sz="1600"/>
              <a:t> atual: COVID-19</a:t>
            </a:r>
            <a:endParaRPr sz="1600"/>
          </a:p>
          <a:p>
            <a:pPr indent="-330200" lvl="0" marL="457200" rtl="0" algn="ctr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pt-BR" sz="1600"/>
              <a:t>M</a:t>
            </a:r>
            <a:r>
              <a:rPr lang="pt-BR" sz="1600"/>
              <a:t>udança no poder aquisitivo do turista</a:t>
            </a:r>
            <a:endParaRPr sz="1600"/>
          </a:p>
          <a:p>
            <a:pPr indent="-330200" lvl="0" marL="457200" rtl="0" algn="ctr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pt-BR" sz="1600"/>
              <a:t>Turismo foi o segmento mais afetado pela pandemia </a:t>
            </a:r>
            <a:endParaRPr sz="1600"/>
          </a:p>
          <a:p>
            <a:pPr indent="-330200" lvl="0" marL="457200" rtl="0" algn="ctr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pt-BR" sz="1600"/>
              <a:t>T</a:t>
            </a:r>
            <a:r>
              <a:rPr lang="pt-BR" sz="1600"/>
              <a:t>endências</a:t>
            </a:r>
            <a:r>
              <a:rPr lang="pt-BR" sz="1600"/>
              <a:t> para o futuro: busca por turismo regional</a:t>
            </a:r>
            <a:endParaRPr sz="1600"/>
          </a:p>
          <a:p>
            <a:pPr indent="-330200" lvl="0" marL="457200" rtl="0" algn="ctr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pt-BR" sz="1600"/>
              <a:t>Possível mudança comportamental dos turistas</a:t>
            </a:r>
            <a:endParaRPr sz="1600"/>
          </a:p>
          <a:p>
            <a:pPr indent="-330200" lvl="0" marL="457200" rtl="0" algn="ctr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pt-BR" sz="1600"/>
              <a:t>T</a:t>
            </a:r>
            <a:r>
              <a:rPr lang="pt-BR" sz="1600"/>
              <a:t>omada de decisão através das demandas potenciais: mountain bike, turismo </a:t>
            </a:r>
            <a:r>
              <a:rPr lang="pt-BR" sz="1600"/>
              <a:t>pedagógico</a:t>
            </a:r>
            <a:r>
              <a:rPr lang="pt-BR" sz="1600"/>
              <a:t> e </a:t>
            </a:r>
            <a:r>
              <a:rPr lang="pt-BR" sz="1600"/>
              <a:t>gastronômico</a:t>
            </a:r>
            <a:endParaRPr sz="1600"/>
          </a:p>
          <a:p>
            <a:pPr indent="-330200" lvl="0" marL="457200" rtl="0" algn="ctr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pt-BR" sz="1600"/>
              <a:t>Concorrência: turismo virtual</a:t>
            </a:r>
            <a:endParaRPr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Visão de objetivo</a:t>
            </a:r>
            <a:endParaRPr/>
          </a:p>
        </p:txBody>
      </p:sp>
      <p:sp>
        <p:nvSpPr>
          <p:cNvPr id="290" name="Google Shape;290;p15"/>
          <p:cNvSpPr txBox="1"/>
          <p:nvPr>
            <p:ph idx="1" type="body"/>
          </p:nvPr>
        </p:nvSpPr>
        <p:spPr>
          <a:xfrm>
            <a:off x="963450" y="1341825"/>
            <a:ext cx="7217100" cy="132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b="1" lang="pt-BR" sz="1600"/>
              <a:t>Missão, Visão e Valores:</a:t>
            </a:r>
            <a:endParaRPr sz="1600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-"/>
            </a:pPr>
            <a:r>
              <a:rPr lang="pt-BR" sz="1600">
                <a:solidFill>
                  <a:srgbClr val="000000"/>
                </a:solidFill>
              </a:rPr>
              <a:t>Investimento em marketing digital e tecnologia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-"/>
            </a:pPr>
            <a:r>
              <a:rPr lang="pt-BR" sz="1600">
                <a:solidFill>
                  <a:srgbClr val="000000"/>
                </a:solidFill>
              </a:rPr>
              <a:t>Turismo sustentável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-"/>
            </a:pPr>
            <a:r>
              <a:rPr lang="pt-BR" sz="1600">
                <a:solidFill>
                  <a:srgbClr val="000000"/>
                </a:solidFill>
              </a:rPr>
              <a:t>Participação da comunidade</a:t>
            </a:r>
            <a:endParaRPr sz="1600"/>
          </a:p>
        </p:txBody>
      </p:sp>
      <p:pic>
        <p:nvPicPr>
          <p:cNvPr id="291" name="Google Shape;291;p15"/>
          <p:cNvPicPr preferRelativeResize="0"/>
          <p:nvPr/>
        </p:nvPicPr>
        <p:blipFill rotWithShape="1">
          <a:blip r:embed="rId3">
            <a:alphaModFix/>
          </a:blip>
          <a:srcRect b="32732" l="0" r="0" t="0"/>
          <a:stretch/>
        </p:blipFill>
        <p:spPr>
          <a:xfrm>
            <a:off x="123263" y="2744675"/>
            <a:ext cx="8897476" cy="2037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1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Objetivo Geral</a:t>
            </a:r>
            <a:endParaRPr/>
          </a:p>
        </p:txBody>
      </p:sp>
      <p:sp>
        <p:nvSpPr>
          <p:cNvPr id="297" name="Google Shape;297;p16"/>
          <p:cNvSpPr txBox="1"/>
          <p:nvPr>
            <p:ph idx="1" type="body"/>
          </p:nvPr>
        </p:nvSpPr>
        <p:spPr>
          <a:xfrm>
            <a:off x="511350" y="1741400"/>
            <a:ext cx="8121300" cy="261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b="1" lang="pt-BR" sz="1600"/>
              <a:t>Objetivos específicos: </a:t>
            </a:r>
            <a:endParaRPr b="1"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-"/>
            </a:pPr>
            <a:r>
              <a:rPr lang="pt-BR" sz="1600">
                <a:solidFill>
                  <a:srgbClr val="000000"/>
                </a:solidFill>
              </a:rPr>
              <a:t>Melhoria da sinalização das vias rurais e acessibilidade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-"/>
            </a:pPr>
            <a:r>
              <a:rPr lang="pt-BR" sz="1600">
                <a:solidFill>
                  <a:srgbClr val="000000"/>
                </a:solidFill>
              </a:rPr>
              <a:t>Incentivar </a:t>
            </a:r>
            <a:r>
              <a:rPr lang="pt-BR" sz="1600">
                <a:solidFill>
                  <a:srgbClr val="000000"/>
                </a:solidFill>
              </a:rPr>
              <a:t>práticas</a:t>
            </a:r>
            <a:r>
              <a:rPr lang="pt-BR" sz="1600">
                <a:solidFill>
                  <a:srgbClr val="000000"/>
                </a:solidFill>
              </a:rPr>
              <a:t> sustentáveis através das </a:t>
            </a:r>
            <a:r>
              <a:rPr lang="pt-BR" sz="1600">
                <a:solidFill>
                  <a:srgbClr val="000000"/>
                </a:solidFill>
              </a:rPr>
              <a:t>políticas</a:t>
            </a:r>
            <a:r>
              <a:rPr lang="pt-BR" sz="1600">
                <a:solidFill>
                  <a:srgbClr val="000000"/>
                </a:solidFill>
              </a:rPr>
              <a:t> </a:t>
            </a:r>
            <a:r>
              <a:rPr lang="pt-BR" sz="1600">
                <a:solidFill>
                  <a:srgbClr val="000000"/>
                </a:solidFill>
              </a:rPr>
              <a:t>públicas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-"/>
            </a:pPr>
            <a:r>
              <a:rPr lang="pt-BR" sz="1600">
                <a:solidFill>
                  <a:srgbClr val="000000"/>
                </a:solidFill>
              </a:rPr>
              <a:t>Parceria com instituições acadêmicas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-"/>
            </a:pPr>
            <a:r>
              <a:rPr lang="pt-BR" sz="1600">
                <a:solidFill>
                  <a:srgbClr val="000000"/>
                </a:solidFill>
              </a:rPr>
              <a:t>Incentivo para pequenos empreendedores 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-"/>
            </a:pPr>
            <a:r>
              <a:rPr lang="pt-BR" sz="1600">
                <a:solidFill>
                  <a:srgbClr val="000000"/>
                </a:solidFill>
              </a:rPr>
              <a:t>Desenvolver parcerias para capacitação de mão-de-obra para a comunidade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-"/>
            </a:pPr>
            <a:r>
              <a:rPr lang="pt-BR" sz="1600">
                <a:solidFill>
                  <a:srgbClr val="000000"/>
                </a:solidFill>
              </a:rPr>
              <a:t>Incentivo a atrativos histórico-culturais</a:t>
            </a:r>
            <a:endParaRPr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7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Objetivo Geral</a:t>
            </a:r>
            <a:endParaRPr/>
          </a:p>
        </p:txBody>
      </p:sp>
      <p:sp>
        <p:nvSpPr>
          <p:cNvPr id="303" name="Google Shape;303;p17"/>
          <p:cNvSpPr txBox="1"/>
          <p:nvPr>
            <p:ph idx="1" type="body"/>
          </p:nvPr>
        </p:nvSpPr>
        <p:spPr>
          <a:xfrm>
            <a:off x="415500" y="1290225"/>
            <a:ext cx="8313000" cy="369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b="1" lang="pt-BR" sz="1600"/>
              <a:t>Ações:</a:t>
            </a:r>
            <a:r>
              <a:rPr lang="pt-BR" sz="1600"/>
              <a:t> </a:t>
            </a:r>
            <a:endParaRPr sz="1600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-"/>
            </a:pPr>
            <a:r>
              <a:rPr lang="pt-BR" sz="1600">
                <a:solidFill>
                  <a:srgbClr val="000000"/>
                </a:solidFill>
              </a:rPr>
              <a:t>Investimento em técnicas de comunicação, melhorias no site da Prefeitura de São Roque e </a:t>
            </a:r>
            <a:r>
              <a:rPr lang="pt-BR" sz="1600">
                <a:solidFill>
                  <a:srgbClr val="000000"/>
                </a:solidFill>
              </a:rPr>
              <a:t>mídias</a:t>
            </a:r>
            <a:r>
              <a:rPr lang="pt-BR" sz="1600">
                <a:solidFill>
                  <a:srgbClr val="000000"/>
                </a:solidFill>
              </a:rPr>
              <a:t> sociais voltadas </a:t>
            </a:r>
            <a:r>
              <a:rPr lang="pt-BR" sz="1600">
                <a:solidFill>
                  <a:srgbClr val="000000"/>
                </a:solidFill>
              </a:rPr>
              <a:t>para promoção do turismo na cidade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-"/>
            </a:pPr>
            <a:r>
              <a:rPr lang="pt-BR" sz="1600">
                <a:solidFill>
                  <a:srgbClr val="000000"/>
                </a:solidFill>
              </a:rPr>
              <a:t>Conscientização para comunidade e gestores sobre a importância do patrimônio histórico-cultural e natural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b="1" lang="pt-BR" sz="1600"/>
              <a:t>Metas:</a:t>
            </a:r>
            <a:r>
              <a:rPr lang="pt-BR" sz="1600"/>
              <a:t> 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-"/>
            </a:pPr>
            <a:r>
              <a:rPr lang="pt-BR" sz="1600">
                <a:solidFill>
                  <a:srgbClr val="000000"/>
                </a:solidFill>
              </a:rPr>
              <a:t>Aumentar </a:t>
            </a:r>
            <a:r>
              <a:rPr lang="pt-BR" sz="1600">
                <a:solidFill>
                  <a:srgbClr val="000000"/>
                </a:solidFill>
              </a:rPr>
              <a:t>tráfego no site da Prefeitura e mídias sociais voltadas para promoção do turismo na cidade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-"/>
            </a:pPr>
            <a:r>
              <a:rPr lang="pt-BR" sz="1600">
                <a:solidFill>
                  <a:srgbClr val="000000"/>
                </a:solidFill>
              </a:rPr>
              <a:t>Diminuição do desmatamento e da poluição de recursos hídricos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-"/>
            </a:pPr>
            <a:r>
              <a:rPr lang="pt-BR" sz="1600">
                <a:solidFill>
                  <a:srgbClr val="000000"/>
                </a:solidFill>
              </a:rPr>
              <a:t>Aumentar o engajamento da população em patrimônio histórico-cultural e natural (visitação)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-"/>
            </a:pPr>
            <a:r>
              <a:rPr lang="pt-BR" sz="1600">
                <a:solidFill>
                  <a:srgbClr val="000000"/>
                </a:solidFill>
              </a:rPr>
              <a:t>Geração de renda e empregos formais para a comunidade no turismo e, consequentemente em outras áreas</a:t>
            </a:r>
            <a:endParaRPr sz="1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