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82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46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09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34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1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20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24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56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99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7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15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04B9-213B-4142-BAC3-3B4A036641F7}" type="datetimeFigureOut">
              <a:rPr lang="pt-BR" smtClean="0"/>
              <a:t>05/10/2014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ABB1-7AF5-4739-9DFC-CEC6DB62C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6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Decisão de custos</a:t>
            </a:r>
            <a:endParaRPr lang="pt-BR" altLang="pt-BR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600" dirty="0"/>
              <a:t>A Pousada Brisa do Mar possui 90 quartos para alugar, praticando um preço médio de $ 56,00 por diária. Sabe-se que a empresa exibe os dados financei­ros seguintes. Recentemente, na baixa temporada, com apenas 30% dos quartos ocupados, a empresa foi contatada por uma grande operadora de turismo que propôs alugar 56 quartos por $ 30,00 a diária. Como gerente de operações </a:t>
            </a:r>
            <a:r>
              <a:rPr lang="pt-BR" altLang="pt-BR" sz="2600" i="1" dirty="0"/>
              <a:t>de </a:t>
            </a:r>
            <a:r>
              <a:rPr lang="pt-BR" altLang="pt-BR" sz="2600" dirty="0"/>
              <a:t>pousada, você deveria aceitar a proposta? O custo fixo diário do empreendimen­to é igual a $ 400,00 e o custo variável por quarto alugado alcança $ 22,00 por dia alugado.</a:t>
            </a:r>
          </a:p>
        </p:txBody>
      </p:sp>
    </p:spTree>
    <p:extLst>
      <p:ext uri="{BB962C8B-B14F-4D97-AF65-F5344CB8AC3E}">
        <p14:creationId xmlns:p14="http://schemas.microsoft.com/office/powerpoint/2010/main" val="309376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2286000"/>
            <a:ext cx="83058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 b="1" u="sng">
                <a:latin typeface="Verdana" panose="020B0604030504040204" pitchFamily="34" charset="0"/>
              </a:rPr>
              <a:t>Custos de Produtos Vendidos (CPV)</a:t>
            </a:r>
          </a:p>
          <a:p>
            <a:pPr algn="l"/>
            <a:endParaRPr lang="pt-BR" altLang="pt-BR" b="1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Custo unitário de produto: R$ 32.000,00/ 1.000 = R$ 32,00</a:t>
            </a: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CPV= 800 x R$ 32,00 = 25.600,00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2286000"/>
            <a:ext cx="83058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 b="1" u="sng">
                <a:latin typeface="Verdana" panose="020B0604030504040204" pitchFamily="34" charset="0"/>
              </a:rPr>
              <a:t>Estoque Final de Produtos Acabados</a:t>
            </a: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200 unidades x R$ 32,00 = R$ 6.400,00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1285875"/>
            <a:ext cx="83058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 b="1" u="sng">
                <a:latin typeface="Verdana" panose="020B0604030504040204" pitchFamily="34" charset="0"/>
              </a:rPr>
              <a:t>Demonstração do Resultado</a:t>
            </a:r>
            <a:r>
              <a:rPr lang="pt-BR" altLang="pt-BR">
                <a:latin typeface="Verdana" panose="020B0604030504040204" pitchFamily="34" charset="0"/>
              </a:rPr>
              <a:t> </a:t>
            </a: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     Vendas líquidas                    R$   48.000,00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(-) CPV                                     R$ </a:t>
            </a:r>
            <a:r>
              <a:rPr lang="pt-BR" altLang="pt-BR" u="sng">
                <a:latin typeface="Verdana" panose="020B0604030504040204" pitchFamily="34" charset="0"/>
              </a:rPr>
              <a:t>( 25.600,00)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(=) Resultado Industrial             R$   22.400,00</a:t>
            </a: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(-) Despesas Fixas e Variáveis    R$ </a:t>
            </a:r>
            <a:r>
              <a:rPr lang="pt-BR" altLang="pt-BR" u="sng">
                <a:latin typeface="Verdana" panose="020B0604030504040204" pitchFamily="34" charset="0"/>
              </a:rPr>
              <a:t>( 10.000,00)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(=) Lucro Líquido                       R$   12.400,00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39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785814"/>
            <a:ext cx="8305800" cy="5068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l"/>
            <a:r>
              <a:rPr lang="pt-BR" altLang="pt-BR">
                <a:latin typeface="Verdana" panose="020B0604030504040204" pitchFamily="34" charset="0"/>
              </a:rPr>
              <a:t>Caso a empresa utilizasse o </a:t>
            </a:r>
            <a:r>
              <a:rPr lang="pt-BR" altLang="pt-BR" b="1" u="sng">
                <a:latin typeface="Verdana" panose="020B0604030504040204" pitchFamily="34" charset="0"/>
              </a:rPr>
              <a:t>Custeio Variável</a:t>
            </a:r>
            <a:r>
              <a:rPr lang="pt-BR" altLang="pt-BR">
                <a:latin typeface="Verdana" panose="020B0604030504040204" pitchFamily="34" charset="0"/>
              </a:rPr>
              <a:t>, a demonstração de resultado seria da forma descrita a seguir: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b="1" u="sng">
              <a:latin typeface="Verdana" panose="020B0604030504040204" pitchFamily="34" charset="0"/>
            </a:endParaRPr>
          </a:p>
          <a:p>
            <a:pPr algn="l"/>
            <a:r>
              <a:rPr lang="pt-BR" altLang="pt-BR" b="1" u="sng">
                <a:latin typeface="Verdana" panose="020B0604030504040204" pitchFamily="34" charset="0"/>
              </a:rPr>
              <a:t>Custo de Produção do Período ( CPP)</a:t>
            </a: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just"/>
            <a:r>
              <a:rPr lang="pt-BR" altLang="pt-BR">
                <a:latin typeface="Verdana" panose="020B0604030504040204" pitchFamily="34" charset="0"/>
              </a:rPr>
              <a:t>Como somente os custos variáveis são computados como custos de produção, o CPP seria igual o valor dos custos variáveis.</a:t>
            </a: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Custos variáveis = R$ 20.000,00</a:t>
            </a: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CPP = R$ 20.000,00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1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1412875"/>
            <a:ext cx="8305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 b="1" u="sng">
                <a:latin typeface="Verdana" panose="020B0604030504040204" pitchFamily="34" charset="0"/>
              </a:rPr>
              <a:t>Custo da Produção Acabada na Período (CPA)</a:t>
            </a:r>
          </a:p>
          <a:p>
            <a:pPr algn="l"/>
            <a:endParaRPr lang="pt-BR" altLang="pt-BR"/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Como não há estoques iniciais e finais de produtos em elaboração:</a:t>
            </a: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CPA=CPP= R$ 20.000,00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2286000"/>
            <a:ext cx="83058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 sz="2000" b="1" u="sng">
                <a:latin typeface="Verdana" panose="020B0604030504040204" pitchFamily="34" charset="0"/>
              </a:rPr>
              <a:t>Custos de Produtos Vendidos (CPV)</a:t>
            </a:r>
          </a:p>
          <a:p>
            <a:pPr algn="l"/>
            <a:endParaRPr lang="pt-BR" altLang="pt-BR" sz="2000" b="1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Custo unitário de Produção: R$ 20.000,00/ 1.000 = R$ 20,00</a:t>
            </a:r>
          </a:p>
          <a:p>
            <a:pPr algn="l"/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CPV= 800 unidades vendidas x R$ 20,00 = 16.000,00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7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2286000"/>
            <a:ext cx="83058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 b="1" u="sng">
                <a:latin typeface="Verdana" panose="020B0604030504040204" pitchFamily="34" charset="0"/>
              </a:rPr>
              <a:t>Estoque Final de Produtos Acabados</a:t>
            </a:r>
          </a:p>
          <a:p>
            <a:pPr algn="l"/>
            <a:endParaRPr lang="pt-BR" altLang="pt-BR" b="1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  <a:cs typeface="Times New Roman" panose="02020603050405020304" pitchFamily="18" charset="0"/>
              </a:rPr>
              <a:t>200 unidades x R$ 20,00 = R$ 4.000,00</a:t>
            </a:r>
            <a:r>
              <a:rPr lang="pt-BR" altLang="pt-BR" sz="2000">
                <a:latin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2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92313" y="1071563"/>
            <a:ext cx="82296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l"/>
            <a:r>
              <a:rPr lang="pt-BR" altLang="pt-BR" b="1" u="sng">
                <a:latin typeface="Verdana" panose="020B0604030504040204" pitchFamily="34" charset="0"/>
              </a:rPr>
              <a:t>Demonstração do Resultado</a:t>
            </a:r>
          </a:p>
          <a:p>
            <a:pPr algn="l"/>
            <a:endParaRPr lang="pt-BR" altLang="pt-BR" b="1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b="1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Vendas Líquidas                        R$    48.000,00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(-) CPV                                     R$ ( 16.000,00)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(-) Despesas variáveis               </a:t>
            </a:r>
            <a:r>
              <a:rPr lang="pt-BR" altLang="pt-BR" u="sng">
                <a:latin typeface="Verdana" panose="020B0604030504040204" pitchFamily="34" charset="0"/>
              </a:rPr>
              <a:t>R$  (  4.000,00)</a:t>
            </a:r>
            <a:endParaRPr lang="pt-BR" altLang="pt-BR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(=) Margem de Contribuição      R$    28.000,00</a:t>
            </a: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(-) Custos fixos                         R$ ( 12.000,00)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(-) Despesas Fixas                    </a:t>
            </a:r>
            <a:r>
              <a:rPr lang="pt-BR" altLang="pt-BR" u="sng">
                <a:latin typeface="Verdana" panose="020B0604030504040204" pitchFamily="34" charset="0"/>
              </a:rPr>
              <a:t>R$  (  6.000,00)</a:t>
            </a:r>
            <a:endParaRPr lang="pt-BR" altLang="pt-BR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(=) Lucro Líquido                      R$    10.000,00</a:t>
            </a:r>
          </a:p>
        </p:txBody>
      </p:sp>
    </p:spTree>
    <p:extLst>
      <p:ext uri="{BB962C8B-B14F-4D97-AF65-F5344CB8AC3E}">
        <p14:creationId xmlns:p14="http://schemas.microsoft.com/office/powerpoint/2010/main" val="36368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1071563"/>
            <a:ext cx="83058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>
                <a:latin typeface="Verdana" panose="020B0604030504040204" pitchFamily="34" charset="0"/>
              </a:rPr>
              <a:t>O quadro a seguir resume as diferenças entre os dois tipos de custeamento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603" name="Group 74"/>
          <p:cNvGrpSpPr>
            <a:grpSpLocks/>
          </p:cNvGrpSpPr>
          <p:nvPr/>
        </p:nvGrpSpPr>
        <p:grpSpPr bwMode="auto">
          <a:xfrm>
            <a:off x="1905000" y="2286000"/>
            <a:ext cx="8458200" cy="2933700"/>
            <a:chOff x="-3" y="-3"/>
            <a:chExt cx="3222" cy="1848"/>
          </a:xfrm>
        </p:grpSpPr>
        <p:grpSp>
          <p:nvGrpSpPr>
            <p:cNvPr id="25604" name="Group 72"/>
            <p:cNvGrpSpPr>
              <a:grpSpLocks/>
            </p:cNvGrpSpPr>
            <p:nvPr/>
          </p:nvGrpSpPr>
          <p:grpSpPr bwMode="auto">
            <a:xfrm>
              <a:off x="0" y="0"/>
              <a:ext cx="3216" cy="1842"/>
              <a:chOff x="0" y="0"/>
              <a:chExt cx="3216" cy="1842"/>
            </a:xfrm>
          </p:grpSpPr>
          <p:grpSp>
            <p:nvGrpSpPr>
              <p:cNvPr id="25606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804" cy="422"/>
                <a:chOff x="0" y="0"/>
                <a:chExt cx="804" cy="422"/>
              </a:xfrm>
            </p:grpSpPr>
            <p:sp>
              <p:nvSpPr>
                <p:cNvPr id="25670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04" cy="422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  <p:grpSp>
              <p:nvGrpSpPr>
                <p:cNvPr id="25671" name="Group 2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804" cy="422"/>
                  <a:chOff x="0" y="0"/>
                  <a:chExt cx="804" cy="422"/>
                </a:xfrm>
              </p:grpSpPr>
              <p:sp>
                <p:nvSpPr>
                  <p:cNvPr id="2567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804" cy="422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92075" tIns="46038" rIns="92075" bIns="46038"/>
                  <a:lstStyle>
                    <a:lvl1pPr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pt-BR" sz="1500" b="1">
                        <a:solidFill>
                          <a:schemeClr val="accent2"/>
                        </a:solidFill>
                      </a:rPr>
                      <a:t>ITEM</a:t>
                    </a:r>
                    <a:endParaRPr lang="en-US" altLang="pt-BR" sz="150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en-US" altLang="pt-BR" sz="1500">
                      <a:solidFill>
                        <a:schemeClr val="accent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73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804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92075" tIns="46038" rIns="92075" bIns="46038" anchor="ctr"/>
                  <a:lstStyle>
                    <a:lvl1pPr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pt-BR" altLang="pt-BR"/>
                  </a:p>
                </p:txBody>
              </p:sp>
            </p:grpSp>
          </p:grpSp>
          <p:grpSp>
            <p:nvGrpSpPr>
              <p:cNvPr id="25607" name="Group 31"/>
              <p:cNvGrpSpPr>
                <a:grpSpLocks/>
              </p:cNvGrpSpPr>
              <p:nvPr/>
            </p:nvGrpSpPr>
            <p:grpSpPr bwMode="auto">
              <a:xfrm>
                <a:off x="804" y="0"/>
                <a:ext cx="804" cy="422"/>
                <a:chOff x="804" y="0"/>
                <a:chExt cx="804" cy="422"/>
              </a:xfrm>
            </p:grpSpPr>
            <p:sp>
              <p:nvSpPr>
                <p:cNvPr id="25666" name="Rectangle 30"/>
                <p:cNvSpPr>
                  <a:spLocks noChangeArrowheads="1"/>
                </p:cNvSpPr>
                <p:nvPr/>
              </p:nvSpPr>
              <p:spPr bwMode="auto">
                <a:xfrm>
                  <a:off x="804" y="0"/>
                  <a:ext cx="804" cy="422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  <p:grpSp>
              <p:nvGrpSpPr>
                <p:cNvPr id="25667" name="Group 29"/>
                <p:cNvGrpSpPr>
                  <a:grpSpLocks/>
                </p:cNvGrpSpPr>
                <p:nvPr/>
              </p:nvGrpSpPr>
              <p:grpSpPr bwMode="auto">
                <a:xfrm>
                  <a:off x="804" y="0"/>
                  <a:ext cx="804" cy="422"/>
                  <a:chOff x="804" y="0"/>
                  <a:chExt cx="804" cy="422"/>
                </a:xfrm>
              </p:grpSpPr>
              <p:sp>
                <p:nvSpPr>
                  <p:cNvPr id="25668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804" y="0"/>
                    <a:ext cx="804" cy="422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92075" tIns="46038" rIns="92075" bIns="46038"/>
                  <a:lstStyle>
                    <a:lvl1pPr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pt-BR" sz="1500" b="1">
                        <a:solidFill>
                          <a:schemeClr val="accent2"/>
                        </a:solidFill>
                      </a:rPr>
                      <a:t>CUSTEIO POR ABSORÇÃO (A)</a:t>
                    </a:r>
                    <a:endParaRPr lang="en-US" altLang="pt-BR" sz="150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en-US" altLang="pt-BR" sz="1500">
                      <a:solidFill>
                        <a:schemeClr val="accent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69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804" y="0"/>
                    <a:ext cx="804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92075" tIns="46038" rIns="92075" bIns="46038" anchor="ctr"/>
                  <a:lstStyle>
                    <a:lvl1pPr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pt-BR" altLang="pt-BR"/>
                  </a:p>
                </p:txBody>
              </p:sp>
            </p:grpSp>
          </p:grpSp>
          <p:grpSp>
            <p:nvGrpSpPr>
              <p:cNvPr id="25608" name="Group 35"/>
              <p:cNvGrpSpPr>
                <a:grpSpLocks/>
              </p:cNvGrpSpPr>
              <p:nvPr/>
            </p:nvGrpSpPr>
            <p:grpSpPr bwMode="auto">
              <a:xfrm>
                <a:off x="1608" y="0"/>
                <a:ext cx="804" cy="422"/>
                <a:chOff x="1608" y="0"/>
                <a:chExt cx="804" cy="422"/>
              </a:xfrm>
            </p:grpSpPr>
            <p:sp>
              <p:nvSpPr>
                <p:cNvPr id="25662" name="Rectangle 34"/>
                <p:cNvSpPr>
                  <a:spLocks noChangeArrowheads="1"/>
                </p:cNvSpPr>
                <p:nvPr/>
              </p:nvSpPr>
              <p:spPr bwMode="auto">
                <a:xfrm>
                  <a:off x="1608" y="0"/>
                  <a:ext cx="804" cy="422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  <p:grpSp>
              <p:nvGrpSpPr>
                <p:cNvPr id="25663" name="Group 33"/>
                <p:cNvGrpSpPr>
                  <a:grpSpLocks/>
                </p:cNvGrpSpPr>
                <p:nvPr/>
              </p:nvGrpSpPr>
              <p:grpSpPr bwMode="auto">
                <a:xfrm>
                  <a:off x="1608" y="0"/>
                  <a:ext cx="804" cy="422"/>
                  <a:chOff x="1608" y="0"/>
                  <a:chExt cx="804" cy="422"/>
                </a:xfrm>
              </p:grpSpPr>
              <p:sp>
                <p:nvSpPr>
                  <p:cNvPr id="25664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608" y="0"/>
                    <a:ext cx="804" cy="422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92075" tIns="46038" rIns="92075" bIns="46038"/>
                  <a:lstStyle>
                    <a:lvl1pPr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pt-BR" sz="1500" b="1">
                        <a:solidFill>
                          <a:schemeClr val="accent2"/>
                        </a:solidFill>
                      </a:rPr>
                      <a:t>CUSTEIO VARIÁVEL ( B)</a:t>
                    </a:r>
                    <a:endParaRPr lang="en-US" altLang="pt-BR" sz="150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en-US" altLang="pt-BR" sz="1500">
                      <a:solidFill>
                        <a:schemeClr val="accent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6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608" y="0"/>
                    <a:ext cx="804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92075" tIns="46038" rIns="92075" bIns="46038" anchor="ctr"/>
                  <a:lstStyle>
                    <a:lvl1pPr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pt-BR" altLang="pt-BR"/>
                  </a:p>
                </p:txBody>
              </p:sp>
            </p:grpSp>
          </p:grpSp>
          <p:grpSp>
            <p:nvGrpSpPr>
              <p:cNvPr id="25609" name="Group 39"/>
              <p:cNvGrpSpPr>
                <a:grpSpLocks/>
              </p:cNvGrpSpPr>
              <p:nvPr/>
            </p:nvGrpSpPr>
            <p:grpSpPr bwMode="auto">
              <a:xfrm>
                <a:off x="2412" y="0"/>
                <a:ext cx="804" cy="422"/>
                <a:chOff x="2412" y="0"/>
                <a:chExt cx="804" cy="422"/>
              </a:xfrm>
            </p:grpSpPr>
            <p:sp>
              <p:nvSpPr>
                <p:cNvPr id="25658" name="Rectangle 38"/>
                <p:cNvSpPr>
                  <a:spLocks noChangeArrowheads="1"/>
                </p:cNvSpPr>
                <p:nvPr/>
              </p:nvSpPr>
              <p:spPr bwMode="auto">
                <a:xfrm>
                  <a:off x="2412" y="0"/>
                  <a:ext cx="804" cy="422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  <p:grpSp>
              <p:nvGrpSpPr>
                <p:cNvPr id="25659" name="Group 37"/>
                <p:cNvGrpSpPr>
                  <a:grpSpLocks/>
                </p:cNvGrpSpPr>
                <p:nvPr/>
              </p:nvGrpSpPr>
              <p:grpSpPr bwMode="auto">
                <a:xfrm>
                  <a:off x="2412" y="0"/>
                  <a:ext cx="804" cy="422"/>
                  <a:chOff x="2412" y="0"/>
                  <a:chExt cx="804" cy="422"/>
                </a:xfrm>
              </p:grpSpPr>
              <p:sp>
                <p:nvSpPr>
                  <p:cNvPr id="2566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412" y="0"/>
                    <a:ext cx="804" cy="422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92075" tIns="46038" rIns="92075" bIns="46038"/>
                  <a:lstStyle>
                    <a:lvl1pPr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pt-BR" sz="1500" b="1">
                        <a:solidFill>
                          <a:schemeClr val="accent2"/>
                        </a:solidFill>
                      </a:rPr>
                      <a:t>DIFERENÇA</a:t>
                    </a:r>
                  </a:p>
                  <a:p>
                    <a:pPr eaLnBrk="1" hangingPunct="1"/>
                    <a:r>
                      <a:rPr lang="en-US" altLang="pt-BR" sz="1500" b="1">
                        <a:solidFill>
                          <a:schemeClr val="accent2"/>
                        </a:solidFill>
                      </a:rPr>
                      <a:t>(A) –(B)</a:t>
                    </a:r>
                    <a:endParaRPr lang="en-US" altLang="pt-BR" sz="150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en-US" altLang="pt-BR" sz="1500">
                      <a:solidFill>
                        <a:schemeClr val="accent2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6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412" y="0"/>
                    <a:ext cx="804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92075" tIns="46038" rIns="92075" bIns="46038" anchor="ctr"/>
                  <a:lstStyle>
                    <a:lvl1pPr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40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pt-BR" altLang="pt-BR"/>
                  </a:p>
                </p:txBody>
              </p:sp>
            </p:grpSp>
          </p:grpSp>
          <p:grpSp>
            <p:nvGrpSpPr>
              <p:cNvPr id="25610" name="Group 41"/>
              <p:cNvGrpSpPr>
                <a:grpSpLocks/>
              </p:cNvGrpSpPr>
              <p:nvPr/>
            </p:nvGrpSpPr>
            <p:grpSpPr bwMode="auto">
              <a:xfrm>
                <a:off x="0" y="422"/>
                <a:ext cx="804" cy="355"/>
                <a:chOff x="0" y="422"/>
                <a:chExt cx="804" cy="355"/>
              </a:xfrm>
            </p:grpSpPr>
            <p:sp>
              <p:nvSpPr>
                <p:cNvPr id="25656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CPP = CPA 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l"/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57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1" name="Group 43"/>
              <p:cNvGrpSpPr>
                <a:grpSpLocks/>
              </p:cNvGrpSpPr>
              <p:nvPr/>
            </p:nvGrpSpPr>
            <p:grpSpPr bwMode="auto">
              <a:xfrm>
                <a:off x="804" y="422"/>
                <a:ext cx="804" cy="355"/>
                <a:chOff x="804" y="422"/>
                <a:chExt cx="804" cy="355"/>
              </a:xfrm>
            </p:grpSpPr>
            <p:sp>
              <p:nvSpPr>
                <p:cNvPr id="25654" name="Rectangle 9"/>
                <p:cNvSpPr>
                  <a:spLocks noChangeArrowheads="1"/>
                </p:cNvSpPr>
                <p:nvPr/>
              </p:nvSpPr>
              <p:spPr bwMode="auto">
                <a:xfrm>
                  <a:off x="804" y="422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32.000,00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55" name="Rectangle 42"/>
                <p:cNvSpPr>
                  <a:spLocks noChangeArrowheads="1"/>
                </p:cNvSpPr>
                <p:nvPr/>
              </p:nvSpPr>
              <p:spPr bwMode="auto">
                <a:xfrm>
                  <a:off x="804" y="422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2" name="Group 45"/>
              <p:cNvGrpSpPr>
                <a:grpSpLocks/>
              </p:cNvGrpSpPr>
              <p:nvPr/>
            </p:nvGrpSpPr>
            <p:grpSpPr bwMode="auto">
              <a:xfrm>
                <a:off x="1608" y="422"/>
                <a:ext cx="804" cy="355"/>
                <a:chOff x="1608" y="422"/>
                <a:chExt cx="804" cy="355"/>
              </a:xfrm>
            </p:grpSpPr>
            <p:sp>
              <p:nvSpPr>
                <p:cNvPr id="25652" name="Rectangle 10"/>
                <p:cNvSpPr>
                  <a:spLocks noChangeArrowheads="1"/>
                </p:cNvSpPr>
                <p:nvPr/>
              </p:nvSpPr>
              <p:spPr bwMode="auto">
                <a:xfrm>
                  <a:off x="1608" y="422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20.000,00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53" name="Rectangle 44"/>
                <p:cNvSpPr>
                  <a:spLocks noChangeArrowheads="1"/>
                </p:cNvSpPr>
                <p:nvPr/>
              </p:nvSpPr>
              <p:spPr bwMode="auto">
                <a:xfrm>
                  <a:off x="1608" y="422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3" name="Group 47"/>
              <p:cNvGrpSpPr>
                <a:grpSpLocks/>
              </p:cNvGrpSpPr>
              <p:nvPr/>
            </p:nvGrpSpPr>
            <p:grpSpPr bwMode="auto">
              <a:xfrm>
                <a:off x="2412" y="422"/>
                <a:ext cx="804" cy="355"/>
                <a:chOff x="2412" y="422"/>
                <a:chExt cx="804" cy="355"/>
              </a:xfrm>
            </p:grpSpPr>
            <p:sp>
              <p:nvSpPr>
                <p:cNvPr id="25650" name="Rectangle 11"/>
                <p:cNvSpPr>
                  <a:spLocks noChangeArrowheads="1"/>
                </p:cNvSpPr>
                <p:nvPr/>
              </p:nvSpPr>
              <p:spPr bwMode="auto">
                <a:xfrm>
                  <a:off x="2412" y="422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+ 12.000,00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51" name="Rectangle 46"/>
                <p:cNvSpPr>
                  <a:spLocks noChangeArrowheads="1"/>
                </p:cNvSpPr>
                <p:nvPr/>
              </p:nvSpPr>
              <p:spPr bwMode="auto">
                <a:xfrm>
                  <a:off x="2412" y="422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4" name="Group 49"/>
              <p:cNvGrpSpPr>
                <a:grpSpLocks/>
              </p:cNvGrpSpPr>
              <p:nvPr/>
            </p:nvGrpSpPr>
            <p:grpSpPr bwMode="auto">
              <a:xfrm>
                <a:off x="0" y="777"/>
                <a:ext cx="804" cy="355"/>
                <a:chOff x="0" y="777"/>
                <a:chExt cx="804" cy="355"/>
              </a:xfrm>
            </p:grpSpPr>
            <p:sp>
              <p:nvSpPr>
                <p:cNvPr id="25648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777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CPV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l"/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49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777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5" name="Group 51"/>
              <p:cNvGrpSpPr>
                <a:grpSpLocks/>
              </p:cNvGrpSpPr>
              <p:nvPr/>
            </p:nvGrpSpPr>
            <p:grpSpPr bwMode="auto">
              <a:xfrm>
                <a:off x="804" y="777"/>
                <a:ext cx="804" cy="355"/>
                <a:chOff x="804" y="777"/>
                <a:chExt cx="804" cy="355"/>
              </a:xfrm>
            </p:grpSpPr>
            <p:sp>
              <p:nvSpPr>
                <p:cNvPr id="25646" name="Rectangle 13"/>
                <p:cNvSpPr>
                  <a:spLocks noChangeArrowheads="1"/>
                </p:cNvSpPr>
                <p:nvPr/>
              </p:nvSpPr>
              <p:spPr bwMode="auto">
                <a:xfrm>
                  <a:off x="804" y="777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25.600,00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47" name="Rectangle 50"/>
                <p:cNvSpPr>
                  <a:spLocks noChangeArrowheads="1"/>
                </p:cNvSpPr>
                <p:nvPr/>
              </p:nvSpPr>
              <p:spPr bwMode="auto">
                <a:xfrm>
                  <a:off x="804" y="777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6" name="Group 53"/>
              <p:cNvGrpSpPr>
                <a:grpSpLocks/>
              </p:cNvGrpSpPr>
              <p:nvPr/>
            </p:nvGrpSpPr>
            <p:grpSpPr bwMode="auto">
              <a:xfrm>
                <a:off x="1608" y="777"/>
                <a:ext cx="804" cy="355"/>
                <a:chOff x="1608" y="777"/>
                <a:chExt cx="804" cy="355"/>
              </a:xfrm>
            </p:grpSpPr>
            <p:sp>
              <p:nvSpPr>
                <p:cNvPr id="25644" name="Rectangle 14"/>
                <p:cNvSpPr>
                  <a:spLocks noChangeArrowheads="1"/>
                </p:cNvSpPr>
                <p:nvPr/>
              </p:nvSpPr>
              <p:spPr bwMode="auto">
                <a:xfrm>
                  <a:off x="1608" y="777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16.000,00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45" name="Rectangle 52"/>
                <p:cNvSpPr>
                  <a:spLocks noChangeArrowheads="1"/>
                </p:cNvSpPr>
                <p:nvPr/>
              </p:nvSpPr>
              <p:spPr bwMode="auto">
                <a:xfrm>
                  <a:off x="1608" y="777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7" name="Group 55"/>
              <p:cNvGrpSpPr>
                <a:grpSpLocks/>
              </p:cNvGrpSpPr>
              <p:nvPr/>
            </p:nvGrpSpPr>
            <p:grpSpPr bwMode="auto">
              <a:xfrm>
                <a:off x="2412" y="777"/>
                <a:ext cx="804" cy="355"/>
                <a:chOff x="2412" y="777"/>
                <a:chExt cx="804" cy="355"/>
              </a:xfrm>
            </p:grpSpPr>
            <p:sp>
              <p:nvSpPr>
                <p:cNvPr id="25642" name="Rectangle 15"/>
                <p:cNvSpPr>
                  <a:spLocks noChangeArrowheads="1"/>
                </p:cNvSpPr>
                <p:nvPr/>
              </p:nvSpPr>
              <p:spPr bwMode="auto">
                <a:xfrm>
                  <a:off x="2412" y="777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+ 9.600,00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43" name="Rectangle 54"/>
                <p:cNvSpPr>
                  <a:spLocks noChangeArrowheads="1"/>
                </p:cNvSpPr>
                <p:nvPr/>
              </p:nvSpPr>
              <p:spPr bwMode="auto">
                <a:xfrm>
                  <a:off x="2412" y="777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8" name="Group 57"/>
              <p:cNvGrpSpPr>
                <a:grpSpLocks/>
              </p:cNvGrpSpPr>
              <p:nvPr/>
            </p:nvGrpSpPr>
            <p:grpSpPr bwMode="auto">
              <a:xfrm>
                <a:off x="0" y="1132"/>
                <a:ext cx="804" cy="355"/>
                <a:chOff x="0" y="1132"/>
                <a:chExt cx="804" cy="355"/>
              </a:xfrm>
            </p:grpSpPr>
            <p:sp>
              <p:nvSpPr>
                <p:cNvPr id="25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1132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Estoque final dos PA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l"/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41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1132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19" name="Group 59"/>
              <p:cNvGrpSpPr>
                <a:grpSpLocks/>
              </p:cNvGrpSpPr>
              <p:nvPr/>
            </p:nvGrpSpPr>
            <p:grpSpPr bwMode="auto">
              <a:xfrm>
                <a:off x="804" y="1132"/>
                <a:ext cx="804" cy="355"/>
                <a:chOff x="804" y="1132"/>
                <a:chExt cx="804" cy="355"/>
              </a:xfrm>
            </p:grpSpPr>
            <p:sp>
              <p:nvSpPr>
                <p:cNvPr id="25638" name="Rectangle 17"/>
                <p:cNvSpPr>
                  <a:spLocks noChangeArrowheads="1"/>
                </p:cNvSpPr>
                <p:nvPr/>
              </p:nvSpPr>
              <p:spPr bwMode="auto">
                <a:xfrm>
                  <a:off x="804" y="1132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6.400,00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9" name="Rectangle 58"/>
                <p:cNvSpPr>
                  <a:spLocks noChangeArrowheads="1"/>
                </p:cNvSpPr>
                <p:nvPr/>
              </p:nvSpPr>
              <p:spPr bwMode="auto">
                <a:xfrm>
                  <a:off x="804" y="1132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20" name="Group 61"/>
              <p:cNvGrpSpPr>
                <a:grpSpLocks/>
              </p:cNvGrpSpPr>
              <p:nvPr/>
            </p:nvGrpSpPr>
            <p:grpSpPr bwMode="auto">
              <a:xfrm>
                <a:off x="1608" y="1132"/>
                <a:ext cx="804" cy="355"/>
                <a:chOff x="1608" y="1132"/>
                <a:chExt cx="804" cy="355"/>
              </a:xfrm>
            </p:grpSpPr>
            <p:sp>
              <p:nvSpPr>
                <p:cNvPr id="25636" name="Rectangle 18"/>
                <p:cNvSpPr>
                  <a:spLocks noChangeArrowheads="1"/>
                </p:cNvSpPr>
                <p:nvPr/>
              </p:nvSpPr>
              <p:spPr bwMode="auto">
                <a:xfrm>
                  <a:off x="1608" y="1132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4.000,00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7" name="Rectangle 60"/>
                <p:cNvSpPr>
                  <a:spLocks noChangeArrowheads="1"/>
                </p:cNvSpPr>
                <p:nvPr/>
              </p:nvSpPr>
              <p:spPr bwMode="auto">
                <a:xfrm>
                  <a:off x="1608" y="1132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21" name="Group 63"/>
              <p:cNvGrpSpPr>
                <a:grpSpLocks/>
              </p:cNvGrpSpPr>
              <p:nvPr/>
            </p:nvGrpSpPr>
            <p:grpSpPr bwMode="auto">
              <a:xfrm>
                <a:off x="2412" y="1132"/>
                <a:ext cx="804" cy="355"/>
                <a:chOff x="2412" y="1132"/>
                <a:chExt cx="804" cy="355"/>
              </a:xfrm>
            </p:grpSpPr>
            <p:sp>
              <p:nvSpPr>
                <p:cNvPr id="25634" name="Rectangle 19"/>
                <p:cNvSpPr>
                  <a:spLocks noChangeArrowheads="1"/>
                </p:cNvSpPr>
                <p:nvPr/>
              </p:nvSpPr>
              <p:spPr bwMode="auto">
                <a:xfrm>
                  <a:off x="2412" y="1132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+ 2.400,00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5" name="Rectangle 62"/>
                <p:cNvSpPr>
                  <a:spLocks noChangeArrowheads="1"/>
                </p:cNvSpPr>
                <p:nvPr/>
              </p:nvSpPr>
              <p:spPr bwMode="auto">
                <a:xfrm>
                  <a:off x="2412" y="1132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22" name="Group 65"/>
              <p:cNvGrpSpPr>
                <a:grpSpLocks/>
              </p:cNvGrpSpPr>
              <p:nvPr/>
            </p:nvGrpSpPr>
            <p:grpSpPr bwMode="auto">
              <a:xfrm>
                <a:off x="0" y="1487"/>
                <a:ext cx="804" cy="355"/>
                <a:chOff x="0" y="1487"/>
                <a:chExt cx="804" cy="355"/>
              </a:xfrm>
            </p:grpSpPr>
            <p:sp>
              <p:nvSpPr>
                <p:cNvPr id="25632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1487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l"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Lucro Líquido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l"/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3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1487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23" name="Group 67"/>
              <p:cNvGrpSpPr>
                <a:grpSpLocks/>
              </p:cNvGrpSpPr>
              <p:nvPr/>
            </p:nvGrpSpPr>
            <p:grpSpPr bwMode="auto">
              <a:xfrm>
                <a:off x="804" y="1487"/>
                <a:ext cx="804" cy="355"/>
                <a:chOff x="804" y="1487"/>
                <a:chExt cx="804" cy="355"/>
              </a:xfrm>
            </p:grpSpPr>
            <p:sp>
              <p:nvSpPr>
                <p:cNvPr id="25630" name="Rectangle 21"/>
                <p:cNvSpPr>
                  <a:spLocks noChangeArrowheads="1"/>
                </p:cNvSpPr>
                <p:nvPr/>
              </p:nvSpPr>
              <p:spPr bwMode="auto">
                <a:xfrm>
                  <a:off x="804" y="1487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12.400,00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1" name="Rectangle 66"/>
                <p:cNvSpPr>
                  <a:spLocks noChangeArrowheads="1"/>
                </p:cNvSpPr>
                <p:nvPr/>
              </p:nvSpPr>
              <p:spPr bwMode="auto">
                <a:xfrm>
                  <a:off x="804" y="1487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24" name="Group 69"/>
              <p:cNvGrpSpPr>
                <a:grpSpLocks/>
              </p:cNvGrpSpPr>
              <p:nvPr/>
            </p:nvGrpSpPr>
            <p:grpSpPr bwMode="auto">
              <a:xfrm>
                <a:off x="1608" y="1487"/>
                <a:ext cx="804" cy="355"/>
                <a:chOff x="1608" y="1487"/>
                <a:chExt cx="804" cy="355"/>
              </a:xfrm>
            </p:grpSpPr>
            <p:sp>
              <p:nvSpPr>
                <p:cNvPr id="25628" name="Rectangle 22"/>
                <p:cNvSpPr>
                  <a:spLocks noChangeArrowheads="1"/>
                </p:cNvSpPr>
                <p:nvPr/>
              </p:nvSpPr>
              <p:spPr bwMode="auto">
                <a:xfrm>
                  <a:off x="1608" y="1487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10.000,00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29" name="Rectangle 68"/>
                <p:cNvSpPr>
                  <a:spLocks noChangeArrowheads="1"/>
                </p:cNvSpPr>
                <p:nvPr/>
              </p:nvSpPr>
              <p:spPr bwMode="auto">
                <a:xfrm>
                  <a:off x="1608" y="1487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  <p:grpSp>
            <p:nvGrpSpPr>
              <p:cNvPr id="25625" name="Group 71"/>
              <p:cNvGrpSpPr>
                <a:grpSpLocks/>
              </p:cNvGrpSpPr>
              <p:nvPr/>
            </p:nvGrpSpPr>
            <p:grpSpPr bwMode="auto">
              <a:xfrm>
                <a:off x="2412" y="1487"/>
                <a:ext cx="804" cy="355"/>
                <a:chOff x="2412" y="1487"/>
                <a:chExt cx="804" cy="355"/>
              </a:xfrm>
            </p:grpSpPr>
            <p:sp>
              <p:nvSpPr>
                <p:cNvPr id="25626" name="Rectangle 23"/>
                <p:cNvSpPr>
                  <a:spLocks noChangeArrowheads="1"/>
                </p:cNvSpPr>
                <p:nvPr/>
              </p:nvSpPr>
              <p:spPr bwMode="auto">
                <a:xfrm>
                  <a:off x="2412" y="1487"/>
                  <a:ext cx="804" cy="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2075" tIns="46038" rIns="92075" bIns="46038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pt-BR" sz="1500">
                      <a:solidFill>
                        <a:schemeClr val="tx1"/>
                      </a:solidFill>
                    </a:rPr>
                    <a:t>+ 2.400,00</a:t>
                  </a:r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en-US" altLang="pt-BR" sz="1500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27" name="Rectangle 70"/>
                <p:cNvSpPr>
                  <a:spLocks noChangeArrowheads="1"/>
                </p:cNvSpPr>
                <p:nvPr/>
              </p:nvSpPr>
              <p:spPr bwMode="auto">
                <a:xfrm>
                  <a:off x="2412" y="1487"/>
                  <a:ext cx="804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2075" tIns="46038" rIns="92075" bIns="46038" anchor="ctr"/>
                <a:lstStyle>
                  <a:lvl1pPr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2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pt-BR" altLang="pt-BR"/>
                </a:p>
              </p:txBody>
            </p:sp>
          </p:grpSp>
        </p:grpSp>
        <p:sp>
          <p:nvSpPr>
            <p:cNvPr id="25605" name="Rectangle 73"/>
            <p:cNvSpPr>
              <a:spLocks noChangeArrowheads="1"/>
            </p:cNvSpPr>
            <p:nvPr/>
          </p:nvSpPr>
          <p:spPr bwMode="auto">
            <a:xfrm>
              <a:off x="-3" y="-3"/>
              <a:ext cx="3222" cy="184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34666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2286000"/>
            <a:ext cx="83058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pt-BR" altLang="pt-BR">
                <a:latin typeface="Verdana" panose="020B0604030504040204" pitchFamily="34" charset="0"/>
              </a:rPr>
              <a:t>O Custo de Produção no Período (CPP), no Custeio por absorção, é maior em R$ 12.000,00.</a:t>
            </a:r>
          </a:p>
          <a:p>
            <a:pPr algn="just"/>
            <a:endParaRPr lang="pt-BR" altLang="pt-BR">
              <a:latin typeface="Verdana" panose="020B0604030504040204" pitchFamily="34" charset="0"/>
            </a:endParaRPr>
          </a:p>
          <a:p>
            <a:pPr algn="just"/>
            <a:r>
              <a:rPr lang="pt-BR" altLang="pt-BR">
                <a:latin typeface="Verdana" panose="020B0604030504040204" pitchFamily="34" charset="0"/>
              </a:rPr>
              <a:t>Esta diferença corresponde exatamente ao valor dos Custos fixos que, no Custeio Variável, não são considerados custos e sim despesas do exercício</a:t>
            </a:r>
            <a:r>
              <a:rPr lang="pt-BR" altLang="pt-BR" sz="2000">
                <a:latin typeface="Verdana" panose="020B0604030504040204" pitchFamily="34" charset="0"/>
              </a:rPr>
              <a:t>.</a:t>
            </a: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 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563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11953"/>
          </a:xfrm>
        </p:spPr>
        <p:txBody>
          <a:bodyPr>
            <a:normAutofit fontScale="90000"/>
          </a:bodyPr>
          <a:lstStyle/>
          <a:p>
            <a:r>
              <a:rPr lang="pt-BR" altLang="pt-BR" dirty="0" smtClean="0"/>
              <a:t>Decisão de custos</a:t>
            </a:r>
            <a:endParaRPr lang="pt-BR" altLang="pt-BR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54359"/>
            <a:ext cx="10515600" cy="5122604"/>
          </a:xfrm>
        </p:spPr>
        <p:txBody>
          <a:bodyPr>
            <a:normAutofit lnSpcReduction="10000"/>
          </a:bodyPr>
          <a:lstStyle/>
          <a:p>
            <a:r>
              <a:rPr lang="pt-BR" altLang="pt-BR" sz="2600" dirty="0" smtClean="0"/>
              <a:t>A movelaria Móveis Rústicos Ltda. recebeu um pedido extra de um importador estrangeiro com a solicitação de 120 mesas ao preço unitário de venda igual a $300,00. Sabe-se que a empresa opera com parte de sua capacidade produtiva ociosa. Com base nos números apresentados a seguir, seria viável aceitar o novo pedido de vendas? Estima-se que os gastos totais mensais da empresa sejam iguais a $ 350.000,00. O volume de vendas mensais chega a 1.000 unidades, com um preço unitário de venda igual a $ 400,00.</a:t>
            </a:r>
          </a:p>
          <a:p>
            <a:endParaRPr lang="pt-BR" altLang="pt-BR" sz="2600" dirty="0" smtClean="0"/>
          </a:p>
          <a:p>
            <a:r>
              <a:rPr lang="pt-BR" altLang="pt-BR" sz="2600" dirty="0" smtClean="0"/>
              <a:t>Sabendo-se que a estrutura de custos e despesas da empresa Móveis Rústicos Ltda. pode ser discriminada da forma apresentada a seguir, qual deveria ser a decisão mais adequada para o exercício anterior? Os custos e despesas variáveis unitárias são iguais a $ 250,00 e os custos e despesas mensais fixas alcançam $ 100.000,00.</a:t>
            </a:r>
            <a:endParaRPr lang="pt-BR" altLang="pt-BR" sz="2600" dirty="0"/>
          </a:p>
        </p:txBody>
      </p:sp>
    </p:spTree>
    <p:extLst>
      <p:ext uri="{BB962C8B-B14F-4D97-AF65-F5344CB8AC3E}">
        <p14:creationId xmlns:p14="http://schemas.microsoft.com/office/powerpoint/2010/main" val="4060031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92313" y="1557338"/>
            <a:ext cx="8305800" cy="530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pt-BR" altLang="pt-BR" sz="2000">
                <a:latin typeface="Verdana" panose="020B0604030504040204" pitchFamily="34" charset="0"/>
              </a:rPr>
              <a:t>O Custo dos Produtos Vendidos (CPV), no Custeio por Absorção, é maior em R$ 9.600,00.</a:t>
            </a:r>
          </a:p>
          <a:p>
            <a:pPr algn="just"/>
            <a:endParaRPr lang="pt-BR" altLang="pt-BR" sz="2000">
              <a:latin typeface="Verdana" panose="020B0604030504040204" pitchFamily="34" charset="0"/>
            </a:endParaRPr>
          </a:p>
          <a:p>
            <a:pPr algn="just"/>
            <a:r>
              <a:rPr lang="pt-BR" altLang="pt-BR" sz="2000">
                <a:latin typeface="Verdana" panose="020B0604030504040204" pitchFamily="34" charset="0"/>
              </a:rPr>
              <a:t>Esta diferença corresponde ao valor dos Custos fixos descarregados nas unidades. Cada unidade produzida recebeu R$ 12,00 de custos fixos (R$ 12.000,00/1.000). </a:t>
            </a:r>
          </a:p>
          <a:p>
            <a:pPr algn="just"/>
            <a:endParaRPr lang="pt-BR" altLang="pt-BR" sz="2000">
              <a:latin typeface="Verdana" panose="020B0604030504040204" pitchFamily="34" charset="0"/>
            </a:endParaRPr>
          </a:p>
          <a:p>
            <a:pPr algn="just"/>
            <a:r>
              <a:rPr lang="pt-BR" altLang="pt-BR" sz="2000">
                <a:latin typeface="Verdana" panose="020B0604030504040204" pitchFamily="34" charset="0"/>
              </a:rPr>
              <a:t>Como foram vendidas 800 unidades, o total de Custos Fixos correspondente será 800 x R$ 12,00 = R$ 9.600,00. </a:t>
            </a:r>
          </a:p>
          <a:p>
            <a:pPr algn="just"/>
            <a:endParaRPr lang="pt-BR" altLang="pt-BR" sz="2000">
              <a:latin typeface="Verdana" panose="020B0604030504040204" pitchFamily="34" charset="0"/>
            </a:endParaRPr>
          </a:p>
          <a:p>
            <a:pPr algn="just"/>
            <a:r>
              <a:rPr lang="pt-BR" altLang="pt-BR" sz="2000">
                <a:latin typeface="Verdana" panose="020B0604030504040204" pitchFamily="34" charset="0"/>
              </a:rPr>
              <a:t>No Custeio Variável, os Custos Fixos não são considerados custos de produção e, portanto, não integram o CPV.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19288" y="2205038"/>
            <a:ext cx="83058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pt-BR" altLang="pt-BR">
                <a:latin typeface="Verdana" panose="020B0604030504040204" pitchFamily="34" charset="0"/>
              </a:rPr>
              <a:t>O Estoque Final dos Produtos Acabados, é maior em R$ 2.400,00 no Custeio por Absorção. </a:t>
            </a:r>
          </a:p>
          <a:p>
            <a:pPr algn="just"/>
            <a:endParaRPr lang="pt-BR" altLang="pt-BR">
              <a:latin typeface="Verdana" panose="020B0604030504040204" pitchFamily="34" charset="0"/>
            </a:endParaRPr>
          </a:p>
          <a:p>
            <a:pPr algn="just"/>
            <a:r>
              <a:rPr lang="pt-BR" altLang="pt-BR">
                <a:latin typeface="Verdana" panose="020B0604030504040204" pitchFamily="34" charset="0"/>
              </a:rPr>
              <a:t>Este valor corresponde aos Custos Fixos descarregados nas unidades acabadas e não vendidas, ou seja, 200 unidades x R$12,00 =</a:t>
            </a:r>
          </a:p>
          <a:p>
            <a:pPr algn="just"/>
            <a:r>
              <a:rPr lang="pt-BR" altLang="pt-BR">
                <a:latin typeface="Verdana" panose="020B0604030504040204" pitchFamily="34" charset="0"/>
              </a:rPr>
              <a:t>R$ 2.400,00.</a:t>
            </a:r>
          </a:p>
          <a:p>
            <a:pPr algn="l"/>
            <a:endParaRPr lang="pt-BR" altLang="pt-BR">
              <a:cs typeface="Times New Roman" panose="02020603050405020304" pitchFamily="18" charset="0"/>
            </a:endParaRPr>
          </a:p>
          <a:p>
            <a:pPr algn="l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95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92313" y="1700213"/>
            <a:ext cx="83058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l"/>
            <a:r>
              <a:rPr lang="pt-BR" altLang="pt-BR">
                <a:latin typeface="Verdana" panose="020B0604030504040204" pitchFamily="34" charset="0"/>
              </a:rPr>
              <a:t>No Custeio variável, o estoque final contém custos variáveis e pode assim ser calculado:</a:t>
            </a: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Custo Variável Unitário: R$ 20.000,00 / 1.000 = </a:t>
            </a: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R$ 20,00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Unidades em estoque no fim do período: 200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Valor do Estoque Final: 200 x R$ 20,00 =</a:t>
            </a: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R$ 4.000,00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81200" y="571500"/>
            <a:ext cx="8305800" cy="4897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l"/>
            <a:r>
              <a:rPr lang="pt-BR" altLang="pt-BR" sz="2000">
                <a:latin typeface="Verdana" panose="020B0604030504040204" pitchFamily="34" charset="0"/>
              </a:rPr>
              <a:t>No Custeio por Absorção, o estoque final pode ser assim decomposto:</a:t>
            </a: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Custo Variável Unitário: R$ 20.000,00/1.000 =</a:t>
            </a: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R$ 20,00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Custo Fixo Unitário: R$ 12.000,00/1.000 = </a:t>
            </a: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R$ 12,00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Custo Unitário Total: R$12,00 + R$ 20,00 = </a:t>
            </a: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R$ 32,00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Unidades em estoque no fim do período: 200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Valor do Estoque Final: 200 x 32,00 = R$ 6.400,00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447328"/>
          </a:xfrm>
        </p:spPr>
        <p:txBody>
          <a:bodyPr>
            <a:normAutofit fontScale="90000"/>
          </a:bodyPr>
          <a:lstStyle/>
          <a:p>
            <a:r>
              <a:rPr lang="pt-BR" altLang="pt-BR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Custeio Variável: Esquema Básico</a:t>
            </a:r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1556793"/>
            <a:ext cx="8064500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630237"/>
          </a:xfrm>
        </p:spPr>
        <p:txBody>
          <a:bodyPr/>
          <a:lstStyle/>
          <a:p>
            <a:r>
              <a:rPr lang="pt-BR" altLang="pt-BR" sz="3400">
                <a:effectLst>
                  <a:outerShdw blurRad="38100" dist="38100" dir="2700000" algn="tl">
                    <a:srgbClr val="C0C0C0"/>
                  </a:outerShdw>
                </a:effectLst>
              </a:rPr>
              <a:t>Custeio Variável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9"/>
            <a:ext cx="8229600" cy="5005387"/>
          </a:xfrm>
        </p:spPr>
        <p:txBody>
          <a:bodyPr/>
          <a:lstStyle/>
          <a:p>
            <a:r>
              <a:rPr lang="pt-BR" altLang="pt-BR" sz="2600"/>
              <a:t>No Custeio Direto ou Variável, só são alocados aos produtos os custos variáveis, ficando os fixos separados e considerados como despesas do período, indo diretamente para o resultado; para os estoques só vão, como conseqüência, custos variáveis.</a:t>
            </a:r>
          </a:p>
          <a:p>
            <a:r>
              <a:rPr lang="pt-BR" altLang="pt-BR" sz="2600"/>
              <a:t> No sistema de custeio direto ou variável somente são agregados aos produtos os custos variáveis, ou seja, aqueles que variam de acordo com o volume de atividades. Como os custos fixos não compõem os custos dos produtos, estes são subtraídos diretamente da receita.</a:t>
            </a:r>
          </a:p>
        </p:txBody>
      </p:sp>
    </p:spTree>
    <p:extLst>
      <p:ext uri="{BB962C8B-B14F-4D97-AF65-F5344CB8AC3E}">
        <p14:creationId xmlns:p14="http://schemas.microsoft.com/office/powerpoint/2010/main" val="29941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630237"/>
          </a:xfrm>
        </p:spPr>
        <p:txBody>
          <a:bodyPr/>
          <a:lstStyle/>
          <a:p>
            <a:r>
              <a:rPr lang="pt-BR" altLang="pt-BR" sz="3400">
                <a:effectLst>
                  <a:outerShdw blurRad="38100" dist="38100" dir="2700000" algn="tl">
                    <a:srgbClr val="C0C0C0"/>
                  </a:outerShdw>
                </a:effectLst>
              </a:rPr>
              <a:t>Custeio Variável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9" y="908051"/>
            <a:ext cx="8785225" cy="51847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900" b="1"/>
              <a:t>vantagens:</a:t>
            </a:r>
          </a:p>
          <a:p>
            <a:pPr>
              <a:lnSpc>
                <a:spcPct val="80000"/>
              </a:lnSpc>
            </a:pPr>
            <a:r>
              <a:rPr lang="pt-BR" altLang="pt-BR" sz="1900"/>
              <a:t>Os custos dos produtos são mensuráveis objetivamente, pois não sofrerão os processos arbitrários ou subjetivos de distribuição dos custos comuns;</a:t>
            </a:r>
          </a:p>
          <a:p>
            <a:pPr>
              <a:lnSpc>
                <a:spcPct val="80000"/>
              </a:lnSpc>
            </a:pPr>
            <a:r>
              <a:rPr lang="pt-BR" altLang="pt-BR" sz="1900"/>
              <a:t>O lucro líquido não é afetado por mudanças de incremento ou diminuição de inventários;</a:t>
            </a:r>
          </a:p>
          <a:p>
            <a:pPr>
              <a:lnSpc>
                <a:spcPct val="80000"/>
              </a:lnSpc>
            </a:pPr>
            <a:r>
              <a:rPr lang="pt-BR" altLang="pt-BR" sz="1900"/>
              <a:t>Os dados necessários à análise das relações custo-volume-lucro são rapidamente obtidos no sistema de informação contábil; e</a:t>
            </a:r>
          </a:p>
          <a:p>
            <a:pPr>
              <a:lnSpc>
                <a:spcPct val="80000"/>
              </a:lnSpc>
            </a:pPr>
            <a:r>
              <a:rPr lang="pt-BR" altLang="pt-BR" sz="1900"/>
              <a:t>Possibilita mais clareza no planejamento do lucro e na tomada de decisão.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1900" b="1"/>
              <a:t>Desvantagens: </a:t>
            </a:r>
          </a:p>
          <a:p>
            <a:pPr>
              <a:lnSpc>
                <a:spcPct val="80000"/>
              </a:lnSpc>
            </a:pPr>
            <a:r>
              <a:rPr lang="pt-BR" altLang="pt-BR" sz="1900"/>
              <a:t>A exclusão dos custos fixos indiretos para valoração dos estoques causa sua subavaliação, fere os princípios contábeis e altera o resultado do período;</a:t>
            </a:r>
          </a:p>
          <a:p>
            <a:pPr>
              <a:lnSpc>
                <a:spcPct val="80000"/>
              </a:lnSpc>
            </a:pPr>
            <a:r>
              <a:rPr lang="pt-BR" altLang="pt-BR" sz="1900"/>
              <a:t>Na prática, a separação de custos fixos e variáveis não é tão clara como parece, pois existem custos semivariáveis e semifixos, podendo o custeamento direto incorrer em problemas semelhantes de identificação dos elementos de custeio; e</a:t>
            </a:r>
          </a:p>
          <a:p>
            <a:pPr>
              <a:lnSpc>
                <a:spcPct val="80000"/>
              </a:lnSpc>
            </a:pPr>
            <a:r>
              <a:rPr lang="pt-BR" altLang="pt-BR" sz="1900"/>
              <a:t>Baseia-se no conceito de custeamento e analise de custos para decisão de curto prazo, mas subestima os custos fixos, que são ligados à capacidade de produção e de planejamento de longo prazo, podendo trazer problemas de continuidade para a empresa.</a:t>
            </a:r>
          </a:p>
          <a:p>
            <a:pPr>
              <a:lnSpc>
                <a:spcPct val="80000"/>
              </a:lnSpc>
            </a:pPr>
            <a:endParaRPr lang="pt-BR" altLang="pt-BR" sz="1900"/>
          </a:p>
        </p:txBody>
      </p:sp>
    </p:spTree>
    <p:extLst>
      <p:ext uri="{BB962C8B-B14F-4D97-AF65-F5344CB8AC3E}">
        <p14:creationId xmlns:p14="http://schemas.microsoft.com/office/powerpoint/2010/main" val="26418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Margem de Contribuição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Corresponde à diferença entre o preço de venda e os custos variáveis.</a:t>
            </a:r>
          </a:p>
          <a:p>
            <a:r>
              <a:rPr lang="pt-BR" altLang="pt-BR"/>
              <a:t>Quanto cada unidade vendida contribui para cobrir os gastos fixos da entidade</a:t>
            </a:r>
          </a:p>
        </p:txBody>
      </p:sp>
    </p:spTree>
    <p:extLst>
      <p:ext uri="{BB962C8B-B14F-4D97-AF65-F5344CB8AC3E}">
        <p14:creationId xmlns:p14="http://schemas.microsoft.com/office/powerpoint/2010/main" val="410732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09800" y="1524001"/>
            <a:ext cx="7772400" cy="75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altLang="pt-BR" sz="2000" b="1">
                <a:latin typeface="Verdana" panose="020B0604030504040204" pitchFamily="34" charset="0"/>
              </a:rPr>
              <a:t>EXEMPLO DA DISTINÇÃO ENTRE CUSTEIO VARIÁVEL E POR ABSORÇÃO</a:t>
            </a:r>
            <a:r>
              <a:rPr lang="pt-BR" altLang="pt-BR" smtClean="0">
                <a:cs typeface="Times New Roman" panose="02020603050405020304" pitchFamily="18" charset="0"/>
              </a:rPr>
              <a:t/>
            </a:r>
            <a:br>
              <a:rPr lang="pt-BR" altLang="pt-BR" smtClean="0">
                <a:cs typeface="Times New Roman" panose="02020603050405020304" pitchFamily="18" charset="0"/>
              </a:rPr>
            </a:br>
            <a:endParaRPr lang="pt-BR" altLang="pt-BR" smtClean="0"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57400" y="2276476"/>
            <a:ext cx="8305800" cy="427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 sz="2000">
                <a:latin typeface="Verdana" panose="020B0604030504040204" pitchFamily="34" charset="0"/>
              </a:rPr>
              <a:t>Uma empresa apresentou os seguintes dados:</a:t>
            </a:r>
          </a:p>
          <a:p>
            <a:pPr algn="l"/>
            <a:endParaRPr lang="pt-BR" altLang="pt-BR" sz="2000">
              <a:latin typeface="Verdana" panose="020B0604030504040204" pitchFamily="34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Produção: 1.000 unidades totalmente acabadas</a:t>
            </a: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Custos variáveis: R$ 20.000,00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Custos fixos: R$ 12.000,00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Despesas Variáveis: R$ 4.000,00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Despesas Fixas: R$ 6.000,00</a:t>
            </a:r>
          </a:p>
          <a:p>
            <a:pPr algn="l"/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Não há estoques iniciais e finais de produtos em elaboração.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 sz="2000">
                <a:latin typeface="Verdana" panose="020B0604030504040204" pitchFamily="34" charset="0"/>
              </a:rPr>
              <a:t>Vendas líquidas: 800 unidades a R$ 60,00 cada uma: R$ 48.000,00</a:t>
            </a:r>
            <a:endParaRPr lang="pt-BR" altLang="pt-BR" sz="20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pt-BR" altLang="pt-BR" sz="20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19288" y="1341438"/>
            <a:ext cx="83058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>
                <a:latin typeface="Verdana" panose="020B0604030504040204" pitchFamily="34" charset="0"/>
              </a:rPr>
              <a:t>Caso a empresa utilizasse o </a:t>
            </a:r>
            <a:r>
              <a:rPr lang="pt-BR" altLang="pt-BR" b="1" u="sng">
                <a:latin typeface="Verdana" panose="020B0604030504040204" pitchFamily="34" charset="0"/>
              </a:rPr>
              <a:t>Custeio por Absorção</a:t>
            </a:r>
            <a:r>
              <a:rPr lang="pt-BR" altLang="pt-BR">
                <a:latin typeface="Verdana" panose="020B0604030504040204" pitchFamily="34" charset="0"/>
              </a:rPr>
              <a:t>, a demonstração de resultado seria da forma descrita a seguir: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  <a:p>
            <a:pPr algn="l"/>
            <a:r>
              <a:rPr lang="pt-BR" altLang="pt-BR" b="1" u="sng">
                <a:latin typeface="Verdana" panose="020B0604030504040204" pitchFamily="34" charset="0"/>
              </a:rPr>
              <a:t>Custo de Produção do Período ( CPP)</a:t>
            </a:r>
          </a:p>
          <a:p>
            <a:pPr algn="l"/>
            <a:endParaRPr lang="pt-BR" altLang="pt-BR" b="1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      Custos fixos       		  R$ 12.000,00</a:t>
            </a: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(+) Custos variáveis  		  </a:t>
            </a:r>
            <a:r>
              <a:rPr lang="pt-BR" altLang="pt-BR" u="sng">
                <a:latin typeface="Verdana" panose="020B0604030504040204" pitchFamily="34" charset="0"/>
              </a:rPr>
              <a:t>R$ 20.000,00</a:t>
            </a: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(=) CPP                   		  R$ 32.000,00</a:t>
            </a:r>
          </a:p>
        </p:txBody>
      </p:sp>
    </p:spTree>
    <p:extLst>
      <p:ext uri="{BB962C8B-B14F-4D97-AF65-F5344CB8AC3E}">
        <p14:creationId xmlns:p14="http://schemas.microsoft.com/office/powerpoint/2010/main" val="29546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33600" y="2286000"/>
            <a:ext cx="8153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pt-BR" altLang="pt-BR" b="1" u="sng">
                <a:latin typeface="Verdana" panose="020B0604030504040204" pitchFamily="34" charset="0"/>
              </a:rPr>
              <a:t>Custo da Produção Acabada no Período (CPA)</a:t>
            </a:r>
          </a:p>
          <a:p>
            <a:pPr algn="l"/>
            <a:endParaRPr lang="pt-BR" altLang="pt-BR" b="1" u="sng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Como não há estoques iniciais e finais de produtos em elaboração:</a:t>
            </a:r>
          </a:p>
          <a:p>
            <a:pPr algn="l"/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altLang="pt-BR">
                <a:latin typeface="Verdana" panose="020B0604030504040204" pitchFamily="34" charset="0"/>
              </a:rPr>
              <a:t>CPA=CPP= R$ 32.000,00</a:t>
            </a:r>
            <a:endParaRPr lang="pt-BR" altLang="pt-BR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/>
            <a:endParaRPr lang="pt-BR" altLang="pt-B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1332</Words>
  <Application>Microsoft Office PowerPoint</Application>
  <PresentationFormat>Widescreen</PresentationFormat>
  <Paragraphs>160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Decisão de custos</vt:lpstr>
      <vt:lpstr>Decisão de custos</vt:lpstr>
      <vt:lpstr>Custeio Variável: Esquema Básico</vt:lpstr>
      <vt:lpstr>Custeio Variável</vt:lpstr>
      <vt:lpstr>Custeio Variável</vt:lpstr>
      <vt:lpstr>Margem de Contribuição</vt:lpstr>
      <vt:lpstr>EXEMPLO DA DISTINÇÃO ENTRE CUSTEIO VARIÁVEL E POR ABSORÇÃO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Decisão de custos</dc:title>
  <dc:creator>c</dc:creator>
  <cp:lastModifiedBy>c</cp:lastModifiedBy>
  <cp:revision>3</cp:revision>
  <dcterms:created xsi:type="dcterms:W3CDTF">2014-10-05T19:50:04Z</dcterms:created>
  <dcterms:modified xsi:type="dcterms:W3CDTF">2014-10-06T01:51:17Z</dcterms:modified>
</cp:coreProperties>
</file>