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0" d="100"/>
          <a:sy n="40" d="100"/>
        </p:scale>
        <p:origin x="48"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7D704BFD-462A-4596-9335-7C39702471AB}" type="datetimeFigureOut">
              <a:rPr lang="pt-BR" smtClean="0"/>
              <a:t>17/09/2015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7B5521-A1E4-4B92-9507-14808DD41512}"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42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D704BFD-462A-4596-9335-7C39702471AB}" type="datetimeFigureOut">
              <a:rPr lang="pt-BR" smtClean="0"/>
              <a:t>17/09/2015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254054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D704BFD-462A-4596-9335-7C39702471AB}" type="datetimeFigureOut">
              <a:rPr lang="pt-BR" smtClean="0"/>
              <a:t>17/09/2015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7B5521-A1E4-4B92-9507-14808DD41512}" type="slidenum">
              <a:rPr lang="pt-BR" smtClean="0"/>
              <a:t>‹nº›</a:t>
            </a:fld>
            <a:endParaRPr lang="pt-B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50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D704BFD-462A-4596-9335-7C39702471AB}" type="datetimeFigureOut">
              <a:rPr lang="pt-BR" smtClean="0"/>
              <a:t>17/09/2015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284127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D704BFD-462A-4596-9335-7C39702471AB}" type="datetimeFigureOut">
              <a:rPr lang="pt-BR" smtClean="0"/>
              <a:t>17/09/2015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7B5521-A1E4-4B92-9507-14808DD41512}"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4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D704BFD-462A-4596-9335-7C39702471AB}" type="datetimeFigureOut">
              <a:rPr lang="pt-BR" smtClean="0"/>
              <a:t>17/09/2015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140026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smtClean="0"/>
              <a:t>Clique para editar o texto mestre</a:t>
            </a:r>
          </a:p>
        </p:txBody>
      </p:sp>
      <p:sp>
        <p:nvSpPr>
          <p:cNvPr id="6" name="Content Placeholder 5"/>
          <p:cNvSpPr>
            <a:spLocks noGrp="1"/>
          </p:cNvSpPr>
          <p:nvPr>
            <p:ph sz="quarter" idx="4"/>
          </p:nvPr>
        </p:nvSpPr>
        <p:spPr>
          <a:xfrm>
            <a:off x="599088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D704BFD-462A-4596-9335-7C39702471AB}" type="datetimeFigureOut">
              <a:rPr lang="pt-BR" smtClean="0"/>
              <a:t>17/09/2015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13605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D704BFD-462A-4596-9335-7C39702471AB}" type="datetimeFigureOut">
              <a:rPr lang="pt-BR" smtClean="0"/>
              <a:t>17/09/2015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68486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04BFD-462A-4596-9335-7C39702471AB}" type="datetimeFigureOut">
              <a:rPr lang="pt-BR" smtClean="0"/>
              <a:t>17/09/2015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164997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smtClean="0"/>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D704BFD-462A-4596-9335-7C39702471AB}" type="datetimeFigureOut">
              <a:rPr lang="pt-BR" smtClean="0"/>
              <a:t>17/09/2015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7B5521-A1E4-4B92-9507-14808DD41512}" type="slidenum">
              <a:rPr lang="pt-BR" smtClean="0"/>
              <a:t>‹nº›</a:t>
            </a:fld>
            <a:endParaRPr lang="pt-BR"/>
          </a:p>
        </p:txBody>
      </p:sp>
    </p:spTree>
    <p:extLst>
      <p:ext uri="{BB962C8B-B14F-4D97-AF65-F5344CB8AC3E}">
        <p14:creationId xmlns:p14="http://schemas.microsoft.com/office/powerpoint/2010/main" val="302412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D704BFD-462A-4596-9335-7C39702471AB}" type="datetimeFigureOut">
              <a:rPr lang="pt-BR" smtClean="0"/>
              <a:t>17/09/2015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7B5521-A1E4-4B92-9507-14808DD41512}"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29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D704BFD-462A-4596-9335-7C39702471AB}" type="datetimeFigureOut">
              <a:rPr lang="pt-BR" smtClean="0"/>
              <a:t>17/09/2015</a:t>
            </a:fld>
            <a:endParaRPr lang="pt-B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t-B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E7B5521-A1E4-4B92-9507-14808DD41512}" type="slidenum">
              <a:rPr lang="pt-BR" smtClean="0"/>
              <a:t>‹nº›</a:t>
            </a:fld>
            <a:endParaRPr lang="pt-B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0376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0632" y="4960137"/>
            <a:ext cx="8133348" cy="1463040"/>
          </a:xfrm>
        </p:spPr>
        <p:txBody>
          <a:bodyPr>
            <a:normAutofit/>
          </a:bodyPr>
          <a:lstStyle/>
          <a:p>
            <a:r>
              <a:rPr lang="pt-BR" sz="2800" dirty="0"/>
              <a:t>Música, Mulheres, Territórios: uma etnografia da atuação feminina no samba de Florianópolis </a:t>
            </a:r>
          </a:p>
        </p:txBody>
      </p:sp>
      <p:sp>
        <p:nvSpPr>
          <p:cNvPr id="3" name="Subtítulo 2"/>
          <p:cNvSpPr>
            <a:spLocks noGrp="1"/>
          </p:cNvSpPr>
          <p:nvPr>
            <p:ph type="subTitle" idx="1"/>
          </p:nvPr>
        </p:nvSpPr>
        <p:spPr/>
        <p:txBody>
          <a:bodyPr/>
          <a:lstStyle/>
          <a:p>
            <a:r>
              <a:rPr lang="pt-BR" dirty="0"/>
              <a:t>Rodrigo Cantos Savelli Gomes </a:t>
            </a:r>
            <a:endParaRPr lang="pt-BR" dirty="0" smtClean="0"/>
          </a:p>
          <a:p>
            <a:r>
              <a:rPr lang="pt-BR" dirty="0" smtClean="0"/>
              <a:t>Acácio </a:t>
            </a:r>
            <a:r>
              <a:rPr lang="pt-BR" dirty="0"/>
              <a:t>Tadeu Camargo Piedade</a:t>
            </a:r>
          </a:p>
        </p:txBody>
      </p:sp>
    </p:spTree>
    <p:extLst>
      <p:ext uri="{BB962C8B-B14F-4D97-AF65-F5344CB8AC3E}">
        <p14:creationId xmlns:p14="http://schemas.microsoft.com/office/powerpoint/2010/main" val="208590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a:t>Contrapondo esses dois segmentos, podemos dizer que o samba de raiz reflete o ambiente da ‘casa’, o familiar, o privado, enquanto que o pagode, o ambiente da ‘rua’, o público. Historicamente, ao longo de vários séculos, a ‘casa’ foi o espaço destinado às atividades femininas, enquanto que a ‘rua’ foi consagrado como espaço masculino</a:t>
            </a:r>
            <a:r>
              <a:rPr lang="pt-BR" dirty="0" smtClean="0"/>
              <a:t>.</a:t>
            </a:r>
          </a:p>
          <a:p>
            <a:r>
              <a:rPr lang="pt-BR" dirty="0"/>
              <a:t>Neste sentido, o pagode se apresentou como o universo mais masculino do samba, apesar de ser um fenômeno mais recente, tendo surgido em uma época na qual as mulheres conquistaram mais espaço de atuação na sociedade e nas práticas musicais. O pagode veio reestruturar as relações gênero dentro do mundo do samba, pois a participação feminina aparece aqui como exceção e, talvez por isso, a alternativa encontrada pelas musicistas locais tenha sido a formação de um grupo exclusivamente feminino, único na região. </a:t>
            </a:r>
          </a:p>
        </p:txBody>
      </p:sp>
    </p:spTree>
    <p:extLst>
      <p:ext uri="{BB962C8B-B14F-4D97-AF65-F5344CB8AC3E}">
        <p14:creationId xmlns:p14="http://schemas.microsoft.com/office/powerpoint/2010/main" val="3855755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dirty="0"/>
              <a:t>O samba de raiz aparece como um espaço mais democrático no que se refere à participação e aceitação da presença feminina. Apesar de sua prática remeter à tradição e ao passado, lembrando assim de uma época de maior opressão às mulheres – por vezes, contendo nas próprias letras dos sambas um discurso que coloca a mulher numa condição subalterna –, há um espaço aberto para elas circularem nas mais diversas funções musicais. Diferente do pagode, o samba de raiz não promove uma reestruturação nas relações de gênero, pois a participação feminina no samba sempre existiu, embora em menor proporção. </a:t>
            </a:r>
            <a:endParaRPr lang="pt-BR" dirty="0" smtClean="0"/>
          </a:p>
          <a:p>
            <a:r>
              <a:rPr lang="pt-BR" dirty="0"/>
              <a:t>Já a escola de samba refletiu as relações típicas de uma instituição social, neste caso, uma “escola”. Ao apresentar uma concentração feminina em torno do naipe dos chocalhos, a bateria da escola reflete as segmentadas relações entre os indivíduos, relações que são perpetuadas por diversas instituições como escolas, igrejas, empresas e órgãos públicos, as quais comumente separam indivíduos por faixa etária, gênero, raça, classe. </a:t>
            </a:r>
          </a:p>
        </p:txBody>
      </p:sp>
    </p:spTree>
    <p:extLst>
      <p:ext uri="{BB962C8B-B14F-4D97-AF65-F5344CB8AC3E}">
        <p14:creationId xmlns:p14="http://schemas.microsoft.com/office/powerpoint/2010/main" val="85690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Nas últimas décadas, muitas das discussões sobre o samba e música popular brasileira no meio acadêmico e nos meios de comunicação têm circundado a polarização de temas como “cultura popular x cultura de massa”, “expressão comunitária x atividade comercial”, “cultura negra x </a:t>
            </a:r>
            <a:r>
              <a:rPr lang="pt-BR" dirty="0" err="1"/>
              <a:t>embranquecimento</a:t>
            </a:r>
            <a:r>
              <a:rPr lang="pt-BR" dirty="0"/>
              <a:t>”, “tradição x espetáculo”, “autenticidade x modernidade”, “qualidade x quantidade</a:t>
            </a:r>
            <a:r>
              <a:rPr lang="pt-BR" dirty="0" smtClean="0"/>
              <a:t>”</a:t>
            </a:r>
          </a:p>
          <a:p>
            <a:r>
              <a:rPr lang="pt-BR" dirty="0"/>
              <a:t>Essas discussões tendem a se agravar na medida em que a produção musical vai se tornando mais acessível às classes populares, especialmente, com as revoluções </a:t>
            </a:r>
            <a:r>
              <a:rPr lang="pt-BR" dirty="0" smtClean="0"/>
              <a:t>tecnológicas</a:t>
            </a:r>
          </a:p>
          <a:p>
            <a:r>
              <a:rPr lang="pt-BR" dirty="0"/>
              <a:t>Contudo, apesar do recente interesse em discutir estes temas, estas questões fazem parte do universo do samba desde seus tempos mais remotos. Carlos </a:t>
            </a:r>
            <a:r>
              <a:rPr lang="pt-BR" dirty="0" err="1"/>
              <a:t>Sandroni</a:t>
            </a:r>
            <a:r>
              <a:rPr lang="pt-BR" dirty="0"/>
              <a:t>, em seu estudo sobre as transformações do samba carioca nos anos de 1917 a 1937, revela como que a passagem do samba de sua forma folclórica para uma sua forma popular4 gerou incômodos entre os sambistas, os quais inclinavam em não reconhecer a nova variante como parte do universo do samba. </a:t>
            </a:r>
          </a:p>
        </p:txBody>
      </p:sp>
    </p:spTree>
    <p:extLst>
      <p:ext uri="{BB962C8B-B14F-4D97-AF65-F5344CB8AC3E}">
        <p14:creationId xmlns:p14="http://schemas.microsoft.com/office/powerpoint/2010/main" val="368103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O autor revela que na época de seu surgimento, todas as “modificações proporcionadas pela geração do Cacique de Ramos levantaram uma reflexão para o mundo do samba: seria então o pagode um novo gênero musical? Estava instaurada a polêmica” (</a:t>
            </a:r>
            <a:r>
              <a:rPr lang="pt-BR" dirty="0" err="1"/>
              <a:t>op.cit</a:t>
            </a:r>
            <a:r>
              <a:rPr lang="pt-BR" dirty="0"/>
              <a:t>, p. 210) Ou seja, havia correntes dentro do samba que não aceitavam a inclusão desta variante como parte do universo do samba</a:t>
            </a:r>
            <a:r>
              <a:rPr lang="pt-BR" dirty="0" smtClean="0"/>
              <a:t>.</a:t>
            </a:r>
          </a:p>
          <a:p>
            <a:r>
              <a:rPr lang="pt-BR" dirty="0"/>
              <a:t>Trata-se, portanto, de uma fricção interna do mundo do samba, que é um universo rico de capital simbólico, pois o samba tem sido entendido como legítimo enquanto música nacional e, assim, constitui-se em um patrimônio a ser zelado por aqueles que assim o entendem. Em termos alegóricos, o destino do samba é o destino do Brasil: se um samba “autêntico” representa um Brasil forte em termos </a:t>
            </a:r>
            <a:r>
              <a:rPr lang="pt-BR" dirty="0" err="1"/>
              <a:t>identitários</a:t>
            </a:r>
            <a:r>
              <a:rPr lang="pt-BR" dirty="0"/>
              <a:t>, o pagode “comercial” entra na disputa como moeda forte na economia cultural, adaptado aos hibridismos musicais globais. Esta tensão, tão comum entre outros gêneros musicais, esconde outros territórios conflitivos do mundo do samba, como é o caso da forma como as relações de gênero aí se estabelecem. </a:t>
            </a:r>
            <a:endParaRPr lang="pt-BR" dirty="0" smtClean="0"/>
          </a:p>
          <a:p>
            <a:r>
              <a:rPr lang="pt-BR" dirty="0"/>
              <a:t>No que se refere à atuação feminina, portanto, percebemos que a </a:t>
            </a:r>
            <a:r>
              <a:rPr lang="pt-BR" dirty="0" smtClean="0"/>
              <a:t>literatura </a:t>
            </a:r>
            <a:r>
              <a:rPr lang="pt-BR" dirty="0"/>
              <a:t>apresenta uma escassez de dados históricos (e recentes também) sobre a importância das mulheres na construção deste universo, o que nos induz a pensar neste gênero </a:t>
            </a:r>
            <a:r>
              <a:rPr lang="pt-BR" dirty="0" smtClean="0"/>
              <a:t>musical como </a:t>
            </a:r>
            <a:r>
              <a:rPr lang="pt-BR" dirty="0"/>
              <a:t>um espaço essencialmente masculino.</a:t>
            </a:r>
          </a:p>
        </p:txBody>
      </p:sp>
    </p:spTree>
    <p:extLst>
      <p:ext uri="{BB962C8B-B14F-4D97-AF65-F5344CB8AC3E}">
        <p14:creationId xmlns:p14="http://schemas.microsoft.com/office/powerpoint/2010/main" val="295912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Uma vez ciente desta lacuna na literatura, nos registros históricos e metodologias científicas, não se pode negar a importância da participação feminina em função de uma simples ausência de relatos, visto que a ausência pode ser traduzida aqui pela palavra invisibilidade, ou seja, a construção histórica e cultural desta ausência. </a:t>
            </a:r>
            <a:endParaRPr lang="pt-BR" dirty="0" smtClean="0"/>
          </a:p>
          <a:p>
            <a:r>
              <a:rPr lang="pt-BR" dirty="0"/>
              <a:t>Assim, de modo geral, o samba, em se tratando de seu discurso falado, não aparece como um instrumento contestador ou transformador, mas sim como consolidador dos papéis de gênero vigentes, mesmo quando composto por </a:t>
            </a:r>
            <a:r>
              <a:rPr lang="pt-BR" dirty="0" smtClean="0"/>
              <a:t>mulheres.</a:t>
            </a:r>
          </a:p>
          <a:p>
            <a:r>
              <a:rPr lang="pt-BR" dirty="0"/>
              <a:t>Em Florianópolis o samba se desenvolve em um contexto onde a história e a cultura das populações afro-brasileiras permanece encoberta, por décadas, por uma política que favoreceu imensamente a projeção das tradições </a:t>
            </a:r>
            <a:r>
              <a:rPr lang="pt-BR" dirty="0" err="1"/>
              <a:t>européias</a:t>
            </a:r>
            <a:r>
              <a:rPr lang="pt-BR" dirty="0"/>
              <a:t> (açorianos, alemães e italianos), negligenciando a cultura das populações negras como parte da identidade catarinense, conforme revelam Ilka B. Leite (1995), Cristiana Tramonte (1996) e Áurea D. Silva (2006). </a:t>
            </a:r>
          </a:p>
        </p:txBody>
      </p:sp>
    </p:spTree>
    <p:extLst>
      <p:ext uri="{BB962C8B-B14F-4D97-AF65-F5344CB8AC3E}">
        <p14:creationId xmlns:p14="http://schemas.microsoft.com/office/powerpoint/2010/main" val="276464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O que podemos perceber nesses estudos, assim como no discurso dos sambistas entrevistados, é que o samba de Florianópolis, desde seus primórdios, recebeu ampla influência da tradição carioca, conservando, neste processo, algumas características próprias. Recentemente, a influência do pagode romântico tem estado também bastante presente nas práticas musicais da cidade, principalmente entre os jovens, conforme descreve Pereira (2007). Esses indicativos não são exclusivos da cidade de Florianópolis, mas acompanham uma tendência nacional</a:t>
            </a:r>
            <a:r>
              <a:rPr lang="pt-BR" dirty="0" smtClean="0"/>
              <a:t>.</a:t>
            </a:r>
          </a:p>
          <a:p>
            <a:r>
              <a:rPr lang="pt-BR" dirty="0"/>
              <a:t>A seguir, nos deteremos no trabalho etnográfico8 , apontando as formas como atualmente as mulheres se inserem no mundo do samba de Florianópolis9 , relacionando os dados obtidos, ao mesmo tempo, com os discursos das sambistas recolhidos através de entrevistas realizadas ao longo da pesquisa. Tomamos como ponto de partida três segmentos do samba: (1) o samba de raiz, com os grupos Um Bom Partido e Os Novos Bambas, que apresentam uma significativa parcela feminina na sua estrutura; (2) o pagode10, através do grupo Entre Elas, único grupo de samba formado exclusivamente por mulheres no estado de Santa Catarina; (3) a escola de samba, com a Embaixada Copa </a:t>
            </a:r>
            <a:r>
              <a:rPr lang="pt-BR" dirty="0" err="1"/>
              <a:t>Lord</a:t>
            </a:r>
            <a:r>
              <a:rPr lang="pt-BR" dirty="0"/>
              <a:t>, que conta praticamente com um naipe feminino em sua </a:t>
            </a:r>
            <a:r>
              <a:rPr lang="pt-BR" dirty="0" smtClean="0"/>
              <a:t>bateria.</a:t>
            </a:r>
            <a:endParaRPr lang="pt-BR" dirty="0"/>
          </a:p>
        </p:txBody>
      </p:sp>
    </p:spTree>
    <p:extLst>
      <p:ext uri="{BB962C8B-B14F-4D97-AF65-F5344CB8AC3E}">
        <p14:creationId xmlns:p14="http://schemas.microsoft.com/office/powerpoint/2010/main" val="195268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a:t>No que se refere às escolas de samba, Florianópolis conta atualmente com cinco representantes: Unidos da </a:t>
            </a:r>
            <a:r>
              <a:rPr lang="pt-BR" dirty="0" err="1"/>
              <a:t>Coloninha</a:t>
            </a:r>
            <a:r>
              <a:rPr lang="pt-BR" dirty="0"/>
              <a:t>, Protegidos da Princesa, Consulado do Samba, União da Ilha da Magia, e Embaixada Copa </a:t>
            </a:r>
            <a:r>
              <a:rPr lang="pt-BR" dirty="0" err="1"/>
              <a:t>Lord</a:t>
            </a:r>
            <a:r>
              <a:rPr lang="pt-BR" dirty="0" smtClean="0"/>
              <a:t>.</a:t>
            </a:r>
          </a:p>
          <a:p>
            <a:r>
              <a:rPr lang="pt-BR" dirty="0"/>
              <a:t>Neste período, foi possível observar a atuação das mulheres nas atividades musicais nos seguintes espaços: como pastoras e como ritmistas, especialmente no naipe dos chocalhos. Outras funções como, compositor, </a:t>
            </a:r>
            <a:r>
              <a:rPr lang="pt-BR" dirty="0" err="1"/>
              <a:t>cavaquinista</a:t>
            </a:r>
            <a:r>
              <a:rPr lang="pt-BR" dirty="0"/>
              <a:t>, violonista, </a:t>
            </a:r>
            <a:r>
              <a:rPr lang="pt-BR" dirty="0" smtClean="0"/>
              <a:t>intérprete, </a:t>
            </a:r>
            <a:r>
              <a:rPr lang="pt-BR" dirty="0"/>
              <a:t>mestre e </a:t>
            </a:r>
            <a:r>
              <a:rPr lang="pt-BR" dirty="0" err="1"/>
              <a:t>contra-mestres</a:t>
            </a:r>
            <a:r>
              <a:rPr lang="pt-BR" dirty="0"/>
              <a:t> de bateria, foram compostas exclusivamente por homens. </a:t>
            </a:r>
            <a:endParaRPr lang="pt-BR" dirty="0" smtClean="0"/>
          </a:p>
          <a:p>
            <a:r>
              <a:rPr lang="pt-BR" dirty="0"/>
              <a:t>Apesar de não haver qualquer tipo de impedimento formal quanto à presença de homens no chocalho, há sim um bloqueio simbólico, gerado por uma silenciosa reestruturação dos papéis de gênero neste setor da bateria, o que tem tornado a participação deles cada vez mais rara e a presença feminina garantida entre os ritmistas. </a:t>
            </a:r>
          </a:p>
        </p:txBody>
      </p:sp>
    </p:spTree>
    <p:extLst>
      <p:ext uri="{BB962C8B-B14F-4D97-AF65-F5344CB8AC3E}">
        <p14:creationId xmlns:p14="http://schemas.microsoft.com/office/powerpoint/2010/main" val="172318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Por outro lado, a “força” a que se refere pode estar mais embutida no âmbito cultural do que físico propriamente dito. “Diversos instrumentistas, não apenas bateristas, observam que, para tocar um instrumento, é necessário o aproveitamento do movimento do peso do corpo, e não ‘força’ propriamente dita” (Jacques, 2007: 98). </a:t>
            </a:r>
            <a:endParaRPr lang="pt-BR" dirty="0" smtClean="0"/>
          </a:p>
          <a:p>
            <a:r>
              <a:rPr lang="pt-BR" dirty="0"/>
              <a:t>Já no canto, as mulheres atuam apenas na posição de pastoras, ou seja, fazendo um contracanto em partes selecionadas do samba-enredo, enquanto que aos homens cabe fazer a voz principal. A presença das pastoras é opcional, portanto, muitas escolas preferem abrir mão deste recurso, deixando apenas a voz principal. Em Florianópolis, ainda é uma posição que esta sendo reconhecida, causando estranheza para alguns. </a:t>
            </a:r>
          </a:p>
        </p:txBody>
      </p:sp>
    </p:spTree>
    <p:extLst>
      <p:ext uri="{BB962C8B-B14F-4D97-AF65-F5344CB8AC3E}">
        <p14:creationId xmlns:p14="http://schemas.microsoft.com/office/powerpoint/2010/main" val="347734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a:t>Na disposição dos ensaios, pudemos notar que as pastoras sempre ficam atrás dos puxadores, há dois ou três metros de distância, formando um grupo à parte. Se alguma delas não pode ir, nenhuma comparece ao ensaio e, </a:t>
            </a:r>
            <a:r>
              <a:rPr lang="pt-BR" dirty="0" smtClean="0"/>
              <a:t>quando </a:t>
            </a:r>
            <a:r>
              <a:rPr lang="pt-BR" dirty="0"/>
              <a:t>isto ocorre, o mesmo parece transcorrer normalmente</a:t>
            </a:r>
            <a:r>
              <a:rPr lang="pt-BR" dirty="0" smtClean="0"/>
              <a:t>.</a:t>
            </a:r>
          </a:p>
          <a:p>
            <a:r>
              <a:rPr lang="pt-BR" dirty="0"/>
              <a:t>Quanto à discriminação, nenhuma das ritmistas entrevistadas relatou perceber algum tipo de preconceito na bateria pelo fato de serem mulheres. Em contra partida, todas as cantoras afirmaram, em alguma medida, percebê-lo. </a:t>
            </a:r>
            <a:endParaRPr lang="pt-BR" dirty="0" smtClean="0"/>
          </a:p>
          <a:p>
            <a:r>
              <a:rPr lang="pt-BR" dirty="0"/>
              <a:t>No mundo do samba, paralelamente às escolas de samba estão os grupos de samba de raiz e os grupos de pagode. Florianópolis conta atualmente com três representantes deste primeiro segmento, o Número Baixo, Os Novos Bambas e o grupo Um Bom Partido.</a:t>
            </a:r>
          </a:p>
        </p:txBody>
      </p:sp>
    </p:spTree>
    <p:extLst>
      <p:ext uri="{BB962C8B-B14F-4D97-AF65-F5344CB8AC3E}">
        <p14:creationId xmlns:p14="http://schemas.microsoft.com/office/powerpoint/2010/main" val="298574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Quanto aos grupos de raiz, o acesso à mulher parece ser mais democrático, entre outras razões, devido ao seu caráter familiar. </a:t>
            </a:r>
            <a:endParaRPr lang="pt-BR" dirty="0" smtClean="0"/>
          </a:p>
          <a:p>
            <a:r>
              <a:rPr lang="pt-BR" dirty="0"/>
              <a:t>Ainda hoje, depois de anos de formação, diversos integrantes possuem algum tipo de relação de parentesco. Suas apresentações musicais costumam serem marcadas pela forte presença de amigos, familiares, membros da comunidade, sambistas, sempre num ambiente fraterno e informal. Talvez, por esta razão, por esse caráter familiar, nenhuma das entrevistadas afirmou perceber qualquer tipo de preconceito contra elas neste ambiente musical devido à sua condição de gênero. Por outro lado, percebemos que a maioria dos grupos de pagode da região, inclusive o Entre Elas, possuem uma relação menos voltada ao familiar, ao comunitário, e mais direcionada ao aspecto comercial. Suas apresentações costumam ter um caráter profissional, onde a intimidade com o público é menor, caracterizando-se mais na condição de fã /ídolo</a:t>
            </a:r>
            <a:r>
              <a:rPr lang="pt-BR" dirty="0" smtClean="0"/>
              <a:t>.</a:t>
            </a:r>
          </a:p>
          <a:p>
            <a:r>
              <a:rPr lang="pt-BR" dirty="0"/>
              <a:t>Curiosamente, todas mulheres entrevistadas deste grupo afirmaram perceber preconceito, principalmente por parte dos contratantes, embora este não se dê explicitamente. </a:t>
            </a:r>
          </a:p>
        </p:txBody>
      </p:sp>
    </p:spTree>
    <p:extLst>
      <p:ext uri="{BB962C8B-B14F-4D97-AF65-F5344CB8AC3E}">
        <p14:creationId xmlns:p14="http://schemas.microsoft.com/office/powerpoint/2010/main" val="3306124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44</TotalTime>
  <Words>1820</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Tw Cen MT</vt:lpstr>
      <vt:lpstr>Tw Cen MT Condensed</vt:lpstr>
      <vt:lpstr>Wingdings 3</vt:lpstr>
      <vt:lpstr>Integral</vt:lpstr>
      <vt:lpstr>Música, Mulheres, Territórios: uma etnografia da atuação feminina no samba de Florianópolis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MinazNote</dc:creator>
  <cp:lastModifiedBy>Sasha Ganade D'Acol</cp:lastModifiedBy>
  <cp:revision>5</cp:revision>
  <dcterms:created xsi:type="dcterms:W3CDTF">2015-09-17T11:00:25Z</dcterms:created>
  <dcterms:modified xsi:type="dcterms:W3CDTF">2015-09-17T11:44:47Z</dcterms:modified>
</cp:coreProperties>
</file>