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316" r:id="rId20"/>
    <p:sldId id="317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5131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5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4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C7F74-F211-477D-99E0-D783E1E5795A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9CA7-8C06-4A38-A0D1-3AA6AAA6F0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844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A201FD-E8CC-4578-9647-18C2348BAF50}" type="slidenum">
              <a:rPr lang="pt-BR" altLang="pt-BR" smtClean="0"/>
              <a:pPr eaLnBrk="1" hangingPunct="1">
                <a:spcBef>
                  <a:spcPct val="0"/>
                </a:spcBef>
              </a:pPr>
              <a:t>36</a:t>
            </a:fld>
            <a:endParaRPr lang="pt-BR" altLang="pt-B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72902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A201FD-E8CC-4578-9647-18C2348BAF50}" type="slidenum">
              <a:rPr lang="pt-BR" altLang="pt-BR" smtClean="0"/>
              <a:pPr eaLnBrk="1" hangingPunct="1">
                <a:spcBef>
                  <a:spcPct val="0"/>
                </a:spcBef>
              </a:pPr>
              <a:t>37</a:t>
            </a:fld>
            <a:endParaRPr lang="pt-BR" altLang="pt-B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091002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A201FD-E8CC-4578-9647-18C2348BAF50}" type="slidenum">
              <a:rPr lang="pt-BR" altLang="pt-BR" smtClean="0"/>
              <a:pPr eaLnBrk="1" hangingPunct="1">
                <a:spcBef>
                  <a:spcPct val="0"/>
                </a:spcBef>
              </a:pPr>
              <a:t>38</a:t>
            </a:fld>
            <a:endParaRPr lang="pt-BR" altLang="pt-B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896934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A201FD-E8CC-4578-9647-18C2348BAF50}" type="slidenum">
              <a:rPr lang="pt-BR" altLang="pt-BR" smtClean="0"/>
              <a:pPr eaLnBrk="1" hangingPunct="1">
                <a:spcBef>
                  <a:spcPct val="0"/>
                </a:spcBef>
              </a:pPr>
              <a:t>39</a:t>
            </a:fld>
            <a:endParaRPr lang="pt-BR" altLang="pt-B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668045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A201FD-E8CC-4578-9647-18C2348BAF50}" type="slidenum">
              <a:rPr lang="pt-BR" altLang="pt-BR" smtClean="0"/>
              <a:pPr eaLnBrk="1" hangingPunct="1">
                <a:spcBef>
                  <a:spcPct val="0"/>
                </a:spcBef>
              </a:pPr>
              <a:t>40</a:t>
            </a:fld>
            <a:endParaRPr lang="pt-BR" altLang="pt-B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980301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BA201FD-E8CC-4578-9647-18C2348BAF50}" type="slidenum">
              <a:rPr lang="pt-BR" altLang="pt-BR" smtClean="0"/>
              <a:pPr eaLnBrk="1" hangingPunct="1">
                <a:spcBef>
                  <a:spcPct val="0"/>
                </a:spcBef>
              </a:pPr>
              <a:t>41</a:t>
            </a:fld>
            <a:endParaRPr lang="pt-BR" altLang="pt-BR" smtClean="0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0141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AB8CC27-8CE3-4CDD-A1C8-BB70D9DF15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3909C8F-D928-4D9B-A09E-E1A7EA41F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E025303-5AD6-451E-ABC3-495D9BFE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1007A26-9AF2-4C0B-8508-ED4F7040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E927228-E4DA-4808-9081-ED13E977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05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E38289-3C9F-48DC-936D-19DF10F6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37ABB21-9E05-4F1F-BBD9-53755B439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B461316-6BAF-467D-A46A-5640E66D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8C44F25-FA25-4AA7-8913-A94D8CCC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50C72A6-6BEC-414E-8F77-0A1EA3EE2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24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FF18C2-3C7F-46EC-A1DA-E809069B3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B6ACFCA8-08CC-432E-916C-648A370C9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5A0258A-32D9-444E-9CAA-CBEE0FB8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BDB2947-96C4-4CAC-A46A-50E7182C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7EC2DA8-A9C6-400A-9C52-1FD16951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51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nteúd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5413" y="260650"/>
            <a:ext cx="10363200" cy="76808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3"/>
          </p:nvPr>
        </p:nvSpPr>
        <p:spPr>
          <a:xfrm>
            <a:off x="815414" y="1316765"/>
            <a:ext cx="10369549" cy="4320117"/>
          </a:xfrm>
        </p:spPr>
        <p:txBody>
          <a:bodyPr/>
          <a:lstStyle/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217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20654D-7C00-4F61-85A7-5C8460727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3DC2DF3-82ED-40ED-BC90-B02DD226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CB76154-4AF6-4F55-8A56-E557B519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1B27614-5330-45DD-A571-C30399688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2CAD8E3-1B3B-47FD-9393-CC3771AE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67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F157E8-E9BC-4B5C-B8DF-22C3E96A4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6AB3FE3-753C-4400-8EBF-F9F1215F5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66493B2-3BD4-42D1-A0A6-610549DA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ACD9CA2-5981-43B0-A8A2-D0BE95898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1AB6675-F03D-46DD-93B5-E8213E001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1540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B4AEC9-7E76-4D6A-9650-E676394BC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6562CA-2959-45B5-83AD-47CF68CA0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70F7C39C-4442-4768-8717-12269E3A6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7C0A8F7-BAD1-44C7-9F6D-965527733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F75B6BD-C1E5-4238-813A-441B79E8F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C9AA0B03-9E6B-41C5-83BA-F294522A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82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1ACE7B-1C92-44D5-B9C0-28A23A026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667773E-18AA-4862-8667-44F77324B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B11A34DC-D4E0-4C81-8200-CB1487469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72B530EE-C4F7-473C-B01E-F73981520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9650D69B-5C29-46CC-9637-72EE864E3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32728508-9FAC-4A61-89C0-D7A6706C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4AA175E-1E30-4A78-AB8A-CAE2C46BF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193828E7-F6D0-4ED0-A29B-7FF23CD35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77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7A4AEE-247B-407C-B4F9-A4BB29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738F9329-EE09-4A3F-BFAB-3BD20BAD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504BDFB-C06C-4C7B-81F6-86498B77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C46CBBD7-FE38-49C3-8A10-6985E3CE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3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60043598-DD2D-420F-8702-5E215D90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B1C70FF0-2AC5-4A98-844C-03DC7E9F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B29530B-50C7-43B5-ABF8-246518AD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42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0EB25E-5E8D-4A5D-82D7-B697D62DE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D8E933A3-2CE9-4FE9-A1E6-FB830748D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FA35F0F-90BF-40CA-8BCB-3D861568A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1689CA19-E5F5-4DFE-945E-6E8DAE90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3DDC693-694E-4103-8D9F-3EF7C731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DB4568D-8E4D-4C6E-8E44-D0F881F7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6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915ABE-3B3C-449F-8321-7325979F4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2E5843F-B2D4-4A9B-8AE8-C6AD609205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1FCA3CB-F3C4-4A4F-B1D8-5A8604842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1D1CA79-A03B-4FDF-A84B-7B78112BA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D468B3D-162E-49A5-AA7C-CF333C5D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A8740BE-8CB6-439B-B09C-AA3DB9DF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6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EF6094C-4626-4392-98FD-4B457A28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43E0631-065E-4BCD-BF49-548F9EBCC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717E099-7422-4597-A613-EF02B402B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AC63-DD36-4B26-A100-6E6C938D0711}" type="datetimeFigureOut">
              <a:rPr lang="pt-BR" smtClean="0"/>
              <a:t>14/05/2019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493E62-9F8A-422D-AB22-4C1340FE5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FDB4D16-62CF-4EFA-8CF2-1D652AEFD4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1B4A-32B5-4E57-AAD6-A0C4370B1E8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9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60D52885-4B7F-4398-B2D3-62AEAAD3BACA}"/>
              </a:ext>
            </a:extLst>
          </p:cNvPr>
          <p:cNvSpPr txBox="1"/>
          <p:nvPr/>
        </p:nvSpPr>
        <p:spPr>
          <a:xfrm>
            <a:off x="944880" y="2312207"/>
            <a:ext cx="1027704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/>
              <a:t>Sistemas  de Amortização</a:t>
            </a:r>
          </a:p>
          <a:p>
            <a:pPr algn="ctr"/>
            <a:r>
              <a:rPr lang="pt-BR" sz="3200" b="1" dirty="0"/>
              <a:t/>
            </a:r>
            <a:br>
              <a:rPr lang="pt-BR" sz="3200" b="1" dirty="0"/>
            </a:br>
            <a:r>
              <a:rPr lang="pt-BR" sz="4000" b="1" dirty="0"/>
              <a:t/>
            </a:r>
            <a:br>
              <a:rPr lang="pt-BR" sz="4000" b="1" dirty="0"/>
            </a:b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1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3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106,48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1.171,28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/>
                        <a:t>1.171,28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371,28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4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968,00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96,80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1.064,80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106,48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1.171,28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/>
                        <a:t>1.171,28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371,28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="1" dirty="0" smtClean="0"/>
                        <a:t>Totais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371,28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1.171,28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800,00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371,28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85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periódico de juros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71330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97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periódico de juros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7208"/>
          <a:ext cx="1171330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2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periódico de juros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713304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="1" dirty="0" smtClean="0"/>
                        <a:t>Totais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320,00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1.120,00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800,00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b="1" dirty="0" smtClean="0"/>
                        <a:t>320,00</a:t>
                      </a:r>
                      <a:endParaRPr lang="pt-BR" sz="2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7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1" y="1815307"/>
            <a:ext cx="106153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84848" y="3005469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367809" y="2756925"/>
            <a:ext cx="44005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 . i . (1 + i)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n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5615947" y="3332989"/>
            <a:ext cx="2208245" cy="2150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733984" y="3293500"/>
            <a:ext cx="2090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(1 + i)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n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– 1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075255" y="4301774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13355" y="4130324"/>
            <a:ext cx="5905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800 . 0,10 . (1 + 0,10)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4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5423925" y="4661239"/>
            <a:ext cx="3813880" cy="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637105" y="4581128"/>
            <a:ext cx="51625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           (1 + 0,10)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4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– 1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077179" y="5669513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PMT = </a:t>
            </a:r>
            <a:r>
              <a:rPr lang="pt-BR" b="1" dirty="0">
                <a:solidFill>
                  <a:schemeClr val="tx1"/>
                </a:solidFill>
                <a:latin typeface="+mn-lt"/>
              </a:rPr>
              <a:t>252,38</a:t>
            </a:r>
            <a:endParaRPr lang="pt-BR" alt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40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250769"/>
              </p:ext>
            </p:extLst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207688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01107"/>
              </p:ext>
            </p:extLst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1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Sistemas </a:t>
            </a:r>
            <a:r>
              <a:rPr lang="pt-BR" dirty="0"/>
              <a:t>de Amortização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56728" y="1028734"/>
            <a:ext cx="11203901" cy="163218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z="3733" dirty="0"/>
              <a:t>Amortizar = eliminar uma dívida</a:t>
            </a:r>
          </a:p>
          <a:p>
            <a:r>
              <a:rPr lang="pt-BR" sz="3733" dirty="0"/>
              <a:t>Prestação = amortização + Juros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7853" y="3236979"/>
            <a:ext cx="4856019" cy="672075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3733" dirty="0">
                <a:solidFill>
                  <a:srgbClr val="002060"/>
                </a:solidFill>
              </a:rPr>
              <a:t>Pagamento do Principal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070726" y="3236979"/>
            <a:ext cx="5952661" cy="192021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733" dirty="0">
                <a:solidFill>
                  <a:srgbClr val="FF0000"/>
                </a:solidFill>
              </a:rPr>
              <a:t>Serviço da dívida</a:t>
            </a:r>
          </a:p>
          <a:p>
            <a:pPr marL="0" indent="0" algn="ctr">
              <a:buNone/>
            </a:pPr>
            <a:r>
              <a:rPr lang="pt-BR" sz="3733" dirty="0">
                <a:solidFill>
                  <a:srgbClr val="FF0000"/>
                </a:solidFill>
              </a:rPr>
              <a:t>(incidem sobre o saldo devedor do período anterior)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3119670" y="2276872"/>
            <a:ext cx="1056117" cy="768085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576054" y="2276872"/>
            <a:ext cx="1920213" cy="7680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03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95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627,62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690,39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189,61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438,01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7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627,62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690,39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189,61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438,01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438,01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481,81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208,58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229,43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6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172,38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627,62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627,62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690,39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189,61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62,76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438,01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438,01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481,81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208,58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43,80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229,43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229,43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22,94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252,38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252,38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229,43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22,94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209,50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 dirty="0">
                          <a:effectLst/>
                        </a:rPr>
                        <a:t> 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1.009,52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209,50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7"/>
            <a:ext cx="104627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887755" y="2948947"/>
            <a:ext cx="28803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-25000" dirty="0" err="1">
                <a:solidFill>
                  <a:schemeClr val="tx1"/>
                </a:solidFill>
              </a:rPr>
              <a:t>i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=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27916" y="2718563"/>
            <a:ext cx="48792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 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V="1">
            <a:off x="5269993" y="3262657"/>
            <a:ext cx="518079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334130" y="3101479"/>
            <a:ext cx="5698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n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896816" y="3965575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=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5300005" y="3773553"/>
            <a:ext cx="8920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800 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>
            <a:off x="5271190" y="4306305"/>
            <a:ext cx="871111" cy="230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2667"/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5470952" y="4197086"/>
            <a:ext cx="5290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4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075255" y="5331918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-25000" dirty="0">
                <a:solidFill>
                  <a:schemeClr val="tx1"/>
                </a:solidFill>
              </a:rPr>
              <a:t>1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=  280,00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848351" y="2938438"/>
            <a:ext cx="1350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+ j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i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6218461" y="4019733"/>
            <a:ext cx="24320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+ 800 </a:t>
            </a:r>
            <a:r>
              <a:rPr lang="pt-BR" altLang="pt-BR" b="1" dirty="0">
                <a:solidFill>
                  <a:schemeClr val="tx1"/>
                </a:solidFill>
                <a:latin typeface="+mn-lt"/>
                <a:sym typeface="Symbol"/>
              </a:rPr>
              <a:t> 0,10</a:t>
            </a:r>
            <a:endParaRPr lang="pt-BR" altLang="pt-BR" b="1" baseline="-25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363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9" grpId="0"/>
      <p:bldP spid="20" grpId="0"/>
      <p:bldP spid="21" grpId="0" animBg="1"/>
      <p:bldP spid="22" grpId="0"/>
      <p:bldP spid="23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29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7208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8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de Amortizações Constantes (SAC)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60,00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40,00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 smtClean="0">
                          <a:effectLst/>
                        </a:rPr>
                        <a:t>  200,00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</a:t>
                      </a:r>
                      <a:r>
                        <a:rPr lang="pt-BR" sz="2700" u="none" strike="noStrike" dirty="0" smtClean="0">
                          <a:effectLst/>
                        </a:rPr>
                        <a:t>20,00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 dirty="0">
                          <a:effectLst/>
                        </a:rPr>
                        <a:t> 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1.000,00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9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7"/>
            <a:ext cx="104627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960950" y="2785732"/>
            <a:ext cx="6722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 = </a:t>
            </a:r>
            <a:r>
              <a:rPr lang="pt-BR" altLang="pt-BR" dirty="0" err="1">
                <a:solidFill>
                  <a:schemeClr val="tx1"/>
                </a:solidFill>
                <a:latin typeface="+mn-lt"/>
              </a:rPr>
              <a:t>p×</a:t>
            </a: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PMT</a:t>
            </a:r>
            <a:r>
              <a:rPr lang="pt-BR" altLang="pt-BR" b="1" baseline="30000" dirty="0" err="1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(1-p)×</a:t>
            </a:r>
            <a:r>
              <a:rPr lang="pt-BR" altLang="pt-BR" b="1" dirty="0" err="1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pt-BR" altLang="pt-BR" b="1" baseline="30000" dirty="0" err="1">
                <a:solidFill>
                  <a:schemeClr val="tx1"/>
                </a:solidFill>
                <a:latin typeface="+mn-lt"/>
              </a:rPr>
              <a:t>SAC</a:t>
            </a:r>
            <a:endParaRPr lang="pt-BR" altLang="pt-BR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859175" y="3750207"/>
            <a:ext cx="104627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Por exemplo, se p = 50%: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962875" y="4570161"/>
            <a:ext cx="6722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 = 0,5×</a:t>
            </a:r>
            <a:r>
              <a:rPr lang="pt-BR" b="1" dirty="0">
                <a:solidFill>
                  <a:schemeClr val="tx1"/>
                </a:solidFill>
                <a:latin typeface="+mn-lt"/>
              </a:rPr>
              <a:t>252,38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+ 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0,5 ×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280,00</a:t>
            </a:r>
            <a:endParaRPr lang="pt-BR" altLang="pt-BR" baseline="-2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962875" y="5646607"/>
            <a:ext cx="67224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PGTO</a:t>
            </a:r>
            <a:r>
              <a:rPr lang="pt-BR" altLang="pt-BR" b="1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pt-BR" altLang="pt-BR" dirty="0">
                <a:solidFill>
                  <a:schemeClr val="tx1"/>
                </a:solidFill>
                <a:latin typeface="+mn-lt"/>
              </a:rPr>
              <a:t> = </a:t>
            </a:r>
            <a:r>
              <a:rPr lang="pt-BR" b="1" dirty="0">
                <a:solidFill>
                  <a:schemeClr val="tx1"/>
                </a:solidFill>
                <a:latin typeface="+mn-lt"/>
              </a:rPr>
              <a:t>266,19</a:t>
            </a:r>
            <a:endParaRPr lang="pt-BR" altLang="pt-BR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866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6861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62797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Sistemas </a:t>
            </a:r>
            <a:r>
              <a:rPr lang="pt-BR" dirty="0"/>
              <a:t>de Amortização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556728" y="1028733"/>
            <a:ext cx="11203901" cy="435133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z="3733" dirty="0"/>
              <a:t>Amortizar = eliminar uma dívida</a:t>
            </a:r>
          </a:p>
          <a:p>
            <a:r>
              <a:rPr lang="pt-BR" sz="3733" dirty="0"/>
              <a:t>Sistema de amortização = formas de pagar a dívida</a:t>
            </a:r>
          </a:p>
          <a:p>
            <a:pPr lvl="1"/>
            <a:r>
              <a:rPr lang="pt-BR" sz="3733" dirty="0"/>
              <a:t>Sistema Americano com pagamento de juros no final</a:t>
            </a:r>
          </a:p>
          <a:p>
            <a:pPr lvl="1"/>
            <a:r>
              <a:rPr lang="pt-BR" sz="3733" dirty="0"/>
              <a:t>Sistema Americano com pagamento periódico de juros</a:t>
            </a:r>
          </a:p>
          <a:p>
            <a:pPr lvl="1"/>
            <a:r>
              <a:rPr lang="pt-BR" sz="3733" dirty="0"/>
              <a:t>Sistema </a:t>
            </a:r>
            <a:r>
              <a:rPr lang="pt-BR" sz="3733" dirty="0" err="1"/>
              <a:t>Price</a:t>
            </a:r>
            <a:r>
              <a:rPr lang="pt-BR" sz="3733" dirty="0"/>
              <a:t> ou Francês</a:t>
            </a:r>
          </a:p>
          <a:p>
            <a:pPr lvl="1"/>
            <a:r>
              <a:rPr lang="pt-BR" sz="3733" dirty="0"/>
              <a:t>Sistema de Amortizações Constantes (SAC)</a:t>
            </a:r>
          </a:p>
          <a:p>
            <a:pPr lvl="1"/>
            <a:r>
              <a:rPr lang="pt-BR" sz="3733" dirty="0"/>
              <a:t>Sistema Misto (SAM)</a:t>
            </a:r>
          </a:p>
          <a:p>
            <a:pPr lvl="1"/>
            <a:r>
              <a:rPr lang="pt-BR" sz="3733" dirty="0"/>
              <a:t>Sistema de Amortizações Crescentes (SACRE)</a:t>
            </a:r>
          </a:p>
        </p:txBody>
      </p:sp>
    </p:spTree>
    <p:extLst>
      <p:ext uri="{BB962C8B-B14F-4D97-AF65-F5344CB8AC3E}">
        <p14:creationId xmlns:p14="http://schemas.microsoft.com/office/powerpoint/2010/main" val="300678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194,81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35361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20264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256,19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194,81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460,90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 246,19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204,29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35361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402136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3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880,00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194,81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460,90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246,19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204,29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41,90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214,72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236,19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236,19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 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>
                          <a:effectLst/>
                        </a:rPr>
                        <a:t> </a:t>
                      </a:r>
                      <a:endParaRPr lang="pt-BR" sz="27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1.004,75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39350" y="6021288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</p:spTree>
    <p:extLst>
      <p:ext uri="{BB962C8B-B14F-4D97-AF65-F5344CB8AC3E}">
        <p14:creationId xmlns:p14="http://schemas.microsoft.com/office/powerpoint/2010/main" val="13717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Misto (SAM)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335360" y="1316765"/>
          <a:ext cx="11521280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C00000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C00000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800,00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880,00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266,19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186,19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80,00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2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613,81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675,19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256,19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194,81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61,38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3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419,00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460,90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246,19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204,29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41,90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4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236,19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236,19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214,72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    21,47 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          </a:t>
                      </a:r>
                      <a:r>
                        <a:rPr lang="pt-BR" sz="2700" u="none" strike="noStrike" dirty="0" smtClean="0">
                          <a:effectLst/>
                        </a:rPr>
                        <a:t>0   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u="none" strike="noStrike" dirty="0">
                          <a:effectLst/>
                        </a:rPr>
                        <a:t>Totais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b="1" u="none" strike="noStrike" dirty="0">
                          <a:effectLst/>
                        </a:rPr>
                        <a:t> 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 smtClean="0">
                          <a:effectLst/>
                        </a:rPr>
                        <a:t>1.004,75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800,00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u="none" strike="noStrike" dirty="0">
                          <a:effectLst/>
                        </a:rPr>
                        <a:t>  </a:t>
                      </a:r>
                      <a:r>
                        <a:rPr lang="pt-BR" sz="2700" b="1" u="none" strike="noStrike" dirty="0" smtClean="0">
                          <a:effectLst/>
                        </a:rPr>
                        <a:t>204,75 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2700" u="none" strike="noStrike" dirty="0">
                          <a:effectLst/>
                        </a:rPr>
                        <a:t> 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T="7620" marB="0"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26734" y="6032575"/>
            <a:ext cx="686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* Considerando 50% </a:t>
            </a:r>
            <a:r>
              <a:rPr lang="pt-BR" dirty="0" err="1">
                <a:solidFill>
                  <a:srgbClr val="C00000"/>
                </a:solidFill>
              </a:rPr>
              <a:t>Price</a:t>
            </a:r>
            <a:r>
              <a:rPr lang="pt-BR" dirty="0">
                <a:solidFill>
                  <a:srgbClr val="C00000"/>
                </a:solidFill>
              </a:rPr>
              <a:t> e 50% SAC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0633" y="6405331"/>
            <a:ext cx="11945257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BR" sz="2000" dirty="0"/>
              <a:t>Exercício: Atribua pesos diferentes para </a:t>
            </a:r>
            <a:r>
              <a:rPr lang="pt-BR" sz="2000" dirty="0" err="1"/>
              <a:t>Price</a:t>
            </a:r>
            <a:r>
              <a:rPr lang="pt-BR" sz="2000" dirty="0"/>
              <a:t> e SAC e refaça a Tabela acima considerando os novos dados obtidos.</a:t>
            </a:r>
          </a:p>
        </p:txBody>
      </p:sp>
    </p:spTree>
    <p:extLst>
      <p:ext uri="{BB962C8B-B14F-4D97-AF65-F5344CB8AC3E}">
        <p14:creationId xmlns:p14="http://schemas.microsoft.com/office/powerpoint/2010/main" val="213203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200" dirty="0"/>
              <a:t>Sistema de Amortizações Crescentes (SACRE)</a:t>
            </a:r>
            <a:endParaRPr lang="pt-BR" sz="21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57250" y="1815308"/>
            <a:ext cx="1046279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É uma adaptação do Sistema </a:t>
            </a:r>
            <a:r>
              <a:rPr lang="pt-BR" altLang="pt-BR" sz="2800" dirty="0" err="1">
                <a:solidFill>
                  <a:schemeClr val="tx1"/>
                </a:solidFill>
                <a:latin typeface="+mn-lt"/>
              </a:rPr>
              <a:t>Price</a:t>
            </a: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 e do SAC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Ocorre correção monetária das parcelas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Primeira prestação é calculada pelo SAC e repete-se nos 11 meses seguintes.</a:t>
            </a:r>
          </a:p>
          <a:p>
            <a:pPr algn="just">
              <a:spcBef>
                <a:spcPct val="50000"/>
              </a:spcBef>
            </a:pPr>
            <a:r>
              <a:rPr lang="pt-BR" altLang="pt-BR" sz="2800" dirty="0">
                <a:solidFill>
                  <a:schemeClr val="tx1"/>
                </a:solidFill>
                <a:latin typeface="+mn-lt"/>
              </a:rPr>
              <a:t>A cada 12 meses a prestação é recalculada</a:t>
            </a:r>
          </a:p>
          <a:p>
            <a:pPr algn="just">
              <a:spcBef>
                <a:spcPct val="50000"/>
              </a:spcBef>
            </a:pPr>
            <a:endParaRPr lang="pt-BR" altLang="pt-BR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6702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38" indent="-514338">
              <a:buAutoNum type="alphaLcParenR"/>
            </a:pPr>
            <a:r>
              <a:rPr lang="pt-BR" dirty="0" smtClean="0"/>
              <a:t>Construa um quadro de amortização de uma dívida de $ 50.000 resgatada pelo Sistema </a:t>
            </a:r>
            <a:r>
              <a:rPr lang="pt-BR" dirty="0" err="1" smtClean="0"/>
              <a:t>Price</a:t>
            </a:r>
            <a:r>
              <a:rPr lang="pt-BR" dirty="0" smtClean="0"/>
              <a:t> em cinco prestações a juros de 10% ao período.</a:t>
            </a:r>
          </a:p>
          <a:p>
            <a:pPr marL="0" indent="0">
              <a:buNone/>
            </a:pPr>
            <a:endParaRPr lang="pt-BR" dirty="0" smtClean="0"/>
          </a:p>
          <a:p>
            <a:pPr marL="514338" indent="-514338">
              <a:buFont typeface="+mj-lt"/>
              <a:buAutoNum type="alphaLcParenR" startAt="2"/>
            </a:pPr>
            <a:r>
              <a:rPr lang="pt-BR" dirty="0" smtClean="0"/>
              <a:t>Construa um quadro de amortização com os dados do item a, no sistema SAC.</a:t>
            </a:r>
          </a:p>
          <a:p>
            <a:pPr marL="514338" indent="-514338">
              <a:buAutoNum type="alphaLcParenR" startAt="2"/>
            </a:pPr>
            <a:endParaRPr lang="pt-BR" dirty="0" smtClean="0"/>
          </a:p>
          <a:p>
            <a:pPr marL="514338" indent="-514338">
              <a:buAutoNum type="alphaLcParenR" startAt="2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99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9" name="Text Box 9"/>
          <p:cNvSpPr txBox="1">
            <a:spLocks noChangeArrowheads="1"/>
          </p:cNvSpPr>
          <p:nvPr/>
        </p:nvSpPr>
        <p:spPr bwMode="auto">
          <a:xfrm>
            <a:off x="623392" y="1316767"/>
            <a:ext cx="110412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O valor de cada prestação é calculado pela fórmula abaixo:</a:t>
            </a:r>
          </a:p>
        </p:txBody>
      </p:sp>
      <p:sp>
        <p:nvSpPr>
          <p:cNvPr id="614410" name="Text Box 10"/>
          <p:cNvSpPr txBox="1">
            <a:spLocks noChangeArrowheads="1"/>
          </p:cNvSpPr>
          <p:nvPr/>
        </p:nvSpPr>
        <p:spPr bwMode="auto">
          <a:xfrm>
            <a:off x="4079777" y="2372883"/>
            <a:ext cx="4457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PMT =</a:t>
            </a:r>
          </a:p>
        </p:txBody>
      </p:sp>
      <p:sp>
        <p:nvSpPr>
          <p:cNvPr id="614411" name="Text Box 11"/>
          <p:cNvSpPr txBox="1">
            <a:spLocks noChangeArrowheads="1"/>
          </p:cNvSpPr>
          <p:nvPr/>
        </p:nvSpPr>
        <p:spPr bwMode="auto">
          <a:xfrm>
            <a:off x="4275542" y="2115381"/>
            <a:ext cx="38247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P . i . (1 + i)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n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412" name="Line 12"/>
          <p:cNvSpPr>
            <a:spLocks noChangeShapeType="1"/>
          </p:cNvSpPr>
          <p:nvPr/>
        </p:nvSpPr>
        <p:spPr bwMode="auto">
          <a:xfrm flipV="1">
            <a:off x="5519935" y="2660913"/>
            <a:ext cx="220824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13" name="Text Box 13"/>
          <p:cNvSpPr txBox="1">
            <a:spLocks noChangeArrowheads="1"/>
          </p:cNvSpPr>
          <p:nvPr/>
        </p:nvSpPr>
        <p:spPr bwMode="auto">
          <a:xfrm>
            <a:off x="3695734" y="2621425"/>
            <a:ext cx="38719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              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      (1 + i)</a:t>
            </a:r>
            <a:r>
              <a:rPr lang="pt-BR" altLang="pt-BR" b="1" baseline="30000" dirty="0">
                <a:solidFill>
                  <a:schemeClr val="tx1"/>
                </a:solidFill>
                <a:latin typeface="+mn-lt"/>
              </a:rPr>
              <a:t>n</a:t>
            </a:r>
            <a:r>
              <a:rPr lang="pt-BR" altLang="pt-BR" b="1" dirty="0">
                <a:solidFill>
                  <a:schemeClr val="tx1"/>
                </a:solidFill>
                <a:latin typeface="+mn-lt"/>
              </a:rPr>
              <a:t> – 1</a:t>
            </a:r>
            <a:endParaRPr lang="pt-BR" altLang="pt-B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14414" name="Text Box 14"/>
          <p:cNvSpPr txBox="1">
            <a:spLocks noChangeArrowheads="1"/>
          </p:cNvSpPr>
          <p:nvPr/>
        </p:nvSpPr>
        <p:spPr bwMode="auto">
          <a:xfrm>
            <a:off x="2063553" y="3236979"/>
            <a:ext cx="806489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57150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+mn-lt"/>
              </a:rPr>
              <a:t>Em que: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solidFill>
                  <a:schemeClr val="tx1"/>
                </a:solidFill>
                <a:latin typeface="+mn-lt"/>
              </a:rPr>
              <a:t>PMT = Valor da prestação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solidFill>
                  <a:schemeClr val="tx1"/>
                </a:solidFill>
                <a:latin typeface="+mn-lt"/>
              </a:rPr>
              <a:t>P = Principal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solidFill>
                  <a:schemeClr val="tx1"/>
                </a:solidFill>
                <a:latin typeface="+mn-lt"/>
              </a:rPr>
              <a:t>i = taxa de juros (forma unitária)</a:t>
            </a:r>
          </a:p>
          <a:p>
            <a:pPr lvl="1" algn="just">
              <a:spcBef>
                <a:spcPct val="0"/>
              </a:spcBef>
              <a:buFontTx/>
              <a:buNone/>
            </a:pPr>
            <a:r>
              <a:rPr lang="pt-BR" altLang="pt-BR" sz="3200" dirty="0">
                <a:solidFill>
                  <a:schemeClr val="tx1"/>
                </a:solidFill>
                <a:latin typeface="+mn-lt"/>
              </a:rPr>
              <a:t>n = número total de prestações (períodos)</a:t>
            </a:r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2159563" y="260653"/>
            <a:ext cx="7772400" cy="768084"/>
          </a:xfrm>
        </p:spPr>
        <p:txBody>
          <a:bodyPr/>
          <a:lstStyle/>
          <a:p>
            <a:pPr algn="ctr"/>
            <a:r>
              <a:rPr lang="pt-BR" dirty="0" smtClean="0"/>
              <a:t>Os Juros no Sistema Francês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1199456" y="5733256"/>
            <a:ext cx="9889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</a:rPr>
              <a:t>Os juros, no sistema Francês, são simples ou compostos?</a:t>
            </a:r>
          </a:p>
        </p:txBody>
      </p:sp>
    </p:spTree>
    <p:extLst>
      <p:ext uri="{BB962C8B-B14F-4D97-AF65-F5344CB8AC3E}">
        <p14:creationId xmlns:p14="http://schemas.microsoft.com/office/powerpoint/2010/main" val="119227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14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14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14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14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14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614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614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9" grpId="0" build="p" autoUpdateAnimBg="0"/>
      <p:bldP spid="614410" grpId="0" build="p" autoUpdateAnimBg="0"/>
      <p:bldP spid="614411" grpId="0" build="p" autoUpdateAnimBg="0" advAuto="0"/>
      <p:bldP spid="614412" grpId="0" animBg="1"/>
      <p:bldP spid="614413" grpId="0" build="p" autoUpdateAnimBg="0" advAuto="0"/>
      <p:bldP spid="614414" grpId="0" build="p" autoUpdateAnimBg="0"/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2159563" y="260653"/>
            <a:ext cx="7772400" cy="768084"/>
          </a:xfrm>
        </p:spPr>
        <p:txBody>
          <a:bodyPr/>
          <a:lstStyle/>
          <a:p>
            <a:pPr algn="ctr"/>
            <a:r>
              <a:rPr lang="pt-BR" dirty="0" smtClean="0"/>
              <a:t>Os Juros no Sistema Francês</a:t>
            </a:r>
            <a:endParaRPr lang="pt-BR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3339" y="932723"/>
            <a:ext cx="1190532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3200">
                <a:solidFill>
                  <a:schemeClr val="tx2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2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Lucida Sans Unicode" pitchFamily="34" charset="0"/>
              </a:rPr>
              <a:t>Exemplo:    P = $ 1.000,00	i = 10%	n = 5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dirty="0">
                <a:solidFill>
                  <a:schemeClr val="tx1"/>
                </a:solidFill>
                <a:latin typeface="Lucida Sans Unicode" pitchFamily="34" charset="0"/>
                <a:sym typeface="Symbol" pitchFamily="18" charset="2"/>
              </a:rPr>
              <a:t>   PMT = 263,80</a:t>
            </a:r>
            <a:endParaRPr lang="pt-BR" altLang="pt-BR" dirty="0">
              <a:solidFill>
                <a:schemeClr val="tx1"/>
              </a:solidFill>
              <a:latin typeface="Lucida Sans Unicode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335360" y="2452072"/>
          <a:ext cx="11425272" cy="4196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2293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Período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Saldo inicial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Juros </a:t>
                      </a:r>
                      <a:r>
                        <a:rPr lang="pt-BR" sz="2700" u="none" strike="noStrike" dirty="0" err="1">
                          <a:effectLst/>
                        </a:rPr>
                        <a:t>calc</a:t>
                      </a:r>
                      <a:r>
                        <a:rPr lang="pt-BR" sz="2700" u="none" strike="noStrike" dirty="0">
                          <a:effectLst/>
                        </a:rPr>
                        <a:t>.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Saldo após juros</a:t>
                      </a:r>
                      <a:endParaRPr lang="pt-BR" sz="27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Pgto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Amort</a:t>
                      </a:r>
                      <a:r>
                        <a:rPr lang="pt-BR" sz="2700" u="none" strike="noStrike" dirty="0">
                          <a:effectLst/>
                        </a:rPr>
                        <a:t>.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Juros pagos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Saldo final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S</a:t>
                      </a:r>
                      <a:r>
                        <a:rPr lang="pt-BR" sz="2700" u="none" strike="noStrike" baseline="-25000" dirty="0">
                          <a:effectLst/>
                        </a:rPr>
                        <a:t>n-1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J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S</a:t>
                      </a:r>
                      <a:r>
                        <a:rPr lang="pt-BR" sz="2700" u="none" strike="noStrike" baseline="-25000" dirty="0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R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A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J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S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S</a:t>
                      </a:r>
                      <a:r>
                        <a:rPr lang="pt-BR" sz="2700" u="none" strike="noStrike" baseline="-25000" dirty="0">
                          <a:effectLst/>
                        </a:rPr>
                        <a:t>n-1 </a:t>
                      </a:r>
                      <a:r>
                        <a:rPr lang="pt-BR" sz="2700" u="none" strike="noStrike" dirty="0">
                          <a:effectLst/>
                        </a:rPr>
                        <a:t>× i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S</a:t>
                      </a:r>
                      <a:r>
                        <a:rPr lang="pt-BR" sz="2700" u="none" strike="noStrike" baseline="-25000" dirty="0">
                          <a:effectLst/>
                        </a:rPr>
                        <a:t>n-1 </a:t>
                      </a:r>
                      <a:r>
                        <a:rPr lang="pt-BR" sz="2700" u="none" strike="noStrike" dirty="0">
                          <a:effectLst/>
                        </a:rPr>
                        <a:t>+ </a:t>
                      </a:r>
                      <a:r>
                        <a:rPr lang="pt-BR" sz="2700" u="none" strike="noStrike" dirty="0" err="1">
                          <a:effectLst/>
                        </a:rPr>
                        <a:t>J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A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r>
                        <a:rPr lang="pt-BR" sz="2700" u="none" strike="noStrike" baseline="-25000" dirty="0">
                          <a:effectLst/>
                        </a:rPr>
                        <a:t> </a:t>
                      </a:r>
                      <a:r>
                        <a:rPr lang="pt-BR" sz="2700" u="none" strike="noStrike" dirty="0">
                          <a:effectLst/>
                        </a:rPr>
                        <a:t>+ </a:t>
                      </a:r>
                      <a:r>
                        <a:rPr lang="pt-BR" sz="2700" u="none" strike="noStrike" dirty="0" err="1">
                          <a:effectLst/>
                        </a:rPr>
                        <a:t>J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S</a:t>
                      </a:r>
                      <a:r>
                        <a:rPr lang="pt-BR" sz="2700" u="none" strike="noStrike" baseline="-25000" dirty="0">
                          <a:effectLst/>
                        </a:rPr>
                        <a:t>n </a:t>
                      </a:r>
                      <a:r>
                        <a:rPr lang="pt-BR" sz="2700" u="none" strike="noStrike" dirty="0">
                          <a:effectLst/>
                        </a:rPr>
                        <a:t>– </a:t>
                      </a:r>
                      <a:r>
                        <a:rPr lang="pt-BR" sz="2700" u="none" strike="noStrike" dirty="0" err="1">
                          <a:effectLst/>
                        </a:rPr>
                        <a:t>R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1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 smtClean="0">
                          <a:effectLst/>
                        </a:rPr>
                        <a:t>1.000,00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100,00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 smtClean="0">
                          <a:effectLst/>
                        </a:rPr>
                        <a:t>1.100,00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263,80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163,80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100,00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836,20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836,20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83,62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919,82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180,18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83,62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656,03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656,03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65,60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721,63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198,19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65,60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457,83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4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457,83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45,78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503,61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263,80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218,01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45,78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239,82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5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239,82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23,98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263,80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263,80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239,82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23,98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0,00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42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2159563" y="260653"/>
            <a:ext cx="7772400" cy="768084"/>
          </a:xfrm>
        </p:spPr>
        <p:txBody>
          <a:bodyPr/>
          <a:lstStyle/>
          <a:p>
            <a:pPr algn="ctr"/>
            <a:r>
              <a:rPr lang="pt-BR" dirty="0" smtClean="0"/>
              <a:t>Os Juros no Sistema Francês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727514" y="1220755"/>
          <a:ext cx="8736973" cy="4206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21883"/>
                <a:gridCol w="1121883"/>
                <a:gridCol w="1500651"/>
                <a:gridCol w="1248140"/>
                <a:gridCol w="198900"/>
                <a:gridCol w="1529292"/>
                <a:gridCol w="208575"/>
                <a:gridCol w="1807649"/>
              </a:tblGrid>
              <a:tr h="822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Período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Pgto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Amort</a:t>
                      </a:r>
                      <a:r>
                        <a:rPr lang="pt-BR" sz="2700" u="none" strike="noStrike" dirty="0">
                          <a:effectLst/>
                        </a:rPr>
                        <a:t>.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Juros pagos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R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J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pt-BR" sz="2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BR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1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100,00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180,18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83,62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198,19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65,60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4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218,01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45,78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5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239,82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23,98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2159563" y="260653"/>
            <a:ext cx="7772400" cy="768084"/>
          </a:xfrm>
        </p:spPr>
        <p:txBody>
          <a:bodyPr/>
          <a:lstStyle/>
          <a:p>
            <a:pPr algn="ctr"/>
            <a:r>
              <a:rPr lang="pt-BR" dirty="0" smtClean="0"/>
              <a:t>Os Juros no Sistema Francês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727514" y="1220755"/>
          <a:ext cx="8736973" cy="4206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21883"/>
                <a:gridCol w="1121883"/>
                <a:gridCol w="1500651"/>
                <a:gridCol w="1248140"/>
                <a:gridCol w="198900"/>
                <a:gridCol w="1529292"/>
                <a:gridCol w="208575"/>
                <a:gridCol w="1807649"/>
              </a:tblGrid>
              <a:tr h="822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Período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Pgto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Amort</a:t>
                      </a:r>
                      <a:r>
                        <a:rPr lang="pt-BR" sz="2700" u="none" strike="noStrike" dirty="0">
                          <a:effectLst/>
                        </a:rPr>
                        <a:t>.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Juros pagos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Valor Presente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R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J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Juros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Juros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pt-BR" sz="2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BR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Simples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Compostos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1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100,00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180,18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83,62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198,19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65,60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4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218,01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45,78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5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239,82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23,98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69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Sistemas de Amortização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6179" y="1796819"/>
            <a:ext cx="10922429" cy="4351339"/>
          </a:xfrm>
        </p:spPr>
        <p:txBody>
          <a:bodyPr>
            <a:normAutofit/>
          </a:bodyPr>
          <a:lstStyle/>
          <a:p>
            <a:r>
              <a:rPr lang="pt-BR" sz="4267" dirty="0"/>
              <a:t>Amortizar uma dívida de R$ 800,00, em 4 anos, a uma taxa de juros compostos de 10% ao ano.</a:t>
            </a:r>
          </a:p>
        </p:txBody>
      </p:sp>
    </p:spTree>
    <p:extLst>
      <p:ext uri="{BB962C8B-B14F-4D97-AF65-F5344CB8AC3E}">
        <p14:creationId xmlns:p14="http://schemas.microsoft.com/office/powerpoint/2010/main" val="8414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2159563" y="260653"/>
            <a:ext cx="7772400" cy="768084"/>
          </a:xfrm>
        </p:spPr>
        <p:txBody>
          <a:bodyPr/>
          <a:lstStyle/>
          <a:p>
            <a:pPr algn="ctr"/>
            <a:r>
              <a:rPr lang="pt-BR" dirty="0" smtClean="0"/>
              <a:t>Os Juros no Sistema Francês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727514" y="1220755"/>
          <a:ext cx="8736973" cy="4206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21883"/>
                <a:gridCol w="1121883"/>
                <a:gridCol w="1500651"/>
                <a:gridCol w="1248140"/>
                <a:gridCol w="198900"/>
                <a:gridCol w="1529292"/>
                <a:gridCol w="208575"/>
                <a:gridCol w="1807649"/>
              </a:tblGrid>
              <a:tr h="822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Período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Pgto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Amort</a:t>
                      </a:r>
                      <a:r>
                        <a:rPr lang="pt-BR" sz="2700" u="none" strike="noStrike" dirty="0">
                          <a:effectLst/>
                        </a:rPr>
                        <a:t>.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Juros pagos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Valor Presente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R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J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Juros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Juros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pt-BR" sz="2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BR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Simples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Compostos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1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100,00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239,82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180,18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83,62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219,83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198,19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65,60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202,92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4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218,01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45,78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188,43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5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239,82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23,98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175,86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152117" y="4911745"/>
            <a:ext cx="153617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67" b="1" dirty="0"/>
              <a:t>1.026,86</a:t>
            </a:r>
          </a:p>
        </p:txBody>
      </p:sp>
    </p:spTree>
    <p:extLst>
      <p:ext uri="{BB962C8B-B14F-4D97-AF65-F5344CB8AC3E}">
        <p14:creationId xmlns:p14="http://schemas.microsoft.com/office/powerpoint/2010/main" val="21142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2159563" y="260653"/>
            <a:ext cx="7772400" cy="768084"/>
          </a:xfrm>
        </p:spPr>
        <p:txBody>
          <a:bodyPr/>
          <a:lstStyle/>
          <a:p>
            <a:pPr algn="ctr"/>
            <a:r>
              <a:rPr lang="pt-BR" dirty="0" smtClean="0"/>
              <a:t>Os Juros no Sistema Francês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1727514" y="1220755"/>
          <a:ext cx="8736973" cy="42062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21883"/>
                <a:gridCol w="1121883"/>
                <a:gridCol w="1500651"/>
                <a:gridCol w="1248140"/>
                <a:gridCol w="198900"/>
                <a:gridCol w="1529292"/>
                <a:gridCol w="208575"/>
                <a:gridCol w="1807649"/>
              </a:tblGrid>
              <a:tr h="822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Período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Pgto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Amort</a:t>
                      </a:r>
                      <a:r>
                        <a:rPr lang="pt-BR" sz="2700" u="none" strike="noStrike" dirty="0">
                          <a:effectLst/>
                        </a:rPr>
                        <a:t>.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Juros pagos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Valor Presente</a:t>
                      </a:r>
                      <a:endParaRPr lang="pt-BR" sz="27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41656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err="1">
                          <a:effectLst/>
                        </a:rPr>
                        <a:t>R</a:t>
                      </a:r>
                      <a:r>
                        <a:rPr lang="pt-BR" sz="2700" u="none" strike="noStrike" baseline="-25000" dirty="0" err="1">
                          <a:effectLst/>
                        </a:rPr>
                        <a:t>n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J</a:t>
                      </a:r>
                      <a:r>
                        <a:rPr lang="pt-BR" sz="2700" u="none" strike="noStrike" baseline="-25000">
                          <a:effectLst/>
                        </a:rPr>
                        <a:t>n</a:t>
                      </a:r>
                      <a:endParaRPr lang="pt-BR" sz="2700" b="0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Juros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 dirty="0" smtClean="0">
                          <a:effectLst/>
                        </a:rPr>
                        <a:t>Juros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pt-BR" sz="27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</a:t>
                      </a:r>
                      <a:r>
                        <a:rPr lang="pt-BR" sz="2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Jn</a:t>
                      </a:r>
                      <a:endParaRPr lang="pt-BR" sz="27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pt-BR" sz="20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Simples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Compostos</a:t>
                      </a:r>
                      <a:endParaRPr lang="pt-BR" sz="2700" b="0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1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100,00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239,82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239,82 </a:t>
                      </a: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180,18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83,62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219,83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218,01 </a:t>
                      </a: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3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198,19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65,60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202,92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198,19 </a:t>
                      </a: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4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218,01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>
                          <a:effectLst/>
                        </a:rPr>
                        <a:t>45,78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188,43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180,18 </a:t>
                      </a: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u="none" strike="noStrike">
                          <a:effectLst/>
                        </a:rPr>
                        <a:t>5</a:t>
                      </a:r>
                      <a:endParaRPr lang="pt-BR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263,80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239,82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u="none" strike="noStrike" dirty="0">
                          <a:effectLst/>
                        </a:rPr>
                        <a:t>23,98</a:t>
                      </a:r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175,86 </a:t>
                      </a: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    163,80 </a:t>
                      </a:r>
                    </a:p>
                  </a:txBody>
                  <a:tcPr marL="10160" marR="10160" marT="10160" marB="0" anchor="ctr"/>
                </a:tc>
              </a:tr>
              <a:tr h="416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pt-BR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1.000,00</a:t>
                      </a:r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27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pt-BR" sz="27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160" marR="10160" marT="10160" marB="0" anchor="ctr"/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pt-BR" sz="2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0160" marR="10160" marT="10160" marB="0"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152117" y="4911745"/>
            <a:ext cx="153617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67" b="1" dirty="0"/>
              <a:t>1.026,86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072331" y="4911745"/>
            <a:ext cx="153617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667" b="1" dirty="0"/>
              <a:t>1.000,00</a:t>
            </a:r>
          </a:p>
        </p:txBody>
      </p:sp>
    </p:spTree>
    <p:extLst>
      <p:ext uri="{BB962C8B-B14F-4D97-AF65-F5344CB8AC3E}">
        <p14:creationId xmlns:p14="http://schemas.microsoft.com/office/powerpoint/2010/main" val="359854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C00000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t-BR" sz="2700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49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 smtClean="0"/>
                    </a:p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95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7208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1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6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34" y="265452"/>
            <a:ext cx="11993732" cy="1325563"/>
          </a:xfrm>
        </p:spPr>
        <p:txBody>
          <a:bodyPr>
            <a:noAutofit/>
          </a:bodyPr>
          <a:lstStyle/>
          <a:p>
            <a:pPr lvl="1" algn="ctr" rtl="0">
              <a:lnSpc>
                <a:spcPct val="70000"/>
              </a:lnSpc>
              <a:spcBef>
                <a:spcPct val="0"/>
              </a:spcBef>
            </a:pPr>
            <a:r>
              <a:rPr lang="pt-BR" sz="3733" dirty="0"/>
              <a:t>Sistema Americano com pagamento de juros no final</a:t>
            </a:r>
            <a:br>
              <a:rPr lang="pt-BR" sz="3733" dirty="0"/>
            </a:br>
            <a:r>
              <a:rPr lang="pt-BR" sz="2133" dirty="0"/>
              <a:t/>
            </a:r>
            <a:br>
              <a:rPr lang="pt-BR" sz="2133" dirty="0"/>
            </a:br>
            <a:r>
              <a:rPr lang="pt-BR" sz="2133" dirty="0"/>
              <a:t>Amortizar uma dívida de R$ 800,00, em 4 anos, a uma taxa de juros compostos de 10% ao ano.</a:t>
            </a:r>
            <a:br>
              <a:rPr lang="pt-BR" sz="2133" dirty="0"/>
            </a:br>
            <a:endParaRPr lang="pt-BR" sz="2133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239352" y="1316765"/>
          <a:ext cx="11617288" cy="4754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  <a:gridCol w="1452161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Período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inicial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</a:t>
                      </a:r>
                      <a:r>
                        <a:rPr lang="pt-BR" sz="2700" dirty="0" err="1" smtClean="0"/>
                        <a:t>calc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após juros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Pgto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err="1" smtClean="0"/>
                        <a:t>Amort</a:t>
                      </a:r>
                      <a:r>
                        <a:rPr lang="pt-BR" sz="2700" dirty="0" smtClean="0"/>
                        <a:t>.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Juros pagos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Saldo final</a:t>
                      </a:r>
                      <a:endParaRPr lang="pt-BR" sz="2700" dirty="0"/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9042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</a:t>
                      </a:r>
                      <a:endParaRPr lang="pt-BR" sz="2700" baseline="-250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× 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n-1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+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baseline="-25000" dirty="0" smtClean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A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err="1" smtClean="0">
                          <a:solidFill>
                            <a:srgbClr val="990033"/>
                          </a:solidFill>
                        </a:rPr>
                        <a:t>J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S</a:t>
                      </a:r>
                      <a:r>
                        <a:rPr lang="pt-BR" sz="2700" baseline="-25000" dirty="0" smtClean="0">
                          <a:solidFill>
                            <a:srgbClr val="990033"/>
                          </a:solidFill>
                        </a:rPr>
                        <a:t>n </a:t>
                      </a:r>
                      <a:r>
                        <a:rPr lang="pt-BR" sz="2700" baseline="0" dirty="0" smtClean="0">
                          <a:solidFill>
                            <a:srgbClr val="990033"/>
                          </a:solidFill>
                        </a:rPr>
                        <a:t>–</a:t>
                      </a:r>
                      <a:r>
                        <a:rPr lang="pt-BR" sz="2700" dirty="0" smtClean="0">
                          <a:solidFill>
                            <a:srgbClr val="990033"/>
                          </a:solidFill>
                        </a:rPr>
                        <a:t> </a:t>
                      </a:r>
                      <a:r>
                        <a:rPr lang="pt-BR" sz="2700" dirty="0" err="1" smtClean="0">
                          <a:solidFill>
                            <a:srgbClr val="990033"/>
                          </a:solidFill>
                        </a:rPr>
                        <a:t>R</a:t>
                      </a:r>
                      <a:r>
                        <a:rPr lang="pt-BR" sz="2700" baseline="-25000" dirty="0" err="1" smtClean="0">
                          <a:solidFill>
                            <a:srgbClr val="990033"/>
                          </a:solidFill>
                        </a:rPr>
                        <a:t>n</a:t>
                      </a:r>
                      <a:endParaRPr lang="pt-BR" sz="2700" dirty="0">
                        <a:solidFill>
                          <a:srgbClr val="990033"/>
                        </a:solidFill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pt-BR" sz="2700" dirty="0" smtClean="0"/>
                        <a:t>1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700" dirty="0" smtClean="0"/>
                        <a:t>880,00</a:t>
                      </a:r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7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endParaRPr lang="pt-BR" sz="2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7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0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2476</Words>
  <Application>Microsoft Office PowerPoint</Application>
  <PresentationFormat>Widescreen</PresentationFormat>
  <Paragraphs>1254</Paragraphs>
  <Slides>41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Calibri Light</vt:lpstr>
      <vt:lpstr>Lucida Sans Unicode</vt:lpstr>
      <vt:lpstr>Symbol</vt:lpstr>
      <vt:lpstr>Times New Roman</vt:lpstr>
      <vt:lpstr>Tema do Office</vt:lpstr>
      <vt:lpstr>Apresentação do PowerPoint</vt:lpstr>
      <vt:lpstr>Sistemas de Amortização</vt:lpstr>
      <vt:lpstr>Sistemas de Amortização</vt:lpstr>
      <vt:lpstr>Sistemas de Amortização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de juros no final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Americano com pagamento periódico de juros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Price ou Francês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de Amortizações Constantes (SAC)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Misto (SAM)  Amortizar uma dívida de R$ 800,00, em 4 anos, a uma taxa de juros compostos de 10% ao ano. </vt:lpstr>
      <vt:lpstr>Sistema de Amortizações Crescentes (SACRE)</vt:lpstr>
      <vt:lpstr>Exercícios</vt:lpstr>
      <vt:lpstr>Os Juros no Sistema Francês</vt:lpstr>
      <vt:lpstr>Os Juros no Sistema Francês</vt:lpstr>
      <vt:lpstr>Os Juros no Sistema Francês</vt:lpstr>
      <vt:lpstr>Os Juros no Sistema Francês</vt:lpstr>
      <vt:lpstr>Os Juros no Sistema Francês</vt:lpstr>
      <vt:lpstr>Os Juros no Sistema Francês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CORDEIRO DOS SANTOS</dc:creator>
  <cp:lastModifiedBy>USP</cp:lastModifiedBy>
  <cp:revision>18</cp:revision>
  <dcterms:created xsi:type="dcterms:W3CDTF">2018-11-19T16:16:56Z</dcterms:created>
  <dcterms:modified xsi:type="dcterms:W3CDTF">2019-05-15T00:32:31Z</dcterms:modified>
</cp:coreProperties>
</file>