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281" r:id="rId3"/>
    <p:sldId id="343" r:id="rId4"/>
    <p:sldId id="326" r:id="rId5"/>
    <p:sldId id="329" r:id="rId6"/>
    <p:sldId id="328" r:id="rId7"/>
    <p:sldId id="330" r:id="rId8"/>
    <p:sldId id="327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</p:sldIdLst>
  <p:sldSz cx="9144000" cy="6858000" type="screen4x3"/>
  <p:notesSz cx="6877050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1B356DCB-7F23-473D-AFB2-E42237D33938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D939FFDA-2992-47CA-A198-2AB69B3375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39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4997450" cy="37496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30/03/2020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804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30/03/2020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470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30/03/2020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0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30/03/2020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5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30/03/2020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1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30/03/2020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4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30/03/2020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504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30/03/2020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8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30/03/2020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19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52" y="6459822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30/03/2020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22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46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30/03/2020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427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9" y="645982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30/03/2020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2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62" y="645982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7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543800" cy="1296144"/>
          </a:xfrm>
        </p:spPr>
        <p:txBody>
          <a:bodyPr>
            <a:normAutofit/>
          </a:bodyPr>
          <a:lstStyle/>
          <a:p>
            <a:pPr algn="ctr"/>
            <a:r>
              <a:rPr lang="pt-BR" sz="4500" b="1" dirty="0" smtClean="0">
                <a:latin typeface="Times New Roman" pitchFamily="18" charset="0"/>
                <a:cs typeface="Times New Roman" pitchFamily="18" charset="0"/>
              </a:rPr>
              <a:t>Demonstração do Resultado do Exercício (DRE)</a:t>
            </a:r>
            <a:endParaRPr lang="pt-BR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5038" y="4455658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 smtClean="0"/>
              <a:t>                                   Prof.  Dr. Bruno </a:t>
            </a:r>
            <a:r>
              <a:rPr lang="pt-BR" dirty="0" err="1" smtClean="0"/>
              <a:t>Figlioli</a:t>
            </a:r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dirty="0" smtClean="0"/>
              <a:t>2020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52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B1F4C681-3DAC-4634-BD76-6B8A276F91DE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1772816"/>
            <a:ext cx="4392488" cy="4464496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100"/>
              </a:spcBef>
              <a:defRPr/>
            </a:pPr>
            <a:r>
              <a:rPr lang="pt-BR" b="1" kern="0" dirty="0">
                <a:latin typeface="Times New Roman" pitchFamily="18" charset="0"/>
                <a:cs typeface="Times New Roman" pitchFamily="18" charset="0"/>
              </a:rPr>
              <a:t>Receita Bruta de Vendas ou Serviços</a:t>
            </a:r>
            <a:endParaRPr lang="pt-BR" kern="0" dirty="0">
              <a:latin typeface="Times New Roman" pitchFamily="18" charset="0"/>
              <a:cs typeface="Times New Roman" pitchFamily="18" charset="0"/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kern="0" dirty="0">
                <a:latin typeface="Times New Roman" pitchFamily="18" charset="0"/>
                <a:cs typeface="Times New Roman" pitchFamily="18" charset="0"/>
              </a:rPr>
              <a:t>(-) Impostos sobre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u="sng" kern="0" dirty="0">
                <a:latin typeface="Times New Roman" pitchFamily="18" charset="0"/>
                <a:cs typeface="Times New Roman" pitchFamily="18" charset="0"/>
              </a:rPr>
              <a:t>(-) </a:t>
            </a:r>
            <a:r>
              <a:rPr lang="pt-BR" u="sng" kern="0" dirty="0" err="1">
                <a:latin typeface="Times New Roman" pitchFamily="18" charset="0"/>
                <a:cs typeface="Times New Roman" pitchFamily="18" charset="0"/>
              </a:rPr>
              <a:t>Abatimentos,Cancelamento</a:t>
            </a:r>
            <a:r>
              <a:rPr lang="pt-BR" u="sng" kern="0" dirty="0">
                <a:latin typeface="Times New Roman" pitchFamily="18" charset="0"/>
                <a:cs typeface="Times New Roman" pitchFamily="18" charset="0"/>
              </a:rPr>
              <a:t>, Devoluções de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b="1" kern="0" dirty="0">
                <a:latin typeface="Times New Roman" pitchFamily="18" charset="0"/>
                <a:cs typeface="Times New Roman" pitchFamily="18" charset="0"/>
              </a:rPr>
              <a:t> = Receita Líquida de Vendas ou Serviços</a:t>
            </a:r>
            <a:endParaRPr lang="pt-BR" kern="0" dirty="0">
              <a:latin typeface="Times New Roman" pitchFamily="18" charset="0"/>
              <a:cs typeface="Times New Roman" pitchFamily="18" charset="0"/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Custo da Mercadoria Vendida (CMV)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B2B2B2"/>
                </a:solidFill>
              </a:rPr>
              <a:t> = Resultado Bruto</a:t>
            </a:r>
            <a:endParaRPr lang="pt-BR" sz="1600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(-) Despesas Operacionais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		Administrativas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		Comerciais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		Outros Resultados Operacionais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B2B2B2"/>
                </a:solidFill>
              </a:rPr>
              <a:t> = Resultado Operacional antes de Juros (LAJIR)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en-US" sz="1600" u="sng" kern="0" dirty="0">
                <a:solidFill>
                  <a:srgbClr val="B2B2B2"/>
                </a:solidFill>
              </a:rPr>
              <a:t>(+-) </a:t>
            </a:r>
            <a:r>
              <a:rPr lang="en-US" sz="1600" u="sng" kern="0" dirty="0" err="1">
                <a:solidFill>
                  <a:srgbClr val="B2B2B2"/>
                </a:solidFill>
              </a:rPr>
              <a:t>Resultado</a:t>
            </a:r>
            <a:r>
              <a:rPr lang="en-US" sz="1600" u="sng" kern="0" dirty="0">
                <a:solidFill>
                  <a:srgbClr val="B2B2B2"/>
                </a:solidFill>
              </a:rPr>
              <a:t> </a:t>
            </a:r>
            <a:r>
              <a:rPr lang="en-US" sz="1600" u="sng" kern="0" dirty="0" err="1">
                <a:solidFill>
                  <a:srgbClr val="B2B2B2"/>
                </a:solidFill>
              </a:rPr>
              <a:t>Financeiro</a:t>
            </a:r>
            <a:endParaRPr lang="en-US" sz="1600" u="sng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en-US" sz="1600" b="1" kern="0" dirty="0">
                <a:solidFill>
                  <a:srgbClr val="B2B2B2"/>
                </a:solidFill>
              </a:rPr>
              <a:t> = </a:t>
            </a:r>
            <a:r>
              <a:rPr lang="en-US" sz="1600" b="1" kern="0" dirty="0" err="1">
                <a:solidFill>
                  <a:srgbClr val="B2B2B2"/>
                </a:solidFill>
              </a:rPr>
              <a:t>Resultado</a:t>
            </a:r>
            <a:r>
              <a:rPr lang="en-US" sz="1600" b="1" kern="0" dirty="0">
                <a:solidFill>
                  <a:srgbClr val="B2B2B2"/>
                </a:solidFill>
              </a:rPr>
              <a:t> </a:t>
            </a:r>
            <a:r>
              <a:rPr lang="pt-BR" sz="1600" b="1" kern="0" dirty="0">
                <a:solidFill>
                  <a:srgbClr val="B2B2B2"/>
                </a:solidFill>
              </a:rPr>
              <a:t>antes do IR (LAIR)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Despesa com Imposto de Renda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B2B2B2"/>
                </a:solidFill>
              </a:rPr>
              <a:t> = Resultado Líquido</a:t>
            </a:r>
          </a:p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B2C34A9C-954C-4236-9555-60107A9AE9BB}"/>
              </a:ext>
            </a:extLst>
          </p:cNvPr>
          <p:cNvSpPr txBox="1">
            <a:spLocks/>
          </p:cNvSpPr>
          <p:nvPr/>
        </p:nvSpPr>
        <p:spPr bwMode="auto">
          <a:xfrm>
            <a:off x="4958324" y="1772816"/>
            <a:ext cx="386214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50000"/>
              </a:lnSpc>
              <a:spcBef>
                <a:spcPts val="600"/>
              </a:spcBef>
              <a:defRPr/>
            </a:pPr>
            <a:r>
              <a:rPr lang="pt-BR" b="1" kern="0" dirty="0"/>
              <a:t>Receita Bruta 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pt-BR" kern="0" dirty="0"/>
              <a:t>Dela são deduzidos:</a:t>
            </a:r>
          </a:p>
          <a:p>
            <a:pPr marL="285750" indent="-285750" eaLnBrk="0" hangingPunct="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kern="0" dirty="0"/>
              <a:t>	Impostos sobre vendas </a:t>
            </a:r>
            <a:r>
              <a:rPr lang="pt-BR" kern="0" dirty="0" smtClean="0"/>
              <a:t>(ICMS</a:t>
            </a:r>
            <a:r>
              <a:rPr lang="pt-BR" kern="0" dirty="0"/>
              <a:t>, ISS, PIS, COFINS);</a:t>
            </a:r>
          </a:p>
          <a:p>
            <a:pPr marL="285750" indent="-285750" eaLnBrk="0" hangingPunct="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kern="0" dirty="0"/>
              <a:t>	Descontos incondicionais;</a:t>
            </a:r>
          </a:p>
          <a:p>
            <a:pPr marL="285750" indent="-285750" eaLnBrk="0" hangingPunct="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u="sng" kern="0" dirty="0"/>
              <a:t>	Devoluções de vendas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defRPr/>
            </a:pPr>
            <a:r>
              <a:rPr lang="pt-BR" b="1" kern="0" dirty="0"/>
              <a:t>Receita líquida então é a parcela do faturamento que fica com a empresa.</a:t>
            </a:r>
          </a:p>
        </p:txBody>
      </p:sp>
      <p:sp>
        <p:nvSpPr>
          <p:cNvPr id="8" name="Retângulo 7"/>
          <p:cNvSpPr/>
          <p:nvPr/>
        </p:nvSpPr>
        <p:spPr>
          <a:xfrm>
            <a:off x="827584" y="404664"/>
            <a:ext cx="7632848" cy="70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 smtClean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Receita Bruta e Líquida</a:t>
            </a:r>
            <a:endParaRPr lang="pt-BR" sz="3000" b="1" dirty="0">
              <a:solidFill>
                <a:srgbClr val="1E2C7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B2B2B2"/>
                </a:solidFill>
              </a:rPr>
              <a:t>Receita Bruta de Vendas ou Serviços</a:t>
            </a:r>
            <a:endParaRPr lang="pt-BR" sz="1600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(-) Impostos sobre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Abatimentos, Devoluções de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002060"/>
                </a:solidFill>
              </a:rPr>
              <a:t> </a:t>
            </a:r>
            <a:r>
              <a:rPr lang="pt-BR" b="1" kern="0" dirty="0">
                <a:latin typeface="Times New Roman" pitchFamily="18" charset="0"/>
                <a:cs typeface="Times New Roman" pitchFamily="18" charset="0"/>
              </a:rPr>
              <a:t>= Receita Líquida de Vendas ou Serviços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b="1" u="sng" kern="0" dirty="0">
                <a:latin typeface="Times New Roman" pitchFamily="18" charset="0"/>
                <a:cs typeface="Times New Roman" pitchFamily="18" charset="0"/>
              </a:rPr>
              <a:t>(-) Custo da Mercadoria Vendida (CMV)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b="1" kern="0" dirty="0">
                <a:latin typeface="Times New Roman" pitchFamily="18" charset="0"/>
                <a:cs typeface="Times New Roman" pitchFamily="18" charset="0"/>
              </a:rPr>
              <a:t> = Resultado Bruto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(-) Despesas Operacionais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		Administrativas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		Comerciais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		Outros Resultados Operacionais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B2B2B2"/>
                </a:solidFill>
              </a:rPr>
              <a:t> = Resultado Operacional antes de Juros (LAJIR)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en-US" sz="1600" u="sng" kern="0" dirty="0">
                <a:solidFill>
                  <a:srgbClr val="B2B2B2"/>
                </a:solidFill>
              </a:rPr>
              <a:t>(+-) </a:t>
            </a:r>
            <a:r>
              <a:rPr lang="en-US" sz="1600" u="sng" kern="0" dirty="0" err="1">
                <a:solidFill>
                  <a:srgbClr val="B2B2B2"/>
                </a:solidFill>
              </a:rPr>
              <a:t>Resultado</a:t>
            </a:r>
            <a:r>
              <a:rPr lang="en-US" sz="1600" u="sng" kern="0" dirty="0">
                <a:solidFill>
                  <a:srgbClr val="B2B2B2"/>
                </a:solidFill>
              </a:rPr>
              <a:t> </a:t>
            </a:r>
            <a:r>
              <a:rPr lang="en-US" sz="1600" u="sng" kern="0" dirty="0" err="1">
                <a:solidFill>
                  <a:srgbClr val="B2B2B2"/>
                </a:solidFill>
              </a:rPr>
              <a:t>Financeiro</a:t>
            </a:r>
            <a:endParaRPr lang="en-US" sz="1600" u="sng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en-US" sz="1600" b="1" kern="0" dirty="0">
                <a:solidFill>
                  <a:srgbClr val="B2B2B2"/>
                </a:solidFill>
              </a:rPr>
              <a:t> = </a:t>
            </a:r>
            <a:r>
              <a:rPr lang="en-US" sz="1600" b="1" kern="0" dirty="0" err="1">
                <a:solidFill>
                  <a:srgbClr val="B2B2B2"/>
                </a:solidFill>
              </a:rPr>
              <a:t>Resultado</a:t>
            </a:r>
            <a:r>
              <a:rPr lang="en-US" sz="1600" b="1" kern="0" dirty="0">
                <a:solidFill>
                  <a:srgbClr val="B2B2B2"/>
                </a:solidFill>
              </a:rPr>
              <a:t> </a:t>
            </a:r>
            <a:r>
              <a:rPr lang="pt-BR" sz="1600" b="1" kern="0" dirty="0">
                <a:solidFill>
                  <a:srgbClr val="B2B2B2"/>
                </a:solidFill>
              </a:rPr>
              <a:t>antes do IR (LAIR)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Despesa com Imposto de Renda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B2B2B2"/>
                </a:solidFill>
              </a:rPr>
              <a:t> = Resultado Líquido</a:t>
            </a:r>
          </a:p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C8FAB2F0-86D3-4720-97AA-299CA894860E}"/>
              </a:ext>
            </a:extLst>
          </p:cNvPr>
          <p:cNvSpPr txBox="1">
            <a:spLocks/>
          </p:cNvSpPr>
          <p:nvPr/>
        </p:nvSpPr>
        <p:spPr bwMode="auto">
          <a:xfrm>
            <a:off x="4788024" y="1707588"/>
            <a:ext cx="4355976" cy="454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600"/>
              </a:spcBef>
              <a:defRPr/>
            </a:pPr>
            <a:r>
              <a:rPr lang="pt-BR" b="1" kern="0" dirty="0"/>
              <a:t>Da receita líquida são deduzidos:</a:t>
            </a:r>
          </a:p>
          <a:p>
            <a:pPr marL="285750" indent="-285750" eaLnBrk="0" hangingPunct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sz="1600" b="1" kern="0" dirty="0"/>
              <a:t>Custo da Mercadoria Vendida (CMV, comércio);</a:t>
            </a:r>
          </a:p>
          <a:p>
            <a:pPr marL="285750" indent="-285750" eaLnBrk="0" hangingPunct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sz="1600" b="1" kern="0" dirty="0"/>
              <a:t>Custo do Produto Vendido (CPV, indústria); </a:t>
            </a:r>
          </a:p>
          <a:p>
            <a:pPr marL="285750" indent="-285750" eaLnBrk="0" hangingPunct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sz="1600" b="1" u="sng" kern="0" dirty="0"/>
              <a:t>Custo do Serviço Prestado (CSP, serviço).</a:t>
            </a:r>
          </a:p>
          <a:p>
            <a:pPr algn="just" eaLnBrk="0" hangingPunct="0">
              <a:spcBef>
                <a:spcPts val="600"/>
              </a:spcBef>
              <a:defRPr/>
            </a:pPr>
            <a:endParaRPr lang="pt-BR" b="1" kern="0" dirty="0" smtClean="0"/>
          </a:p>
          <a:p>
            <a:pPr algn="just" eaLnBrk="0" hangingPunct="0">
              <a:spcBef>
                <a:spcPts val="600"/>
              </a:spcBef>
              <a:defRPr/>
            </a:pPr>
            <a:r>
              <a:rPr lang="pt-BR" b="1" kern="0" dirty="0" smtClean="0"/>
              <a:t>Resultado </a:t>
            </a:r>
            <a:r>
              <a:rPr lang="pt-BR" b="1" kern="0" dirty="0"/>
              <a:t>Bruto </a:t>
            </a:r>
            <a:r>
              <a:rPr lang="pt-BR" kern="0" dirty="0"/>
              <a:t>então é o que sobra da receita líquida após o desconto dos gastos diretamente relacionados à aquisição da mercadoria vendida, ao custo de produção do produto vendido ou ao custo de prestação do serviço.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70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 smtClean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Resultado Bruto</a:t>
            </a:r>
            <a:endParaRPr lang="pt-BR" sz="3000" b="1" dirty="0">
              <a:solidFill>
                <a:srgbClr val="1E2C7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Apuração do CMV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19305" y="1844824"/>
            <a:ext cx="79921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solidFill>
                <a:srgbClr val="1E2C7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4000" b="1" dirty="0" smtClean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CMV= EI + C – EF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CMV = custo da mercadoria vendida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EI = estoque inicial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 = compra de mercadorias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EF = estoque final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CMV: Exemplo 1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19305" y="1844824"/>
            <a:ext cx="7992104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Um feirante sai de casa às 4h. Carrega consigo 8 caixas de laranja custando cada uma $ 12.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Passou pelo mercado antes de ir à feira e adquiriu mais 10 caixas de laranja pelo valor de $ 12.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Retorna à sua casa às 19h com 4 caixas completas de laranja.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Pede-se: Calcule o CMV</a:t>
            </a:r>
          </a:p>
          <a:p>
            <a:pPr algn="ctr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altLang="pt-BR" sz="2400" b="1" dirty="0" smtClean="0">
                <a:latin typeface="Times New Roman" pitchFamily="18" charset="0"/>
                <a:cs typeface="Times New Roman" pitchFamily="18" charset="0"/>
              </a:rPr>
              <a:t>CMV = (8 X 12) + (10 X12) – (4 X 12) = 168</a:t>
            </a:r>
          </a:p>
          <a:p>
            <a:pPr algn="ctr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Caixas vendidas: 14 caixas</a:t>
            </a:r>
          </a:p>
          <a:p>
            <a:pPr algn="ctr">
              <a:lnSpc>
                <a:spcPct val="90000"/>
              </a:lnSpc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Estoque final: 4 caixas</a:t>
            </a: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CMV: Exemplo 2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19305" y="1844824"/>
            <a:ext cx="79921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A Cia. W apresentou saldo de Estoques no valor de $ 100.000 no Balanço Patrimonial encerrado em 31/12/X1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A CIA W comprou mercadorias no valor de $ 850.000 em X2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O saldo da conta Estoques é de 320.000 no Balanço Patrimonial encerrado em 31/12/X2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Pede-se: Calcule o CMV</a:t>
            </a:r>
          </a:p>
          <a:p>
            <a:pPr algn="ctr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altLang="pt-BR" sz="2400" b="1" dirty="0" smtClean="0">
                <a:latin typeface="Times New Roman" pitchFamily="18" charset="0"/>
                <a:cs typeface="Times New Roman" pitchFamily="18" charset="0"/>
              </a:rPr>
              <a:t>CMV = 100.000 + 850.000 – 320.000 = 630.000</a:t>
            </a:r>
          </a:p>
        </p:txBody>
      </p:sp>
    </p:spTree>
    <p:extLst>
      <p:ext uri="{BB962C8B-B14F-4D97-AF65-F5344CB8AC3E}">
        <p14:creationId xmlns:p14="http://schemas.microsoft.com/office/powerpoint/2010/main" val="389918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Resultado Operacional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052A0EBA-34FE-4499-BF35-6FD96EA298F8}"/>
              </a:ext>
            </a:extLst>
          </p:cNvPr>
          <p:cNvSpPr txBox="1">
            <a:spLocks noChangeArrowheads="1"/>
          </p:cNvSpPr>
          <p:nvPr/>
        </p:nvSpPr>
        <p:spPr>
          <a:xfrm>
            <a:off x="872863" y="1844822"/>
            <a:ext cx="4180367" cy="4404405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B2B2B2"/>
                </a:solidFill>
              </a:rPr>
              <a:t>Receita Bruta de Vendas ou Serviços</a:t>
            </a:r>
            <a:endParaRPr lang="pt-BR" sz="1600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(-) Impostos sobre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Abatimentos, Devoluções de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/>
              <a:t> </a:t>
            </a:r>
            <a:r>
              <a:rPr lang="pt-BR" sz="1600" b="1" kern="0" dirty="0">
                <a:solidFill>
                  <a:srgbClr val="B2B2B2"/>
                </a:solidFill>
              </a:rPr>
              <a:t>= Receita Líquida de Vendas ou Serviços</a:t>
            </a:r>
            <a:endParaRPr lang="pt-BR" sz="1600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Custo da Mercadoria Vendida (CMV)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002060"/>
                </a:solidFill>
              </a:rPr>
              <a:t> </a:t>
            </a:r>
            <a:r>
              <a:rPr lang="pt-BR" b="1" kern="0" dirty="0">
                <a:latin typeface="Times New Roman" pitchFamily="18" charset="0"/>
                <a:cs typeface="Times New Roman" pitchFamily="18" charset="0"/>
              </a:rPr>
              <a:t>= Resultado Bruto</a:t>
            </a:r>
            <a:endParaRPr lang="pt-BR" kern="0" dirty="0">
              <a:latin typeface="Times New Roman" pitchFamily="18" charset="0"/>
              <a:cs typeface="Times New Roman" pitchFamily="18" charset="0"/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kern="0" dirty="0">
                <a:latin typeface="Times New Roman" pitchFamily="18" charset="0"/>
                <a:cs typeface="Times New Roman" pitchFamily="18" charset="0"/>
              </a:rPr>
              <a:t>(-) Despesas Operacionais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kern="0" dirty="0">
                <a:latin typeface="Times New Roman" pitchFamily="18" charset="0"/>
                <a:cs typeface="Times New Roman" pitchFamily="18" charset="0"/>
              </a:rPr>
              <a:t>		Administrativas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kern="0" dirty="0">
                <a:latin typeface="Times New Roman" pitchFamily="18" charset="0"/>
                <a:cs typeface="Times New Roman" pitchFamily="18" charset="0"/>
              </a:rPr>
              <a:t>		Comerciais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u="sng" kern="0" dirty="0">
                <a:latin typeface="Times New Roman" pitchFamily="18" charset="0"/>
                <a:cs typeface="Times New Roman" pitchFamily="18" charset="0"/>
              </a:rPr>
              <a:t>		Outros Resultados Operacionais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b="1" kern="0" dirty="0">
                <a:latin typeface="Times New Roman" pitchFamily="18" charset="0"/>
                <a:cs typeface="Times New Roman" pitchFamily="18" charset="0"/>
              </a:rPr>
              <a:t> = Resultado Operacional antes de Juros (LAJIR)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en-US" sz="1600" u="sng" kern="0" dirty="0">
                <a:solidFill>
                  <a:srgbClr val="B2B2B2"/>
                </a:solidFill>
              </a:rPr>
              <a:t>(+-) </a:t>
            </a:r>
            <a:r>
              <a:rPr lang="en-US" sz="1600" u="sng" kern="0" dirty="0" err="1">
                <a:solidFill>
                  <a:srgbClr val="B2B2B2"/>
                </a:solidFill>
              </a:rPr>
              <a:t>Resultado</a:t>
            </a:r>
            <a:r>
              <a:rPr lang="en-US" sz="1600" u="sng" kern="0" dirty="0">
                <a:solidFill>
                  <a:srgbClr val="B2B2B2"/>
                </a:solidFill>
              </a:rPr>
              <a:t> </a:t>
            </a:r>
            <a:r>
              <a:rPr lang="en-US" sz="1600" u="sng" kern="0" dirty="0" err="1">
                <a:solidFill>
                  <a:srgbClr val="B2B2B2"/>
                </a:solidFill>
              </a:rPr>
              <a:t>Financeiro</a:t>
            </a:r>
            <a:endParaRPr lang="en-US" sz="1600" u="sng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en-US" sz="1600" b="1" kern="0" dirty="0">
                <a:solidFill>
                  <a:srgbClr val="B2B2B2"/>
                </a:solidFill>
              </a:rPr>
              <a:t> = </a:t>
            </a:r>
            <a:r>
              <a:rPr lang="en-US" sz="1600" b="1" kern="0" dirty="0" err="1">
                <a:solidFill>
                  <a:srgbClr val="B2B2B2"/>
                </a:solidFill>
              </a:rPr>
              <a:t>Resultado</a:t>
            </a:r>
            <a:r>
              <a:rPr lang="en-US" sz="1600" b="1" kern="0" dirty="0">
                <a:solidFill>
                  <a:srgbClr val="B2B2B2"/>
                </a:solidFill>
              </a:rPr>
              <a:t> </a:t>
            </a:r>
            <a:r>
              <a:rPr lang="pt-BR" sz="1600" b="1" kern="0" dirty="0">
                <a:solidFill>
                  <a:srgbClr val="B2B2B2"/>
                </a:solidFill>
              </a:rPr>
              <a:t>antes do IR (LAIR)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Despesa com Imposto de Renda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B2B2B2"/>
                </a:solidFill>
              </a:rPr>
              <a:t> = Resultado Líquido</a:t>
            </a:r>
          </a:p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5033EE81-34D5-4434-B1BC-CF8B9AD78070}"/>
              </a:ext>
            </a:extLst>
          </p:cNvPr>
          <p:cNvSpPr txBox="1">
            <a:spLocks/>
          </p:cNvSpPr>
          <p:nvPr/>
        </p:nvSpPr>
        <p:spPr bwMode="auto">
          <a:xfrm>
            <a:off x="5148064" y="1772816"/>
            <a:ext cx="3744416" cy="454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600"/>
              </a:spcBef>
              <a:defRPr/>
            </a:pPr>
            <a:r>
              <a:rPr lang="pt-BR" kern="0" dirty="0"/>
              <a:t>Do resultado bruto são deduzidos:</a:t>
            </a:r>
          </a:p>
          <a:p>
            <a:pPr marL="285750" indent="-285750" eaLnBrk="0" hangingPunct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sz="1600" kern="0" dirty="0"/>
              <a:t>Despesas Administrativas: gastos administrativos;</a:t>
            </a:r>
          </a:p>
          <a:p>
            <a:pPr marL="285750" indent="-285750" eaLnBrk="0" hangingPunct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sz="1600" kern="0" dirty="0"/>
              <a:t>Despesas Comerciais: gastos relacionados a vendas; </a:t>
            </a:r>
          </a:p>
          <a:p>
            <a:pPr marL="285750" indent="-285750" eaLnBrk="0" hangingPunct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sz="1600" kern="0" dirty="0"/>
              <a:t>Outros Resultados Operacionais: lucro ou prejuízo </a:t>
            </a:r>
            <a:r>
              <a:rPr lang="pt-BR" sz="1600" u="sng" kern="0" dirty="0"/>
              <a:t>na venda de ativo, multas, vendas de sucata, etc.</a:t>
            </a:r>
          </a:p>
          <a:p>
            <a:pPr algn="just" eaLnBrk="0" hangingPunct="0">
              <a:spcBef>
                <a:spcPts val="600"/>
              </a:spcBef>
              <a:defRPr/>
            </a:pPr>
            <a:r>
              <a:rPr lang="pt-BR" b="1" kern="0" dirty="0"/>
              <a:t>Resultado Operacional antes de Juros </a:t>
            </a:r>
            <a:r>
              <a:rPr lang="pt-BR" kern="0" dirty="0"/>
              <a:t>mostra o que sobra da receita líquida após o desconto tanto dos custos de produção quanto das despesas operacionais.</a:t>
            </a:r>
          </a:p>
        </p:txBody>
      </p:sp>
    </p:spTree>
    <p:extLst>
      <p:ext uri="{BB962C8B-B14F-4D97-AF65-F5344CB8AC3E}">
        <p14:creationId xmlns:p14="http://schemas.microsoft.com/office/powerpoint/2010/main" val="355921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Resultado antes do IR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C269A102-336E-485B-896A-7F2446A6552D}"/>
              </a:ext>
            </a:extLst>
          </p:cNvPr>
          <p:cNvSpPr txBox="1">
            <a:spLocks noChangeArrowheads="1"/>
          </p:cNvSpPr>
          <p:nvPr/>
        </p:nvSpPr>
        <p:spPr>
          <a:xfrm>
            <a:off x="911644" y="1823304"/>
            <a:ext cx="3888433" cy="4368256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B2B2B2"/>
                </a:solidFill>
              </a:rPr>
              <a:t>Receita Bruta de Vendas ou Serviços</a:t>
            </a:r>
            <a:endParaRPr lang="pt-BR" sz="1600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(-) Impostos sobre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Abatimentos, Devoluções de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/>
              <a:t> </a:t>
            </a:r>
            <a:r>
              <a:rPr lang="pt-BR" sz="1600" b="1" kern="0" dirty="0">
                <a:solidFill>
                  <a:srgbClr val="B2B2B2"/>
                </a:solidFill>
              </a:rPr>
              <a:t>= Receita Líquida de Vendas ou Serviços</a:t>
            </a:r>
            <a:endParaRPr lang="pt-BR" sz="1600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Custo da Mercadoria Vendida (CMV)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/>
              <a:t> </a:t>
            </a:r>
            <a:r>
              <a:rPr lang="pt-BR" sz="1600" b="1" kern="0" dirty="0">
                <a:solidFill>
                  <a:srgbClr val="B2B2B2"/>
                </a:solidFill>
              </a:rPr>
              <a:t>= Resultado Bruto</a:t>
            </a:r>
            <a:endParaRPr lang="pt-BR" sz="1600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(-) Despesas Operacionais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		Administrativas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		Comerciais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		Outros Resultados Operacionais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b="1" kern="0" dirty="0">
                <a:latin typeface="Times New Roman" pitchFamily="18" charset="0"/>
                <a:cs typeface="Times New Roman" pitchFamily="18" charset="0"/>
              </a:rPr>
              <a:t> = Resultado Operacional antes de Juros (LAJIR)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en-US" u="sng" kern="0" dirty="0">
                <a:latin typeface="Times New Roman" pitchFamily="18" charset="0"/>
                <a:cs typeface="Times New Roman" pitchFamily="18" charset="0"/>
              </a:rPr>
              <a:t>(+-) </a:t>
            </a:r>
            <a:r>
              <a:rPr lang="en-US" u="sng" kern="0" dirty="0" err="1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en-US" u="sng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kern="0" dirty="0" err="1">
                <a:latin typeface="Times New Roman" pitchFamily="18" charset="0"/>
                <a:cs typeface="Times New Roman" pitchFamily="18" charset="0"/>
              </a:rPr>
              <a:t>Financeiro</a:t>
            </a:r>
            <a:endParaRPr lang="en-US" u="sng" kern="0" dirty="0">
              <a:latin typeface="Times New Roman" pitchFamily="18" charset="0"/>
              <a:cs typeface="Times New Roman" pitchFamily="18" charset="0"/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en-US" b="1" kern="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kern="0" dirty="0" err="1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en-US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b="1" kern="0" dirty="0">
                <a:latin typeface="Times New Roman" pitchFamily="18" charset="0"/>
                <a:cs typeface="Times New Roman" pitchFamily="18" charset="0"/>
              </a:rPr>
              <a:t>antes do IR (LAIR)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Despesa com Imposto de Renda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B2B2B2"/>
                </a:solidFill>
              </a:rPr>
              <a:t> = Resultado Líquido</a:t>
            </a:r>
          </a:p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F46A0902-7A65-40E9-978A-A80C17E2BBBE}"/>
              </a:ext>
            </a:extLst>
          </p:cNvPr>
          <p:cNvSpPr txBox="1">
            <a:spLocks/>
          </p:cNvSpPr>
          <p:nvPr/>
        </p:nvSpPr>
        <p:spPr bwMode="auto">
          <a:xfrm>
            <a:off x="4800078" y="1827725"/>
            <a:ext cx="3905588" cy="383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600"/>
              </a:spcBef>
              <a:defRPr/>
            </a:pPr>
            <a:r>
              <a:rPr lang="pt-BR" kern="0" dirty="0">
                <a:solidFill>
                  <a:srgbClr val="002060"/>
                </a:solidFill>
              </a:rPr>
              <a:t>Do resultado operacional antes de juros:</a:t>
            </a:r>
          </a:p>
          <a:p>
            <a:pPr marL="285750" indent="-285750" eaLnBrk="0" hangingPunct="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sz="1600" kern="0" dirty="0">
                <a:solidFill>
                  <a:srgbClr val="002060"/>
                </a:solidFill>
              </a:rPr>
              <a:t>Deduzem-se despesas financeiras (juros de empréstimos tomados); </a:t>
            </a:r>
          </a:p>
          <a:p>
            <a:pPr marL="285750" indent="-285750" eaLnBrk="0" hangingPunct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sz="1600" u="sng" kern="0" dirty="0">
                <a:solidFill>
                  <a:srgbClr val="002060"/>
                </a:solidFill>
              </a:rPr>
              <a:t>Acrescentam-se receitas de aplicações financeiras.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defRPr/>
            </a:pPr>
            <a:r>
              <a:rPr lang="pt-BR" kern="0" dirty="0">
                <a:solidFill>
                  <a:srgbClr val="002060"/>
                </a:solidFill>
              </a:rPr>
              <a:t>Chega-se ao Resultado antes de imposto de renda.</a:t>
            </a:r>
          </a:p>
        </p:txBody>
      </p:sp>
    </p:spTree>
    <p:extLst>
      <p:ext uri="{BB962C8B-B14F-4D97-AF65-F5344CB8AC3E}">
        <p14:creationId xmlns:p14="http://schemas.microsoft.com/office/powerpoint/2010/main" val="277048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EB700BA1-6E33-430E-BEED-370C28E6F46F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1735255"/>
            <a:ext cx="4154761" cy="4622998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>
                <a:solidFill>
                  <a:srgbClr val="B2B2B2"/>
                </a:solidFill>
              </a:rPr>
              <a:t>Receita Bruta de Vendas ou Serviços</a:t>
            </a:r>
            <a:endParaRPr lang="pt-BR" sz="1600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(-) Impostos sobre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Abatimentos, Devoluções de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/>
              <a:t> </a:t>
            </a:r>
            <a:r>
              <a:rPr lang="pt-BR" sz="1600" b="1" kern="0" dirty="0">
                <a:solidFill>
                  <a:srgbClr val="B2B2B2"/>
                </a:solidFill>
              </a:rPr>
              <a:t>= Receita Líquida de Vendas ou Serviços</a:t>
            </a:r>
            <a:endParaRPr lang="pt-BR" sz="1600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(-) Custo da Mercadoria Vendida (CMV)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/>
              <a:t> </a:t>
            </a:r>
            <a:r>
              <a:rPr lang="pt-BR" sz="1600" b="1" kern="0" dirty="0">
                <a:solidFill>
                  <a:srgbClr val="B2B2B2"/>
                </a:solidFill>
              </a:rPr>
              <a:t>= Resultado Bruto</a:t>
            </a:r>
            <a:endParaRPr lang="pt-BR" sz="1600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(-) Despesas Operacionais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		Administrativas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kern="0" dirty="0">
                <a:solidFill>
                  <a:srgbClr val="B2B2B2"/>
                </a:solidFill>
              </a:rPr>
              <a:t>		Comerciais</a:t>
            </a:r>
          </a:p>
          <a:p>
            <a:pPr marL="257175" indent="-108000">
              <a:spcBef>
                <a:spcPts val="100"/>
              </a:spcBef>
              <a:defRPr/>
            </a:pPr>
            <a:r>
              <a:rPr lang="pt-BR" sz="1600" u="sng" kern="0" dirty="0">
                <a:solidFill>
                  <a:srgbClr val="B2B2B2"/>
                </a:solidFill>
              </a:rPr>
              <a:t>		Outros Resultados Operacionais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1600" b="1" kern="0" dirty="0"/>
              <a:t> </a:t>
            </a:r>
            <a:r>
              <a:rPr lang="pt-BR" sz="1600" b="1" kern="0" dirty="0">
                <a:solidFill>
                  <a:srgbClr val="B2B2B2"/>
                </a:solidFill>
              </a:rPr>
              <a:t>= Resultado Operacional antes de Juros (LAJIR)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en-US" sz="1600" u="sng" kern="0" dirty="0">
                <a:solidFill>
                  <a:srgbClr val="B2B2B2"/>
                </a:solidFill>
              </a:rPr>
              <a:t>(+-) </a:t>
            </a:r>
            <a:r>
              <a:rPr lang="en-US" sz="1600" u="sng" kern="0" dirty="0" err="1">
                <a:solidFill>
                  <a:srgbClr val="B2B2B2"/>
                </a:solidFill>
              </a:rPr>
              <a:t>Resultado</a:t>
            </a:r>
            <a:r>
              <a:rPr lang="en-US" sz="1600" u="sng" kern="0" dirty="0">
                <a:solidFill>
                  <a:srgbClr val="B2B2B2"/>
                </a:solidFill>
              </a:rPr>
              <a:t> </a:t>
            </a:r>
            <a:r>
              <a:rPr lang="en-US" sz="1600" u="sng" kern="0" dirty="0" err="1">
                <a:solidFill>
                  <a:srgbClr val="B2B2B2"/>
                </a:solidFill>
              </a:rPr>
              <a:t>Financeiro</a:t>
            </a:r>
            <a:endParaRPr lang="en-US" sz="1600" u="sng" kern="0" dirty="0">
              <a:solidFill>
                <a:srgbClr val="B2B2B2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en-US" sz="1600" b="1" kern="0" dirty="0"/>
              <a:t> </a:t>
            </a:r>
            <a:r>
              <a:rPr lang="en-US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en-US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antes do IR (LAIR)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u="sng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(-) Despesa com Imposto de Renda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Resultado Líquido</a:t>
            </a:r>
          </a:p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4088C572-831B-4316-9372-DBEF369A65C1}"/>
              </a:ext>
            </a:extLst>
          </p:cNvPr>
          <p:cNvSpPr txBox="1">
            <a:spLocks/>
          </p:cNvSpPr>
          <p:nvPr/>
        </p:nvSpPr>
        <p:spPr bwMode="auto">
          <a:xfrm>
            <a:off x="4644008" y="1695933"/>
            <a:ext cx="4320480" cy="454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50000"/>
              </a:lnSpc>
              <a:spcBef>
                <a:spcPts val="600"/>
              </a:spcBef>
              <a:defRPr/>
            </a:pPr>
            <a:r>
              <a:rPr lang="pt-BR" kern="0" dirty="0">
                <a:solidFill>
                  <a:srgbClr val="002060"/>
                </a:solidFill>
              </a:rPr>
              <a:t>Do resultado antes de imposto de renda</a:t>
            </a:r>
          </a:p>
          <a:p>
            <a:pPr marL="285750" indent="-285750" eaLnBrk="0" hangingPunct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t-BR" sz="1600" u="sng" kern="0" dirty="0">
                <a:solidFill>
                  <a:srgbClr val="002060"/>
                </a:solidFill>
              </a:rPr>
              <a:t>Deduzem-se despesas com IR; 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defRPr/>
            </a:pPr>
            <a:r>
              <a:rPr lang="pt-BR" kern="0" dirty="0">
                <a:solidFill>
                  <a:srgbClr val="002060"/>
                </a:solidFill>
              </a:rPr>
              <a:t>Chega-se ao Resultado Líquido, lucro ou prejuízo do período.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827584" y="40466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Resultado Líquido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788985F0-8631-41F5-966E-2725DD281C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2" t="33615" r="34457" b="15926"/>
          <a:stretch/>
        </p:blipFill>
        <p:spPr>
          <a:xfrm>
            <a:off x="107504" y="179030"/>
            <a:ext cx="8856984" cy="613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40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5536" y="1309720"/>
            <a:ext cx="82801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lucro líquido pode ser distribuído aos proprietários na forma de dividendos ou pode ficar retido dentro da empresa, sendo, nesse caso, uma importante fonte de financiamento. </a:t>
            </a:r>
          </a:p>
          <a:p>
            <a:pPr marL="342900" indent="-342900" algn="just">
              <a:lnSpc>
                <a:spcPct val="1500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parcela do lucro líquido que ficar retida na empresa vai se somar ao lucro acumulado pré-existente no balanço do início do período para determinar o lucro acumulado final.</a:t>
            </a:r>
          </a:p>
          <a:p>
            <a:pPr marL="342900" indent="-342900" algn="just">
              <a:lnSpc>
                <a:spcPct val="1500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dividendos não são discriminados na DRE, ou seja, a última linha da DRE é o lucro ou prejuízo líquido</a:t>
            </a:r>
          </a:p>
          <a:p>
            <a:pPr>
              <a:lnSpc>
                <a:spcPct val="150000"/>
              </a:lnSpc>
            </a:pPr>
            <a:endParaRPr lang="pt-BR" sz="4000" dirty="0">
              <a:solidFill>
                <a:srgbClr val="1E2C76"/>
              </a:solidFill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Relação entre o BP e DRE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526473" y="188640"/>
            <a:ext cx="814998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Demonstração do Resultado do Exercício - DRE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1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altLang="pt-BR" sz="2100" dirty="0">
                <a:latin typeface="Times New Roman" pitchFamily="18" charset="0"/>
                <a:cs typeface="Times New Roman" pitchFamily="18" charset="0"/>
              </a:rPr>
              <a:t>Demonstração de Resultados tem como objetivo </a:t>
            </a:r>
            <a:r>
              <a:rPr lang="pt-BR" altLang="pt-BR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apurar a variação da riqueza da empresa ao longo do tempo</a:t>
            </a:r>
            <a:r>
              <a:rPr lang="pt-BR" altLang="pt-BR" sz="2100" dirty="0">
                <a:latin typeface="Times New Roman" pitchFamily="18" charset="0"/>
                <a:cs typeface="Times New Roman" pitchFamily="18" charset="0"/>
              </a:rPr>
              <a:t>, ou seja, em medir o fluxo de renda. Resultado econômico.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100" dirty="0">
                <a:latin typeface="Times New Roman" pitchFamily="18" charset="0"/>
                <a:cs typeface="Times New Roman" pitchFamily="18" charset="0"/>
              </a:rPr>
              <a:t>Demonstração de Resultados segue </a:t>
            </a:r>
            <a:r>
              <a:rPr lang="pt-BR" sz="2100" b="1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Regime </a:t>
            </a:r>
            <a:r>
              <a:rPr lang="pt-BR" sz="2100" b="1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Competência</a:t>
            </a:r>
            <a:r>
              <a:rPr lang="pt-BR" sz="2100" dirty="0">
                <a:latin typeface="Times New Roman" pitchFamily="18" charset="0"/>
                <a:cs typeface="Times New Roman" pitchFamily="18" charset="0"/>
              </a:rPr>
              <a:t>, em que receitas são reconhecidas no fato gerador, que, na grande maioria dos casos, é a venda do produto, mercadoria ou a prestação do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serviço. Para </a:t>
            </a:r>
            <a:r>
              <a:rPr lang="pt-BR" sz="2100" dirty="0">
                <a:latin typeface="Times New Roman" pitchFamily="18" charset="0"/>
                <a:cs typeface="Times New Roman" pitchFamily="18" charset="0"/>
              </a:rPr>
              <a:t>apuração do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resultado são </a:t>
            </a:r>
            <a:r>
              <a:rPr lang="pt-BR" sz="2100" dirty="0">
                <a:latin typeface="Times New Roman" pitchFamily="18" charset="0"/>
                <a:cs typeface="Times New Roman" pitchFamily="18" charset="0"/>
              </a:rPr>
              <a:t>confrontados com a receita os gastos para gerar essa receita.</a:t>
            </a:r>
          </a:p>
          <a:p>
            <a:pPr marL="0" lvl="1" algn="ctr">
              <a:lnSpc>
                <a:spcPct val="150000"/>
              </a:lnSpc>
            </a:pP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Receita </a:t>
            </a:r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≠ Recebimento</a:t>
            </a:r>
          </a:p>
          <a:p>
            <a:pPr marL="0" lvl="1" algn="ctr">
              <a:lnSpc>
                <a:spcPct val="150000"/>
              </a:lnSpc>
            </a:pPr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Custo ou despesa ≠ Pagamento</a:t>
            </a:r>
          </a:p>
        </p:txBody>
      </p:sp>
    </p:spTree>
    <p:extLst>
      <p:ext uri="{BB962C8B-B14F-4D97-AF65-F5344CB8AC3E}">
        <p14:creationId xmlns:p14="http://schemas.microsoft.com/office/powerpoint/2010/main" val="13239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Relação entre o BP e DRE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upo 1">
            <a:extLst>
              <a:ext uri="{FF2B5EF4-FFF2-40B4-BE49-F238E27FC236}">
                <a16:creationId xmlns:a16="http://schemas.microsoft.com/office/drawing/2014/main" xmlns="" id="{B13801D4-7B7B-4A66-8AA1-4032D772B9A8}"/>
              </a:ext>
            </a:extLst>
          </p:cNvPr>
          <p:cNvGrpSpPr/>
          <p:nvPr/>
        </p:nvGrpSpPr>
        <p:grpSpPr>
          <a:xfrm>
            <a:off x="467643" y="2131945"/>
            <a:ext cx="8568854" cy="3601311"/>
            <a:chOff x="179388" y="1125538"/>
            <a:chExt cx="8640762" cy="3640137"/>
          </a:xfrm>
        </p:grpSpPr>
        <p:sp>
          <p:nvSpPr>
            <p:cNvPr id="11" name="Rectangle 3">
              <a:extLst>
                <a:ext uri="{FF2B5EF4-FFF2-40B4-BE49-F238E27FC236}">
                  <a16:creationId xmlns:a16="http://schemas.microsoft.com/office/drawing/2014/main" xmlns="" id="{4FA13198-4F5A-4085-BDCD-E4D8334F1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125538"/>
              <a:ext cx="5005387" cy="3640137"/>
            </a:xfrm>
            <a:prstGeom prst="rect">
              <a:avLst/>
            </a:prstGeom>
            <a:solidFill>
              <a:srgbClr val="99FF33"/>
            </a:solidFill>
            <a:ln w="12700">
              <a:solidFill>
                <a:srgbClr val="99FF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xmlns="" id="{DFDD8B5D-6097-4944-BEEA-568F135BD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825" y="2060575"/>
              <a:ext cx="2160588" cy="1656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800" b="1" dirty="0"/>
                <a:t>Ativo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/>
                <a:t>Bens e direitos, mensuráveis, benefícios futuros</a:t>
              </a:r>
            </a:p>
          </p:txBody>
        </p: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xmlns="" id="{080B895D-C22A-4C53-8CF9-09F90FDBC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4438" y="2060575"/>
              <a:ext cx="2808287" cy="2356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400" b="1" dirty="0"/>
                <a:t>Passivo e PL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/>
                <a:t>Exigível e </a:t>
              </a:r>
            </a:p>
            <a:p>
              <a:pPr>
                <a:spcBef>
                  <a:spcPct val="50000"/>
                </a:spcBef>
              </a:pPr>
              <a:endParaRPr lang="pt-BR" altLang="pt-BR" dirty="0"/>
            </a:p>
            <a:p>
              <a:r>
                <a:rPr lang="pt-BR" altLang="pt-BR" b="1" dirty="0"/>
                <a:t>Patrimônio Líquido</a:t>
              </a:r>
            </a:p>
            <a:p>
              <a:r>
                <a:rPr lang="pt-BR" altLang="pt-BR" dirty="0"/>
                <a:t>Capital</a:t>
              </a:r>
            </a:p>
            <a:p>
              <a:r>
                <a:rPr lang="pt-BR" altLang="pt-BR" dirty="0"/>
                <a:t>Resultado Acumulado(+)</a:t>
              </a:r>
            </a:p>
          </p:txBody>
        </p:sp>
        <p:sp>
          <p:nvSpPr>
            <p:cNvPr id="14" name="Text Box 6">
              <a:extLst>
                <a:ext uri="{FF2B5EF4-FFF2-40B4-BE49-F238E27FC236}">
                  <a16:creationId xmlns:a16="http://schemas.microsoft.com/office/drawing/2014/main" xmlns="" id="{BE04D10F-7421-4A21-B0EB-745A4C465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8625" y="1557338"/>
              <a:ext cx="3048000" cy="221960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800" b="1" dirty="0"/>
                <a:t>DRE</a:t>
              </a:r>
            </a:p>
            <a:p>
              <a:pPr>
                <a:spcBef>
                  <a:spcPct val="50000"/>
                </a:spcBef>
              </a:pPr>
              <a:r>
                <a:rPr lang="pt-BR" altLang="pt-BR" sz="2400" dirty="0"/>
                <a:t>  </a:t>
              </a:r>
              <a:r>
                <a:rPr lang="pt-BR" altLang="pt-BR" sz="2000" dirty="0"/>
                <a:t>Receitas</a:t>
              </a:r>
            </a:p>
            <a:p>
              <a:pPr>
                <a:spcBef>
                  <a:spcPct val="50000"/>
                </a:spcBef>
              </a:pPr>
              <a:r>
                <a:rPr lang="pt-BR" altLang="pt-BR" sz="2000" dirty="0"/>
                <a:t>- Custos e Despesas</a:t>
              </a:r>
            </a:p>
            <a:p>
              <a:pPr>
                <a:spcBef>
                  <a:spcPct val="50000"/>
                </a:spcBef>
              </a:pPr>
              <a:r>
                <a:rPr lang="pt-BR" altLang="pt-BR" sz="2000" dirty="0"/>
                <a:t>= Lucro Líquido</a:t>
              </a:r>
            </a:p>
          </p:txBody>
        </p:sp>
        <p:sp>
          <p:nvSpPr>
            <p:cNvPr id="15" name="Line 8">
              <a:extLst>
                <a:ext uri="{FF2B5EF4-FFF2-40B4-BE49-F238E27FC236}">
                  <a16:creationId xmlns:a16="http://schemas.microsoft.com/office/drawing/2014/main" xmlns="" id="{99156174-ABF3-44CB-BD4C-12E5AEE1F1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16463" y="3648076"/>
              <a:ext cx="1908236" cy="500062"/>
            </a:xfrm>
            <a:prstGeom prst="line">
              <a:avLst/>
            </a:prstGeom>
            <a:noFill/>
            <a:ln w="9525">
              <a:solidFill>
                <a:srgbClr val="00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Text Box 9">
              <a:extLst>
                <a:ext uri="{FF2B5EF4-FFF2-40B4-BE49-F238E27FC236}">
                  <a16:creationId xmlns:a16="http://schemas.microsoft.com/office/drawing/2014/main" xmlns="" id="{1DBCBA25-81F4-4A5C-BE60-271EA45EBF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063" y="4005263"/>
              <a:ext cx="3240087" cy="717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dirty="0"/>
                <a:t>Distribuição do lucro aos proprietários</a:t>
              </a:r>
            </a:p>
          </p:txBody>
        </p:sp>
        <p:sp>
          <p:nvSpPr>
            <p:cNvPr id="17" name="Line 10">
              <a:extLst>
                <a:ext uri="{FF2B5EF4-FFF2-40B4-BE49-F238E27FC236}">
                  <a16:creationId xmlns:a16="http://schemas.microsoft.com/office/drawing/2014/main" xmlns="" id="{44A4B01F-AE6A-48E9-B74A-48305383A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88125" y="3644900"/>
              <a:ext cx="287338" cy="503238"/>
            </a:xfrm>
            <a:prstGeom prst="line">
              <a:avLst/>
            </a:prstGeom>
            <a:noFill/>
            <a:ln w="9525">
              <a:solidFill>
                <a:srgbClr val="00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xmlns="" id="{34A99261-C7EB-4A77-867F-0D3BCCF05E2D}"/>
                </a:ext>
              </a:extLst>
            </p:cNvPr>
            <p:cNvCxnSpPr/>
            <p:nvPr/>
          </p:nvCxnSpPr>
          <p:spPr bwMode="auto">
            <a:xfrm>
              <a:off x="5508625" y="3245644"/>
              <a:ext cx="30241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xmlns="" id="{B07A9DBD-2042-45B6-91BC-5BA0F3824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2275" y="1196975"/>
              <a:ext cx="2160588" cy="648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3200" b="1" dirty="0"/>
                <a:t>BP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012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Margem de Lucratividade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719305" y="1844824"/>
                <a:ext cx="7992104" cy="372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b="0" i="1" dirty="0" smtClean="0">
                  <a:latin typeface="Cambria Math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𝑀𝑎𝑟𝑔𝑒𝑚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𝐵𝑟𝑢𝑡𝑎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𝐿𝑢𝑐𝑟𝑜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𝐵𝑟𝑢𝑡𝑜</m:t>
                        </m:r>
                      </m:num>
                      <m:den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den>
                    </m:f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pt-BR" altLang="pt-BR" sz="3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𝑀𝑎𝑟𝑔𝑒𝑚</m:t>
                    </m:r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𝑂𝑝𝑒𝑟𝑎𝑐𝑖𝑜𝑛𝑎𝑙</m:t>
                    </m:r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  <m:t>𝐿𝑢𝑐𝑟𝑜</m:t>
                        </m:r>
                        <m: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𝑂𝑝𝑒𝑟𝑎𝑐𝑖𝑜𝑛𝑎𝑙</m:t>
                        </m:r>
                      </m:num>
                      <m:den>
                        <m: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den>
                    </m:f>
                  </m:oMath>
                </a14:m>
                <a:endParaRPr lang="pt-BR" altLang="pt-BR" sz="3000" i="1" dirty="0" smtClean="0">
                  <a:latin typeface="Cambria Math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i="1" dirty="0" smtClean="0">
                  <a:latin typeface="Cambria Math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𝑀𝑎𝑟𝑔𝑒𝑚</m:t>
                    </m:r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𝐿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í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𝑞𝑢𝑖𝑑𝑎</m:t>
                    </m:r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  <m:t>𝐿𝑢𝑐𝑟𝑜</m:t>
                        </m:r>
                        <m: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𝐿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í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𝑞𝑢𝑖𝑑𝑜</m:t>
                        </m:r>
                      </m:num>
                      <m:den>
                        <m: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den>
                    </m:f>
                  </m:oMath>
                </a14:m>
                <a:endParaRPr lang="pt-BR" altLang="pt-BR" sz="3000" i="1" dirty="0">
                  <a:latin typeface="Cambria Math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05" y="1844824"/>
                <a:ext cx="7992104" cy="372332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83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Cálculo das Margens de Lucro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218879"/>
              </p:ext>
            </p:extLst>
          </p:nvPr>
        </p:nvGraphicFramePr>
        <p:xfrm>
          <a:off x="539552" y="1844825"/>
          <a:ext cx="7920879" cy="4392491"/>
        </p:xfrm>
        <a:graphic>
          <a:graphicData uri="http://schemas.openxmlformats.org/drawingml/2006/table">
            <a:tbl>
              <a:tblPr/>
              <a:tblGrid>
                <a:gridCol w="3168352"/>
                <a:gridCol w="1296144"/>
                <a:gridCol w="3456383"/>
              </a:tblGrid>
              <a:tr h="5561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Receita Líquida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Margens de Lucro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173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Custo da mercadoria vendida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(890.000)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3702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Bruto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44,03</a:t>
                      </a:r>
                      <a:r>
                        <a:rPr lang="pt-BR" sz="1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(margem bruta)</a:t>
                      </a:r>
                      <a:endParaRPr lang="pt-BR" sz="1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54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Despesas Operacionais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54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Despesas de Vendas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(176.000)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54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Despesas Administrativas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(220.000)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54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</a:t>
                      </a:r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Operacional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19,12</a:t>
                      </a:r>
                      <a:r>
                        <a:rPr lang="pt-BR" sz="1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(margem operacional)</a:t>
                      </a:r>
                      <a:endParaRPr lang="pt-BR" sz="1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173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Provisão para IR e CSSL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(103.360)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54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Resultado Líquido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200.640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12,62</a:t>
                      </a:r>
                      <a:r>
                        <a:rPr lang="pt-BR" sz="1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(margem Líquida)</a:t>
                      </a:r>
                      <a:endParaRPr lang="pt-BR" sz="1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5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Rentabilidade e Giro do Ativo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47956" y="1476141"/>
                <a:ext cx="7992104" cy="4962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b="0" i="1" dirty="0" smtClean="0">
                  <a:latin typeface="Cambria Math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b="1" dirty="0" smtClean="0">
                    <a:latin typeface="Times New Roman" pitchFamily="18" charset="0"/>
                    <a:cs typeface="Times New Roman" pitchFamily="18" charset="0"/>
                  </a:rPr>
                  <a:t>Retorno s/ Ativo 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pt-BR" altLang="pt-BR" sz="2400" dirty="0" err="1" smtClean="0">
                    <a:latin typeface="Times New Roman" pitchFamily="18" charset="0"/>
                    <a:cs typeface="Times New Roman" pitchFamily="18" charset="0"/>
                  </a:rPr>
                  <a:t>Return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400" dirty="0" err="1" smtClean="0">
                    <a:latin typeface="Times New Roman" pitchFamily="18" charset="0"/>
                    <a:cs typeface="Times New Roman" pitchFamily="18" charset="0"/>
                  </a:rPr>
                  <a:t>on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400" dirty="0" err="1" smtClean="0">
                    <a:latin typeface="Times New Roman" pitchFamily="18" charset="0"/>
                    <a:cs typeface="Times New Roman" pitchFamily="18" charset="0"/>
                  </a:rPr>
                  <a:t>Assets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- ROA)</a:t>
                </a:r>
              </a:p>
              <a:p>
                <a:pPr lvl="1">
                  <a:lnSpc>
                    <a:spcPct val="90000"/>
                  </a:lnSpc>
                  <a:defRPr/>
                </a:pPr>
                <a:endParaRPr lang="pt-BR" altLang="pt-BR" sz="2400" b="0" i="1" dirty="0" smtClean="0">
                  <a:latin typeface="Cambria Math"/>
                  <a:cs typeface="Times New Roman" pitchFamily="18" charset="0"/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2400" b="0" i="1" smtClean="0">
                          <a:latin typeface="Cambria Math"/>
                          <a:cs typeface="Times New Roman" pitchFamily="18" charset="0"/>
                        </a:rPr>
                        <m:t>𝑅𝑂𝐴</m:t>
                      </m:r>
                      <m:r>
                        <a:rPr lang="pt-BR" altLang="pt-BR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𝐿𝑢𝑐𝑟𝑜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𝑂𝑝𝑒𝑟𝑎𝑐𝑖𝑜𝑛𝑎𝑙</m:t>
                          </m:r>
                        </m:num>
                        <m:den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𝐴𝑡𝑖𝑣𝑜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𝑇𝑜𝑡𝑎𝑙</m:t>
                          </m:r>
                        </m:den>
                      </m:f>
                    </m:oMath>
                  </m:oMathPara>
                </a14:m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00100" lvl="1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b="1" dirty="0">
                    <a:latin typeface="Times New Roman" pitchFamily="18" charset="0"/>
                    <a:cs typeface="Times New Roman" pitchFamily="18" charset="0"/>
                  </a:rPr>
                  <a:t>Retorno s/ </a:t>
                </a:r>
                <a:r>
                  <a:rPr lang="pt-BR" altLang="pt-BR" sz="2400" b="1" dirty="0" smtClean="0">
                    <a:latin typeface="Times New Roman" pitchFamily="18" charset="0"/>
                    <a:cs typeface="Times New Roman" pitchFamily="18" charset="0"/>
                  </a:rPr>
                  <a:t>Patrimônio Líquido </a:t>
                </a:r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pt-BR" altLang="pt-BR" sz="2400" dirty="0" err="1">
                    <a:latin typeface="Times New Roman" pitchFamily="18" charset="0"/>
                    <a:cs typeface="Times New Roman" pitchFamily="18" charset="0"/>
                  </a:rPr>
                  <a:t>Return</a:t>
                </a:r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400" dirty="0" err="1">
                    <a:latin typeface="Times New Roman" pitchFamily="18" charset="0"/>
                    <a:cs typeface="Times New Roman" pitchFamily="18" charset="0"/>
                  </a:rPr>
                  <a:t>on</a:t>
                </a:r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400" dirty="0" err="1" smtClean="0">
                    <a:latin typeface="Times New Roman" pitchFamily="18" charset="0"/>
                    <a:cs typeface="Times New Roman" pitchFamily="18" charset="0"/>
                  </a:rPr>
                  <a:t>Equity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- ROE)</a:t>
                </a: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00100" lvl="1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i="1" dirty="0" smtClean="0">
                  <a:latin typeface="Cambria Math"/>
                  <a:cs typeface="Times New Roman" pitchFamily="18" charset="0"/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2400" i="1">
                          <a:latin typeface="Cambria Math"/>
                          <a:cs typeface="Times New Roman" pitchFamily="18" charset="0"/>
                        </a:rPr>
                        <m:t>𝑅𝑂</m:t>
                      </m:r>
                      <m:r>
                        <a:rPr lang="pt-BR" altLang="pt-BR" sz="2400" b="0" i="1" smtClean="0">
                          <a:latin typeface="Cambria Math"/>
                          <a:cs typeface="Times New Roman" pitchFamily="18" charset="0"/>
                        </a:rPr>
                        <m:t>𝐸</m:t>
                      </m:r>
                      <m:r>
                        <a:rPr lang="pt-BR" altLang="pt-BR" sz="240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pt-BR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pt-BR" altLang="pt-BR" sz="2400" i="1">
                              <a:latin typeface="Cambria Math"/>
                              <a:cs typeface="Times New Roman" pitchFamily="18" charset="0"/>
                            </a:rPr>
                            <m:t>𝐿𝑢𝑐𝑟𝑜</m:t>
                          </m:r>
                          <m:r>
                            <a:rPr lang="pt-BR" altLang="pt-BR" sz="2400" i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𝐿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í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𝑞𝑢𝑖𝑑𝑜</m:t>
                          </m:r>
                        </m:num>
                        <m:den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𝑃𝑎𝑡𝑟𝑖𝑚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ô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𝑛𝑖𝑜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𝐿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í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𝑞𝑢𝑖𝑑𝑜</m:t>
                          </m:r>
                        </m:den>
                      </m:f>
                    </m:oMath>
                  </m:oMathPara>
                </a14:m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b="1" dirty="0" smtClean="0">
                    <a:latin typeface="Times New Roman" pitchFamily="18" charset="0"/>
                    <a:cs typeface="Times New Roman" pitchFamily="18" charset="0"/>
                  </a:rPr>
                  <a:t>Giro do Ativo</a:t>
                </a:r>
                <a:endParaRPr lang="pt-BR" altLang="pt-BR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pt-BR" altLang="pt-BR" sz="2400" dirty="0" smtClean="0">
                    <a:cs typeface="Times New Roman" pitchFamily="18" charset="0"/>
                  </a:rPr>
                  <a:t>		</a:t>
                </a:r>
                <a:r>
                  <a:rPr lang="pt-BR" altLang="pt-BR" sz="2800" dirty="0" smtClean="0">
                    <a:cs typeface="Times New Roman" pitchFamily="18" charset="0"/>
                  </a:rPr>
                  <a:t>Giro do ativo</a:t>
                </a:r>
                <a14:m>
                  <m:oMath xmlns:m="http://schemas.openxmlformats.org/officeDocument/2006/math">
                    <m:r>
                      <a:rPr lang="pt-BR" altLang="pt-BR" sz="28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2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800" b="0" i="1" smtClean="0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num>
                      <m:den>
                        <m:r>
                          <a:rPr lang="pt-BR" altLang="pt-BR" sz="2800" b="0" i="1" smtClean="0">
                            <a:latin typeface="Cambria Math"/>
                            <a:cs typeface="Times New Roman" pitchFamily="18" charset="0"/>
                          </a:rPr>
                          <m:t>𝐴𝑡𝑖𝑣𝑜</m:t>
                        </m:r>
                        <m:r>
                          <a:rPr lang="pt-BR" altLang="pt-BR" sz="2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2800" b="0" i="1" smtClean="0">
                            <a:latin typeface="Cambria Math"/>
                            <a:cs typeface="Times New Roman" pitchFamily="18" charset="0"/>
                          </a:rPr>
                          <m:t>𝑇𝑜𝑡𝑎𝑙</m:t>
                        </m:r>
                      </m:den>
                    </m:f>
                  </m:oMath>
                </a14:m>
                <a:endParaRPr lang="pt-BR" altLang="pt-BR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56" y="1476141"/>
                <a:ext cx="7992104" cy="4962449"/>
              </a:xfrm>
              <a:prstGeom prst="rect">
                <a:avLst/>
              </a:prstGeom>
              <a:blipFill rotWithShape="1">
                <a:blip r:embed="rId2"/>
                <a:stretch>
                  <a:fillRect l="-9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61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 smtClean="0">
                <a:latin typeface="Times New Roman" pitchFamily="18" charset="0"/>
                <a:cs typeface="Times New Roman" pitchFamily="18" charset="0"/>
              </a:rPr>
              <a:t>Rentabilidade e Giro do Ativo: Exemplo</a:t>
            </a:r>
            <a:endParaRPr lang="pt-BR" sz="3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54915" y="1854706"/>
                <a:ext cx="7992104" cy="4122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Uma determinada empresa apresenta as seguintes informações:1) Receita de vendas do período : 1.450.000; 2) Lucro operacional: 420.000; 3) Lucro líquido: 245.000; 4) Ativo Total: 2.500.000; e 5) Patrimônio líquido: 950.000.</a:t>
                </a: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2400" b="0" i="1" smtClean="0">
                        <a:latin typeface="Cambria Math"/>
                        <a:cs typeface="Times New Roman" pitchFamily="18" charset="0"/>
                      </a:rPr>
                      <m:t>𝑅𝑂𝐴</m:t>
                    </m:r>
                    <m:r>
                      <a:rPr lang="pt-BR" altLang="pt-BR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420.000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2.500.000</m:t>
                        </m:r>
                      </m:den>
                    </m:f>
                  </m:oMath>
                </a14:m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= 16,80%</a:t>
                </a: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2400" i="1">
                        <a:latin typeface="Cambria Math"/>
                        <a:cs typeface="Times New Roman" pitchFamily="18" charset="0"/>
                      </a:rPr>
                      <m:t>𝑅𝑂</m:t>
                    </m:r>
                    <m:r>
                      <a:rPr lang="pt-BR" altLang="pt-BR" sz="2400" b="0" i="1" smtClean="0">
                        <a:latin typeface="Cambria Math"/>
                        <a:cs typeface="Times New Roman" pitchFamily="18" charset="0"/>
                      </a:rPr>
                      <m:t>𝐸</m:t>
                    </m:r>
                    <m:r>
                      <a:rPr lang="pt-BR" altLang="pt-BR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245.000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950.000</m:t>
                        </m:r>
                      </m:den>
                    </m:f>
                  </m:oMath>
                </a14:m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25.79%</a:t>
                </a: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Giro do </a:t>
                </a:r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tivo</a:t>
                </a:r>
                <a14:m>
                  <m:oMath xmlns:m="http://schemas.openxmlformats.org/officeDocument/2006/math">
                    <m:r>
                      <a:rPr lang="pt-BR" altLang="pt-BR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1.450.000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2.500.000</m:t>
                        </m:r>
                      </m:den>
                    </m:f>
                  </m:oMath>
                </a14:m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0,58</a:t>
                </a: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15" y="1854706"/>
                <a:ext cx="7992104" cy="4122154"/>
              </a:xfrm>
              <a:prstGeom prst="rect">
                <a:avLst/>
              </a:prstGeom>
              <a:blipFill rotWithShape="1">
                <a:blip r:embed="rId2"/>
                <a:stretch>
                  <a:fillRect l="-992" t="-2071" r="-12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825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 smtClean="0">
                <a:latin typeface="Times New Roman" pitchFamily="18" charset="0"/>
                <a:cs typeface="Times New Roman" pitchFamily="18" charset="0"/>
              </a:rPr>
              <a:t>Decomposição do ROA: margem e giro</a:t>
            </a:r>
            <a:endParaRPr lang="pt-BR" sz="3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54915" y="1854706"/>
                <a:ext cx="7992104" cy="3995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Uma determinada empresa apresenta as seguintes informações:1)</a:t>
                </a:r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 ) Receita de vendas do período : 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1.450.000; 2) Lucro operacional: 420.000; </a:t>
                </a:r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) Ativo Total: 2.500.000</a:t>
                </a: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𝑹𝑶𝑨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𝒎𝒂𝒓𝒈𝒆𝒎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𝒐𝒑𝒆𝒓𝒂𝒄𝒊𝒐𝒏𝒂𝒍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 ∗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𝒈𝒊𝒓𝒐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𝒅𝒐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𝒂𝒕𝒊𝒗𝒐</m:t>
                    </m:r>
                  </m:oMath>
                </a14:m>
                <a:endParaRPr lang="pt-BR" altLang="pt-BR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2400" b="0" i="1" smtClean="0">
                        <a:latin typeface="Cambria Math"/>
                        <a:cs typeface="Times New Roman" pitchFamily="18" charset="0"/>
                      </a:rPr>
                      <m:t>𝑅𝑂𝐴</m:t>
                    </m:r>
                    <m:r>
                      <a:rPr lang="pt-BR" altLang="pt-BR" sz="2400" b="0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𝐿𝑢𝑐𝑟𝑜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𝑂𝑝𝑒𝑟𝑎𝑐𝑖𝑜𝑛𝑎𝑙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den>
                    </m:f>
                    <m:r>
                      <a:rPr lang="pt-BR" altLang="pt-BR" sz="2400" b="0" i="0" smtClean="0">
                        <a:latin typeface="Cambria Math"/>
                        <a:cs typeface="Times New Roman" pitchFamily="18" charset="0"/>
                      </a:rPr>
                      <m:t> . </m:t>
                    </m:r>
                    <m:f>
                      <m:fPr>
                        <m:ctrlP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𝐴𝑡𝑖𝑣𝑜</m:t>
                        </m:r>
                      </m:den>
                    </m:f>
                  </m:oMath>
                </a14:m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2400" i="1">
                        <a:latin typeface="Cambria Math"/>
                        <a:cs typeface="Times New Roman" pitchFamily="18" charset="0"/>
                      </a:rPr>
                      <m:t>𝑅𝑂𝐴</m:t>
                    </m:r>
                    <m:r>
                      <a:rPr lang="pt-BR" altLang="pt-BR" sz="2400" i="1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420.000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1.450.000</m:t>
                        </m:r>
                      </m:den>
                    </m:f>
                    <m:r>
                      <a:rPr lang="pt-BR" altLang="pt-BR" sz="2400">
                        <a:latin typeface="Cambria Math"/>
                        <a:cs typeface="Times New Roman" pitchFamily="18" charset="0"/>
                      </a:rPr>
                      <m:t> . </m:t>
                    </m:r>
                    <m:f>
                      <m:fPr>
                        <m:ctrlP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1.450.000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2.500.000</m:t>
                        </m:r>
                      </m:den>
                    </m:f>
                  </m:oMath>
                </a14:m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= 0,2897 . 0,58 = 16,80%</a:t>
                </a: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15" y="1854706"/>
                <a:ext cx="7992104" cy="3995966"/>
              </a:xfrm>
              <a:prstGeom prst="rect">
                <a:avLst/>
              </a:prstGeom>
              <a:blipFill rotWithShape="1">
                <a:blip r:embed="rId2"/>
                <a:stretch>
                  <a:fillRect l="-992" t="-2134" r="-12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316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 smtClean="0">
                <a:latin typeface="Times New Roman" pitchFamily="18" charset="0"/>
                <a:cs typeface="Times New Roman" pitchFamily="18" charset="0"/>
              </a:rPr>
              <a:t>Decomposição do ROE: margem e giro</a:t>
            </a:r>
            <a:endParaRPr lang="pt-BR" sz="3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54915" y="1854706"/>
                <a:ext cx="7992104" cy="4385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Uma determinada empresa apresenta as seguintes informações:1) Receita de vendas do período : 1.450.000; 2</a:t>
                </a:r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Lucro líquido: 245.000; 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e 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3) </a:t>
                </a:r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Patrimônio líquido: 950.000.</a:t>
                </a: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𝑹𝑶𝑬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𝒎𝒂𝒓𝒈𝒆𝒎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í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𝒒𝒖𝒊𝒅𝒂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 ∗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𝒈𝒊𝒓𝒐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𝒅𝒐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2400" b="1" i="1" smtClean="0">
                        <a:latin typeface="Cambria Math"/>
                        <a:cs typeface="Times New Roman" pitchFamily="18" charset="0"/>
                      </a:rPr>
                      <m:t>𝑷𝑳</m:t>
                    </m:r>
                  </m:oMath>
                </a14:m>
                <a:endParaRPr lang="pt-BR" altLang="pt-BR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2400" b="0" i="1" smtClean="0">
                        <a:latin typeface="Cambria Math"/>
                        <a:cs typeface="Times New Roman" pitchFamily="18" charset="0"/>
                      </a:rPr>
                      <m:t>𝑅𝑂𝐸</m:t>
                    </m:r>
                    <m:r>
                      <a:rPr lang="pt-BR" altLang="pt-BR" sz="2400" b="0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𝐿𝑢𝑐𝑟𝑜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𝐿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í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𝑞𝑢𝑖𝑑𝑜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den>
                    </m:f>
                    <m:r>
                      <a:rPr lang="pt-BR" altLang="pt-BR" sz="2400" b="0" i="0" smtClean="0">
                        <a:latin typeface="Cambria Math"/>
                        <a:cs typeface="Times New Roman" pitchFamily="18" charset="0"/>
                      </a:rPr>
                      <m:t> . </m:t>
                    </m:r>
                    <m:f>
                      <m:fPr>
                        <m:ctrlP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𝑃𝑎𝑡𝑟𝑖𝑚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ô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𝑛𝑖𝑜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𝐿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í</m:t>
                        </m:r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𝑞𝑢𝑖𝑑𝑜</m:t>
                        </m:r>
                      </m:den>
                    </m:f>
                  </m:oMath>
                </a14:m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2400" i="1">
                        <a:latin typeface="Cambria Math"/>
                        <a:cs typeface="Times New Roman" pitchFamily="18" charset="0"/>
                      </a:rPr>
                      <m:t>𝑅𝑂</m:t>
                    </m:r>
                    <m:r>
                      <a:rPr lang="pt-BR" altLang="pt-BR" sz="2400" b="0" i="1" smtClean="0">
                        <a:latin typeface="Cambria Math"/>
                        <a:cs typeface="Times New Roman" pitchFamily="18" charset="0"/>
                      </a:rPr>
                      <m:t>𝐸</m:t>
                    </m:r>
                    <m:r>
                      <a:rPr lang="pt-BR" altLang="pt-BR" sz="2400" i="1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245.000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1.450.000</m:t>
                        </m:r>
                      </m:den>
                    </m:f>
                    <m:r>
                      <a:rPr lang="pt-BR" altLang="pt-BR" sz="2400">
                        <a:latin typeface="Cambria Math"/>
                        <a:cs typeface="Times New Roman" pitchFamily="18" charset="0"/>
                      </a:rPr>
                      <m:t> . </m:t>
                    </m:r>
                    <m:f>
                      <m:fPr>
                        <m:ctrlP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1.450.000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950.000</m:t>
                        </m:r>
                      </m:den>
                    </m:f>
                  </m:oMath>
                </a14:m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= 0,1690 . 1,5263 = 25,79%</a:t>
                </a: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15" y="1854706"/>
                <a:ext cx="7992104" cy="4385431"/>
              </a:xfrm>
              <a:prstGeom prst="rect">
                <a:avLst/>
              </a:prstGeom>
              <a:blipFill rotWithShape="1">
                <a:blip r:embed="rId2"/>
                <a:stretch>
                  <a:fillRect l="-992" t="-1944" r="-12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707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 smtClean="0">
                <a:latin typeface="Times New Roman" pitchFamily="18" charset="0"/>
                <a:cs typeface="Times New Roman" pitchFamily="18" charset="0"/>
              </a:rPr>
              <a:t>Outra forma de cálculo do ROE</a:t>
            </a:r>
            <a:endParaRPr lang="pt-BR" sz="3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54915" y="1854706"/>
                <a:ext cx="7992104" cy="4575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2100" b="0" i="1" smtClean="0">
                        <a:latin typeface="Cambria Math"/>
                        <a:cs typeface="Times New Roman" pitchFamily="18" charset="0"/>
                      </a:rPr>
                      <m:t>𝑅𝑂𝐸</m:t>
                    </m:r>
                    <m:r>
                      <a:rPr lang="pt-BR" altLang="pt-BR" sz="21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pt-BR" altLang="pt-BR" sz="2100" b="0" i="1" smtClean="0">
                        <a:latin typeface="Cambria Math"/>
                        <a:cs typeface="Times New Roman" pitchFamily="18" charset="0"/>
                      </a:rPr>
                      <m:t>𝑅𝑂𝐴</m:t>
                    </m:r>
                    <m:r>
                      <a:rPr lang="pt-BR" altLang="pt-BR" sz="21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d>
                      <m:dPr>
                        <m:ctrlPr>
                          <a:rPr lang="pt-BR" altLang="pt-BR" sz="21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altLang="pt-BR" sz="2100" b="0" i="1" smtClean="0">
                            <a:latin typeface="Cambria Math"/>
                            <a:cs typeface="Times New Roman" pitchFamily="18" charset="0"/>
                          </a:rPr>
                          <m:t>𝑅𝑂𝐴</m:t>
                        </m:r>
                        <m:r>
                          <a:rPr lang="pt-BR" altLang="pt-BR" sz="21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pt-BR" altLang="pt-BR" sz="2100" b="0" i="1" smtClean="0">
                            <a:latin typeface="Cambria Math"/>
                            <a:cs typeface="Times New Roman" pitchFamily="18" charset="0"/>
                          </a:rPr>
                          <m:t>𝐾𝑖</m:t>
                        </m:r>
                      </m:e>
                    </m:d>
                    <m:r>
                      <a:rPr lang="pt-BR" altLang="pt-BR" sz="2100" b="0" i="1" smtClean="0">
                        <a:latin typeface="Cambria Math"/>
                        <a:cs typeface="Times New Roman" pitchFamily="18" charset="0"/>
                      </a:rPr>
                      <m:t>∗ </m:t>
                    </m:r>
                    <m:f>
                      <m:fPr>
                        <m:ctrlPr>
                          <a:rPr lang="pt-BR" altLang="pt-BR" sz="21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100" b="0" i="1" smtClean="0">
                            <a:latin typeface="Cambria Math"/>
                            <a:cs typeface="Times New Roman" pitchFamily="18" charset="0"/>
                          </a:rPr>
                          <m:t>𝑃𝐸</m:t>
                        </m:r>
                      </m:num>
                      <m:den>
                        <m:r>
                          <a:rPr lang="pt-BR" altLang="pt-BR" sz="2100" b="0" i="1" smtClean="0">
                            <a:latin typeface="Cambria Math"/>
                            <a:cs typeface="Times New Roman" pitchFamily="18" charset="0"/>
                          </a:rPr>
                          <m:t>𝑃𝐿</m:t>
                        </m:r>
                      </m:den>
                    </m:f>
                  </m:oMath>
                </a14:m>
                <a:endParaRPr lang="pt-BR" altLang="pt-BR" sz="21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1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00100" lvl="1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100" dirty="0" smtClean="0">
                    <a:latin typeface="Times New Roman" pitchFamily="18" charset="0"/>
                    <a:cs typeface="Times New Roman" pitchFamily="18" charset="0"/>
                  </a:rPr>
                  <a:t>Onde: ROE = </a:t>
                </a:r>
                <a:r>
                  <a:rPr lang="pt-BR" altLang="pt-BR" sz="2100" dirty="0" err="1" smtClean="0">
                    <a:latin typeface="Times New Roman" pitchFamily="18" charset="0"/>
                    <a:cs typeface="Times New Roman" pitchFamily="18" charset="0"/>
                  </a:rPr>
                  <a:t>return</a:t>
                </a:r>
                <a:r>
                  <a:rPr lang="pt-BR" altLang="pt-BR" sz="21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100" dirty="0" err="1" smtClean="0">
                    <a:latin typeface="Times New Roman" pitchFamily="18" charset="0"/>
                    <a:cs typeface="Times New Roman" pitchFamily="18" charset="0"/>
                  </a:rPr>
                  <a:t>on</a:t>
                </a:r>
                <a:r>
                  <a:rPr lang="pt-BR" altLang="pt-BR" sz="21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100" dirty="0" err="1" smtClean="0">
                    <a:latin typeface="Times New Roman" pitchFamily="18" charset="0"/>
                    <a:cs typeface="Times New Roman" pitchFamily="18" charset="0"/>
                  </a:rPr>
                  <a:t>equity</a:t>
                </a:r>
                <a:r>
                  <a:rPr lang="pt-BR" altLang="pt-BR" sz="2100" dirty="0" smtClean="0">
                    <a:latin typeface="Times New Roman" pitchFamily="18" charset="0"/>
                    <a:cs typeface="Times New Roman" pitchFamily="18" charset="0"/>
                  </a:rPr>
                  <a:t>; ROA= </a:t>
                </a:r>
                <a:r>
                  <a:rPr lang="pt-BR" altLang="pt-BR" sz="2100" dirty="0" err="1" smtClean="0">
                    <a:latin typeface="Times New Roman" pitchFamily="18" charset="0"/>
                    <a:cs typeface="Times New Roman" pitchFamily="18" charset="0"/>
                  </a:rPr>
                  <a:t>return</a:t>
                </a:r>
                <a:r>
                  <a:rPr lang="pt-BR" altLang="pt-BR" sz="21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100" dirty="0" err="1" smtClean="0">
                    <a:latin typeface="Times New Roman" pitchFamily="18" charset="0"/>
                    <a:cs typeface="Times New Roman" pitchFamily="18" charset="0"/>
                  </a:rPr>
                  <a:t>on</a:t>
                </a:r>
                <a:r>
                  <a:rPr lang="pt-BR" altLang="pt-BR" sz="21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100" dirty="0" err="1" smtClean="0">
                    <a:latin typeface="Times New Roman" pitchFamily="18" charset="0"/>
                    <a:cs typeface="Times New Roman" pitchFamily="18" charset="0"/>
                  </a:rPr>
                  <a:t>assets</a:t>
                </a:r>
                <a:r>
                  <a:rPr lang="pt-BR" altLang="pt-BR" sz="2100" dirty="0" smtClean="0">
                    <a:latin typeface="Times New Roman" pitchFamily="18" charset="0"/>
                    <a:cs typeface="Times New Roman" pitchFamily="18" charset="0"/>
                  </a:rPr>
                  <a:t>; Ki= custo de capital de terceiros; PE= passivo exigível; PL= patrimônio líquido.</a:t>
                </a:r>
              </a:p>
              <a:p>
                <a:pPr marL="800100" lvl="1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1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1257300" lvl="2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100" dirty="0" smtClean="0">
                    <a:latin typeface="Times New Roman" pitchFamily="18" charset="0"/>
                    <a:cs typeface="Times New Roman" pitchFamily="18" charset="0"/>
                  </a:rPr>
                  <a:t>Exemplo: uma empresa apresenta um ROA de 12%. O custo de capital de terceiros é de 8% e a relação PE/PL é de 25%. Calcule o valor do ROE.</a:t>
                </a:r>
              </a:p>
              <a:p>
                <a:pPr lvl="2" algn="just">
                  <a:lnSpc>
                    <a:spcPct val="90000"/>
                  </a:lnSpc>
                  <a:defRPr/>
                </a:pPr>
                <a:endParaRPr lang="pt-BR" altLang="pt-BR" sz="21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2" algn="just">
                  <a:lnSpc>
                    <a:spcPct val="9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2100" b="0" i="1" smtClean="0">
                          <a:latin typeface="Cambria Math"/>
                          <a:cs typeface="Times New Roman" pitchFamily="18" charset="0"/>
                        </a:rPr>
                        <m:t>𝑅𝑂𝐸</m:t>
                      </m:r>
                      <m:r>
                        <a:rPr lang="pt-BR" altLang="pt-BR" sz="2100" b="0" i="1" smtClean="0">
                          <a:latin typeface="Cambria Math"/>
                          <a:cs typeface="Times New Roman" pitchFamily="18" charset="0"/>
                        </a:rPr>
                        <m:t>=0,12+</m:t>
                      </m:r>
                      <m:d>
                        <m:dPr>
                          <m:ctrlPr>
                            <a:rPr lang="pt-BR" altLang="pt-BR" sz="21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pt-BR" altLang="pt-BR" sz="2100" b="0" i="1" smtClean="0">
                              <a:latin typeface="Cambria Math"/>
                              <a:cs typeface="Times New Roman" pitchFamily="18" charset="0"/>
                            </a:rPr>
                            <m:t>0,12−0,08</m:t>
                          </m:r>
                        </m:e>
                      </m:d>
                      <m:r>
                        <a:rPr lang="pt-BR" altLang="pt-BR" sz="2100" b="0" i="1" smtClean="0">
                          <a:latin typeface="Cambria Math"/>
                          <a:cs typeface="Times New Roman" pitchFamily="18" charset="0"/>
                        </a:rPr>
                        <m:t>∗0,25=13%</m:t>
                      </m:r>
                    </m:oMath>
                  </m:oMathPara>
                </a14:m>
                <a:endParaRPr lang="pt-BR" altLang="pt-BR" sz="21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2" algn="just">
                  <a:lnSpc>
                    <a:spcPct val="90000"/>
                  </a:lnSpc>
                  <a:defRPr/>
                </a:pPr>
                <a:endParaRPr lang="pt-BR" altLang="pt-BR" sz="21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2" algn="just">
                  <a:lnSpc>
                    <a:spcPct val="90000"/>
                  </a:lnSpc>
                  <a:defRPr/>
                </a:pPr>
                <a:r>
                  <a:rPr lang="pt-BR" altLang="pt-BR" sz="2100" b="1" dirty="0" err="1" smtClean="0">
                    <a:latin typeface="Times New Roman" pitchFamily="18" charset="0"/>
                    <a:cs typeface="Times New Roman" pitchFamily="18" charset="0"/>
                  </a:rPr>
                  <a:t>Obs</a:t>
                </a:r>
                <a:r>
                  <a:rPr lang="pt-BR" altLang="pt-BR" sz="2100" b="1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pt-BR" altLang="pt-BR" sz="2100" dirty="0" smtClean="0">
                    <a:latin typeface="Times New Roman" pitchFamily="18" charset="0"/>
                    <a:cs typeface="Times New Roman" pitchFamily="18" charset="0"/>
                  </a:rPr>
                  <a:t>nesse exemplo, a rentabilidade do patrimônio líquido (ROE) é superior a rentabilidade do ativo (ROA). Por que isso acontece?</a:t>
                </a:r>
                <a:endParaRPr lang="pt-BR" altLang="pt-BR" sz="2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15" y="1854706"/>
                <a:ext cx="7992104" cy="4575676"/>
              </a:xfrm>
              <a:prstGeom prst="rect">
                <a:avLst/>
              </a:prstGeom>
              <a:blipFill rotWithShape="1">
                <a:blip r:embed="rId2"/>
                <a:stretch>
                  <a:fillRect r="-992" b="-15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56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 smtClean="0">
                <a:latin typeface="Times New Roman" pitchFamily="18" charset="0"/>
                <a:cs typeface="Times New Roman" pitchFamily="18" charset="0"/>
              </a:rPr>
              <a:t>Grau de Alavancagem Financeira</a:t>
            </a:r>
            <a:endParaRPr lang="pt-BR" sz="3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39552" y="1772804"/>
                <a:ext cx="7992104" cy="382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b="0" dirty="0" smtClean="0">
                    <a:cs typeface="Times New Roman" pitchFamily="18" charset="0"/>
                  </a:rPr>
                  <a:t>GAF</a:t>
                </a:r>
                <a14:m>
                  <m:oMath xmlns:m="http://schemas.openxmlformats.org/officeDocument/2006/math">
                    <m:r>
                      <a:rPr lang="pt-BR" altLang="pt-BR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𝑅𝑂𝐸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𝑅𝑂𝐴</m:t>
                        </m:r>
                      </m:den>
                    </m:f>
                    <m:r>
                      <a:rPr lang="pt-BR" altLang="pt-BR" sz="2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pt-BR" altLang="pt-BR" sz="2400" b="0" dirty="0" smtClean="0"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dirty="0">
                    <a:cs typeface="Times New Roman" pitchFamily="18" charset="0"/>
                  </a:rPr>
                  <a:t>GAF</a:t>
                </a:r>
                <a14:m>
                  <m:oMath xmlns:m="http://schemas.openxmlformats.org/officeDocument/2006/math">
                    <m:r>
                      <a:rPr lang="pt-BR" altLang="pt-BR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  <m:t>𝑅𝑂𝐴</m:t>
                        </m:r>
                        <m: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pt-BR" altLang="pt-BR" sz="24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pt-BR" altLang="pt-BR" sz="2400" i="1">
                                <a:latin typeface="Cambria Math"/>
                                <a:cs typeface="Times New Roman" pitchFamily="18" charset="0"/>
                              </a:rPr>
                              <m:t>𝑅𝑂𝐴</m:t>
                            </m:r>
                            <m:r>
                              <a:rPr lang="pt-BR" altLang="pt-BR" sz="2400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pt-BR" altLang="pt-BR" sz="2400" i="1">
                                <a:latin typeface="Cambria Math"/>
                                <a:cs typeface="Times New Roman" pitchFamily="18" charset="0"/>
                              </a:rPr>
                              <m:t>𝐾𝑖</m:t>
                            </m:r>
                          </m:e>
                        </m:d>
                        <m: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  <m:t>∗ </m:t>
                        </m:r>
                        <m:f>
                          <m:fPr>
                            <m:ctrlPr>
                              <a:rPr lang="pt-BR" altLang="pt-BR" sz="24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altLang="pt-BR" sz="2400" i="1">
                                <a:latin typeface="Cambria Math"/>
                                <a:cs typeface="Times New Roman" pitchFamily="18" charset="0"/>
                              </a:rPr>
                              <m:t>𝑃𝐸</m:t>
                            </m:r>
                          </m:num>
                          <m:den>
                            <m:r>
                              <a:rPr lang="pt-BR" altLang="pt-BR" sz="2400" i="1">
                                <a:latin typeface="Cambria Math"/>
                                <a:cs typeface="Times New Roman" pitchFamily="18" charset="0"/>
                              </a:rPr>
                              <m:t>𝑃𝐿</m:t>
                            </m:r>
                          </m:den>
                        </m:f>
                      </m:num>
                      <m:den>
                        <m: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  <m:t>𝑅𝑂𝐴</m:t>
                        </m:r>
                      </m:den>
                    </m:f>
                  </m:oMath>
                </a14:m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Exemplo: </a:t>
                </a:r>
                <a:r>
                  <a:rPr lang="pt-BR" altLang="pt-BR" sz="2400" dirty="0">
                    <a:cs typeface="Times New Roman" pitchFamily="18" charset="0"/>
                  </a:rPr>
                  <a:t>GAF</a:t>
                </a:r>
                <a14:m>
                  <m:oMath xmlns:m="http://schemas.openxmlformats.org/officeDocument/2006/math">
                    <m:r>
                      <a:rPr lang="pt-BR" altLang="pt-BR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0,13</m:t>
                        </m:r>
                      </m:num>
                      <m:den>
                        <m:r>
                          <a:rPr lang="pt-BR" altLang="pt-BR" sz="2400" b="0" i="1" smtClean="0">
                            <a:latin typeface="Cambria Math"/>
                            <a:cs typeface="Times New Roman" pitchFamily="18" charset="0"/>
                          </a:rPr>
                          <m:t>0,12</m:t>
                        </m:r>
                      </m:den>
                    </m:f>
                    <m:r>
                      <a:rPr lang="pt-BR" altLang="pt-BR" sz="2400" b="0" i="1" smtClean="0">
                        <a:latin typeface="Cambria Math"/>
                        <a:cs typeface="Times New Roman" pitchFamily="18" charset="0"/>
                      </a:rPr>
                      <m:t>=1,0833</m:t>
                    </m:r>
                    <m:r>
                      <a:rPr lang="pt-BR" altLang="pt-BR" sz="24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pt-BR" altLang="pt-BR" sz="2400" dirty="0" smtClean="0"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200" dirty="0" smtClean="0"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2200" dirty="0" smtClean="0">
                  <a:cs typeface="Times New Roman" pitchFamily="18" charset="0"/>
                </a:endParaRPr>
              </a:p>
              <a:p>
                <a:pPr marL="800100" lvl="1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100" dirty="0" smtClean="0">
                    <a:cs typeface="Times New Roman" pitchFamily="18" charset="0"/>
                  </a:rPr>
                  <a:t>Isso acontece porque o spread econômico (ROA-KI),ponderado pela relação PE/PL, pertence aos proprietários da empresa.  </a:t>
                </a:r>
                <a:endParaRPr lang="pt-BR" altLang="pt-BR" sz="2100" dirty="0"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72804"/>
                <a:ext cx="7992104" cy="3829575"/>
              </a:xfrm>
              <a:prstGeom prst="rect">
                <a:avLst/>
              </a:prstGeom>
              <a:blipFill rotWithShape="1">
                <a:blip r:embed="rId2"/>
                <a:stretch>
                  <a:fillRect l="-1068" t="-159" r="-9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21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 smtClean="0">
                <a:latin typeface="Times New Roman" pitchFamily="18" charset="0"/>
                <a:cs typeface="Times New Roman" pitchFamily="18" charset="0"/>
              </a:rPr>
              <a:t>Grau de Alavancagem Financeira: analogia</a:t>
            </a:r>
            <a:endParaRPr lang="pt-BR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angorra é um brinquedo que consiste de uma tábua longa e estreit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741682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752020" y="1772816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Situação B</a:t>
            </a:r>
          </a:p>
          <a:p>
            <a:pPr algn="ctr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(ROA-Ki) &gt; 0  Spread econômico positivo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3715044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Situação A</a:t>
            </a:r>
          </a:p>
          <a:p>
            <a:pPr algn="ctr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(ROA-Ki) &lt; 0  Spread econômico negativo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526473" y="188640"/>
            <a:ext cx="8149984" cy="539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pt-BR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447393" y="1772816"/>
            <a:ext cx="822888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Gasto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é todo sacrifício para a aquisição de um bem ou serviço com pagamento no ato ou no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futuro.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Custo: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Custo é o valor gasto com bens e serviços para a produção de outros bens e serviços. Exemplos: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matéria-prima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, energia aplicada na produção de bens, salários e encargos do pessoal da produção.</a:t>
            </a: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Despesa: 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Valor gasto com bens e serviços relativos à manutenção da atividade da empresa, bem como aos esforços para a obtenção de receitas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por meio da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venda dos produtos. Exemplos: Materiais de escritório, Salários da administração.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26473" y="458329"/>
            <a:ext cx="8149984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Definições: gasto, custo e despesa</a:t>
            </a:r>
            <a:endParaRPr lang="pt-BR" sz="4000" b="1" dirty="0">
              <a:solidFill>
                <a:srgbClr val="1E2C7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526473" y="188640"/>
            <a:ext cx="8149984" cy="70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 smtClean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Reconhecimento de Receitas e Despesas</a:t>
            </a:r>
            <a:endParaRPr lang="pt-BR" sz="3000" b="1" dirty="0">
              <a:solidFill>
                <a:srgbClr val="1E2C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47642" y="1052736"/>
            <a:ext cx="81499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Reconhecimento da Receita:</a:t>
            </a:r>
          </a:p>
          <a:p>
            <a:pPr marL="0" lvl="1">
              <a:lnSpc>
                <a:spcPct val="150000"/>
              </a:lnSpc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2100" dirty="0">
                <a:latin typeface="Times New Roman" pitchFamily="18" charset="0"/>
                <a:cs typeface="Times New Roman" pitchFamily="18" charset="0"/>
              </a:rPr>
              <a:t>se reconhecer uma receita, é necessário que sejam preenchidos todos os requisitos que seguem:</a:t>
            </a:r>
          </a:p>
          <a:p>
            <a:pPr marL="342900" lvl="2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100" dirty="0">
                <a:latin typeface="Times New Roman" pitchFamily="18" charset="0"/>
                <a:cs typeface="Times New Roman" pitchFamily="18" charset="0"/>
              </a:rPr>
              <a:t>os riscos e benefícios do bem devem ser transferidos ao comprador;</a:t>
            </a:r>
          </a:p>
          <a:p>
            <a:pPr marL="342900" lvl="2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100" dirty="0">
                <a:latin typeface="Times New Roman" pitchFamily="18" charset="0"/>
                <a:cs typeface="Times New Roman" pitchFamily="18" charset="0"/>
              </a:rPr>
              <a:t>o vendedor recebeu caixa ou algo que pode, confiavelmente, ser conversível em caixa;</a:t>
            </a:r>
          </a:p>
          <a:p>
            <a:pPr marL="342900" lvl="2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100" dirty="0">
                <a:latin typeface="Times New Roman" pitchFamily="18" charset="0"/>
                <a:cs typeface="Times New Roman" pitchFamily="18" charset="0"/>
              </a:rPr>
              <a:t>o vendedor consegue estimar com razoável precisão as despesas ainda não cumpridas decorrentes da receita.</a:t>
            </a:r>
          </a:p>
          <a:p>
            <a:pPr>
              <a:lnSpc>
                <a:spcPct val="150000"/>
              </a:lnSpc>
            </a:pPr>
            <a:r>
              <a:rPr lang="pt-BR" sz="2100" b="1" dirty="0">
                <a:latin typeface="Times New Roman" pitchFamily="18" charset="0"/>
                <a:cs typeface="Times New Roman" pitchFamily="18" charset="0"/>
              </a:rPr>
              <a:t>Reconhecimento de despesa: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100" dirty="0">
                <a:latin typeface="Times New Roman" pitchFamily="18" charset="0"/>
                <a:cs typeface="Times New Roman" pitchFamily="18" charset="0"/>
              </a:rPr>
              <a:t>Confrontação receita e despesa – </a:t>
            </a:r>
            <a:r>
              <a:rPr lang="pt-BR" sz="2100" b="1" dirty="0">
                <a:latin typeface="Times New Roman" pitchFamily="18" charset="0"/>
                <a:cs typeface="Times New Roman" pitchFamily="18" charset="0"/>
              </a:rPr>
              <a:t>Princípio da Competência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100" dirty="0">
                <a:latin typeface="Times New Roman" pitchFamily="18" charset="0"/>
                <a:cs typeface="Times New Roman" pitchFamily="18" charset="0"/>
              </a:rPr>
              <a:t>Despesa é um consumo de ativo para gerar receitas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0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1678182"/>
            <a:ext cx="7992104" cy="649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sz="2200" dirty="0" smtClean="0"/>
              <a:t>Determinada empresa </a:t>
            </a:r>
            <a:r>
              <a:rPr lang="pt-BR" sz="2200" dirty="0"/>
              <a:t>fabrica equipamentos de </a:t>
            </a:r>
            <a:r>
              <a:rPr lang="pt-BR" sz="2200" dirty="0" smtClean="0"/>
              <a:t>precisão. Segue abaixo algumas informações econômicas e financeiras dessa empresa:</a:t>
            </a:r>
            <a:endParaRPr lang="pt-BR" sz="2200" dirty="0"/>
          </a:p>
          <a:p>
            <a:pPr lvl="1" algn="just">
              <a:lnSpc>
                <a:spcPct val="90000"/>
              </a:lnSpc>
              <a:defRPr/>
            </a:pPr>
            <a:r>
              <a:rPr lang="pt-BR" sz="2200" dirty="0" smtClean="0"/>
              <a:t>Recebeu </a:t>
            </a:r>
            <a:r>
              <a:rPr lang="pt-BR" sz="2200" dirty="0"/>
              <a:t>um pedido em 11/novembro/x1,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pt-BR" sz="2200" dirty="0"/>
              <a:t>Fechou o pedido de compra de matéria-prima em 25/novembro/x1,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pt-BR" sz="2200" dirty="0"/>
              <a:t>Pagou a matéria-prima em 30/novembro/x1,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pt-BR" sz="2200" dirty="0"/>
              <a:t>Completou a produção em 15/dezembro/x1,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pt-BR" sz="2200" dirty="0"/>
              <a:t>Entregou ao cliente o equipamento em 17/dezembro/x1,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pt-BR" sz="2200" dirty="0"/>
              <a:t>Cliente pagou a 1ª de 3 parcelas em 20/dezembro/x1,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pt-BR" sz="2200" dirty="0"/>
              <a:t>Cliente pagou a última parcela em 20/fevereiro/x2</a:t>
            </a:r>
            <a:r>
              <a:rPr lang="pt-BR" sz="2000" dirty="0"/>
              <a:t>.</a:t>
            </a:r>
          </a:p>
          <a:p>
            <a:pPr marL="342000" lvl="1">
              <a:defRPr/>
            </a:pPr>
            <a:endParaRPr lang="pt-BR" sz="2000" dirty="0"/>
          </a:p>
          <a:p>
            <a:pPr marL="342000" lvl="1" algn="ctr">
              <a:defRPr/>
            </a:pPr>
            <a:r>
              <a:rPr lang="pt-BR" sz="2200" b="1" dirty="0"/>
              <a:t>Quando a contabilidade reconhece a receita?</a:t>
            </a:r>
          </a:p>
          <a:p>
            <a:pPr marL="342000" lvl="1" algn="ctr">
              <a:defRPr/>
            </a:pPr>
            <a:endParaRPr lang="pt-BR" sz="2200" b="1" dirty="0"/>
          </a:p>
          <a:p>
            <a:pPr marL="0" lvl="1">
              <a:lnSpc>
                <a:spcPct val="150000"/>
              </a:lnSpc>
            </a:pPr>
            <a:endParaRPr lang="pt-BR" sz="2000" dirty="0">
              <a:solidFill>
                <a:srgbClr val="1E2C76"/>
              </a:solidFill>
            </a:endParaRPr>
          </a:p>
          <a:p>
            <a:pPr>
              <a:lnSpc>
                <a:spcPct val="150000"/>
              </a:lnSpc>
            </a:pPr>
            <a:endParaRPr lang="pt-BR" altLang="pt-BR" sz="2000" dirty="0">
              <a:solidFill>
                <a:srgbClr val="1E2C76"/>
              </a:solidFill>
            </a:endParaRPr>
          </a:p>
          <a:p>
            <a:pPr>
              <a:lnSpc>
                <a:spcPct val="150000"/>
              </a:lnSpc>
            </a:pPr>
            <a:endParaRPr lang="pt-BR" sz="4000" dirty="0">
              <a:solidFill>
                <a:srgbClr val="1E2C76"/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188640"/>
            <a:ext cx="76328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Regime de Caixa e Regime de Competência</a:t>
            </a:r>
          </a:p>
          <a:p>
            <a:pPr marL="0" lvl="1">
              <a:lnSpc>
                <a:spcPct val="150000"/>
              </a:lnSpc>
            </a:pPr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Exemplo 1</a:t>
            </a:r>
          </a:p>
        </p:txBody>
      </p:sp>
    </p:spTree>
    <p:extLst>
      <p:ext uri="{BB962C8B-B14F-4D97-AF65-F5344CB8AC3E}">
        <p14:creationId xmlns:p14="http://schemas.microsoft.com/office/powerpoint/2010/main" val="369453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3725" y="332656"/>
            <a:ext cx="8064896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dirty="0" smtClean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Regime de </a:t>
            </a:r>
            <a:r>
              <a:rPr lang="pt-BR" sz="3200" b="1" dirty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Caixa e </a:t>
            </a:r>
            <a:r>
              <a:rPr lang="pt-BR" sz="3200" b="1" dirty="0" smtClean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Regime de </a:t>
            </a:r>
            <a:r>
              <a:rPr lang="pt-BR" sz="3200" b="1" dirty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Competência</a:t>
            </a:r>
          </a:p>
          <a:p>
            <a:pPr marL="0" lvl="1">
              <a:lnSpc>
                <a:spcPct val="150000"/>
              </a:lnSpc>
            </a:pPr>
            <a:endParaRPr lang="pt-BR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50000"/>
              </a:lnSpc>
            </a:pP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Exemplo </a:t>
            </a:r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pt-BR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Empresa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X:</a:t>
            </a:r>
          </a:p>
          <a:p>
            <a:pPr marL="0" lvl="1"/>
            <a:r>
              <a:rPr lang="pt-BR" sz="2200" u="sng" dirty="0">
                <a:latin typeface="Times New Roman" pitchFamily="18" charset="0"/>
                <a:cs typeface="Times New Roman" pitchFamily="18" charset="0"/>
              </a:rPr>
              <a:t>Receita de </a:t>
            </a:r>
            <a:r>
              <a:rPr lang="pt-BR" sz="2200" u="sng" dirty="0" smtClean="0">
                <a:latin typeface="Times New Roman" pitchFamily="18" charset="0"/>
                <a:cs typeface="Times New Roman" pitchFamily="18" charset="0"/>
              </a:rPr>
              <a:t>Vendas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R$ 360.000,00</a:t>
            </a:r>
          </a:p>
          <a:p>
            <a:pPr marL="0" lvl="1"/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20% no período e 80% no futuro.</a:t>
            </a:r>
          </a:p>
          <a:p>
            <a:pPr marL="0" lvl="1"/>
            <a:r>
              <a:rPr lang="pt-BR" sz="2200" u="sng" dirty="0">
                <a:latin typeface="Times New Roman" pitchFamily="18" charset="0"/>
                <a:cs typeface="Times New Roman" pitchFamily="18" charset="0"/>
              </a:rPr>
              <a:t>Despesas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: R$ 200.000,00</a:t>
            </a:r>
          </a:p>
          <a:p>
            <a:pPr marL="0" lvl="1"/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80% no período e 20% no futuro.</a:t>
            </a:r>
          </a:p>
          <a:p>
            <a:pPr marL="0" lvl="1">
              <a:lnSpc>
                <a:spcPct val="150000"/>
              </a:lnSpc>
            </a:pPr>
            <a:endParaRPr lang="pt-BR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03540"/>
              </p:ext>
            </p:extLst>
          </p:nvPr>
        </p:nvGraphicFramePr>
        <p:xfrm>
          <a:off x="755576" y="3933054"/>
          <a:ext cx="7056784" cy="2304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4345"/>
                <a:gridCol w="2241568"/>
                <a:gridCol w="2130871"/>
              </a:tblGrid>
              <a:tr h="5760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Período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Competência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Caixa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760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Receitas de Vendas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360.000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72.000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760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Despesas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(200.000)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(160.000)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760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Resultado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160.000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(88.000)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20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188640"/>
            <a:ext cx="76328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Regime de Caixa e Regime de Competência</a:t>
            </a:r>
          </a:p>
          <a:p>
            <a:pPr marL="0" lvl="1">
              <a:lnSpc>
                <a:spcPct val="150000"/>
              </a:lnSpc>
            </a:pPr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Exemplo 3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64896795-C60F-4824-A637-A92DE4915D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456" t="25688" r="26630" b="14186"/>
          <a:stretch/>
        </p:blipFill>
        <p:spPr>
          <a:xfrm>
            <a:off x="251520" y="1481302"/>
            <a:ext cx="8892480" cy="526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577044" y="561954"/>
            <a:ext cx="8149984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Apresentação DRE</a:t>
            </a:r>
            <a:endParaRPr lang="pt-BR" sz="4000" b="1" dirty="0">
              <a:solidFill>
                <a:srgbClr val="1E2C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63604" y="1772816"/>
            <a:ext cx="7776864" cy="4877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8000"/>
              </a:buClr>
              <a:buNone/>
              <a:defRPr/>
            </a:pPr>
            <a:r>
              <a:rPr lang="pt-BR" sz="2500" b="1" dirty="0" smtClean="0">
                <a:latin typeface="Times New Roman" pitchFamily="18" charset="0"/>
                <a:cs typeface="Times New Roman" pitchFamily="18" charset="0"/>
              </a:rPr>
              <a:t>RECEITAS </a:t>
            </a:r>
            <a:r>
              <a:rPr lang="pt-BR" sz="25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Valores obtidos na venda de produtos, bens ou serviços prestados pela empresa. </a:t>
            </a:r>
          </a:p>
          <a:p>
            <a:pPr algn="just">
              <a:lnSpc>
                <a:spcPct val="150000"/>
              </a:lnSpc>
              <a:buClr>
                <a:srgbClr val="008000"/>
              </a:buClr>
              <a:buNone/>
              <a:defRPr/>
            </a:pPr>
            <a:r>
              <a:rPr lang="pt-BR" sz="2500" b="1" dirty="0">
                <a:latin typeface="Times New Roman" pitchFamily="18" charset="0"/>
                <a:cs typeface="Times New Roman" pitchFamily="18" charset="0"/>
              </a:rPr>
              <a:t>(-) CUSTOS E DESPESAS – 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são consumos de ativos ou aumentos de passivo que têm como objetivo produção de receitas.</a:t>
            </a:r>
          </a:p>
          <a:p>
            <a:pPr algn="just">
              <a:lnSpc>
                <a:spcPct val="150000"/>
              </a:lnSpc>
              <a:buClr>
                <a:srgbClr val="008000"/>
              </a:buClr>
              <a:buNone/>
              <a:defRPr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500" b="1" dirty="0">
                <a:latin typeface="Times New Roman" pitchFamily="18" charset="0"/>
                <a:cs typeface="Times New Roman" pitchFamily="18" charset="0"/>
              </a:rPr>
              <a:t>= LUCRO ou PREJUIZO 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– diferença entre receitas e despesas de um determinado período</a:t>
            </a: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pt-BR" sz="3600" dirty="0">
              <a:solidFill>
                <a:srgbClr val="1E2C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134853"/>
            <a:ext cx="7632848" cy="70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 smtClean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Estrutura da DRE</a:t>
            </a:r>
            <a:endParaRPr lang="pt-BR" sz="3000" b="1" dirty="0">
              <a:solidFill>
                <a:srgbClr val="1E2C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F98420C9-70D3-47F8-96BF-747332DA23E7}"/>
              </a:ext>
            </a:extLst>
          </p:cNvPr>
          <p:cNvSpPr txBox="1">
            <a:spLocks noChangeArrowheads="1"/>
          </p:cNvSpPr>
          <p:nvPr/>
        </p:nvSpPr>
        <p:spPr>
          <a:xfrm>
            <a:off x="436427" y="-243408"/>
            <a:ext cx="8168021" cy="5298831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Bef>
                <a:spcPts val="100"/>
              </a:spcBef>
              <a:defRPr/>
            </a:pPr>
            <a:endParaRPr lang="pt-BR" sz="3600" b="1" dirty="0">
              <a:solidFill>
                <a:srgbClr val="1E2C76"/>
              </a:solidFill>
            </a:endParaRPr>
          </a:p>
          <a:p>
            <a:pPr marL="257175" indent="-257175">
              <a:spcBef>
                <a:spcPts val="100"/>
              </a:spcBef>
              <a:defRPr/>
            </a:pPr>
            <a:endParaRPr lang="pt-BR" sz="2300" b="1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22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Receita </a:t>
            </a:r>
            <a:r>
              <a:rPr lang="pt-BR" sz="22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Bruta de Vendas ou Serviços</a:t>
            </a:r>
            <a:endParaRPr lang="pt-BR" sz="22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22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(-) Impostos sobre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2200" u="sng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(-) Abatimentos</a:t>
            </a:r>
            <a:r>
              <a:rPr lang="pt-BR" sz="22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Cancelamentos e Devoluções </a:t>
            </a:r>
            <a:r>
              <a:rPr lang="pt-BR" sz="2200" u="sng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 Vendas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22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Receita Líquida de Vendas ou Serviços</a:t>
            </a:r>
            <a:endParaRPr lang="pt-BR" sz="22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2200" u="sng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(-) Custos (CMV, CPV ou CSP)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22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Resultado Bruto</a:t>
            </a:r>
            <a:endParaRPr lang="pt-BR" sz="22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75" indent="-257175">
              <a:spcBef>
                <a:spcPts val="100"/>
              </a:spcBef>
              <a:defRPr/>
            </a:pPr>
            <a:r>
              <a:rPr lang="pt-BR" sz="22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(-) Despesas Operacionais</a:t>
            </a:r>
          </a:p>
          <a:p>
            <a:pPr marL="144000" indent="-144000">
              <a:spcBef>
                <a:spcPts val="100"/>
              </a:spcBef>
              <a:defRPr/>
            </a:pPr>
            <a:r>
              <a:rPr lang="pt-BR" sz="22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Administrativas</a:t>
            </a:r>
          </a:p>
          <a:p>
            <a:pPr marL="144000" indent="-144000">
              <a:spcBef>
                <a:spcPts val="100"/>
              </a:spcBef>
              <a:defRPr/>
            </a:pPr>
            <a:r>
              <a:rPr lang="pt-BR" sz="22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Comerciais</a:t>
            </a:r>
          </a:p>
          <a:p>
            <a:pPr marL="144000" indent="-144000">
              <a:spcBef>
                <a:spcPts val="100"/>
              </a:spcBef>
              <a:defRPr/>
            </a:pPr>
            <a:r>
              <a:rPr lang="pt-BR" sz="2200" u="sng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Outros Resultados Operacionais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22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Resultado Operacional antes de Juros (LAJIR)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en-US" sz="2200" u="sng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(+-) Resultado Financeiro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en-US" sz="22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Resultado </a:t>
            </a:r>
            <a:r>
              <a:rPr lang="pt-BR" sz="22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antes do IR (LAIR)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2200" u="sng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(-) Despesa com Imposto de Renda</a:t>
            </a:r>
          </a:p>
          <a:p>
            <a:pPr marL="257175" indent="-257175">
              <a:spcBef>
                <a:spcPts val="100"/>
              </a:spcBef>
              <a:defRPr/>
            </a:pPr>
            <a:r>
              <a:rPr lang="pt-BR" sz="22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Resultado Líquido</a:t>
            </a:r>
          </a:p>
          <a:p>
            <a:pPr marL="257175" indent="-257175" algn="ctr">
              <a:spcAft>
                <a:spcPts val="600"/>
              </a:spcAft>
              <a:defRPr/>
            </a:pPr>
            <a:endParaRPr lang="pt-BR" sz="2000" kern="0" dirty="0"/>
          </a:p>
        </p:txBody>
      </p:sp>
    </p:spTree>
    <p:extLst>
      <p:ext uri="{BB962C8B-B14F-4D97-AF65-F5344CB8AC3E}">
        <p14:creationId xmlns:p14="http://schemas.microsoft.com/office/powerpoint/2010/main" val="18712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1955</Words>
  <Application>Microsoft Office PowerPoint</Application>
  <PresentationFormat>Apresentação na tela (4:3)</PresentationFormat>
  <Paragraphs>355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Retrospectiva</vt:lpstr>
      <vt:lpstr>Demonstração do Resultado do Exercício (DRE)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Empresarial  Aspectos Iniciais</dc:title>
  <dc:creator>User</dc:creator>
  <cp:lastModifiedBy>User</cp:lastModifiedBy>
  <cp:revision>122</cp:revision>
  <cp:lastPrinted>2020-03-30T17:40:45Z</cp:lastPrinted>
  <dcterms:created xsi:type="dcterms:W3CDTF">2020-02-17T13:58:06Z</dcterms:created>
  <dcterms:modified xsi:type="dcterms:W3CDTF">2020-03-30T18:10:12Z</dcterms:modified>
</cp:coreProperties>
</file>