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355" r:id="rId5"/>
    <p:sldId id="356" r:id="rId6"/>
    <p:sldId id="357" r:id="rId7"/>
    <p:sldId id="358" r:id="rId8"/>
    <p:sldId id="362" r:id="rId9"/>
    <p:sldId id="363" r:id="rId10"/>
    <p:sldId id="368" r:id="rId11"/>
    <p:sldId id="369" r:id="rId12"/>
    <p:sldId id="370" r:id="rId13"/>
    <p:sldId id="371" r:id="rId14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068"/>
    <a:srgbClr val="FEDE00"/>
    <a:srgbClr val="012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5226" autoAdjust="0"/>
  </p:normalViewPr>
  <p:slideViewPr>
    <p:cSldViewPr snapToGrid="0">
      <p:cViewPr varScale="1">
        <p:scale>
          <a:sx n="87" d="100"/>
          <a:sy n="87" d="100"/>
        </p:scale>
        <p:origin x="686" y="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pt-BR" smtClean="0"/>
              <a:pPr rtl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4728A1A-D670-41C0-87CE-811AE81BF8A1}" type="datetime1">
              <a:rPr lang="pt-BR" noProof="0" smtClean="0"/>
              <a:pPr rtl="0"/>
              <a:t>27/03/2023</a:t>
            </a:fld>
            <a:endParaRPr lang="pt-BR" noProof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pt-BR" noProof="0" smtClean="0"/>
              <a:pPr rtl="0"/>
              <a:t>‹#›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A89C7E07-3C67-C64C-8DA0-0404F6303970}" type="slidenum">
              <a:rPr lang="pt-BR" smtClean="0"/>
              <a:pPr rtl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66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 dirty="0"/>
              <a:t>Click to edit Master title style</a:t>
            </a:r>
            <a:endParaRPr lang="pt-BR" noProof="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22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FED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1CA6E816-ADA1-DB84-6FF5-A8D24AD1A14F}"/>
              </a:ext>
            </a:extLst>
          </p:cNvPr>
          <p:cNvSpPr/>
          <p:nvPr userDrawn="1"/>
        </p:nvSpPr>
        <p:spPr>
          <a:xfrm>
            <a:off x="8522208" y="6095901"/>
            <a:ext cx="2368296" cy="6249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9A95A9-8160-9358-F330-ACA849442D76}"/>
              </a:ext>
            </a:extLst>
          </p:cNvPr>
          <p:cNvSpPr/>
          <p:nvPr userDrawn="1"/>
        </p:nvSpPr>
        <p:spPr>
          <a:xfrm>
            <a:off x="9598062" y="0"/>
            <a:ext cx="2368296" cy="6249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.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3557DE7-772F-D427-B327-71E9530FA25A}"/>
              </a:ext>
            </a:extLst>
          </p:cNvPr>
          <p:cNvSpPr/>
          <p:nvPr userDrawn="1"/>
        </p:nvSpPr>
        <p:spPr>
          <a:xfrm>
            <a:off x="0" y="5987358"/>
            <a:ext cx="2426329" cy="511521"/>
          </a:xfrm>
          <a:prstGeom prst="rect">
            <a:avLst/>
          </a:prstGeom>
          <a:solidFill>
            <a:srgbClr val="FE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455484-2B93-816D-7280-AC8C0826BB58}"/>
              </a:ext>
            </a:extLst>
          </p:cNvPr>
          <p:cNvSpPr/>
          <p:nvPr userDrawn="1"/>
        </p:nvSpPr>
        <p:spPr>
          <a:xfrm>
            <a:off x="0" y="6346479"/>
            <a:ext cx="3512745" cy="511521"/>
          </a:xfrm>
          <a:prstGeom prst="rect">
            <a:avLst/>
          </a:prstGeom>
          <a:solidFill>
            <a:srgbClr val="012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.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 dirty="0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2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7" name="Forma Livre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8" name="Forma Livre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igad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o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66792" y="0"/>
            <a:ext cx="3325208" cy="3325208"/>
            <a:chOff x="0" y="12289"/>
            <a:chExt cx="3550" cy="3551"/>
          </a:xfrm>
        </p:grpSpPr>
        <p:sp>
          <p:nvSpPr>
            <p:cNvPr id="31" name="Forma Livre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122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2" name="Forma Livre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33" name="Forma Livre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D009CC-72C5-EBA1-050E-6F39FDC90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4C6674-6338-F206-89F8-85ED069AC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AE6DD-FB50-0292-1117-3EB3AE87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C9DB5-7C9B-43F5-96CD-B28EF04A56EE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3DBF10-97E2-F14D-B2A5-52A3A789F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E55C2E-27B5-FE3E-BF1B-57115013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FB33B-97C2-4786-955A-0511F663F08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22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Forma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rgbClr val="0122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8" name="Forma Livre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6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9" name="Forma Livre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0" name="Forma livre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orma Livre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6" name="Forma Livre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19" name="Forma Livre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0122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sp>
        <p:nvSpPr>
          <p:cNvPr id="9" name="Título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va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Forma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rgbClr val="0122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0" name="Forma Livre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rgbClr val="0122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3" name="Forma Livre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orma Livre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6" name="Forma Livre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  <p:sp>
          <p:nvSpPr>
            <p:cNvPr id="27" name="Forma Livre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rgbClr val="0122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pt-B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ha do tempo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ítulo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n-US" noProof="0"/>
              <a:t>Click to edit Master title style</a:t>
            </a:r>
            <a:endParaRPr lang="pt-BR" noProof="0"/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47" name="Retângulo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12" name="Espaço Reservado para Título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0" name="Espaço Reservado para Data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D94B1CDD-2F73-47CA-A551-F85B4E632EE9}" type="datetime4">
              <a:rPr lang="pt-BR" noProof="0" smtClean="0">
                <a:latin typeface="+mn-lt"/>
              </a:rPr>
              <a:pPr rtl="0"/>
              <a:t>27 de março de 2023</a:t>
            </a:fld>
            <a:endParaRPr lang="pt-BR" noProof="0">
              <a:latin typeface="+mn-lt"/>
            </a:endParaRPr>
          </a:p>
        </p:txBody>
      </p:sp>
      <p:sp>
        <p:nvSpPr>
          <p:cNvPr id="31" name="Espaço Reservado para Rodapé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pt-BR" noProof="0"/>
              <a:t>Análise Anual</a:t>
            </a:r>
            <a:endParaRPr lang="pt-BR" b="0" noProof="0"/>
          </a:p>
        </p:txBody>
      </p:sp>
      <p:sp>
        <p:nvSpPr>
          <p:cNvPr id="32" name="Espaço reservado para o número do slide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pt-BR" noProof="0" smtClean="0"/>
              <a:pPr rtl="0"/>
              <a:t>‹#›</a:t>
            </a:fld>
            <a:endParaRPr lang="pt-BR" noProof="0">
              <a:latin typeface="+mn-lt"/>
            </a:endParaRPr>
          </a:p>
        </p:txBody>
      </p:sp>
      <p:pic>
        <p:nvPicPr>
          <p:cNvPr id="2" name="Picture 2" descr="Identidade visual da Escola Politécnica da USP – ESCOLA POLITÉCNICA">
            <a:extLst>
              <a:ext uri="{FF2B5EF4-FFF2-40B4-BE49-F238E27FC236}">
                <a16:creationId xmlns:a16="http://schemas.microsoft.com/office/drawing/2014/main" id="{8635B3E7-281B-23C5-E762-2F6D9AB241A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998" y="5544295"/>
            <a:ext cx="1355002" cy="121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363CC7-BD22-9897-A371-019805FE54B3}"/>
              </a:ext>
            </a:extLst>
          </p:cNvPr>
          <p:cNvSpPr txBox="1"/>
          <p:nvPr userDrawn="1"/>
        </p:nvSpPr>
        <p:spPr>
          <a:xfrm>
            <a:off x="9451818" y="118904"/>
            <a:ext cx="25085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105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PRO3432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7ACB45-7B60-8248-A805-AD0EE387EDB8}"/>
              </a:ext>
            </a:extLst>
          </p:cNvPr>
          <p:cNvSpPr txBox="1"/>
          <p:nvPr userDrawn="1"/>
        </p:nvSpPr>
        <p:spPr>
          <a:xfrm>
            <a:off x="8592279" y="6248296"/>
            <a:ext cx="245631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5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Afonso Carlos Correa Fleury</a:t>
            </a:r>
          </a:p>
          <a:p>
            <a:r>
              <a:rPr lang="pt-BR" sz="105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Ana Paula Franco Paes Leme Barbosa</a:t>
            </a: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  <p:sldLayoutId id="2147483706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CsOqWbK46o&amp;t=8s" TargetMode="Externa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CCsOqWbK46o?start=8&amp;feature=oembed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7523D4-DFD6-D5A1-A253-781CD463E9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4" r="18501"/>
          <a:stretch/>
        </p:blipFill>
        <p:spPr bwMode="auto">
          <a:xfrm>
            <a:off x="1" y="-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0D1D9D7-5F8C-D9F6-C379-2DE9FDDCCE42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012068">
              <a:alpha val="2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E767D60-5639-9109-993A-BED71D770F4F}"/>
              </a:ext>
            </a:extLst>
          </p:cNvPr>
          <p:cNvSpPr txBox="1">
            <a:spLocks/>
          </p:cNvSpPr>
          <p:nvPr/>
        </p:nvSpPr>
        <p:spPr>
          <a:xfrm>
            <a:off x="521209" y="325226"/>
            <a:ext cx="4645152" cy="2868102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800" dirty="0">
                <a:solidFill>
                  <a:schemeClr val="tx1">
                    <a:lumMod val="95000"/>
                  </a:schemeClr>
                </a:solidFill>
              </a:rPr>
              <a:t>Abordagem Taylorista para a organização do trabalho </a:t>
            </a:r>
          </a:p>
        </p:txBody>
      </p:sp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FDF8E401-120D-42F4-9D74-2A4846CC479C}"/>
              </a:ext>
            </a:extLst>
          </p:cNvPr>
          <p:cNvSpPr txBox="1">
            <a:spLocks/>
          </p:cNvSpPr>
          <p:nvPr/>
        </p:nvSpPr>
        <p:spPr>
          <a:xfrm>
            <a:off x="484632" y="3827194"/>
            <a:ext cx="5491570" cy="9533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Prof. Afonso Fleury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err="1">
                <a:solidFill>
                  <a:schemeClr val="tx1">
                    <a:lumMod val="95000"/>
                  </a:schemeClr>
                </a:solidFill>
              </a:rPr>
              <a:t>Profa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. Ana Paula Paes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</a:rPr>
              <a:t>Leme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 Barbosa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Marina Carelli Reis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pt-BR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6" name="Conector Reto 12">
            <a:extLst>
              <a:ext uri="{FF2B5EF4-FFF2-40B4-BE49-F238E27FC236}">
                <a16:creationId xmlns:a16="http://schemas.microsoft.com/office/drawing/2014/main" id="{3F487C3A-49B5-856F-2537-59005B6A3C3A}"/>
              </a:ext>
            </a:extLst>
          </p:cNvPr>
          <p:cNvCxnSpPr>
            <a:cxnSpLocks/>
          </p:cNvCxnSpPr>
          <p:nvPr/>
        </p:nvCxnSpPr>
        <p:spPr>
          <a:xfrm>
            <a:off x="646176" y="3321393"/>
            <a:ext cx="2133600" cy="3992"/>
          </a:xfrm>
          <a:prstGeom prst="line">
            <a:avLst/>
          </a:prstGeom>
          <a:ln w="101600">
            <a:solidFill>
              <a:srgbClr val="FEDE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9DDD2DD-6CA6-0373-FF96-82F0BAE80D6E}"/>
              </a:ext>
            </a:extLst>
          </p:cNvPr>
          <p:cNvSpPr txBox="1"/>
          <p:nvPr/>
        </p:nvSpPr>
        <p:spPr>
          <a:xfrm>
            <a:off x="9451818" y="118904"/>
            <a:ext cx="250856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1600" b="1" dirty="0">
                <a:solidFill>
                  <a:schemeClr val="tx1">
                    <a:lumMod val="95000"/>
                  </a:schemeClr>
                </a:solidFill>
              </a:rPr>
              <a:t>PRO3432 </a:t>
            </a:r>
          </a:p>
        </p:txBody>
      </p:sp>
      <p:pic>
        <p:nvPicPr>
          <p:cNvPr id="2050" name="Picture 2" descr="Identidade visual da Escola Politécnica da USP – ESCOLA POLITÉCNICA">
            <a:extLst>
              <a:ext uri="{FF2B5EF4-FFF2-40B4-BE49-F238E27FC236}">
                <a16:creationId xmlns:a16="http://schemas.microsoft.com/office/drawing/2014/main" id="{0B95C374-7A6D-418D-A294-8EC6FE430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044" y="5596415"/>
            <a:ext cx="1296665" cy="116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710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dentidade visual da Escola Politécnica da USP – ESCOLA POLITÉCNICA">
            <a:extLst>
              <a:ext uri="{FF2B5EF4-FFF2-40B4-BE49-F238E27FC236}">
                <a16:creationId xmlns:a16="http://schemas.microsoft.com/office/drawing/2014/main" id="{0489CEE6-CC46-0D43-7695-3A702E6AE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998" y="5544295"/>
            <a:ext cx="1355002" cy="121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4855741" y="4378456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6430420" y="297681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10036911" y="4459475"/>
            <a:ext cx="17816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Franklin Gothic Book (Body)"/>
              </a:rPr>
              <a:t>REDUZIR</a:t>
            </a:r>
          </a:p>
          <a:p>
            <a:pPr algn="ctr"/>
            <a:r>
              <a:rPr lang="en-US" dirty="0">
                <a:latin typeface="Franklin Gothic Book (Body)"/>
              </a:rPr>
              <a:t>DESPERDICIO</a:t>
            </a:r>
          </a:p>
          <a:p>
            <a:pPr algn="ctr"/>
            <a:r>
              <a:rPr lang="en-US" dirty="0">
                <a:latin typeface="Franklin Gothic Book (Body)"/>
              </a:rPr>
              <a:t>PRODUTIVIDADE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6329083" y="3072058"/>
            <a:ext cx="1994841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MÉTODO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estudo</a:t>
            </a:r>
            <a:r>
              <a:rPr lang="en-US" dirty="0">
                <a:solidFill>
                  <a:schemeClr val="bg1"/>
                </a:solidFill>
                <a:latin typeface="Franklin Gothic Book (Body)"/>
              </a:rPr>
              <a:t> de tempos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e </a:t>
            </a:r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movimentos</a:t>
            </a:r>
            <a:endParaRPr lang="en-US" dirty="0">
              <a:solidFill>
                <a:schemeClr val="bg1"/>
              </a:solidFill>
              <a:latin typeface="Franklin Gothic Book (Body)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5123278" y="4630679"/>
            <a:ext cx="441877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TRABALHO MINUCIOSAMENTE DETALHADO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PARA CADA INDIVIDUO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</p:cNvCxnSpPr>
          <p:nvPr/>
        </p:nvCxnSpPr>
        <p:spPr>
          <a:xfrm flipH="1">
            <a:off x="4477193" y="254855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5219902" y="254855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407990" y="350924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7361218" y="4041683"/>
            <a:ext cx="0" cy="3367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130EAE2-FC1A-48B1-A508-4800D7F5DC3D}"/>
              </a:ext>
            </a:extLst>
          </p:cNvPr>
          <p:cNvSpPr txBox="1"/>
          <p:nvPr/>
        </p:nvSpPr>
        <p:spPr>
          <a:xfrm>
            <a:off x="786950" y="363434"/>
            <a:ext cx="61353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Taylor –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Administração</a:t>
            </a:r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Científica</a:t>
            </a:r>
            <a:endParaRPr lang="en-US" sz="3200" b="1" dirty="0">
              <a:solidFill>
                <a:schemeClr val="bg1"/>
              </a:solidFill>
              <a:latin typeface="Franklin Gothic Demi (Headings)"/>
              <a:ea typeface="+mj-ea"/>
              <a:cs typeface="+mj-cs"/>
            </a:endParaRP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34342E0-C3A3-44EB-B9A1-70E71BC5047D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9866694" y="4910892"/>
            <a:ext cx="170217" cy="102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3E2EC8-FF7D-897E-13D6-F75CD0B01BF6}"/>
              </a:ext>
            </a:extLst>
          </p:cNvPr>
          <p:cNvSpPr/>
          <p:nvPr/>
        </p:nvSpPr>
        <p:spPr>
          <a:xfrm>
            <a:off x="0" y="6588196"/>
            <a:ext cx="2426329" cy="194206"/>
          </a:xfrm>
          <a:prstGeom prst="rect">
            <a:avLst/>
          </a:prstGeom>
          <a:solidFill>
            <a:srgbClr val="FE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DE2917-D4AD-C00A-E397-BC05D0D2A355}"/>
              </a:ext>
            </a:extLst>
          </p:cNvPr>
          <p:cNvSpPr/>
          <p:nvPr/>
        </p:nvSpPr>
        <p:spPr>
          <a:xfrm>
            <a:off x="0" y="6663795"/>
            <a:ext cx="3512745" cy="194206"/>
          </a:xfrm>
          <a:prstGeom prst="rect">
            <a:avLst/>
          </a:prstGeom>
          <a:solidFill>
            <a:srgbClr val="012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C88449CC-D37B-F7C7-BED5-F7C6DC0C2C77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 flipH="1">
            <a:off x="7332665" y="4041683"/>
            <a:ext cx="28553" cy="5889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25CEE117-5084-0D5D-BCDA-1FE971DA755D}"/>
              </a:ext>
            </a:extLst>
          </p:cNvPr>
          <p:cNvSpPr txBox="1"/>
          <p:nvPr/>
        </p:nvSpPr>
        <p:spPr>
          <a:xfrm>
            <a:off x="9835575" y="4627525"/>
            <a:ext cx="157992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Desempenho</a:t>
            </a:r>
          </a:p>
          <a:p>
            <a:r>
              <a:rPr lang="pt-BR" dirty="0">
                <a:solidFill>
                  <a:schemeClr val="bg1"/>
                </a:solidFill>
              </a:rPr>
              <a:t>Produtividade 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24FDFB7F-A481-28E1-B828-D543A30C094E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9542052" y="4950691"/>
            <a:ext cx="293523" cy="1993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C0A44655-784E-71FC-DA0D-EDFCBA75CEE1}"/>
              </a:ext>
            </a:extLst>
          </p:cNvPr>
          <p:cNvSpPr txBox="1"/>
          <p:nvPr/>
        </p:nvSpPr>
        <p:spPr>
          <a:xfrm>
            <a:off x="3751356" y="2048228"/>
            <a:ext cx="1381597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MODELO DE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GENTE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BE81EECE-194B-ECFE-4534-9E26EC1915D6}"/>
              </a:ext>
            </a:extLst>
          </p:cNvPr>
          <p:cNvCxnSpPr>
            <a:cxnSpLocks/>
            <a:stCxn id="2" idx="3"/>
            <a:endCxn id="13" idx="1"/>
          </p:cNvCxnSpPr>
          <p:nvPr/>
        </p:nvCxnSpPr>
        <p:spPr>
          <a:xfrm>
            <a:off x="5132953" y="2371394"/>
            <a:ext cx="1196130" cy="116232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C4ECF5-13C1-79A8-0C7D-302C4420F373}"/>
              </a:ext>
            </a:extLst>
          </p:cNvPr>
          <p:cNvSpPr txBox="1"/>
          <p:nvPr/>
        </p:nvSpPr>
        <p:spPr>
          <a:xfrm>
            <a:off x="791559" y="1773715"/>
            <a:ext cx="2465410" cy="1169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NEGATIVO: VADIAGEM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POSITIVO: SMITH: FORTE COMO UM TOURO; CABECA 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DE JUMENTO; MOTIVADO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POR DINHEIRO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C09740C-8605-5837-A485-845FB907128D}"/>
              </a:ext>
            </a:extLst>
          </p:cNvPr>
          <p:cNvCxnSpPr>
            <a:cxnSpLocks/>
            <a:stCxn id="5" idx="3"/>
            <a:endCxn id="2" idx="1"/>
          </p:cNvCxnSpPr>
          <p:nvPr/>
        </p:nvCxnSpPr>
        <p:spPr>
          <a:xfrm>
            <a:off x="3256969" y="2358491"/>
            <a:ext cx="494387" cy="129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8D40C47-43C4-022A-0F7E-E9CEBC6913FD}"/>
              </a:ext>
            </a:extLst>
          </p:cNvPr>
          <p:cNvSpPr txBox="1"/>
          <p:nvPr/>
        </p:nvSpPr>
        <p:spPr>
          <a:xfrm>
            <a:off x="3751356" y="3672222"/>
            <a:ext cx="1282339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SISTEMA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DE GESTAO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D3E3DE9-9967-D780-8A10-D04FC235A456}"/>
              </a:ext>
            </a:extLst>
          </p:cNvPr>
          <p:cNvSpPr txBox="1"/>
          <p:nvPr/>
        </p:nvSpPr>
        <p:spPr>
          <a:xfrm>
            <a:off x="792990" y="3186303"/>
            <a:ext cx="2465410" cy="16004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SELECAO E TREINAMENTO DE ACORDO COM METODO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A FAIR DAY’S WORK FOR A FAIR DAY’S PAY: PAGAMENTO POR PRODUTIVIDADE INDIVIDUAL O MAIS RAPIDO POSSIVEL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7F0974D9-5D82-6398-D8F4-4953D8097AE5}"/>
              </a:ext>
            </a:extLst>
          </p:cNvPr>
          <p:cNvCxnSpPr>
            <a:cxnSpLocks/>
            <a:stCxn id="19" idx="3"/>
            <a:endCxn id="16" idx="1"/>
          </p:cNvCxnSpPr>
          <p:nvPr/>
        </p:nvCxnSpPr>
        <p:spPr>
          <a:xfrm>
            <a:off x="3258400" y="3986522"/>
            <a:ext cx="492956" cy="886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C31D37BD-3C35-667E-B6F4-D76371BE2820}"/>
              </a:ext>
            </a:extLst>
          </p:cNvPr>
          <p:cNvCxnSpPr>
            <a:cxnSpLocks/>
            <a:stCxn id="16" idx="3"/>
            <a:endCxn id="13" idx="1"/>
          </p:cNvCxnSpPr>
          <p:nvPr/>
        </p:nvCxnSpPr>
        <p:spPr>
          <a:xfrm flipV="1">
            <a:off x="5033695" y="3533723"/>
            <a:ext cx="1295388" cy="46166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E891652E-1178-C27E-F75B-556BAD4FA678}"/>
              </a:ext>
            </a:extLst>
          </p:cNvPr>
          <p:cNvCxnSpPr>
            <a:cxnSpLocks/>
            <a:stCxn id="19" idx="0"/>
            <a:endCxn id="5" idx="2"/>
          </p:cNvCxnSpPr>
          <p:nvPr/>
        </p:nvCxnSpPr>
        <p:spPr>
          <a:xfrm flipH="1" flipV="1">
            <a:off x="2024264" y="2943266"/>
            <a:ext cx="1431" cy="243037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5B9E005D-23FD-5B15-4DF1-771ECDE9BD3F}"/>
              </a:ext>
            </a:extLst>
          </p:cNvPr>
          <p:cNvSpPr/>
          <p:nvPr/>
        </p:nvSpPr>
        <p:spPr>
          <a:xfrm>
            <a:off x="5964572" y="1376466"/>
            <a:ext cx="3741490" cy="962128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3ABD9B69-8AA0-7EF1-12CB-92752E84897A}"/>
              </a:ext>
            </a:extLst>
          </p:cNvPr>
          <p:cNvSpPr txBox="1"/>
          <p:nvPr/>
        </p:nvSpPr>
        <p:spPr>
          <a:xfrm>
            <a:off x="6430420" y="1493240"/>
            <a:ext cx="2956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SEÇÃO 48</a:t>
            </a:r>
          </a:p>
          <a:p>
            <a:pPr algn="ctr"/>
            <a:r>
              <a:rPr lang="pt-BR" sz="1400" dirty="0">
                <a:solidFill>
                  <a:schemeClr val="bg1"/>
                </a:solidFill>
              </a:rPr>
              <a:t>PSICOLOGIA DOS TRABALHADORES?</a:t>
            </a:r>
          </a:p>
        </p:txBody>
      </p: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847284A0-2793-AB92-49E1-51D86585A4D9}"/>
              </a:ext>
            </a:extLst>
          </p:cNvPr>
          <p:cNvCxnSpPr>
            <a:cxnSpLocks/>
            <a:stCxn id="28" idx="2"/>
            <a:endCxn id="2" idx="3"/>
          </p:cNvCxnSpPr>
          <p:nvPr/>
        </p:nvCxnSpPr>
        <p:spPr>
          <a:xfrm flipH="1">
            <a:off x="5132953" y="1857530"/>
            <a:ext cx="831619" cy="513864"/>
          </a:xfrm>
          <a:prstGeom prst="straightConnector1">
            <a:avLst/>
          </a:prstGeom>
          <a:ln w="28575">
            <a:solidFill>
              <a:schemeClr val="bg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09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 rtlCol="0"/>
          <a:lstStyle/>
          <a:p>
            <a:pPr rtl="0"/>
            <a:r>
              <a:rPr lang="pt-BR" dirty="0"/>
              <a:t>Agenda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1575133E-A6AB-28E2-21F3-08B4586F2C49}"/>
              </a:ext>
            </a:extLst>
          </p:cNvPr>
          <p:cNvSpPr txBox="1">
            <a:spLocks/>
          </p:cNvSpPr>
          <p:nvPr/>
        </p:nvSpPr>
        <p:spPr>
          <a:xfrm>
            <a:off x="964023" y="2218817"/>
            <a:ext cx="1038225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 err="1"/>
              <a:t>Apresentação</a:t>
            </a:r>
            <a:r>
              <a:rPr lang="en-US" dirty="0"/>
              <a:t> da </a:t>
            </a:r>
            <a:r>
              <a:rPr lang="en-US" dirty="0" err="1"/>
              <a:t>dinâmica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Atividade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grupo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Discussão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Modelo</a:t>
            </a:r>
            <a:r>
              <a:rPr lang="en-US" dirty="0"/>
              <a:t> OT - </a:t>
            </a:r>
            <a:r>
              <a:rPr lang="en-US" dirty="0" err="1"/>
              <a:t>Taylorismo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Atividade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2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59A355D0-A7A2-8020-69FB-4F01006352EB}"/>
              </a:ext>
            </a:extLst>
          </p:cNvPr>
          <p:cNvSpPr txBox="1">
            <a:spLocks/>
          </p:cNvSpPr>
          <p:nvPr/>
        </p:nvSpPr>
        <p:spPr>
          <a:xfrm>
            <a:off x="680357" y="726166"/>
            <a:ext cx="4941477" cy="610863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/>
              <a:t>Dinâmica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D6CA487-F5EC-0D5F-80B7-3F27372D7929}"/>
              </a:ext>
            </a:extLst>
          </p:cNvPr>
          <p:cNvSpPr txBox="1">
            <a:spLocks/>
          </p:cNvSpPr>
          <p:nvPr/>
        </p:nvSpPr>
        <p:spPr>
          <a:xfrm>
            <a:off x="680357" y="2157040"/>
            <a:ext cx="6843854" cy="2818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dirty="0">
                <a:solidFill>
                  <a:srgbClr val="012269"/>
                </a:solidFill>
              </a:rPr>
              <a:t>Como </a:t>
            </a:r>
            <a:r>
              <a:rPr lang="en-US" sz="4800" dirty="0" err="1">
                <a:solidFill>
                  <a:srgbClr val="012269"/>
                </a:solidFill>
              </a:rPr>
              <a:t>separar</a:t>
            </a:r>
            <a:r>
              <a:rPr lang="en-US" sz="4800" dirty="0">
                <a:solidFill>
                  <a:srgbClr val="012269"/>
                </a:solidFill>
              </a:rPr>
              <a:t> </a:t>
            </a:r>
            <a:r>
              <a:rPr lang="en-US" sz="4800" dirty="0" err="1">
                <a:solidFill>
                  <a:srgbClr val="012269"/>
                </a:solidFill>
              </a:rPr>
              <a:t>os</a:t>
            </a:r>
            <a:r>
              <a:rPr lang="en-US" sz="4800" dirty="0">
                <a:solidFill>
                  <a:srgbClr val="012269"/>
                </a:solidFill>
              </a:rPr>
              <a:t> 4 </a:t>
            </a:r>
            <a:r>
              <a:rPr lang="en-US" sz="4800" dirty="0" err="1">
                <a:solidFill>
                  <a:srgbClr val="012269"/>
                </a:solidFill>
              </a:rPr>
              <a:t>naipes</a:t>
            </a:r>
            <a:r>
              <a:rPr lang="en-US" sz="4800" dirty="0">
                <a:solidFill>
                  <a:srgbClr val="012269"/>
                </a:solidFill>
              </a:rPr>
              <a:t> do </a:t>
            </a:r>
            <a:r>
              <a:rPr lang="en-US" sz="4800" dirty="0" err="1">
                <a:solidFill>
                  <a:srgbClr val="012269"/>
                </a:solidFill>
              </a:rPr>
              <a:t>baralho</a:t>
            </a:r>
            <a:r>
              <a:rPr lang="en-US" sz="4800" dirty="0">
                <a:solidFill>
                  <a:srgbClr val="012269"/>
                </a:solidFill>
              </a:rPr>
              <a:t> com o </a:t>
            </a:r>
            <a:r>
              <a:rPr lang="en-US" sz="4800" dirty="0" err="1">
                <a:solidFill>
                  <a:srgbClr val="012269"/>
                </a:solidFill>
              </a:rPr>
              <a:t>menor</a:t>
            </a:r>
            <a:r>
              <a:rPr lang="en-US" sz="4800" dirty="0">
                <a:solidFill>
                  <a:srgbClr val="012269"/>
                </a:solidFill>
              </a:rPr>
              <a:t> tempo </a:t>
            </a:r>
            <a:r>
              <a:rPr lang="en-US" sz="4800" dirty="0" err="1">
                <a:solidFill>
                  <a:srgbClr val="012269"/>
                </a:solidFill>
              </a:rPr>
              <a:t>possível</a:t>
            </a:r>
            <a:r>
              <a:rPr lang="en-US" sz="4800" dirty="0">
                <a:solidFill>
                  <a:srgbClr val="012269"/>
                </a:solidFill>
              </a:rPr>
              <a:t>? </a:t>
            </a:r>
            <a:endParaRPr lang="en-US" sz="4000" b="0" dirty="0"/>
          </a:p>
        </p:txBody>
      </p:sp>
      <p:pic>
        <p:nvPicPr>
          <p:cNvPr id="8" name="Graphic 7" descr="Stopwatch 33% with solid fill">
            <a:extLst>
              <a:ext uri="{FF2B5EF4-FFF2-40B4-BE49-F238E27FC236}">
                <a16:creationId xmlns:a16="http://schemas.microsoft.com/office/drawing/2014/main" id="{9858DB42-E343-6C0D-03A9-7ED6C61E60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8044" y="3390147"/>
            <a:ext cx="787516" cy="78751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013C84B-04ED-BC00-8A52-768A8F901243}"/>
              </a:ext>
            </a:extLst>
          </p:cNvPr>
          <p:cNvGrpSpPr/>
          <p:nvPr/>
        </p:nvGrpSpPr>
        <p:grpSpPr>
          <a:xfrm>
            <a:off x="8218540" y="4278722"/>
            <a:ext cx="2991536" cy="934546"/>
            <a:chOff x="7827162" y="3498345"/>
            <a:chExt cx="3112997" cy="966777"/>
          </a:xfrm>
        </p:grpSpPr>
        <p:pic>
          <p:nvPicPr>
            <p:cNvPr id="3074" name="Picture 2" descr="Naipe – Wikipédia, a enciclopédia livre">
              <a:extLst>
                <a:ext uri="{FF2B5EF4-FFF2-40B4-BE49-F238E27FC236}">
                  <a16:creationId xmlns:a16="http://schemas.microsoft.com/office/drawing/2014/main" id="{E7512352-9243-0705-8B87-64A9415716A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9931"/>
            <a:stretch/>
          </p:blipFill>
          <p:spPr bwMode="auto">
            <a:xfrm>
              <a:off x="7827162" y="3567264"/>
              <a:ext cx="1480684" cy="897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Naipe – Wikipédia, a enciclopédia livre">
              <a:extLst>
                <a:ext uri="{FF2B5EF4-FFF2-40B4-BE49-F238E27FC236}">
                  <a16:creationId xmlns:a16="http://schemas.microsoft.com/office/drawing/2014/main" id="{5DEAD01A-6254-9AA6-3DF5-F1DB73D570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931"/>
            <a:stretch/>
          </p:blipFill>
          <p:spPr bwMode="auto">
            <a:xfrm flipH="1">
              <a:off x="9459475" y="3498345"/>
              <a:ext cx="1480684" cy="8978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76" name="Picture 4" descr="Baralho Duplo 100% Plástico 108 Cartas Na Lata Estojo | Parcelamento sem  juros">
            <a:extLst>
              <a:ext uri="{FF2B5EF4-FFF2-40B4-BE49-F238E27FC236}">
                <a16:creationId xmlns:a16="http://schemas.microsoft.com/office/drawing/2014/main" id="{3B2807BC-F62F-AB2C-4EF4-9D357085D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756" y="355072"/>
            <a:ext cx="2694695" cy="281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AC1AB82-47AE-58BA-7EFC-AAB03D2BD104}"/>
              </a:ext>
            </a:extLst>
          </p:cNvPr>
          <p:cNvCxnSpPr>
            <a:cxnSpLocks/>
            <a:stCxn id="3076" idx="2"/>
          </p:cNvCxnSpPr>
          <p:nvPr/>
        </p:nvCxnSpPr>
        <p:spPr>
          <a:xfrm flipH="1">
            <a:off x="8672781" y="3173791"/>
            <a:ext cx="896323" cy="110493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E2E891-3B10-894F-E8C7-889ADE5CAC36}"/>
              </a:ext>
            </a:extLst>
          </p:cNvPr>
          <p:cNvCxnSpPr>
            <a:cxnSpLocks/>
            <a:stCxn id="3076" idx="2"/>
          </p:cNvCxnSpPr>
          <p:nvPr/>
        </p:nvCxnSpPr>
        <p:spPr>
          <a:xfrm>
            <a:off x="9569104" y="3173791"/>
            <a:ext cx="1181859" cy="110493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2F0D93A-9260-897A-5902-D77A8117E51E}"/>
              </a:ext>
            </a:extLst>
          </p:cNvPr>
          <p:cNvCxnSpPr>
            <a:cxnSpLocks/>
            <a:stCxn id="3076" idx="2"/>
          </p:cNvCxnSpPr>
          <p:nvPr/>
        </p:nvCxnSpPr>
        <p:spPr>
          <a:xfrm flipH="1">
            <a:off x="9251891" y="3173791"/>
            <a:ext cx="317213" cy="110493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FBBC4A2-3CDB-7ECF-FA9E-3921E494BC32}"/>
              </a:ext>
            </a:extLst>
          </p:cNvPr>
          <p:cNvCxnSpPr>
            <a:cxnSpLocks/>
            <a:stCxn id="3076" idx="2"/>
          </p:cNvCxnSpPr>
          <p:nvPr/>
        </p:nvCxnSpPr>
        <p:spPr>
          <a:xfrm>
            <a:off x="9569104" y="3173791"/>
            <a:ext cx="432323" cy="110493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53DE1CEA-CE58-438D-D007-6CDF181E2053}"/>
              </a:ext>
            </a:extLst>
          </p:cNvPr>
          <p:cNvSpPr/>
          <p:nvPr/>
        </p:nvSpPr>
        <p:spPr>
          <a:xfrm>
            <a:off x="7220536" y="3843341"/>
            <a:ext cx="208779" cy="66777"/>
          </a:xfrm>
          <a:prstGeom prst="flowChartProcess">
            <a:avLst/>
          </a:prstGeom>
          <a:solidFill>
            <a:schemeClr val="bg1"/>
          </a:solidFill>
          <a:ln>
            <a:solidFill>
              <a:srgbClr val="0120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55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2F336-D860-7778-CAB3-C8B6FD718A61}"/>
              </a:ext>
            </a:extLst>
          </p:cNvPr>
          <p:cNvSpPr txBox="1">
            <a:spLocks/>
          </p:cNvSpPr>
          <p:nvPr/>
        </p:nvSpPr>
        <p:spPr>
          <a:xfrm>
            <a:off x="680357" y="726166"/>
            <a:ext cx="4941477" cy="610863"/>
          </a:xfrm>
          <a:prstGeom prst="rect">
            <a:avLst/>
          </a:prstGeom>
        </p:spPr>
        <p:txBody>
          <a:bodyPr rtlCol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/>
              <a:t>Dinâmica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32427321-E606-68A2-98B4-6719AC1372F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80357" y="1803493"/>
            <a:ext cx="10831287" cy="4086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en-US" sz="2900" b="0" dirty="0" err="1">
                <a:latin typeface="+mn-lt"/>
                <a:ea typeface="+mn-ea"/>
                <a:cs typeface="+mn-cs"/>
              </a:rPr>
              <a:t>Defina</a:t>
            </a:r>
            <a:r>
              <a:rPr lang="en-US" sz="2900" b="0" dirty="0">
                <a:latin typeface="+mn-lt"/>
                <a:ea typeface="+mn-ea"/>
                <a:cs typeface="+mn-cs"/>
              </a:rPr>
              <a:t> um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método</a:t>
            </a:r>
            <a:r>
              <a:rPr lang="en-US" sz="2900" b="0" dirty="0">
                <a:latin typeface="+mn-lt"/>
                <a:ea typeface="+mn-ea"/>
                <a:cs typeface="+mn-cs"/>
              </a:rPr>
              <a:t>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para</a:t>
            </a:r>
            <a:r>
              <a:rPr lang="en-US" sz="2900" b="0" dirty="0">
                <a:latin typeface="+mn-lt"/>
                <a:ea typeface="+mn-ea"/>
                <a:cs typeface="+mn-cs"/>
              </a:rPr>
              <a:t>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separar</a:t>
            </a:r>
            <a:r>
              <a:rPr lang="en-US" sz="2900" b="0" dirty="0">
                <a:latin typeface="+mn-lt"/>
                <a:ea typeface="+mn-ea"/>
                <a:cs typeface="+mn-cs"/>
              </a:rPr>
              <a:t> as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cartas</a:t>
            </a:r>
            <a:endParaRPr lang="en-US" sz="2900" b="0" dirty="0"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en-US" sz="2900" b="0" dirty="0" err="1">
                <a:latin typeface="+mn-lt"/>
                <a:ea typeface="+mn-ea"/>
                <a:cs typeface="+mn-cs"/>
              </a:rPr>
              <a:t>Cronometre</a:t>
            </a:r>
            <a:endParaRPr lang="en-US" sz="2900" b="0" dirty="0"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en-US" sz="2900" b="0" dirty="0">
                <a:latin typeface="+mn-lt"/>
                <a:ea typeface="+mn-ea"/>
                <a:cs typeface="+mn-cs"/>
              </a:rPr>
              <a:t>Teste outros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métodos</a:t>
            </a:r>
            <a:r>
              <a:rPr lang="en-US" sz="2900" b="0" dirty="0">
                <a:latin typeface="+mn-lt"/>
                <a:ea typeface="+mn-ea"/>
                <a:cs typeface="+mn-cs"/>
              </a:rPr>
              <a:t> e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cronometre</a:t>
            </a:r>
            <a:endParaRPr lang="en-US" sz="2900" b="0" dirty="0"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en-US" sz="2900" b="0" dirty="0" err="1">
                <a:latin typeface="+mn-lt"/>
                <a:ea typeface="+mn-ea"/>
                <a:cs typeface="+mn-cs"/>
              </a:rPr>
              <a:t>Escolha</a:t>
            </a:r>
            <a:r>
              <a:rPr lang="en-US" sz="2900" b="0" dirty="0">
                <a:latin typeface="+mn-lt"/>
                <a:ea typeface="+mn-ea"/>
                <a:cs typeface="+mn-cs"/>
              </a:rPr>
              <a:t> um dos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métodos</a:t>
            </a:r>
            <a:endParaRPr lang="en-US" sz="2900" b="0" dirty="0"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en-US" sz="2900" b="0" dirty="0" err="1">
                <a:latin typeface="+mn-lt"/>
                <a:ea typeface="+mn-ea"/>
                <a:cs typeface="+mn-cs"/>
              </a:rPr>
              <a:t>Melhore</a:t>
            </a:r>
            <a:r>
              <a:rPr lang="en-US" sz="2900" b="0" dirty="0">
                <a:latin typeface="+mn-lt"/>
                <a:ea typeface="+mn-ea"/>
                <a:cs typeface="+mn-cs"/>
              </a:rPr>
              <a:t> o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método</a:t>
            </a:r>
            <a:r>
              <a:rPr lang="en-US" sz="2900" b="0" dirty="0">
                <a:latin typeface="+mn-lt"/>
                <a:ea typeface="+mn-ea"/>
                <a:cs typeface="+mn-cs"/>
              </a:rPr>
              <a:t>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escolhido</a:t>
            </a:r>
            <a:endParaRPr lang="en-US" sz="2900" b="0" dirty="0"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ts val="1000"/>
              </a:spcBef>
            </a:pPr>
            <a:r>
              <a:rPr lang="en-US" sz="2900" b="0" dirty="0" err="1">
                <a:latin typeface="+mn-lt"/>
                <a:ea typeface="+mn-ea"/>
                <a:cs typeface="+mn-cs"/>
              </a:rPr>
              <a:t>Grupos</a:t>
            </a:r>
            <a:r>
              <a:rPr lang="en-US" sz="2900" b="0" dirty="0">
                <a:latin typeface="+mn-lt"/>
                <a:ea typeface="+mn-ea"/>
                <a:cs typeface="+mn-cs"/>
              </a:rPr>
              <a:t> de 6 a 8 </a:t>
            </a:r>
            <a:r>
              <a:rPr lang="en-US" sz="2900" b="0" dirty="0" err="1">
                <a:latin typeface="+mn-lt"/>
                <a:ea typeface="+mn-ea"/>
                <a:cs typeface="+mn-cs"/>
              </a:rPr>
              <a:t>pessoas</a:t>
            </a:r>
            <a:endParaRPr lang="en-US" sz="2900" b="0" dirty="0">
              <a:latin typeface="+mn-lt"/>
              <a:ea typeface="+mn-ea"/>
              <a:cs typeface="+mn-cs"/>
            </a:endParaRPr>
          </a:p>
          <a:p>
            <a:pPr marL="514350" indent="-514350">
              <a:spcBef>
                <a:spcPts val="1000"/>
              </a:spcBef>
            </a:pPr>
            <a:endParaRPr lang="en-US" sz="2900" b="0" dirty="0">
              <a:latin typeface="+mn-lt"/>
              <a:ea typeface="+mn-ea"/>
              <a:cs typeface="+mn-cs"/>
            </a:endParaRPr>
          </a:p>
          <a:p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1081443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A20899-40DB-2094-E919-767AAE830172}"/>
              </a:ext>
            </a:extLst>
          </p:cNvPr>
          <p:cNvSpPr txBox="1"/>
          <p:nvPr/>
        </p:nvSpPr>
        <p:spPr>
          <a:xfrm>
            <a:off x="1712214" y="389620"/>
            <a:ext cx="65539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dirty="0">
                <a:solidFill>
                  <a:srgbClr val="0F6CBF"/>
                </a:solidFill>
                <a:effectLst/>
                <a:latin typeface="Franklin Gothic Book (Body)"/>
                <a:hlinkClick r:id="rId3"/>
              </a:rPr>
              <a:t>https://www.youtube.com/watch?v=CCsOqWbK46o&amp;t=8s</a:t>
            </a:r>
            <a:r>
              <a:rPr lang="pt-BR" sz="2000" b="0" i="0" dirty="0">
                <a:solidFill>
                  <a:srgbClr val="1D2125"/>
                </a:solidFill>
                <a:effectLst/>
                <a:latin typeface="Franklin Gothic Book (Body)"/>
              </a:rPr>
              <a:t> </a:t>
            </a:r>
            <a:endParaRPr lang="pt-BR" sz="2000" dirty="0">
              <a:latin typeface="Franklin Gothic Book (Body)"/>
            </a:endParaRPr>
          </a:p>
        </p:txBody>
      </p:sp>
      <p:pic>
        <p:nvPicPr>
          <p:cNvPr id="4" name="Online Media 3" title="Taylorism ABC World Report">
            <a:hlinkClick r:id="" action="ppaction://media"/>
            <a:extLst>
              <a:ext uri="{FF2B5EF4-FFF2-40B4-BE49-F238E27FC236}">
                <a16:creationId xmlns:a16="http://schemas.microsoft.com/office/drawing/2014/main" id="{40664197-ED0C-6845-782E-B248452FD86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33880" y="1090043"/>
            <a:ext cx="8279492" cy="467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dentidade visual da Escola Politécnica da USP – ESCOLA POLITÉCNICA">
            <a:extLst>
              <a:ext uri="{FF2B5EF4-FFF2-40B4-BE49-F238E27FC236}">
                <a16:creationId xmlns:a16="http://schemas.microsoft.com/office/drawing/2014/main" id="{0489CEE6-CC46-0D43-7695-3A702E6AE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998" y="5544295"/>
            <a:ext cx="1355002" cy="121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4855741" y="4378456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4289104" y="148368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6430420" y="297681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10036911" y="4459475"/>
            <a:ext cx="17816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Franklin Gothic Book (Body)"/>
              </a:rPr>
              <a:t>REDUZIR</a:t>
            </a:r>
          </a:p>
          <a:p>
            <a:pPr algn="ctr"/>
            <a:r>
              <a:rPr lang="en-US" dirty="0">
                <a:latin typeface="Franklin Gothic Book (Body)"/>
              </a:rPr>
              <a:t>DESPERDICIO</a:t>
            </a:r>
          </a:p>
          <a:p>
            <a:pPr algn="ctr"/>
            <a:r>
              <a:rPr lang="en-US" dirty="0">
                <a:latin typeface="Franklin Gothic Book (Body)"/>
              </a:rPr>
              <a:t>PRODUTIVIDADE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6329083" y="3072058"/>
            <a:ext cx="1994841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MÉTODO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estudo</a:t>
            </a:r>
            <a:r>
              <a:rPr lang="en-US" dirty="0">
                <a:solidFill>
                  <a:schemeClr val="bg1"/>
                </a:solidFill>
                <a:latin typeface="Franklin Gothic Book (Body)"/>
              </a:rPr>
              <a:t> de tempos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e </a:t>
            </a:r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movimentos</a:t>
            </a:r>
            <a:endParaRPr lang="en-US" dirty="0">
              <a:solidFill>
                <a:schemeClr val="bg1"/>
              </a:solidFill>
              <a:latin typeface="Franklin Gothic Book (Body)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5123278" y="4630679"/>
            <a:ext cx="441877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TRABALHO MINUCIOSAMENTE DETALHADO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PARA CADA INDIVIDUO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4477193" y="254855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219902" y="254855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407990" y="350924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7361218" y="4041683"/>
            <a:ext cx="0" cy="3367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130EAE2-FC1A-48B1-A508-4800D7F5DC3D}"/>
              </a:ext>
            </a:extLst>
          </p:cNvPr>
          <p:cNvSpPr txBox="1"/>
          <p:nvPr/>
        </p:nvSpPr>
        <p:spPr>
          <a:xfrm>
            <a:off x="786950" y="363434"/>
            <a:ext cx="61353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Taylor –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Administração</a:t>
            </a:r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Científica</a:t>
            </a:r>
            <a:endParaRPr lang="en-US" sz="3200" b="1" dirty="0">
              <a:solidFill>
                <a:schemeClr val="bg1"/>
              </a:solidFill>
              <a:latin typeface="Franklin Gothic Demi (Headings)"/>
              <a:ea typeface="+mj-ea"/>
              <a:cs typeface="+mj-cs"/>
            </a:endParaRP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34342E0-C3A3-44EB-B9A1-70E71BC5047D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9866694" y="4910892"/>
            <a:ext cx="170217" cy="102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29D71A0-F62C-A1F7-0D50-4E7B4D1C147E}"/>
              </a:ext>
            </a:extLst>
          </p:cNvPr>
          <p:cNvSpPr txBox="1"/>
          <p:nvPr/>
        </p:nvSpPr>
        <p:spPr>
          <a:xfrm>
            <a:off x="9451818" y="118904"/>
            <a:ext cx="250856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105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PRO3432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C99F5F-89E6-617C-9E25-99753827BADE}"/>
              </a:ext>
            </a:extLst>
          </p:cNvPr>
          <p:cNvSpPr txBox="1"/>
          <p:nvPr/>
        </p:nvSpPr>
        <p:spPr>
          <a:xfrm>
            <a:off x="8592279" y="6248296"/>
            <a:ext cx="245631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05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Afonso Carlos Correa Fleury</a:t>
            </a:r>
          </a:p>
          <a:p>
            <a:r>
              <a:rPr lang="pt-BR" sz="105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Ana Paula Franco Paes Leme Barbosa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3E2EC8-FF7D-897E-13D6-F75CD0B01BF6}"/>
              </a:ext>
            </a:extLst>
          </p:cNvPr>
          <p:cNvSpPr/>
          <p:nvPr/>
        </p:nvSpPr>
        <p:spPr>
          <a:xfrm>
            <a:off x="0" y="6588196"/>
            <a:ext cx="2426329" cy="194206"/>
          </a:xfrm>
          <a:prstGeom prst="rect">
            <a:avLst/>
          </a:prstGeom>
          <a:solidFill>
            <a:srgbClr val="FE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DE2917-D4AD-C00A-E397-BC05D0D2A355}"/>
              </a:ext>
            </a:extLst>
          </p:cNvPr>
          <p:cNvSpPr/>
          <p:nvPr/>
        </p:nvSpPr>
        <p:spPr>
          <a:xfrm>
            <a:off x="0" y="6663795"/>
            <a:ext cx="3512745" cy="194206"/>
          </a:xfrm>
          <a:prstGeom prst="rect">
            <a:avLst/>
          </a:prstGeom>
          <a:solidFill>
            <a:srgbClr val="012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C88449CC-D37B-F7C7-BED5-F7C6DC0C2C77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 flipH="1">
            <a:off x="7332665" y="4041683"/>
            <a:ext cx="28553" cy="5889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25CEE117-5084-0D5D-BCDA-1FE971DA755D}"/>
              </a:ext>
            </a:extLst>
          </p:cNvPr>
          <p:cNvSpPr txBox="1"/>
          <p:nvPr/>
        </p:nvSpPr>
        <p:spPr>
          <a:xfrm>
            <a:off x="9835575" y="4627525"/>
            <a:ext cx="157992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Desempenho</a:t>
            </a:r>
          </a:p>
          <a:p>
            <a:r>
              <a:rPr lang="pt-BR" dirty="0">
                <a:solidFill>
                  <a:schemeClr val="bg1"/>
                </a:solidFill>
              </a:rPr>
              <a:t>Produtividade 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24FDFB7F-A481-28E1-B828-D543A30C094E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9542052" y="4950691"/>
            <a:ext cx="293523" cy="1993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dentidade visual da Escola Politécnica da USP – ESCOLA POLITÉCNICA">
            <a:extLst>
              <a:ext uri="{FF2B5EF4-FFF2-40B4-BE49-F238E27FC236}">
                <a16:creationId xmlns:a16="http://schemas.microsoft.com/office/drawing/2014/main" id="{0489CEE6-CC46-0D43-7695-3A702E6AE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998" y="5544295"/>
            <a:ext cx="1355002" cy="121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4855741" y="4378456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4289104" y="148368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6430420" y="297681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10036911" y="4459475"/>
            <a:ext cx="17816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Franklin Gothic Book (Body)"/>
              </a:rPr>
              <a:t>REDUZIR</a:t>
            </a:r>
          </a:p>
          <a:p>
            <a:pPr algn="ctr"/>
            <a:r>
              <a:rPr lang="en-US" dirty="0">
                <a:latin typeface="Franklin Gothic Book (Body)"/>
              </a:rPr>
              <a:t>DESPERDICIO</a:t>
            </a:r>
          </a:p>
          <a:p>
            <a:pPr algn="ctr"/>
            <a:r>
              <a:rPr lang="en-US" dirty="0">
                <a:latin typeface="Franklin Gothic Book (Body)"/>
              </a:rPr>
              <a:t>PRODUTIVIDADE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6329083" y="3072058"/>
            <a:ext cx="1994841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MÉTODO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estudo</a:t>
            </a:r>
            <a:r>
              <a:rPr lang="en-US" dirty="0">
                <a:solidFill>
                  <a:schemeClr val="bg1"/>
                </a:solidFill>
                <a:latin typeface="Franklin Gothic Book (Body)"/>
              </a:rPr>
              <a:t> de tempos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e </a:t>
            </a:r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movimentos</a:t>
            </a:r>
            <a:endParaRPr lang="en-US" dirty="0">
              <a:solidFill>
                <a:schemeClr val="bg1"/>
              </a:solidFill>
              <a:latin typeface="Franklin Gothic Book (Body)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5123278" y="4630679"/>
            <a:ext cx="441877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TRABALHO MINUCIOSAMENTE DETALHADO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PARA CADA INDIVIDUO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4477193" y="254855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219902" y="254855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407990" y="350924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7361218" y="4041683"/>
            <a:ext cx="0" cy="3367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130EAE2-FC1A-48B1-A508-4800D7F5DC3D}"/>
              </a:ext>
            </a:extLst>
          </p:cNvPr>
          <p:cNvSpPr txBox="1"/>
          <p:nvPr/>
        </p:nvSpPr>
        <p:spPr>
          <a:xfrm>
            <a:off x="786950" y="363434"/>
            <a:ext cx="61353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Taylor –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Administração</a:t>
            </a:r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Científica</a:t>
            </a:r>
            <a:endParaRPr lang="en-US" sz="3200" b="1" dirty="0">
              <a:solidFill>
                <a:schemeClr val="bg1"/>
              </a:solidFill>
              <a:latin typeface="Franklin Gothic Demi (Headings)"/>
              <a:ea typeface="+mj-ea"/>
              <a:cs typeface="+mj-cs"/>
            </a:endParaRP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34342E0-C3A3-44EB-B9A1-70E71BC5047D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9866694" y="4910892"/>
            <a:ext cx="170217" cy="102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3E2EC8-FF7D-897E-13D6-F75CD0B01BF6}"/>
              </a:ext>
            </a:extLst>
          </p:cNvPr>
          <p:cNvSpPr/>
          <p:nvPr/>
        </p:nvSpPr>
        <p:spPr>
          <a:xfrm>
            <a:off x="0" y="6588196"/>
            <a:ext cx="2426329" cy="194206"/>
          </a:xfrm>
          <a:prstGeom prst="rect">
            <a:avLst/>
          </a:prstGeom>
          <a:solidFill>
            <a:srgbClr val="FE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DE2917-D4AD-C00A-E397-BC05D0D2A355}"/>
              </a:ext>
            </a:extLst>
          </p:cNvPr>
          <p:cNvSpPr/>
          <p:nvPr/>
        </p:nvSpPr>
        <p:spPr>
          <a:xfrm>
            <a:off x="0" y="6663795"/>
            <a:ext cx="3512745" cy="194206"/>
          </a:xfrm>
          <a:prstGeom prst="rect">
            <a:avLst/>
          </a:prstGeom>
          <a:solidFill>
            <a:srgbClr val="012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C88449CC-D37B-F7C7-BED5-F7C6DC0C2C77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 flipH="1">
            <a:off x="7332665" y="4041683"/>
            <a:ext cx="28553" cy="5889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25CEE117-5084-0D5D-BCDA-1FE971DA755D}"/>
              </a:ext>
            </a:extLst>
          </p:cNvPr>
          <p:cNvSpPr txBox="1"/>
          <p:nvPr/>
        </p:nvSpPr>
        <p:spPr>
          <a:xfrm>
            <a:off x="9835575" y="4627525"/>
            <a:ext cx="157992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Desempenho</a:t>
            </a:r>
          </a:p>
          <a:p>
            <a:r>
              <a:rPr lang="pt-BR" dirty="0">
                <a:solidFill>
                  <a:schemeClr val="bg1"/>
                </a:solidFill>
              </a:rPr>
              <a:t>Produtividade 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24FDFB7F-A481-28E1-B828-D543A30C094E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9542052" y="4950691"/>
            <a:ext cx="293523" cy="1993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C0A44655-784E-71FC-DA0D-EDFCBA75CEE1}"/>
              </a:ext>
            </a:extLst>
          </p:cNvPr>
          <p:cNvSpPr txBox="1"/>
          <p:nvPr/>
        </p:nvSpPr>
        <p:spPr>
          <a:xfrm>
            <a:off x="3751356" y="2048228"/>
            <a:ext cx="1381597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MODELO DE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GENTE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BE81EECE-194B-ECFE-4534-9E26EC1915D6}"/>
              </a:ext>
            </a:extLst>
          </p:cNvPr>
          <p:cNvCxnSpPr>
            <a:cxnSpLocks/>
            <a:stCxn id="2" idx="3"/>
            <a:endCxn id="13" idx="1"/>
          </p:cNvCxnSpPr>
          <p:nvPr/>
        </p:nvCxnSpPr>
        <p:spPr>
          <a:xfrm>
            <a:off x="5132953" y="2371394"/>
            <a:ext cx="1196130" cy="116232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206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dentidade visual da Escola Politécnica da USP – ESCOLA POLITÉCNICA">
            <a:extLst>
              <a:ext uri="{FF2B5EF4-FFF2-40B4-BE49-F238E27FC236}">
                <a16:creationId xmlns:a16="http://schemas.microsoft.com/office/drawing/2014/main" id="{0489CEE6-CC46-0D43-7695-3A702E6AE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998" y="5544295"/>
            <a:ext cx="1355002" cy="121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4855741" y="4378456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4289104" y="148368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6430420" y="297681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10036911" y="4459475"/>
            <a:ext cx="17816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Franklin Gothic Book (Body)"/>
              </a:rPr>
              <a:t>REDUZIR</a:t>
            </a:r>
          </a:p>
          <a:p>
            <a:pPr algn="ctr"/>
            <a:r>
              <a:rPr lang="en-US" dirty="0">
                <a:latin typeface="Franklin Gothic Book (Body)"/>
              </a:rPr>
              <a:t>DESPERDICIO</a:t>
            </a:r>
          </a:p>
          <a:p>
            <a:pPr algn="ctr"/>
            <a:r>
              <a:rPr lang="en-US" dirty="0">
                <a:latin typeface="Franklin Gothic Book (Body)"/>
              </a:rPr>
              <a:t>PRODUTIVIDADE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6329083" y="3072058"/>
            <a:ext cx="1994841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MÉTODO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estudo</a:t>
            </a:r>
            <a:r>
              <a:rPr lang="en-US" dirty="0">
                <a:solidFill>
                  <a:schemeClr val="bg1"/>
                </a:solidFill>
                <a:latin typeface="Franklin Gothic Book (Body)"/>
              </a:rPr>
              <a:t> de tempos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e </a:t>
            </a:r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movimentos</a:t>
            </a:r>
            <a:endParaRPr lang="en-US" dirty="0">
              <a:solidFill>
                <a:schemeClr val="bg1"/>
              </a:solidFill>
              <a:latin typeface="Franklin Gothic Book (Body)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5123278" y="4630679"/>
            <a:ext cx="441877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TRABALHO MINUCIOSAMENTE DETALHADO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PARA CADA INDIVIDUO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4477193" y="254855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219902" y="254855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407990" y="350924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7361218" y="4041683"/>
            <a:ext cx="0" cy="3367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130EAE2-FC1A-48B1-A508-4800D7F5DC3D}"/>
              </a:ext>
            </a:extLst>
          </p:cNvPr>
          <p:cNvSpPr txBox="1"/>
          <p:nvPr/>
        </p:nvSpPr>
        <p:spPr>
          <a:xfrm>
            <a:off x="786950" y="363434"/>
            <a:ext cx="61353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Taylor –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Administração</a:t>
            </a:r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Científica</a:t>
            </a:r>
            <a:endParaRPr lang="en-US" sz="3200" b="1" dirty="0">
              <a:solidFill>
                <a:schemeClr val="bg1"/>
              </a:solidFill>
              <a:latin typeface="Franklin Gothic Demi (Headings)"/>
              <a:ea typeface="+mj-ea"/>
              <a:cs typeface="+mj-cs"/>
            </a:endParaRP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34342E0-C3A3-44EB-B9A1-70E71BC5047D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9866694" y="4910892"/>
            <a:ext cx="170217" cy="102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3E2EC8-FF7D-897E-13D6-F75CD0B01BF6}"/>
              </a:ext>
            </a:extLst>
          </p:cNvPr>
          <p:cNvSpPr/>
          <p:nvPr/>
        </p:nvSpPr>
        <p:spPr>
          <a:xfrm>
            <a:off x="0" y="6588196"/>
            <a:ext cx="2426329" cy="194206"/>
          </a:xfrm>
          <a:prstGeom prst="rect">
            <a:avLst/>
          </a:prstGeom>
          <a:solidFill>
            <a:srgbClr val="FE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DE2917-D4AD-C00A-E397-BC05D0D2A355}"/>
              </a:ext>
            </a:extLst>
          </p:cNvPr>
          <p:cNvSpPr/>
          <p:nvPr/>
        </p:nvSpPr>
        <p:spPr>
          <a:xfrm>
            <a:off x="0" y="6663795"/>
            <a:ext cx="3512745" cy="194206"/>
          </a:xfrm>
          <a:prstGeom prst="rect">
            <a:avLst/>
          </a:prstGeom>
          <a:solidFill>
            <a:srgbClr val="012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C88449CC-D37B-F7C7-BED5-F7C6DC0C2C77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 flipH="1">
            <a:off x="7332665" y="4041683"/>
            <a:ext cx="28553" cy="5889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25CEE117-5084-0D5D-BCDA-1FE971DA755D}"/>
              </a:ext>
            </a:extLst>
          </p:cNvPr>
          <p:cNvSpPr txBox="1"/>
          <p:nvPr/>
        </p:nvSpPr>
        <p:spPr>
          <a:xfrm>
            <a:off x="9835575" y="4627525"/>
            <a:ext cx="157992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Desempenho</a:t>
            </a:r>
          </a:p>
          <a:p>
            <a:r>
              <a:rPr lang="pt-BR" dirty="0">
                <a:solidFill>
                  <a:schemeClr val="bg1"/>
                </a:solidFill>
              </a:rPr>
              <a:t>Produtividade 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24FDFB7F-A481-28E1-B828-D543A30C094E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9542052" y="4950691"/>
            <a:ext cx="293523" cy="1993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C0A44655-784E-71FC-DA0D-EDFCBA75CEE1}"/>
              </a:ext>
            </a:extLst>
          </p:cNvPr>
          <p:cNvSpPr txBox="1"/>
          <p:nvPr/>
        </p:nvSpPr>
        <p:spPr>
          <a:xfrm>
            <a:off x="3751356" y="2048228"/>
            <a:ext cx="1381597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MODELO DE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GENTE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BE81EECE-194B-ECFE-4534-9E26EC1915D6}"/>
              </a:ext>
            </a:extLst>
          </p:cNvPr>
          <p:cNvCxnSpPr>
            <a:cxnSpLocks/>
            <a:stCxn id="2" idx="3"/>
            <a:endCxn id="13" idx="1"/>
          </p:cNvCxnSpPr>
          <p:nvPr/>
        </p:nvCxnSpPr>
        <p:spPr>
          <a:xfrm>
            <a:off x="5132953" y="2371394"/>
            <a:ext cx="1196130" cy="116232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C4ECF5-13C1-79A8-0C7D-302C4420F373}"/>
              </a:ext>
            </a:extLst>
          </p:cNvPr>
          <p:cNvSpPr txBox="1"/>
          <p:nvPr/>
        </p:nvSpPr>
        <p:spPr>
          <a:xfrm>
            <a:off x="791559" y="1773715"/>
            <a:ext cx="2465410" cy="1169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NEGATIVO: VADIAGEM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POSITIVO: SMITH: FORTE COMO UM TOURO; CABECA 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DE JUMENTO; MOTIVADO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POR DINHEIRO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C09740C-8605-5837-A485-845FB907128D}"/>
              </a:ext>
            </a:extLst>
          </p:cNvPr>
          <p:cNvCxnSpPr>
            <a:cxnSpLocks/>
            <a:stCxn id="5" idx="3"/>
            <a:endCxn id="2" idx="1"/>
          </p:cNvCxnSpPr>
          <p:nvPr/>
        </p:nvCxnSpPr>
        <p:spPr>
          <a:xfrm>
            <a:off x="3256969" y="2358491"/>
            <a:ext cx="494387" cy="129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2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dentidade visual da Escola Politécnica da USP – ESCOLA POLITÉCNICA">
            <a:extLst>
              <a:ext uri="{FF2B5EF4-FFF2-40B4-BE49-F238E27FC236}">
                <a16:creationId xmlns:a16="http://schemas.microsoft.com/office/drawing/2014/main" id="{0489CEE6-CC46-0D43-7695-3A702E6AE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6998" y="5544295"/>
            <a:ext cx="1355002" cy="121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D5DC8A26-E638-4EA0-AECF-6DEB437A790F}"/>
              </a:ext>
            </a:extLst>
          </p:cNvPr>
          <p:cNvSpPr/>
          <p:nvPr/>
        </p:nvSpPr>
        <p:spPr>
          <a:xfrm>
            <a:off x="4855741" y="4378456"/>
            <a:ext cx="5010953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CADBF9B7-3F3F-49E5-9C27-551C17F7986E}"/>
              </a:ext>
            </a:extLst>
          </p:cNvPr>
          <p:cNvSpPr/>
          <p:nvPr/>
        </p:nvSpPr>
        <p:spPr>
          <a:xfrm>
            <a:off x="4289104" y="1483684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C777842-21AC-4B17-A1DF-0C079A2E7444}"/>
              </a:ext>
            </a:extLst>
          </p:cNvPr>
          <p:cNvSpPr/>
          <p:nvPr/>
        </p:nvSpPr>
        <p:spPr>
          <a:xfrm>
            <a:off x="6430420" y="2976812"/>
            <a:ext cx="1861595" cy="1064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230EE2-FBCA-4F3E-8EF2-1C423F075081}"/>
              </a:ext>
            </a:extLst>
          </p:cNvPr>
          <p:cNvSpPr txBox="1"/>
          <p:nvPr/>
        </p:nvSpPr>
        <p:spPr>
          <a:xfrm>
            <a:off x="10036911" y="4459475"/>
            <a:ext cx="178164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Franklin Gothic Book (Body)"/>
              </a:rPr>
              <a:t>REDUZIR</a:t>
            </a:r>
          </a:p>
          <a:p>
            <a:pPr algn="ctr"/>
            <a:r>
              <a:rPr lang="en-US" dirty="0">
                <a:latin typeface="Franklin Gothic Book (Body)"/>
              </a:rPr>
              <a:t>DESPERDICIO</a:t>
            </a:r>
          </a:p>
          <a:p>
            <a:pPr algn="ctr"/>
            <a:r>
              <a:rPr lang="en-US" dirty="0">
                <a:latin typeface="Franklin Gothic Book (Body)"/>
              </a:rPr>
              <a:t>PRODUTIVIDADE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6C7D413-4643-4B92-9959-333F2E0165F1}"/>
              </a:ext>
            </a:extLst>
          </p:cNvPr>
          <p:cNvSpPr txBox="1"/>
          <p:nvPr/>
        </p:nvSpPr>
        <p:spPr>
          <a:xfrm>
            <a:off x="6329083" y="3072058"/>
            <a:ext cx="1994841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MÉTODO</a:t>
            </a:r>
          </a:p>
          <a:p>
            <a:pPr algn="ctr"/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estudo</a:t>
            </a:r>
            <a:r>
              <a:rPr lang="en-US" dirty="0">
                <a:solidFill>
                  <a:schemeClr val="bg1"/>
                </a:solidFill>
                <a:latin typeface="Franklin Gothic Book (Body)"/>
              </a:rPr>
              <a:t> de tempos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e </a:t>
            </a:r>
            <a:r>
              <a:rPr lang="en-US" dirty="0" err="1">
                <a:solidFill>
                  <a:schemeClr val="bg1"/>
                </a:solidFill>
                <a:latin typeface="Franklin Gothic Book (Body)"/>
              </a:rPr>
              <a:t>movimentos</a:t>
            </a:r>
            <a:endParaRPr lang="en-US" dirty="0">
              <a:solidFill>
                <a:schemeClr val="bg1"/>
              </a:solidFill>
              <a:latin typeface="Franklin Gothic Book (Body)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0BBA822-7117-4F55-9AEB-6B4CC83AE236}"/>
              </a:ext>
            </a:extLst>
          </p:cNvPr>
          <p:cNvSpPr txBox="1"/>
          <p:nvPr/>
        </p:nvSpPr>
        <p:spPr>
          <a:xfrm>
            <a:off x="5123278" y="4630679"/>
            <a:ext cx="4418774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TRABALHO MINUCIOSAMENTE DETALHADO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PARA CADA INDIVIDUO</a:t>
            </a:r>
          </a:p>
        </p:txBody>
      </p: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B7F447D8-4189-4433-A526-88B044B3501A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4477193" y="2548555"/>
            <a:ext cx="742709" cy="4610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FC2CAF6-7F83-46BA-8183-D7521A26640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219902" y="2548555"/>
            <a:ext cx="2141316" cy="4282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0EC9F7C1-F365-4FA8-A41C-7E0DE6CD1C9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407990" y="3509248"/>
            <a:ext cx="1022430" cy="32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5F829049-AB32-4AA6-933F-4DD5BEE29370}"/>
              </a:ext>
            </a:extLst>
          </p:cNvPr>
          <p:cNvCxnSpPr>
            <a:cxnSpLocks/>
            <a:stCxn id="7" idx="2"/>
            <a:endCxn id="4" idx="0"/>
          </p:cNvCxnSpPr>
          <p:nvPr/>
        </p:nvCxnSpPr>
        <p:spPr>
          <a:xfrm>
            <a:off x="7361218" y="4041683"/>
            <a:ext cx="0" cy="3367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130EAE2-FC1A-48B1-A508-4800D7F5DC3D}"/>
              </a:ext>
            </a:extLst>
          </p:cNvPr>
          <p:cNvSpPr txBox="1"/>
          <p:nvPr/>
        </p:nvSpPr>
        <p:spPr>
          <a:xfrm>
            <a:off x="786950" y="363434"/>
            <a:ext cx="613539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Taylor –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Administração</a:t>
            </a:r>
            <a:r>
              <a:rPr lang="en-US" sz="3200" b="1" dirty="0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Franklin Gothic Demi (Headings)"/>
                <a:ea typeface="+mj-ea"/>
                <a:cs typeface="+mj-cs"/>
              </a:rPr>
              <a:t>Científica</a:t>
            </a:r>
            <a:endParaRPr lang="en-US" sz="3200" b="1" dirty="0">
              <a:solidFill>
                <a:schemeClr val="bg1"/>
              </a:solidFill>
              <a:latin typeface="Franklin Gothic Demi (Headings)"/>
              <a:ea typeface="+mj-ea"/>
              <a:cs typeface="+mj-cs"/>
            </a:endParaRP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E34342E0-C3A3-44EB-B9A1-70E71BC5047D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9866694" y="4910892"/>
            <a:ext cx="170217" cy="102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73E2EC8-FF7D-897E-13D6-F75CD0B01BF6}"/>
              </a:ext>
            </a:extLst>
          </p:cNvPr>
          <p:cNvSpPr/>
          <p:nvPr/>
        </p:nvSpPr>
        <p:spPr>
          <a:xfrm>
            <a:off x="0" y="6588196"/>
            <a:ext cx="2426329" cy="194206"/>
          </a:xfrm>
          <a:prstGeom prst="rect">
            <a:avLst/>
          </a:prstGeom>
          <a:solidFill>
            <a:srgbClr val="FE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4DE2917-D4AD-C00A-E397-BC05D0D2A355}"/>
              </a:ext>
            </a:extLst>
          </p:cNvPr>
          <p:cNvSpPr/>
          <p:nvPr/>
        </p:nvSpPr>
        <p:spPr>
          <a:xfrm>
            <a:off x="0" y="6663795"/>
            <a:ext cx="3512745" cy="194206"/>
          </a:xfrm>
          <a:prstGeom prst="rect">
            <a:avLst/>
          </a:prstGeom>
          <a:solidFill>
            <a:srgbClr val="012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C88449CC-D37B-F7C7-BED5-F7C6DC0C2C77}"/>
              </a:ext>
            </a:extLst>
          </p:cNvPr>
          <p:cNvCxnSpPr>
            <a:cxnSpLocks/>
            <a:stCxn id="7" idx="2"/>
            <a:endCxn id="14" idx="0"/>
          </p:cNvCxnSpPr>
          <p:nvPr/>
        </p:nvCxnSpPr>
        <p:spPr>
          <a:xfrm flipH="1">
            <a:off x="7332665" y="4041683"/>
            <a:ext cx="28553" cy="58899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25CEE117-5084-0D5D-BCDA-1FE971DA755D}"/>
              </a:ext>
            </a:extLst>
          </p:cNvPr>
          <p:cNvSpPr txBox="1"/>
          <p:nvPr/>
        </p:nvSpPr>
        <p:spPr>
          <a:xfrm>
            <a:off x="9835575" y="4627525"/>
            <a:ext cx="157992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Desempenho</a:t>
            </a:r>
          </a:p>
          <a:p>
            <a:r>
              <a:rPr lang="pt-BR" dirty="0">
                <a:solidFill>
                  <a:schemeClr val="bg1"/>
                </a:solidFill>
              </a:rPr>
              <a:t>Produtividade 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24FDFB7F-A481-28E1-B828-D543A30C094E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9542052" y="4950691"/>
            <a:ext cx="293523" cy="1993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ixaDeTexto 1">
            <a:extLst>
              <a:ext uri="{FF2B5EF4-FFF2-40B4-BE49-F238E27FC236}">
                <a16:creationId xmlns:a16="http://schemas.microsoft.com/office/drawing/2014/main" id="{C0A44655-784E-71FC-DA0D-EDFCBA75CEE1}"/>
              </a:ext>
            </a:extLst>
          </p:cNvPr>
          <p:cNvSpPr txBox="1"/>
          <p:nvPr/>
        </p:nvSpPr>
        <p:spPr>
          <a:xfrm>
            <a:off x="3751356" y="2048228"/>
            <a:ext cx="1381597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MODELO DE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GENTE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BE81EECE-194B-ECFE-4534-9E26EC1915D6}"/>
              </a:ext>
            </a:extLst>
          </p:cNvPr>
          <p:cNvCxnSpPr>
            <a:cxnSpLocks/>
            <a:stCxn id="2" idx="3"/>
            <a:endCxn id="13" idx="1"/>
          </p:cNvCxnSpPr>
          <p:nvPr/>
        </p:nvCxnSpPr>
        <p:spPr>
          <a:xfrm>
            <a:off x="5132953" y="2371394"/>
            <a:ext cx="1196130" cy="116232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C4ECF5-13C1-79A8-0C7D-302C4420F373}"/>
              </a:ext>
            </a:extLst>
          </p:cNvPr>
          <p:cNvSpPr txBox="1"/>
          <p:nvPr/>
        </p:nvSpPr>
        <p:spPr>
          <a:xfrm>
            <a:off x="791559" y="1773715"/>
            <a:ext cx="2465410" cy="1169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NEGATIVO: VADIAGEM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POSITIVO: SMITH: FORTE COMO UM TOURO; CABECA 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DE JUMENTO; MOTIVADO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POR DINHEIRO</a:t>
            </a:r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8C09740C-8605-5837-A485-845FB907128D}"/>
              </a:ext>
            </a:extLst>
          </p:cNvPr>
          <p:cNvCxnSpPr>
            <a:cxnSpLocks/>
            <a:stCxn id="5" idx="3"/>
            <a:endCxn id="2" idx="1"/>
          </p:cNvCxnSpPr>
          <p:nvPr/>
        </p:nvCxnSpPr>
        <p:spPr>
          <a:xfrm>
            <a:off x="3256969" y="2358491"/>
            <a:ext cx="494387" cy="1290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8D40C47-43C4-022A-0F7E-E9CEBC6913FD}"/>
              </a:ext>
            </a:extLst>
          </p:cNvPr>
          <p:cNvSpPr txBox="1"/>
          <p:nvPr/>
        </p:nvSpPr>
        <p:spPr>
          <a:xfrm>
            <a:off x="3751356" y="3672222"/>
            <a:ext cx="1282339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SISTEMA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Franklin Gothic Book (Body)"/>
              </a:rPr>
              <a:t>DE GESTAO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6D3E3DE9-9967-D780-8A10-D04FC235A456}"/>
              </a:ext>
            </a:extLst>
          </p:cNvPr>
          <p:cNvSpPr txBox="1"/>
          <p:nvPr/>
        </p:nvSpPr>
        <p:spPr>
          <a:xfrm>
            <a:off x="792990" y="3186303"/>
            <a:ext cx="2465410" cy="16004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SELECAO E TREINAMENTO DE ACORDO COM METODO</a:t>
            </a:r>
          </a:p>
          <a:p>
            <a:r>
              <a:rPr lang="en-US" sz="1400" dirty="0">
                <a:solidFill>
                  <a:schemeClr val="bg1"/>
                </a:solidFill>
                <a:latin typeface="Franklin Gothic Book (Body)"/>
              </a:rPr>
              <a:t>A FAIR DAY’S WORK FOR A FAIR DAY’S PAY: PAGAMENTO POR PRODUTIVIDADE INDIVIDUAL O MAIS RAPIDO POSSIVEL</a:t>
            </a:r>
          </a:p>
        </p:txBody>
      </p: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7F0974D9-5D82-6398-D8F4-4953D8097AE5}"/>
              </a:ext>
            </a:extLst>
          </p:cNvPr>
          <p:cNvCxnSpPr>
            <a:cxnSpLocks/>
            <a:stCxn id="19" idx="3"/>
            <a:endCxn id="16" idx="1"/>
          </p:cNvCxnSpPr>
          <p:nvPr/>
        </p:nvCxnSpPr>
        <p:spPr>
          <a:xfrm>
            <a:off x="3258400" y="3986522"/>
            <a:ext cx="492956" cy="8866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C31D37BD-3C35-667E-B6F4-D76371BE2820}"/>
              </a:ext>
            </a:extLst>
          </p:cNvPr>
          <p:cNvCxnSpPr>
            <a:cxnSpLocks/>
            <a:stCxn id="16" idx="3"/>
            <a:endCxn id="13" idx="1"/>
          </p:cNvCxnSpPr>
          <p:nvPr/>
        </p:nvCxnSpPr>
        <p:spPr>
          <a:xfrm flipV="1">
            <a:off x="5033695" y="3533723"/>
            <a:ext cx="1295388" cy="461665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E891652E-1178-C27E-F75B-556BAD4FA678}"/>
              </a:ext>
            </a:extLst>
          </p:cNvPr>
          <p:cNvCxnSpPr>
            <a:cxnSpLocks/>
            <a:stCxn id="19" idx="0"/>
            <a:endCxn id="5" idx="2"/>
          </p:cNvCxnSpPr>
          <p:nvPr/>
        </p:nvCxnSpPr>
        <p:spPr>
          <a:xfrm flipH="1" flipV="1">
            <a:off x="2024264" y="2943266"/>
            <a:ext cx="1431" cy="243037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130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2237567.tgt.Office_49129298_TF78853419_Win32_OJ110714667.potx" id="{C353CE3D-D7F0-422D-A216-52C18635942F}" vid="{EE103BC0-2632-4BBB-A623-0112C1D09C7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342</Words>
  <Application>Microsoft Office PowerPoint</Application>
  <PresentationFormat>Widescreen</PresentationFormat>
  <Paragraphs>110</Paragraphs>
  <Slides>10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Franklin Gothic Book (Body)</vt:lpstr>
      <vt:lpstr>Franklin Gothic Demi</vt:lpstr>
      <vt:lpstr>Franklin Gothic Demi (Headings)</vt:lpstr>
      <vt:lpstr>Tema 1</vt:lpstr>
      <vt:lpstr>PowerPoint Presentation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Discussões iniciais sobre Organização do Trabalho</dc:title>
  <dc:creator>Marina Carelli Reis</dc:creator>
  <cp:lastModifiedBy>Marina Carelli Reis</cp:lastModifiedBy>
  <cp:revision>11</cp:revision>
  <dcterms:created xsi:type="dcterms:W3CDTF">2023-03-21T17:50:38Z</dcterms:created>
  <dcterms:modified xsi:type="dcterms:W3CDTF">2023-03-27T13:41:58Z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