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B7EA6-4657-493A-9424-ADFC8A61074F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26B59-5F7F-45C2-A206-8CFA2A1E03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18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64B17-216F-4470-8609-1018CD4039AE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63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197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49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0C90-A4AD-4E4A-9301-CA1E8396FF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52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328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25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521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72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67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10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74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54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5CAC-7A37-40D9-9D6D-92C6A3D39F2D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E7DB-0BBD-42AA-8C7F-FAC3AA14E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77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4292600"/>
            <a:ext cx="8532812" cy="120173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à Anatomia do Aparelho Locomotor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5888"/>
            <a:ext cx="5461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aixaDeTexto 5"/>
          <p:cNvSpPr txBox="1">
            <a:spLocks noChangeArrowheads="1"/>
          </p:cNvSpPr>
          <p:nvPr/>
        </p:nvSpPr>
        <p:spPr bwMode="auto">
          <a:xfrm>
            <a:off x="2411413" y="611188"/>
            <a:ext cx="45370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Bainha </a:t>
            </a: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osteofibrosa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Retináculo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Manguito de contensão</a:t>
            </a:r>
          </a:p>
        </p:txBody>
      </p:sp>
      <p:sp>
        <p:nvSpPr>
          <p:cNvPr id="28675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676" name="AutoShape 2" descr="Resultado de imagem para manguito de conten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8677" name="AutoShape 4" descr="Resultado de imagem para manguito de conten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pic>
        <p:nvPicPr>
          <p:cNvPr id="28678" name="Picture 1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71763"/>
            <a:ext cx="58975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5832475" cy="34337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0" descr="Resultado de imagem para corte  transversal da co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362075"/>
            <a:ext cx="4189413" cy="3795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412875"/>
            <a:ext cx="4564063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sultado de imagem para manguito de conte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6085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54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origem:</a:t>
            </a:r>
            <a:r>
              <a:rPr lang="pt-BR" altLang="pt-BR" sz="2400" b="1" smtClean="0"/>
              <a:t> bíceps, tríceps e quadríceps.</a:t>
            </a:r>
          </a:p>
        </p:txBody>
      </p:sp>
      <p:pic>
        <p:nvPicPr>
          <p:cNvPr id="29701" name="Picture 12" descr="Sem título-16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10350" y="2332038"/>
            <a:ext cx="2065338" cy="4525962"/>
          </a:xfrm>
        </p:spPr>
      </p:pic>
      <p:pic>
        <p:nvPicPr>
          <p:cNvPr id="29699" name="Picture 6" descr="Sem título-9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746125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Sem título-11có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12875"/>
            <a:ext cx="2730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2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inserções: </a:t>
            </a:r>
            <a:r>
              <a:rPr lang="pt-BR" altLang="pt-BR" sz="2400" b="1" smtClean="0"/>
              <a:t>bicaudado e policaudado.</a:t>
            </a:r>
            <a:endParaRPr lang="pt-BR" altLang="pt-BR" sz="2400" b="1" smtClean="0">
              <a:solidFill>
                <a:srgbClr val="FF0000"/>
              </a:solidFill>
            </a:endParaRPr>
          </a:p>
        </p:txBody>
      </p:sp>
      <p:pic>
        <p:nvPicPr>
          <p:cNvPr id="30724" name="Picture 8" descr="Sem título-13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5600" y="962025"/>
            <a:ext cx="2520950" cy="5851525"/>
          </a:xfrm>
          <a:noFill/>
        </p:spPr>
      </p:pic>
      <p:pic>
        <p:nvPicPr>
          <p:cNvPr id="2" name="Picture 6" descr="Sem título-9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06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Classificação quanto ao número de ventres: </a:t>
            </a:r>
            <a:r>
              <a:rPr lang="pt-BR" altLang="pt-BR" sz="2400" b="1" smtClean="0"/>
              <a:t>digástrico e poligástrico.</a:t>
            </a:r>
          </a:p>
        </p:txBody>
      </p:sp>
      <p:pic>
        <p:nvPicPr>
          <p:cNvPr id="31747" name="Picture 6" descr="Sem título-6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462088"/>
            <a:ext cx="4241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52742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94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FF0000"/>
                </a:solidFill>
              </a:rPr>
              <a:t>Vascularização dos mm. estriados esqueléticos</a:t>
            </a:r>
            <a:br>
              <a:rPr lang="pt-BR" altLang="pt-BR" sz="2400" b="1" smtClean="0">
                <a:solidFill>
                  <a:srgbClr val="FF0000"/>
                </a:solidFill>
              </a:rPr>
            </a:br>
            <a:r>
              <a:rPr lang="pt-BR" altLang="pt-BR" sz="2400" b="1" smtClean="0"/>
              <a:t>Ramos dominantes e segmentares</a:t>
            </a:r>
          </a:p>
        </p:txBody>
      </p:sp>
      <p:pic>
        <p:nvPicPr>
          <p:cNvPr id="32771" name="Picture 5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488363" cy="439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CaixaDeTexto 3"/>
          <p:cNvSpPr txBox="1">
            <a:spLocks noChangeArrowheads="1"/>
          </p:cNvSpPr>
          <p:nvPr/>
        </p:nvSpPr>
        <p:spPr bwMode="auto">
          <a:xfrm>
            <a:off x="611188" y="1773238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</a:t>
            </a:r>
          </a:p>
        </p:txBody>
      </p:sp>
      <p:sp>
        <p:nvSpPr>
          <p:cNvPr id="32773" name="CaixaDeTexto 4"/>
          <p:cNvSpPr txBox="1">
            <a:spLocks noChangeArrowheads="1"/>
          </p:cNvSpPr>
          <p:nvPr/>
        </p:nvSpPr>
        <p:spPr bwMode="auto">
          <a:xfrm>
            <a:off x="2124075" y="1773238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II</a:t>
            </a:r>
          </a:p>
        </p:txBody>
      </p:sp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3635375" y="23812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III</a:t>
            </a:r>
          </a:p>
        </p:txBody>
      </p:sp>
      <p:sp>
        <p:nvSpPr>
          <p:cNvPr id="32775" name="CaixaDeTexto 6"/>
          <p:cNvSpPr txBox="1">
            <a:spLocks noChangeArrowheads="1"/>
          </p:cNvSpPr>
          <p:nvPr/>
        </p:nvSpPr>
        <p:spPr bwMode="auto">
          <a:xfrm>
            <a:off x="5076825" y="1804988"/>
            <a:ext cx="11509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IV</a:t>
            </a:r>
          </a:p>
        </p:txBody>
      </p:sp>
      <p:sp>
        <p:nvSpPr>
          <p:cNvPr id="32776" name="CaixaDeTexto 7"/>
          <p:cNvSpPr txBox="1">
            <a:spLocks noChangeArrowheads="1"/>
          </p:cNvSpPr>
          <p:nvPr/>
        </p:nvSpPr>
        <p:spPr bwMode="auto">
          <a:xfrm>
            <a:off x="7019925" y="2165350"/>
            <a:ext cx="11525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charset="0"/>
              </a:rPr>
              <a:t>Tipo V</a:t>
            </a:r>
          </a:p>
        </p:txBody>
      </p:sp>
    </p:spTree>
    <p:extLst>
      <p:ext uri="{BB962C8B-B14F-4D97-AF65-F5344CB8AC3E}">
        <p14:creationId xmlns:p14="http://schemas.microsoft.com/office/powerpoint/2010/main" xmlns="" val="306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Inervação dos </a:t>
            </a:r>
            <a:r>
              <a:rPr lang="pt-B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mm.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estriados esqueléticos: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/>
              <a:t>Fibras aferentes dolorosas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/>
              <a:t>Fibras aferentes do tônus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>
                <a:solidFill>
                  <a:schemeClr val="tx2"/>
                </a:solidFill>
              </a:rPr>
              <a:t>Fibras autônomas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sz="2400" b="1" smtClean="0">
                <a:solidFill>
                  <a:schemeClr val="tx2"/>
                </a:solidFill>
              </a:rPr>
              <a:t>Fibras eferentes (contração)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altLang="pt-BR" sz="24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solidFill>
                  <a:srgbClr val="FF0000"/>
                </a:solidFill>
              </a:rPr>
              <a:t>Unidade motora ou miônio</a:t>
            </a:r>
          </a:p>
        </p:txBody>
      </p:sp>
      <p:pic>
        <p:nvPicPr>
          <p:cNvPr id="33796" name="Picture 5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10063" y="2133600"/>
            <a:ext cx="4510087" cy="374332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8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Sem título-16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2843212" cy="5581650"/>
          </a:xfrm>
          <a:noFill/>
        </p:spPr>
      </p:pic>
      <p:pic>
        <p:nvPicPr>
          <p:cNvPr id="31747" name="Picture 10" descr="fig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56100" y="549275"/>
            <a:ext cx="3832225" cy="5581650"/>
          </a:xfrm>
          <a:noFill/>
        </p:spPr>
      </p:pic>
      <p:sp>
        <p:nvSpPr>
          <p:cNvPr id="348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/>
              <a:t>	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59338" y="476250"/>
            <a:ext cx="338455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50" name="CaixaDeTexto 6"/>
          <p:cNvSpPr txBox="1">
            <a:spLocks noChangeArrowheads="1"/>
          </p:cNvSpPr>
          <p:nvPr/>
        </p:nvSpPr>
        <p:spPr bwMode="auto">
          <a:xfrm>
            <a:off x="5508625" y="908050"/>
            <a:ext cx="25923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Mm. lumbricais</a:t>
            </a:r>
          </a:p>
        </p:txBody>
      </p:sp>
      <p:sp>
        <p:nvSpPr>
          <p:cNvPr id="34823" name="CaixaDeTexto 7"/>
          <p:cNvSpPr txBox="1">
            <a:spLocks noChangeArrowheads="1"/>
          </p:cNvSpPr>
          <p:nvPr/>
        </p:nvSpPr>
        <p:spPr bwMode="auto">
          <a:xfrm>
            <a:off x="2484438" y="476250"/>
            <a:ext cx="259238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M. quadríceps femoral</a:t>
            </a:r>
          </a:p>
        </p:txBody>
      </p:sp>
    </p:spTree>
    <p:extLst>
      <p:ext uri="{BB962C8B-B14F-4D97-AF65-F5344CB8AC3E}">
        <p14:creationId xmlns:p14="http://schemas.microsoft.com/office/powerpoint/2010/main" xmlns="" val="41005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1262063"/>
          </a:xfrm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35844" name="CaixaDeTexto 7"/>
          <p:cNvSpPr txBox="1">
            <a:spLocks noChangeArrowheads="1"/>
          </p:cNvSpPr>
          <p:nvPr/>
        </p:nvSpPr>
        <p:spPr bwMode="auto">
          <a:xfrm>
            <a:off x="1116013" y="3860800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t-BR" altLang="pt-BR" sz="2400" dirty="0">
                <a:latin typeface="Arial" charset="0"/>
              </a:rPr>
              <a:t> </a:t>
            </a:r>
            <a:r>
              <a:rPr lang="pt-BR" altLang="pt-BR" sz="2400" b="1" dirty="0" err="1" smtClean="0">
                <a:latin typeface="Arial" charset="0"/>
                <a:cs typeface="Arial" charset="0"/>
              </a:rPr>
              <a:t>Artrologia</a:t>
            </a:r>
            <a:r>
              <a:rPr lang="pt-BR" altLang="pt-BR" sz="2400" b="1" dirty="0">
                <a:latin typeface="Arial" charset="0"/>
                <a:cs typeface="Arial" charset="0"/>
              </a:rPr>
              <a:t>;</a:t>
            </a:r>
          </a:p>
          <a:p>
            <a:pPr algn="ctr" eaLnBrk="1" hangingPunct="1">
              <a:spcBef>
                <a:spcPct val="0"/>
              </a:spcBef>
            </a:pPr>
            <a:endParaRPr lang="pt-BR" altLang="pt-BR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pt-BR" altLang="pt-BR" sz="2400" b="1" dirty="0">
                <a:latin typeface="Arial" charset="0"/>
                <a:cs typeface="Arial" charset="0"/>
              </a:rPr>
              <a:t>Miologia.</a:t>
            </a:r>
          </a:p>
        </p:txBody>
      </p:sp>
      <p:pic>
        <p:nvPicPr>
          <p:cNvPr id="35845" name="Picture 3" descr="F:\AULAS APARELHO LOCOMOTOR  MEDICINA 2018\INTRODUÇÃO AOA APRELHO LOCOMO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15888"/>
            <a:ext cx="4699000" cy="34845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9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solidFill>
            <a:srgbClr val="F5771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b="1" smtClean="0">
                <a:latin typeface="Arial" charset="0"/>
                <a:cs typeface="Arial" charset="0"/>
              </a:rPr>
              <a:t>Aparelho Locomotor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Sistema Esquelético</a:t>
            </a:r>
          </a:p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Articular</a:t>
            </a:r>
          </a:p>
          <a:p>
            <a:pPr marL="514350" indent="-514350" algn="ctr">
              <a:buFont typeface="Arial" charset="0"/>
              <a:buAutoNum type="arabicPeriod"/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Muscular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6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77813"/>
            <a:ext cx="7758113" cy="91916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FF00"/>
                </a:solidFill>
              </a:rPr>
              <a:t>         </a:t>
            </a: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ARTROLOGIA</a:t>
            </a:r>
            <a:b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4" descr="Sem título-22cóp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63775" y="1628775"/>
            <a:ext cx="4616450" cy="4525963"/>
          </a:xfrm>
          <a:noFill/>
        </p:spPr>
      </p:pic>
    </p:spTree>
    <p:extLst>
      <p:ext uri="{BB962C8B-B14F-4D97-AF65-F5344CB8AC3E}">
        <p14:creationId xmlns:p14="http://schemas.microsoft.com/office/powerpoint/2010/main" xmlns="" val="1484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400" b="1" smtClean="0"/>
              <a:t>Classificação: de acordo com o tipo de material interposto</a:t>
            </a:r>
            <a:br>
              <a:rPr lang="pt-BR" altLang="pt-BR" sz="2400" b="1" smtClean="0"/>
            </a:b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2.1. Sinartroses (continuidade)</a:t>
            </a:r>
            <a:b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2.2. Diartroses (contiguidade)</a:t>
            </a:r>
          </a:p>
        </p:txBody>
      </p:sp>
      <p:pic>
        <p:nvPicPr>
          <p:cNvPr id="18437" name="Picture 5" descr="G:\DESENHOS DO LIVRO JANEIRO 2019\DESENHOS LIVRO 2019\FIGURA 3.16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400175"/>
            <a:ext cx="637857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em título-4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55800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9912" y="2060848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Sinostose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77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76103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2.1. Sinartroses: </a:t>
            </a:r>
            <a:b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2.1.1. Fibrosas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Suturas 	      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serrátil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, denteada, escamosa e plana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Sindesmoses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Gonfoses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Esquindilese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2.1.2. Cartilaginosas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- Sincondroses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Sínfises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 Diartroses = </a:t>
            </a:r>
            <a:r>
              <a:rPr lang="pt-B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sinoviais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Plana ou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artrodia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Gínglimo (angular e lateral =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trocóide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Condilar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e elipsóide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Selar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		- Esferóide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800" dirty="0" smtClean="0"/>
          </a:p>
        </p:txBody>
      </p:sp>
      <p:sp>
        <p:nvSpPr>
          <p:cNvPr id="23555" name="Line 8"/>
          <p:cNvSpPr>
            <a:spLocks noChangeShapeType="1"/>
          </p:cNvSpPr>
          <p:nvPr/>
        </p:nvSpPr>
        <p:spPr bwMode="auto">
          <a:xfrm>
            <a:off x="3708400" y="1412875"/>
            <a:ext cx="5762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Picture 8" descr="Sem título-7có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70213"/>
            <a:ext cx="3240088" cy="3468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m título-20cópia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37941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m título-34cóp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355975" cy="453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0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4502150" y="908050"/>
            <a:ext cx="430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3. </a:t>
            </a:r>
            <a:r>
              <a:rPr lang="pt-BR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MIOLOGIA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  <a:t>Contratilidade           movimento</a:t>
            </a:r>
            <a:br>
              <a:rPr lang="pt-BR" sz="20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Tipos de fibras</a:t>
            </a:r>
            <a:r>
              <a:rPr lang="pt-BR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0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pt-BR" sz="2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643438" y="981075"/>
            <a:ext cx="504825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581" name="Picture 6" descr="G:\DESENHOS DO LIVRO JANEIRO 2019\DESENHOS LIVRO 2019\FIGURA 4.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73225"/>
            <a:ext cx="66976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250" y="5661025"/>
            <a:ext cx="1728788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Involuntárias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7763" y="5661025"/>
            <a:ext cx="1728787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Involuntárias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738" y="5661025"/>
            <a:ext cx="1728787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Voluntárias</a:t>
            </a:r>
          </a:p>
        </p:txBody>
      </p:sp>
    </p:spTree>
    <p:extLst>
      <p:ext uri="{BB962C8B-B14F-4D97-AF65-F5344CB8AC3E}">
        <p14:creationId xmlns:p14="http://schemas.microsoft.com/office/powerpoint/2010/main" xmlns="" val="225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1285875"/>
            <a:ext cx="4430713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Fibra  Estriada Esquelética</a:t>
            </a:r>
            <a:r>
              <a:rPr lang="pt-BR" altLang="pt-BR" sz="2000" b="1" smtClean="0">
                <a:solidFill>
                  <a:srgbClr val="FF0000"/>
                </a:solidFill>
              </a:rPr>
              <a:t>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-</a:t>
            </a:r>
            <a:r>
              <a:rPr lang="pt-BR" altLang="pt-BR" sz="2000" b="1" smtClean="0"/>
              <a:t> M</a:t>
            </a:r>
            <a:r>
              <a:rPr lang="pt-BR" altLang="pt-BR" sz="2000" b="1" smtClean="0">
                <a:latin typeface="Arial" charset="0"/>
                <a:cs typeface="Arial" charset="0"/>
              </a:rPr>
              <a:t>m. esqueléticos;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 - Mm. cutâneos;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pt-BR" altLang="pt-BR" sz="2000" b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pt-BR" altLang="pt-BR" sz="2000" b="1" smtClean="0"/>
          </a:p>
        </p:txBody>
      </p:sp>
      <p:pic>
        <p:nvPicPr>
          <p:cNvPr id="25603" name="Picture 15" descr="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11638" y="900113"/>
            <a:ext cx="4475162" cy="4686300"/>
          </a:xfrm>
          <a:noFill/>
        </p:spPr>
      </p:pic>
      <p:pic>
        <p:nvPicPr>
          <p:cNvPr id="6" name="Picture 7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36838"/>
            <a:ext cx="3214688" cy="4116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2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solidFill>
                  <a:srgbClr val="FF0000"/>
                </a:solidFill>
              </a:rPr>
              <a:t>Constituição dos mm. estriados esqueléticos</a:t>
            </a:r>
          </a:p>
        </p:txBody>
      </p:sp>
      <p:pic>
        <p:nvPicPr>
          <p:cNvPr id="26627" name="Picture 10" descr="5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8400" y="1196975"/>
            <a:ext cx="5292725" cy="5445125"/>
          </a:xfrm>
        </p:spPr>
      </p:pic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23850" y="1268413"/>
            <a:ext cx="3240088" cy="4862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Endomísio</a:t>
            </a: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Perimísio</a:t>
            </a: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pt-BR" altLang="pt-BR" sz="1800" b="1" smtClean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pt-BR" altLang="pt-BR" sz="1800" b="1" smtClean="0">
                <a:latin typeface="Arial" charset="0"/>
                <a:cs typeface="Arial" charset="0"/>
              </a:rPr>
              <a:t>Epimísio 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6227763" y="3284538"/>
            <a:ext cx="73025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4356100" y="4076700"/>
            <a:ext cx="287338" cy="2873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47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45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76250"/>
            <a:ext cx="3035300" cy="23050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b="1" smtClean="0">
                <a:latin typeface="Arial" charset="0"/>
                <a:cs typeface="Arial" charset="0"/>
              </a:rPr>
              <a:t>- </a:t>
            </a:r>
            <a:r>
              <a:rPr lang="pt-BR" altLang="pt-BR" sz="2000" smtClean="0">
                <a:latin typeface="Arial" charset="0"/>
                <a:cs typeface="Arial" charset="0"/>
              </a:rPr>
              <a:t>Tendão e aponeurose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Ventre = corpo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Fáscia muscular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pt-BR" altLang="pt-BR" sz="20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000" smtClean="0">
                <a:latin typeface="Arial" charset="0"/>
                <a:cs typeface="Arial" charset="0"/>
              </a:rPr>
              <a:t>- Origem e inserção</a:t>
            </a:r>
          </a:p>
        </p:txBody>
      </p:sp>
      <p:pic>
        <p:nvPicPr>
          <p:cNvPr id="27651" name="Picture 8" descr="moore pagina 885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8913"/>
            <a:ext cx="2570162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Sem título-9có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717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m para musculos do dor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4349750" cy="4062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7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330</Words>
  <Application>Microsoft Office PowerPoint</Application>
  <PresentationFormat>Apresentação na tela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Aparelho Locomotor</vt:lpstr>
      <vt:lpstr>         2.  ARTROLOGIA </vt:lpstr>
      <vt:lpstr>Classificação: de acordo com o tipo de material interposto 2.1. Sinartroses (continuidade) 2.2. Diartroses (contiguidade)</vt:lpstr>
      <vt:lpstr>Slide 5</vt:lpstr>
      <vt:lpstr>Slide 6</vt:lpstr>
      <vt:lpstr>Slide 7</vt:lpstr>
      <vt:lpstr>Constituição dos mm. estriados esqueléticos</vt:lpstr>
      <vt:lpstr>Slide 9</vt:lpstr>
      <vt:lpstr>Bainha osteofibrosa Retináculo Manguito de contensão</vt:lpstr>
      <vt:lpstr>Classificação quanto ao número de origem: bíceps, tríceps e quadríceps.</vt:lpstr>
      <vt:lpstr>Classificação quanto ao número de inserções: bicaudado e policaudado.</vt:lpstr>
      <vt:lpstr>Classificação quanto ao número de ventres: digástrico e poligástrico.</vt:lpstr>
      <vt:lpstr>Vascularização dos mm. estriados esqueléticos Ramos dominantes e segmentares</vt:lpstr>
      <vt:lpstr>Inervação dos mm. estriados esqueléticos: </vt:lpstr>
      <vt:lpstr>Slide 16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1</cp:revision>
  <dcterms:created xsi:type="dcterms:W3CDTF">2017-10-22T15:26:51Z</dcterms:created>
  <dcterms:modified xsi:type="dcterms:W3CDTF">2020-02-27T00:58:52Z</dcterms:modified>
</cp:coreProperties>
</file>