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ldx" ContentType="application/vnd.openxmlformats-officedocument.presentationml.slide"/>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Lst>
  <p:sldIdLst>
    <p:sldId id="586" r:id="rId5"/>
    <p:sldId id="260" r:id="rId6"/>
    <p:sldId id="540" r:id="rId7"/>
    <p:sldId id="436" r:id="rId8"/>
    <p:sldId id="443" r:id="rId9"/>
    <p:sldId id="433" r:id="rId10"/>
    <p:sldId id="444" r:id="rId11"/>
    <p:sldId id="541" r:id="rId12"/>
    <p:sldId id="435" r:id="rId13"/>
    <p:sldId id="514" r:id="rId14"/>
    <p:sldId id="515" r:id="rId15"/>
    <p:sldId id="506" r:id="rId16"/>
    <p:sldId id="507" r:id="rId17"/>
    <p:sldId id="508" r:id="rId18"/>
    <p:sldId id="302" r:id="rId19"/>
    <p:sldId id="511" r:id="rId20"/>
    <p:sldId id="575" r:id="rId21"/>
    <p:sldId id="516" r:id="rId22"/>
    <p:sldId id="577" r:id="rId23"/>
    <p:sldId id="576" r:id="rId24"/>
    <p:sldId id="550" r:id="rId25"/>
    <p:sldId id="551" r:id="rId26"/>
    <p:sldId id="439" r:id="rId27"/>
    <p:sldId id="442" r:id="rId28"/>
    <p:sldId id="479" r:id="rId29"/>
    <p:sldId id="583" r:id="rId30"/>
    <p:sldId id="584" r:id="rId31"/>
    <p:sldId id="585" r:id="rId32"/>
    <p:sldId id="394" r:id="rId33"/>
    <p:sldId id="395" r:id="rId34"/>
    <p:sldId id="480" r:id="rId35"/>
    <p:sldId id="532" r:id="rId36"/>
    <p:sldId id="533" r:id="rId37"/>
    <p:sldId id="397" r:id="rId38"/>
    <p:sldId id="553" r:id="rId39"/>
    <p:sldId id="347" r:id="rId40"/>
    <p:sldId id="538" r:id="rId41"/>
    <p:sldId id="537" r:id="rId42"/>
    <p:sldId id="555" r:id="rId43"/>
    <p:sldId id="556" r:id="rId44"/>
    <p:sldId id="303" r:id="rId45"/>
    <p:sldId id="582" r:id="rId46"/>
    <p:sldId id="432" r:id="rId47"/>
    <p:sldId id="430" r:id="rId48"/>
    <p:sldId id="552" r:id="rId49"/>
    <p:sldId id="445" r:id="rId50"/>
    <p:sldId id="299" r:id="rId51"/>
    <p:sldId id="587" r:id="rId52"/>
    <p:sldId id="588" r:id="rId53"/>
    <p:sldId id="332" r:id="rId5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D3D0E3-C437-41ED-AC5A-7E4260DAA5CD}"/>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E1CC3086-AD69-4BE0-8DA6-15833D7C5A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0A69C64E-E350-4CB0-A72F-D4C28EDACF00}"/>
              </a:ext>
            </a:extLst>
          </p:cNvPr>
          <p:cNvSpPr>
            <a:spLocks noGrp="1"/>
          </p:cNvSpPr>
          <p:nvPr>
            <p:ph type="dt" sz="half" idx="10"/>
          </p:nvPr>
        </p:nvSpPr>
        <p:spPr/>
        <p:txBody>
          <a:bodyPr/>
          <a:lstStyle/>
          <a:p>
            <a:fld id="{21D04E1D-2D9B-49B3-B07F-C23EC6DD03F8}" type="datetimeFigureOut">
              <a:rPr lang="pt-BR" smtClean="0"/>
              <a:t>20/11/2021</a:t>
            </a:fld>
            <a:endParaRPr lang="pt-BR"/>
          </a:p>
        </p:txBody>
      </p:sp>
      <p:sp>
        <p:nvSpPr>
          <p:cNvPr id="5" name="Espaço Reservado para Rodapé 4">
            <a:extLst>
              <a:ext uri="{FF2B5EF4-FFF2-40B4-BE49-F238E27FC236}">
                <a16:creationId xmlns:a16="http://schemas.microsoft.com/office/drawing/2014/main" id="{5163C74E-E54D-4203-9452-400B9602025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9CCE63F-6370-406F-8261-411CF83F3E58}"/>
              </a:ext>
            </a:extLst>
          </p:cNvPr>
          <p:cNvSpPr>
            <a:spLocks noGrp="1"/>
          </p:cNvSpPr>
          <p:nvPr>
            <p:ph type="sldNum" sz="quarter" idx="12"/>
          </p:nvPr>
        </p:nvSpPr>
        <p:spPr/>
        <p:txBody>
          <a:bodyPr/>
          <a:lstStyle/>
          <a:p>
            <a:fld id="{3F1320B8-8BE7-4459-890D-C1B9EF9A667C}" type="slidenum">
              <a:rPr lang="pt-BR" smtClean="0"/>
              <a:t>‹nº›</a:t>
            </a:fld>
            <a:endParaRPr lang="pt-BR"/>
          </a:p>
        </p:txBody>
      </p:sp>
    </p:spTree>
    <p:extLst>
      <p:ext uri="{BB962C8B-B14F-4D97-AF65-F5344CB8AC3E}">
        <p14:creationId xmlns:p14="http://schemas.microsoft.com/office/powerpoint/2010/main" val="1806197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E24685-EF3D-46B3-A004-A9EB1864B9DE}"/>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9B77E0FE-4C9B-4592-A4A5-2872C1A0CF95}"/>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AAB3CB7-FD75-4C7C-BE8B-8CEC4016C97C}"/>
              </a:ext>
            </a:extLst>
          </p:cNvPr>
          <p:cNvSpPr>
            <a:spLocks noGrp="1"/>
          </p:cNvSpPr>
          <p:nvPr>
            <p:ph type="dt" sz="half" idx="10"/>
          </p:nvPr>
        </p:nvSpPr>
        <p:spPr/>
        <p:txBody>
          <a:bodyPr/>
          <a:lstStyle/>
          <a:p>
            <a:fld id="{21D04E1D-2D9B-49B3-B07F-C23EC6DD03F8}" type="datetimeFigureOut">
              <a:rPr lang="pt-BR" smtClean="0"/>
              <a:t>20/11/2021</a:t>
            </a:fld>
            <a:endParaRPr lang="pt-BR"/>
          </a:p>
        </p:txBody>
      </p:sp>
      <p:sp>
        <p:nvSpPr>
          <p:cNvPr id="5" name="Espaço Reservado para Rodapé 4">
            <a:extLst>
              <a:ext uri="{FF2B5EF4-FFF2-40B4-BE49-F238E27FC236}">
                <a16:creationId xmlns:a16="http://schemas.microsoft.com/office/drawing/2014/main" id="{42E2D383-8271-434C-8CDA-AA20A582817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F77BF76-E18E-4A1E-ADD6-7171FBD9CA7D}"/>
              </a:ext>
            </a:extLst>
          </p:cNvPr>
          <p:cNvSpPr>
            <a:spLocks noGrp="1"/>
          </p:cNvSpPr>
          <p:nvPr>
            <p:ph type="sldNum" sz="quarter" idx="12"/>
          </p:nvPr>
        </p:nvSpPr>
        <p:spPr/>
        <p:txBody>
          <a:bodyPr/>
          <a:lstStyle/>
          <a:p>
            <a:fld id="{3F1320B8-8BE7-4459-890D-C1B9EF9A667C}" type="slidenum">
              <a:rPr lang="pt-BR" smtClean="0"/>
              <a:t>‹nº›</a:t>
            </a:fld>
            <a:endParaRPr lang="pt-BR"/>
          </a:p>
        </p:txBody>
      </p:sp>
    </p:spTree>
    <p:extLst>
      <p:ext uri="{BB962C8B-B14F-4D97-AF65-F5344CB8AC3E}">
        <p14:creationId xmlns:p14="http://schemas.microsoft.com/office/powerpoint/2010/main" val="1226604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EFC56C7-4444-4530-BEDC-930097818E9C}"/>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2BFF91C0-6AE0-4D4B-AF37-812E6D1580A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BB08C1D-937B-4828-85AB-13567A558F3D}"/>
              </a:ext>
            </a:extLst>
          </p:cNvPr>
          <p:cNvSpPr>
            <a:spLocks noGrp="1"/>
          </p:cNvSpPr>
          <p:nvPr>
            <p:ph type="dt" sz="half" idx="10"/>
          </p:nvPr>
        </p:nvSpPr>
        <p:spPr/>
        <p:txBody>
          <a:bodyPr/>
          <a:lstStyle/>
          <a:p>
            <a:fld id="{21D04E1D-2D9B-49B3-B07F-C23EC6DD03F8}" type="datetimeFigureOut">
              <a:rPr lang="pt-BR" smtClean="0"/>
              <a:t>20/11/2021</a:t>
            </a:fld>
            <a:endParaRPr lang="pt-BR"/>
          </a:p>
        </p:txBody>
      </p:sp>
      <p:sp>
        <p:nvSpPr>
          <p:cNvPr id="5" name="Espaço Reservado para Rodapé 4">
            <a:extLst>
              <a:ext uri="{FF2B5EF4-FFF2-40B4-BE49-F238E27FC236}">
                <a16:creationId xmlns:a16="http://schemas.microsoft.com/office/drawing/2014/main" id="{7ADF577C-0DFD-4EEE-A71C-9683BFA7B2D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E3947A9-52F8-4AC7-AFC6-100E3894D20B}"/>
              </a:ext>
            </a:extLst>
          </p:cNvPr>
          <p:cNvSpPr>
            <a:spLocks noGrp="1"/>
          </p:cNvSpPr>
          <p:nvPr>
            <p:ph type="sldNum" sz="quarter" idx="12"/>
          </p:nvPr>
        </p:nvSpPr>
        <p:spPr/>
        <p:txBody>
          <a:bodyPr/>
          <a:lstStyle/>
          <a:p>
            <a:fld id="{3F1320B8-8BE7-4459-890D-C1B9EF9A667C}" type="slidenum">
              <a:rPr lang="pt-BR" smtClean="0"/>
              <a:t>‹nº›</a:t>
            </a:fld>
            <a:endParaRPr lang="pt-BR"/>
          </a:p>
        </p:txBody>
      </p:sp>
    </p:spTree>
    <p:extLst>
      <p:ext uri="{BB962C8B-B14F-4D97-AF65-F5344CB8AC3E}">
        <p14:creationId xmlns:p14="http://schemas.microsoft.com/office/powerpoint/2010/main" val="2497901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BR"/>
              <a:t>Clique para editar o título mestre</a:t>
            </a:r>
            <a:endParaRPr lang="en-US"/>
          </a:p>
        </p:txBody>
      </p:sp>
      <p:sp>
        <p:nvSpPr>
          <p:cNvPr id="3" name="Subtítulo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570DD45D-6062-4D78-BA49-F0178F889FDB}" type="slidenum">
              <a:rPr lang="pt-BR" altLang="pt-BR"/>
              <a:pPr>
                <a:defRPr/>
              </a:pPr>
              <a:t>‹nº›</a:t>
            </a:fld>
            <a:endParaRPr lang="pt-BR" altLang="pt-BR"/>
          </a:p>
        </p:txBody>
      </p:sp>
    </p:spTree>
    <p:extLst>
      <p:ext uri="{BB962C8B-B14F-4D97-AF65-F5344CB8AC3E}">
        <p14:creationId xmlns:p14="http://schemas.microsoft.com/office/powerpoint/2010/main" val="2434990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359B1AB2-1CB4-4365-82F6-AE0FCE8FCF9D}" type="slidenum">
              <a:rPr lang="pt-BR" altLang="pt-BR"/>
              <a:pPr>
                <a:defRPr/>
              </a:pPr>
              <a:t>‹nº›</a:t>
            </a:fld>
            <a:endParaRPr lang="pt-BR" altLang="pt-BR"/>
          </a:p>
        </p:txBody>
      </p:sp>
    </p:spTree>
    <p:extLst>
      <p:ext uri="{BB962C8B-B14F-4D97-AF65-F5344CB8AC3E}">
        <p14:creationId xmlns:p14="http://schemas.microsoft.com/office/powerpoint/2010/main" val="2197626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pt-BR"/>
              <a:t>Clique para editar o título mestre</a:t>
            </a:r>
            <a:endParaRPr lang="en-US"/>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A63DC736-69E6-4011-9C41-99812A95AAD0}" type="slidenum">
              <a:rPr lang="pt-BR" altLang="pt-BR"/>
              <a:pPr>
                <a:defRPr/>
              </a:pPr>
              <a:t>‹nº›</a:t>
            </a:fld>
            <a:endParaRPr lang="pt-BR" altLang="pt-BR"/>
          </a:p>
        </p:txBody>
      </p:sp>
    </p:spTree>
    <p:extLst>
      <p:ext uri="{BB962C8B-B14F-4D97-AF65-F5344CB8AC3E}">
        <p14:creationId xmlns:p14="http://schemas.microsoft.com/office/powerpoint/2010/main" val="2843901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Conteú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Conteú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E4772E2C-2D9B-4B7A-85FD-7A87FC4EF9CF}" type="slidenum">
              <a:rPr lang="pt-BR" altLang="pt-BR"/>
              <a:pPr>
                <a:defRPr/>
              </a:pPr>
              <a:t>‹nº›</a:t>
            </a:fld>
            <a:endParaRPr lang="pt-BR" altLang="pt-BR"/>
          </a:p>
        </p:txBody>
      </p:sp>
    </p:spTree>
    <p:extLst>
      <p:ext uri="{BB962C8B-B14F-4D97-AF65-F5344CB8AC3E}">
        <p14:creationId xmlns:p14="http://schemas.microsoft.com/office/powerpoint/2010/main" val="2298116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endParaRPr lang="en-US"/>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FFC810B6-CDA2-4A7D-9CE3-537054AF6753}" type="slidenum">
              <a:rPr lang="pt-BR" altLang="pt-BR"/>
              <a:pPr>
                <a:defRPr/>
              </a:pPr>
              <a:t>‹nº›</a:t>
            </a:fld>
            <a:endParaRPr lang="pt-BR" altLang="pt-BR"/>
          </a:p>
        </p:txBody>
      </p:sp>
    </p:spTree>
    <p:extLst>
      <p:ext uri="{BB962C8B-B14F-4D97-AF65-F5344CB8AC3E}">
        <p14:creationId xmlns:p14="http://schemas.microsoft.com/office/powerpoint/2010/main" val="3255287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4066C4F0-968E-46BB-A855-DE798B1138CD}" type="slidenum">
              <a:rPr lang="pt-BR" altLang="pt-BR"/>
              <a:pPr>
                <a:defRPr/>
              </a:pPr>
              <a:t>‹nº›</a:t>
            </a:fld>
            <a:endParaRPr lang="pt-BR" altLang="pt-BR"/>
          </a:p>
        </p:txBody>
      </p:sp>
    </p:spTree>
    <p:extLst>
      <p:ext uri="{BB962C8B-B14F-4D97-AF65-F5344CB8AC3E}">
        <p14:creationId xmlns:p14="http://schemas.microsoft.com/office/powerpoint/2010/main" val="8020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6431A3F7-245E-4138-B295-D4E9683A40B4}" type="slidenum">
              <a:rPr lang="pt-BR" altLang="pt-BR"/>
              <a:pPr>
                <a:defRPr/>
              </a:pPr>
              <a:t>‹nº›</a:t>
            </a:fld>
            <a:endParaRPr lang="pt-BR" altLang="pt-BR"/>
          </a:p>
        </p:txBody>
      </p:sp>
    </p:spTree>
    <p:extLst>
      <p:ext uri="{BB962C8B-B14F-4D97-AF65-F5344CB8AC3E}">
        <p14:creationId xmlns:p14="http://schemas.microsoft.com/office/powerpoint/2010/main" val="1858306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BR"/>
              <a:t>Clique para editar o título mestre</a:t>
            </a:r>
            <a:endParaRPr lang="en-US"/>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049E1E10-3BD5-4E87-894B-EA11A33D4A3D}" type="slidenum">
              <a:rPr lang="pt-BR" altLang="pt-BR"/>
              <a:pPr>
                <a:defRPr/>
              </a:pPr>
              <a:t>‹nº›</a:t>
            </a:fld>
            <a:endParaRPr lang="pt-BR" altLang="pt-BR"/>
          </a:p>
        </p:txBody>
      </p:sp>
    </p:spTree>
    <p:extLst>
      <p:ext uri="{BB962C8B-B14F-4D97-AF65-F5344CB8AC3E}">
        <p14:creationId xmlns:p14="http://schemas.microsoft.com/office/powerpoint/2010/main" val="1371032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B94491-F495-48C0-9426-E649328E5FD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DBE69E02-A994-402C-BBD5-891615569E3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8111FFA-89DE-448F-B53F-DFC7CFF94474}"/>
              </a:ext>
            </a:extLst>
          </p:cNvPr>
          <p:cNvSpPr>
            <a:spLocks noGrp="1"/>
          </p:cNvSpPr>
          <p:nvPr>
            <p:ph type="dt" sz="half" idx="10"/>
          </p:nvPr>
        </p:nvSpPr>
        <p:spPr/>
        <p:txBody>
          <a:bodyPr/>
          <a:lstStyle/>
          <a:p>
            <a:fld id="{21D04E1D-2D9B-49B3-B07F-C23EC6DD03F8}" type="datetimeFigureOut">
              <a:rPr lang="pt-BR" smtClean="0"/>
              <a:t>20/11/2021</a:t>
            </a:fld>
            <a:endParaRPr lang="pt-BR"/>
          </a:p>
        </p:txBody>
      </p:sp>
      <p:sp>
        <p:nvSpPr>
          <p:cNvPr id="5" name="Espaço Reservado para Rodapé 4">
            <a:extLst>
              <a:ext uri="{FF2B5EF4-FFF2-40B4-BE49-F238E27FC236}">
                <a16:creationId xmlns:a16="http://schemas.microsoft.com/office/drawing/2014/main" id="{EB09DC26-26FF-4C21-A309-E66D1E8A782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73CB7D5-5FE0-46C4-AC1D-06ECC095A64A}"/>
              </a:ext>
            </a:extLst>
          </p:cNvPr>
          <p:cNvSpPr>
            <a:spLocks noGrp="1"/>
          </p:cNvSpPr>
          <p:nvPr>
            <p:ph type="sldNum" sz="quarter" idx="12"/>
          </p:nvPr>
        </p:nvSpPr>
        <p:spPr/>
        <p:txBody>
          <a:bodyPr/>
          <a:lstStyle/>
          <a:p>
            <a:fld id="{3F1320B8-8BE7-4459-890D-C1B9EF9A667C}" type="slidenum">
              <a:rPr lang="pt-BR" smtClean="0"/>
              <a:t>‹nº›</a:t>
            </a:fld>
            <a:endParaRPr lang="pt-BR"/>
          </a:p>
        </p:txBody>
      </p:sp>
    </p:spTree>
    <p:extLst>
      <p:ext uri="{BB962C8B-B14F-4D97-AF65-F5344CB8AC3E}">
        <p14:creationId xmlns:p14="http://schemas.microsoft.com/office/powerpoint/2010/main" val="3688383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a:t>Clique para editar o título mestre</a:t>
            </a:r>
            <a:endParaRPr lang="en-US"/>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FE7A8F7E-D54E-4049-998A-C8ABA5C50340}" type="slidenum">
              <a:rPr lang="pt-BR" altLang="pt-BR"/>
              <a:pPr>
                <a:defRPr/>
              </a:pPr>
              <a:t>‹nº›</a:t>
            </a:fld>
            <a:endParaRPr lang="pt-BR" altLang="pt-BR"/>
          </a:p>
        </p:txBody>
      </p:sp>
    </p:spTree>
    <p:extLst>
      <p:ext uri="{BB962C8B-B14F-4D97-AF65-F5344CB8AC3E}">
        <p14:creationId xmlns:p14="http://schemas.microsoft.com/office/powerpoint/2010/main" val="97404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0EC104E5-49D8-4E2B-B89F-9DC520FDC17B}" type="slidenum">
              <a:rPr lang="pt-BR" altLang="pt-BR"/>
              <a:pPr>
                <a:defRPr/>
              </a:pPr>
              <a:t>‹nº›</a:t>
            </a:fld>
            <a:endParaRPr lang="pt-BR" altLang="pt-BR"/>
          </a:p>
        </p:txBody>
      </p:sp>
    </p:spTree>
    <p:extLst>
      <p:ext uri="{BB962C8B-B14F-4D97-AF65-F5344CB8AC3E}">
        <p14:creationId xmlns:p14="http://schemas.microsoft.com/office/powerpoint/2010/main" val="2263327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pt-BR"/>
              <a:t>Clique para editar o título mestre</a:t>
            </a:r>
            <a:endParaRPr lang="en-US"/>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41189DD3-6044-45C2-9ECA-1F1BA96C3F14}" type="slidenum">
              <a:rPr lang="pt-BR" altLang="pt-BR"/>
              <a:pPr>
                <a:defRPr/>
              </a:pPr>
              <a:t>‹nº›</a:t>
            </a:fld>
            <a:endParaRPr lang="pt-BR" altLang="pt-BR"/>
          </a:p>
        </p:txBody>
      </p:sp>
    </p:spTree>
    <p:extLst>
      <p:ext uri="{BB962C8B-B14F-4D97-AF65-F5344CB8AC3E}">
        <p14:creationId xmlns:p14="http://schemas.microsoft.com/office/powerpoint/2010/main" val="1057818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8"/>
            <a:ext cx="10972800" cy="1143000"/>
          </a:xfrm>
        </p:spPr>
        <p:txBody>
          <a:bodyPr/>
          <a:lstStyle/>
          <a:p>
            <a:r>
              <a:rPr lang="pt-BR"/>
              <a:t>Clique para editar o título mestre</a:t>
            </a:r>
            <a:endParaRPr lang="en-US"/>
          </a:p>
        </p:txBody>
      </p:sp>
      <p:sp>
        <p:nvSpPr>
          <p:cNvPr id="3" name="Espaço Reservado para Tabela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16DDE737-C36C-4FF9-8E5F-794D5C866446}" type="slidenum">
              <a:rPr lang="pt-BR" altLang="pt-BR"/>
              <a:pPr>
                <a:defRPr/>
              </a:pPr>
              <a:t>‹nº›</a:t>
            </a:fld>
            <a:endParaRPr lang="pt-BR" altLang="pt-BR"/>
          </a:p>
        </p:txBody>
      </p:sp>
    </p:spTree>
    <p:extLst>
      <p:ext uri="{BB962C8B-B14F-4D97-AF65-F5344CB8AC3E}">
        <p14:creationId xmlns:p14="http://schemas.microsoft.com/office/powerpoint/2010/main" val="24793528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FC03F9EB-7A8C-49C8-9494-A4BD7B3EA2CE}" type="datetimeFigureOut">
              <a:rPr lang="pt-BR" smtClean="0">
                <a:solidFill>
                  <a:prstClr val="black">
                    <a:tint val="75000"/>
                  </a:prstClr>
                </a:solidFill>
              </a:rPr>
              <a:pPr/>
              <a:t>20/11/2021</a:t>
            </a:fld>
            <a:endParaRPr lang="pt-B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pt-B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FC0F9D3-5E7B-4297-8F81-1FC6133D3155}"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2176741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C03F9EB-7A8C-49C8-9494-A4BD7B3EA2CE}" type="datetimeFigureOut">
              <a:rPr lang="pt-BR" smtClean="0">
                <a:solidFill>
                  <a:prstClr val="black">
                    <a:tint val="75000"/>
                  </a:prstClr>
                </a:solidFill>
              </a:rPr>
              <a:pPr/>
              <a:t>20/11/2021</a:t>
            </a:fld>
            <a:endParaRPr lang="pt-B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pt-B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FC0F9D3-5E7B-4297-8F81-1FC6133D3155}"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41589093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FC03F9EB-7A8C-49C8-9494-A4BD7B3EA2CE}" type="datetimeFigureOut">
              <a:rPr lang="pt-BR" smtClean="0">
                <a:solidFill>
                  <a:prstClr val="black">
                    <a:tint val="75000"/>
                  </a:prstClr>
                </a:solidFill>
              </a:rPr>
              <a:pPr/>
              <a:t>20/11/2021</a:t>
            </a:fld>
            <a:endParaRPr lang="pt-B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pt-B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FC0F9D3-5E7B-4297-8F81-1FC6133D3155}"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8965402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FC03F9EB-7A8C-49C8-9494-A4BD7B3EA2CE}" type="datetimeFigureOut">
              <a:rPr lang="pt-BR" smtClean="0">
                <a:solidFill>
                  <a:prstClr val="black">
                    <a:tint val="75000"/>
                  </a:prstClr>
                </a:solidFill>
              </a:rPr>
              <a:pPr/>
              <a:t>20/11/2021</a:t>
            </a:fld>
            <a:endParaRPr lang="pt-B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pt-B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FC0F9D3-5E7B-4297-8F81-1FC6133D3155}"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19081512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839789"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6172201"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FC03F9EB-7A8C-49C8-9494-A4BD7B3EA2CE}" type="datetimeFigureOut">
              <a:rPr lang="pt-BR" smtClean="0">
                <a:solidFill>
                  <a:prstClr val="black">
                    <a:tint val="75000"/>
                  </a:prstClr>
                </a:solidFill>
              </a:rPr>
              <a:pPr/>
              <a:t>20/11/2021</a:t>
            </a:fld>
            <a:endParaRPr lang="pt-BR"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pt-BR"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FC0F9D3-5E7B-4297-8F81-1FC6133D3155}"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10124709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FC03F9EB-7A8C-49C8-9494-A4BD7B3EA2CE}" type="datetimeFigureOut">
              <a:rPr lang="pt-BR" smtClean="0">
                <a:solidFill>
                  <a:prstClr val="black">
                    <a:tint val="75000"/>
                  </a:prstClr>
                </a:solidFill>
              </a:rPr>
              <a:pPr/>
              <a:t>20/11/2021</a:t>
            </a:fld>
            <a:endParaRPr lang="pt-BR"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pt-BR"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FC0F9D3-5E7B-4297-8F81-1FC6133D3155}"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1851138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C5913B-0C8A-4F86-ACD2-216707D11028}"/>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AADF0815-0D30-4E8A-BD2D-12CFB752C8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CC218BDC-418F-4C3C-A54A-48989D2C8393}"/>
              </a:ext>
            </a:extLst>
          </p:cNvPr>
          <p:cNvSpPr>
            <a:spLocks noGrp="1"/>
          </p:cNvSpPr>
          <p:nvPr>
            <p:ph type="dt" sz="half" idx="10"/>
          </p:nvPr>
        </p:nvSpPr>
        <p:spPr/>
        <p:txBody>
          <a:bodyPr/>
          <a:lstStyle/>
          <a:p>
            <a:fld id="{21D04E1D-2D9B-49B3-B07F-C23EC6DD03F8}" type="datetimeFigureOut">
              <a:rPr lang="pt-BR" smtClean="0"/>
              <a:t>20/11/2021</a:t>
            </a:fld>
            <a:endParaRPr lang="pt-BR"/>
          </a:p>
        </p:txBody>
      </p:sp>
      <p:sp>
        <p:nvSpPr>
          <p:cNvPr id="5" name="Espaço Reservado para Rodapé 4">
            <a:extLst>
              <a:ext uri="{FF2B5EF4-FFF2-40B4-BE49-F238E27FC236}">
                <a16:creationId xmlns:a16="http://schemas.microsoft.com/office/drawing/2014/main" id="{4BEC8937-4745-49EA-AFC9-25E61C5AE68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B896841-C4E1-46EF-BF3C-0141E5117BE4}"/>
              </a:ext>
            </a:extLst>
          </p:cNvPr>
          <p:cNvSpPr>
            <a:spLocks noGrp="1"/>
          </p:cNvSpPr>
          <p:nvPr>
            <p:ph type="sldNum" sz="quarter" idx="12"/>
          </p:nvPr>
        </p:nvSpPr>
        <p:spPr/>
        <p:txBody>
          <a:bodyPr/>
          <a:lstStyle/>
          <a:p>
            <a:fld id="{3F1320B8-8BE7-4459-890D-C1B9EF9A667C}" type="slidenum">
              <a:rPr lang="pt-BR" smtClean="0"/>
              <a:t>‹nº›</a:t>
            </a:fld>
            <a:endParaRPr lang="pt-BR"/>
          </a:p>
        </p:txBody>
      </p:sp>
    </p:spTree>
    <p:extLst>
      <p:ext uri="{BB962C8B-B14F-4D97-AF65-F5344CB8AC3E}">
        <p14:creationId xmlns:p14="http://schemas.microsoft.com/office/powerpoint/2010/main" val="31813661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03F9EB-7A8C-49C8-9494-A4BD7B3EA2CE}" type="datetimeFigureOut">
              <a:rPr lang="pt-BR" smtClean="0">
                <a:solidFill>
                  <a:prstClr val="black">
                    <a:tint val="75000"/>
                  </a:prstClr>
                </a:solidFill>
              </a:rPr>
              <a:pPr/>
              <a:t>20/11/2021</a:t>
            </a:fld>
            <a:endParaRPr lang="pt-BR"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pt-BR"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FC0F9D3-5E7B-4297-8F81-1FC6133D3155}"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24403806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FC03F9EB-7A8C-49C8-9494-A4BD7B3EA2CE}" type="datetimeFigureOut">
              <a:rPr lang="pt-BR" smtClean="0">
                <a:solidFill>
                  <a:prstClr val="black">
                    <a:tint val="75000"/>
                  </a:prstClr>
                </a:solidFill>
              </a:rPr>
              <a:pPr/>
              <a:t>20/11/2021</a:t>
            </a:fld>
            <a:endParaRPr lang="pt-B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pt-B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FC0F9D3-5E7B-4297-8F81-1FC6133D3155}"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24757629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dirty="0"/>
              <a:t>Clique no ícone para adicionar uma imagem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FC03F9EB-7A8C-49C8-9494-A4BD7B3EA2CE}" type="datetimeFigureOut">
              <a:rPr lang="pt-BR" smtClean="0">
                <a:solidFill>
                  <a:prstClr val="black">
                    <a:tint val="75000"/>
                  </a:prstClr>
                </a:solidFill>
              </a:rPr>
              <a:pPr/>
              <a:t>20/11/2021</a:t>
            </a:fld>
            <a:endParaRPr lang="pt-BR"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pt-BR"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FC0F9D3-5E7B-4297-8F81-1FC6133D3155}"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3403286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C03F9EB-7A8C-49C8-9494-A4BD7B3EA2CE}" type="datetimeFigureOut">
              <a:rPr lang="pt-BR" smtClean="0">
                <a:solidFill>
                  <a:prstClr val="black">
                    <a:tint val="75000"/>
                  </a:prstClr>
                </a:solidFill>
              </a:rPr>
              <a:pPr/>
              <a:t>20/11/2021</a:t>
            </a:fld>
            <a:endParaRPr lang="pt-B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pt-B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FC0F9D3-5E7B-4297-8F81-1FC6133D3155}"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13412480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C03F9EB-7A8C-49C8-9494-A4BD7B3EA2CE}" type="datetimeFigureOut">
              <a:rPr lang="pt-BR" smtClean="0">
                <a:solidFill>
                  <a:prstClr val="black">
                    <a:tint val="75000"/>
                  </a:prstClr>
                </a:solidFill>
              </a:rPr>
              <a:pPr/>
              <a:t>20/11/2021</a:t>
            </a:fld>
            <a:endParaRPr lang="pt-BR"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pt-BR"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FC0F9D3-5E7B-4297-8F81-1FC6133D3155}"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2849875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2BF9FB9-48E9-443C-846C-10DA69BDD79D}" type="datetimeFigureOut">
              <a:rPr lang="en-US" smtClean="0"/>
              <a:pPr/>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50600-32FA-4DA8-8D8B-3EBE5AF4E9D6}" type="slidenum">
              <a:rPr lang="en-US" smtClean="0"/>
              <a:pPr/>
              <a:t>‹nº›</a:t>
            </a:fld>
            <a:endParaRPr lang="en-US"/>
          </a:p>
        </p:txBody>
      </p:sp>
    </p:spTree>
    <p:extLst>
      <p:ext uri="{BB962C8B-B14F-4D97-AF65-F5344CB8AC3E}">
        <p14:creationId xmlns:p14="http://schemas.microsoft.com/office/powerpoint/2010/main" val="11529966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BF9FB9-48E9-443C-846C-10DA69BDD79D}" type="datetimeFigureOut">
              <a:rPr lang="en-US" smtClean="0"/>
              <a:pPr/>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50600-32FA-4DA8-8D8B-3EBE5AF4E9D6}" type="slidenum">
              <a:rPr lang="en-US" smtClean="0"/>
              <a:pPr/>
              <a:t>‹nº›</a:t>
            </a:fld>
            <a:endParaRPr lang="en-US"/>
          </a:p>
        </p:txBody>
      </p:sp>
    </p:spTree>
    <p:extLst>
      <p:ext uri="{BB962C8B-B14F-4D97-AF65-F5344CB8AC3E}">
        <p14:creationId xmlns:p14="http://schemas.microsoft.com/office/powerpoint/2010/main" val="4048498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BF9FB9-48E9-443C-846C-10DA69BDD79D}" type="datetimeFigureOut">
              <a:rPr lang="en-US" smtClean="0"/>
              <a:pPr/>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50600-32FA-4DA8-8D8B-3EBE5AF4E9D6}" type="slidenum">
              <a:rPr lang="en-US" smtClean="0"/>
              <a:pPr/>
              <a:t>‹nº›</a:t>
            </a:fld>
            <a:endParaRPr lang="en-US"/>
          </a:p>
        </p:txBody>
      </p:sp>
    </p:spTree>
    <p:extLst>
      <p:ext uri="{BB962C8B-B14F-4D97-AF65-F5344CB8AC3E}">
        <p14:creationId xmlns:p14="http://schemas.microsoft.com/office/powerpoint/2010/main" val="39764980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BF9FB9-48E9-443C-846C-10DA69BDD79D}" type="datetimeFigureOut">
              <a:rPr lang="en-US" smtClean="0"/>
              <a:pPr/>
              <a:t>11/20/2021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750600-32FA-4DA8-8D8B-3EBE5AF4E9D6}" type="slidenum">
              <a:rPr lang="en-US" smtClean="0"/>
              <a:pPr/>
              <a:t>‹nº›</a:t>
            </a:fld>
            <a:endParaRPr lang="en-US"/>
          </a:p>
        </p:txBody>
      </p:sp>
    </p:spTree>
    <p:extLst>
      <p:ext uri="{BB962C8B-B14F-4D97-AF65-F5344CB8AC3E}">
        <p14:creationId xmlns:p14="http://schemas.microsoft.com/office/powerpoint/2010/main" val="41267119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BF9FB9-48E9-443C-846C-10DA69BDD79D}" type="datetimeFigureOut">
              <a:rPr lang="en-US" smtClean="0"/>
              <a:pPr/>
              <a:t>11/20/2021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750600-32FA-4DA8-8D8B-3EBE5AF4E9D6}" type="slidenum">
              <a:rPr lang="en-US" smtClean="0"/>
              <a:pPr/>
              <a:t>‹nº›</a:t>
            </a:fld>
            <a:endParaRPr lang="en-US"/>
          </a:p>
        </p:txBody>
      </p:sp>
    </p:spTree>
    <p:extLst>
      <p:ext uri="{BB962C8B-B14F-4D97-AF65-F5344CB8AC3E}">
        <p14:creationId xmlns:p14="http://schemas.microsoft.com/office/powerpoint/2010/main" val="1145846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4AF75A-37D2-4142-A110-2A18E27C19E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62EBDD4-6280-4965-AFB7-A716779E78ED}"/>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79545FA-E84E-4C3A-9436-5E7FF1F674FD}"/>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35033AE6-5C62-4308-B688-CF1063F651A1}"/>
              </a:ext>
            </a:extLst>
          </p:cNvPr>
          <p:cNvSpPr>
            <a:spLocks noGrp="1"/>
          </p:cNvSpPr>
          <p:nvPr>
            <p:ph type="dt" sz="half" idx="10"/>
          </p:nvPr>
        </p:nvSpPr>
        <p:spPr/>
        <p:txBody>
          <a:bodyPr/>
          <a:lstStyle/>
          <a:p>
            <a:fld id="{21D04E1D-2D9B-49B3-B07F-C23EC6DD03F8}" type="datetimeFigureOut">
              <a:rPr lang="pt-BR" smtClean="0"/>
              <a:t>20/11/2021</a:t>
            </a:fld>
            <a:endParaRPr lang="pt-BR"/>
          </a:p>
        </p:txBody>
      </p:sp>
      <p:sp>
        <p:nvSpPr>
          <p:cNvPr id="6" name="Espaço Reservado para Rodapé 5">
            <a:extLst>
              <a:ext uri="{FF2B5EF4-FFF2-40B4-BE49-F238E27FC236}">
                <a16:creationId xmlns:a16="http://schemas.microsoft.com/office/drawing/2014/main" id="{4E376DA5-7617-43CC-8E3A-1187FA22FB4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1D90AB7-B2D0-437B-B0B6-E8C7F6806474}"/>
              </a:ext>
            </a:extLst>
          </p:cNvPr>
          <p:cNvSpPr>
            <a:spLocks noGrp="1"/>
          </p:cNvSpPr>
          <p:nvPr>
            <p:ph type="sldNum" sz="quarter" idx="12"/>
          </p:nvPr>
        </p:nvSpPr>
        <p:spPr/>
        <p:txBody>
          <a:bodyPr/>
          <a:lstStyle/>
          <a:p>
            <a:fld id="{3F1320B8-8BE7-4459-890D-C1B9EF9A667C}" type="slidenum">
              <a:rPr lang="pt-BR" smtClean="0"/>
              <a:t>‹nº›</a:t>
            </a:fld>
            <a:endParaRPr lang="pt-BR"/>
          </a:p>
        </p:txBody>
      </p:sp>
    </p:spTree>
    <p:extLst>
      <p:ext uri="{BB962C8B-B14F-4D97-AF65-F5344CB8AC3E}">
        <p14:creationId xmlns:p14="http://schemas.microsoft.com/office/powerpoint/2010/main" val="13246133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BF9FB9-48E9-443C-846C-10DA69BDD79D}" type="datetimeFigureOut">
              <a:rPr lang="en-US" smtClean="0"/>
              <a:pPr/>
              <a:t>11/20/2021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750600-32FA-4DA8-8D8B-3EBE5AF4E9D6}" type="slidenum">
              <a:rPr lang="en-US" smtClean="0"/>
              <a:pPr/>
              <a:t>‹nº›</a:t>
            </a:fld>
            <a:endParaRPr lang="en-US"/>
          </a:p>
        </p:txBody>
      </p:sp>
    </p:spTree>
    <p:extLst>
      <p:ext uri="{BB962C8B-B14F-4D97-AF65-F5344CB8AC3E}">
        <p14:creationId xmlns:p14="http://schemas.microsoft.com/office/powerpoint/2010/main" val="12750986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BF9FB9-48E9-443C-846C-10DA69BDD79D}" type="datetimeFigureOut">
              <a:rPr lang="en-US" smtClean="0"/>
              <a:pPr/>
              <a:t>11/20/2021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750600-32FA-4DA8-8D8B-3EBE5AF4E9D6}" type="slidenum">
              <a:rPr lang="en-US" smtClean="0"/>
              <a:pPr/>
              <a:t>‹nº›</a:t>
            </a:fld>
            <a:endParaRPr lang="en-US"/>
          </a:p>
        </p:txBody>
      </p:sp>
    </p:spTree>
    <p:extLst>
      <p:ext uri="{BB962C8B-B14F-4D97-AF65-F5344CB8AC3E}">
        <p14:creationId xmlns:p14="http://schemas.microsoft.com/office/powerpoint/2010/main" val="40108200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BF9FB9-48E9-443C-846C-10DA69BDD79D}" type="datetimeFigureOut">
              <a:rPr lang="en-US" smtClean="0"/>
              <a:pPr/>
              <a:t>11/20/2021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750600-32FA-4DA8-8D8B-3EBE5AF4E9D6}" type="slidenum">
              <a:rPr lang="en-US" smtClean="0"/>
              <a:pPr/>
              <a:t>‹nº›</a:t>
            </a:fld>
            <a:endParaRPr lang="en-US"/>
          </a:p>
        </p:txBody>
      </p:sp>
    </p:spTree>
    <p:extLst>
      <p:ext uri="{BB962C8B-B14F-4D97-AF65-F5344CB8AC3E}">
        <p14:creationId xmlns:p14="http://schemas.microsoft.com/office/powerpoint/2010/main" val="15994215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BF9FB9-48E9-443C-846C-10DA69BDD79D}" type="datetimeFigureOut">
              <a:rPr lang="en-US" smtClean="0"/>
              <a:pPr/>
              <a:t>11/20/2021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750600-32FA-4DA8-8D8B-3EBE5AF4E9D6}" type="slidenum">
              <a:rPr lang="en-US" smtClean="0"/>
              <a:pPr/>
              <a:t>‹nº›</a:t>
            </a:fld>
            <a:endParaRPr lang="en-US"/>
          </a:p>
        </p:txBody>
      </p:sp>
    </p:spTree>
    <p:extLst>
      <p:ext uri="{BB962C8B-B14F-4D97-AF65-F5344CB8AC3E}">
        <p14:creationId xmlns:p14="http://schemas.microsoft.com/office/powerpoint/2010/main" val="29162873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BF9FB9-48E9-443C-846C-10DA69BDD79D}" type="datetimeFigureOut">
              <a:rPr lang="en-US" smtClean="0"/>
              <a:pPr/>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50600-32FA-4DA8-8D8B-3EBE5AF4E9D6}" type="slidenum">
              <a:rPr lang="en-US" smtClean="0"/>
              <a:pPr/>
              <a:t>‹nº›</a:t>
            </a:fld>
            <a:endParaRPr lang="en-US"/>
          </a:p>
        </p:txBody>
      </p:sp>
    </p:spTree>
    <p:extLst>
      <p:ext uri="{BB962C8B-B14F-4D97-AF65-F5344CB8AC3E}">
        <p14:creationId xmlns:p14="http://schemas.microsoft.com/office/powerpoint/2010/main" val="18340362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BF9FB9-48E9-443C-846C-10DA69BDD79D}" type="datetimeFigureOut">
              <a:rPr lang="en-US" smtClean="0"/>
              <a:pPr/>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50600-32FA-4DA8-8D8B-3EBE5AF4E9D6}" type="slidenum">
              <a:rPr lang="en-US" smtClean="0"/>
              <a:pPr/>
              <a:t>‹nº›</a:t>
            </a:fld>
            <a:endParaRPr lang="en-US"/>
          </a:p>
        </p:txBody>
      </p:sp>
    </p:spTree>
    <p:extLst>
      <p:ext uri="{BB962C8B-B14F-4D97-AF65-F5344CB8AC3E}">
        <p14:creationId xmlns:p14="http://schemas.microsoft.com/office/powerpoint/2010/main" val="4264961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86E48C-87B3-4801-92EA-FED6F7586A1B}"/>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0B6C1B6A-730E-46BD-980E-F429FBE4A1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4D88AE82-AC66-4C31-ABEB-4E0DBEA3004E}"/>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3DD97A43-2E0F-40F0-BBB2-1E9976B8B9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80C0384E-C40D-4D45-9606-C5DC0B3441FC}"/>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62E5F1B9-CF8D-440D-8638-7987CC1181FD}"/>
              </a:ext>
            </a:extLst>
          </p:cNvPr>
          <p:cNvSpPr>
            <a:spLocks noGrp="1"/>
          </p:cNvSpPr>
          <p:nvPr>
            <p:ph type="dt" sz="half" idx="10"/>
          </p:nvPr>
        </p:nvSpPr>
        <p:spPr/>
        <p:txBody>
          <a:bodyPr/>
          <a:lstStyle/>
          <a:p>
            <a:fld id="{21D04E1D-2D9B-49B3-B07F-C23EC6DD03F8}" type="datetimeFigureOut">
              <a:rPr lang="pt-BR" smtClean="0"/>
              <a:t>20/11/2021</a:t>
            </a:fld>
            <a:endParaRPr lang="pt-BR"/>
          </a:p>
        </p:txBody>
      </p:sp>
      <p:sp>
        <p:nvSpPr>
          <p:cNvPr id="8" name="Espaço Reservado para Rodapé 7">
            <a:extLst>
              <a:ext uri="{FF2B5EF4-FFF2-40B4-BE49-F238E27FC236}">
                <a16:creationId xmlns:a16="http://schemas.microsoft.com/office/drawing/2014/main" id="{23E41F04-CAEE-4BFB-AB39-E922D1944ED5}"/>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42CFA82F-5CC2-48DA-A291-285C730768DE}"/>
              </a:ext>
            </a:extLst>
          </p:cNvPr>
          <p:cNvSpPr>
            <a:spLocks noGrp="1"/>
          </p:cNvSpPr>
          <p:nvPr>
            <p:ph type="sldNum" sz="quarter" idx="12"/>
          </p:nvPr>
        </p:nvSpPr>
        <p:spPr/>
        <p:txBody>
          <a:bodyPr/>
          <a:lstStyle/>
          <a:p>
            <a:fld id="{3F1320B8-8BE7-4459-890D-C1B9EF9A667C}" type="slidenum">
              <a:rPr lang="pt-BR" smtClean="0"/>
              <a:t>‹nº›</a:t>
            </a:fld>
            <a:endParaRPr lang="pt-BR"/>
          </a:p>
        </p:txBody>
      </p:sp>
    </p:spTree>
    <p:extLst>
      <p:ext uri="{BB962C8B-B14F-4D97-AF65-F5344CB8AC3E}">
        <p14:creationId xmlns:p14="http://schemas.microsoft.com/office/powerpoint/2010/main" val="2167997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D0BC8C-8A0F-4275-8603-041D74838EA3}"/>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88241FDB-722A-4E83-8A28-9252EE9421A8}"/>
              </a:ext>
            </a:extLst>
          </p:cNvPr>
          <p:cNvSpPr>
            <a:spLocks noGrp="1"/>
          </p:cNvSpPr>
          <p:nvPr>
            <p:ph type="dt" sz="half" idx="10"/>
          </p:nvPr>
        </p:nvSpPr>
        <p:spPr/>
        <p:txBody>
          <a:bodyPr/>
          <a:lstStyle/>
          <a:p>
            <a:fld id="{21D04E1D-2D9B-49B3-B07F-C23EC6DD03F8}" type="datetimeFigureOut">
              <a:rPr lang="pt-BR" smtClean="0"/>
              <a:t>20/11/2021</a:t>
            </a:fld>
            <a:endParaRPr lang="pt-BR"/>
          </a:p>
        </p:txBody>
      </p:sp>
      <p:sp>
        <p:nvSpPr>
          <p:cNvPr id="4" name="Espaço Reservado para Rodapé 3">
            <a:extLst>
              <a:ext uri="{FF2B5EF4-FFF2-40B4-BE49-F238E27FC236}">
                <a16:creationId xmlns:a16="http://schemas.microsoft.com/office/drawing/2014/main" id="{10314760-3AE6-492B-8959-6E3F53778EAA}"/>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04BCC5C2-42C6-4B3C-BB30-C924AC4E9948}"/>
              </a:ext>
            </a:extLst>
          </p:cNvPr>
          <p:cNvSpPr>
            <a:spLocks noGrp="1"/>
          </p:cNvSpPr>
          <p:nvPr>
            <p:ph type="sldNum" sz="quarter" idx="12"/>
          </p:nvPr>
        </p:nvSpPr>
        <p:spPr/>
        <p:txBody>
          <a:bodyPr/>
          <a:lstStyle/>
          <a:p>
            <a:fld id="{3F1320B8-8BE7-4459-890D-C1B9EF9A667C}" type="slidenum">
              <a:rPr lang="pt-BR" smtClean="0"/>
              <a:t>‹nº›</a:t>
            </a:fld>
            <a:endParaRPr lang="pt-BR"/>
          </a:p>
        </p:txBody>
      </p:sp>
    </p:spTree>
    <p:extLst>
      <p:ext uri="{BB962C8B-B14F-4D97-AF65-F5344CB8AC3E}">
        <p14:creationId xmlns:p14="http://schemas.microsoft.com/office/powerpoint/2010/main" val="1543494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E32BFD2D-856D-49BD-BBBA-27563FC440F2}"/>
              </a:ext>
            </a:extLst>
          </p:cNvPr>
          <p:cNvSpPr>
            <a:spLocks noGrp="1"/>
          </p:cNvSpPr>
          <p:nvPr>
            <p:ph type="dt" sz="half" idx="10"/>
          </p:nvPr>
        </p:nvSpPr>
        <p:spPr/>
        <p:txBody>
          <a:bodyPr/>
          <a:lstStyle/>
          <a:p>
            <a:fld id="{21D04E1D-2D9B-49B3-B07F-C23EC6DD03F8}" type="datetimeFigureOut">
              <a:rPr lang="pt-BR" smtClean="0"/>
              <a:t>20/11/2021</a:t>
            </a:fld>
            <a:endParaRPr lang="pt-BR"/>
          </a:p>
        </p:txBody>
      </p:sp>
      <p:sp>
        <p:nvSpPr>
          <p:cNvPr id="3" name="Espaço Reservado para Rodapé 2">
            <a:extLst>
              <a:ext uri="{FF2B5EF4-FFF2-40B4-BE49-F238E27FC236}">
                <a16:creationId xmlns:a16="http://schemas.microsoft.com/office/drawing/2014/main" id="{8CBE3547-7385-4E47-B280-46DA84C339CC}"/>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162F670C-2E0A-48F5-B3F6-2A012C972D26}"/>
              </a:ext>
            </a:extLst>
          </p:cNvPr>
          <p:cNvSpPr>
            <a:spLocks noGrp="1"/>
          </p:cNvSpPr>
          <p:nvPr>
            <p:ph type="sldNum" sz="quarter" idx="12"/>
          </p:nvPr>
        </p:nvSpPr>
        <p:spPr/>
        <p:txBody>
          <a:bodyPr/>
          <a:lstStyle/>
          <a:p>
            <a:fld id="{3F1320B8-8BE7-4459-890D-C1B9EF9A667C}" type="slidenum">
              <a:rPr lang="pt-BR" smtClean="0"/>
              <a:t>‹nº›</a:t>
            </a:fld>
            <a:endParaRPr lang="pt-BR"/>
          </a:p>
        </p:txBody>
      </p:sp>
    </p:spTree>
    <p:extLst>
      <p:ext uri="{BB962C8B-B14F-4D97-AF65-F5344CB8AC3E}">
        <p14:creationId xmlns:p14="http://schemas.microsoft.com/office/powerpoint/2010/main" val="3281797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FAB3F2-4DD4-4244-97E6-73ECDB7A420B}"/>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4BCED1BC-4173-4235-95C3-271E109413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032558D3-9CB3-438B-94A4-015FFE9727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01F0952-00E9-485F-B94C-D96D71FB7D9F}"/>
              </a:ext>
            </a:extLst>
          </p:cNvPr>
          <p:cNvSpPr>
            <a:spLocks noGrp="1"/>
          </p:cNvSpPr>
          <p:nvPr>
            <p:ph type="dt" sz="half" idx="10"/>
          </p:nvPr>
        </p:nvSpPr>
        <p:spPr/>
        <p:txBody>
          <a:bodyPr/>
          <a:lstStyle/>
          <a:p>
            <a:fld id="{21D04E1D-2D9B-49B3-B07F-C23EC6DD03F8}" type="datetimeFigureOut">
              <a:rPr lang="pt-BR" smtClean="0"/>
              <a:t>20/11/2021</a:t>
            </a:fld>
            <a:endParaRPr lang="pt-BR"/>
          </a:p>
        </p:txBody>
      </p:sp>
      <p:sp>
        <p:nvSpPr>
          <p:cNvPr id="6" name="Espaço Reservado para Rodapé 5">
            <a:extLst>
              <a:ext uri="{FF2B5EF4-FFF2-40B4-BE49-F238E27FC236}">
                <a16:creationId xmlns:a16="http://schemas.microsoft.com/office/drawing/2014/main" id="{E4437623-C091-491B-ADD5-9FABD5BF9E9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98FB65E-7C94-4F23-A55D-D48852DE4D00}"/>
              </a:ext>
            </a:extLst>
          </p:cNvPr>
          <p:cNvSpPr>
            <a:spLocks noGrp="1"/>
          </p:cNvSpPr>
          <p:nvPr>
            <p:ph type="sldNum" sz="quarter" idx="12"/>
          </p:nvPr>
        </p:nvSpPr>
        <p:spPr/>
        <p:txBody>
          <a:bodyPr/>
          <a:lstStyle/>
          <a:p>
            <a:fld id="{3F1320B8-8BE7-4459-890D-C1B9EF9A667C}" type="slidenum">
              <a:rPr lang="pt-BR" smtClean="0"/>
              <a:t>‹nº›</a:t>
            </a:fld>
            <a:endParaRPr lang="pt-BR"/>
          </a:p>
        </p:txBody>
      </p:sp>
    </p:spTree>
    <p:extLst>
      <p:ext uri="{BB962C8B-B14F-4D97-AF65-F5344CB8AC3E}">
        <p14:creationId xmlns:p14="http://schemas.microsoft.com/office/powerpoint/2010/main" val="1653855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041AC7-1BA9-4A8A-8183-6EDA4BA737DE}"/>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E8E4309C-792F-4660-BA81-FFBECB46D8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AFA9713D-BD8A-4DC3-8BF6-3D32E69766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E4A210FA-174A-4B7A-B25B-07B088E594F0}"/>
              </a:ext>
            </a:extLst>
          </p:cNvPr>
          <p:cNvSpPr>
            <a:spLocks noGrp="1"/>
          </p:cNvSpPr>
          <p:nvPr>
            <p:ph type="dt" sz="half" idx="10"/>
          </p:nvPr>
        </p:nvSpPr>
        <p:spPr/>
        <p:txBody>
          <a:bodyPr/>
          <a:lstStyle/>
          <a:p>
            <a:fld id="{21D04E1D-2D9B-49B3-B07F-C23EC6DD03F8}" type="datetimeFigureOut">
              <a:rPr lang="pt-BR" smtClean="0"/>
              <a:t>20/11/2021</a:t>
            </a:fld>
            <a:endParaRPr lang="pt-BR"/>
          </a:p>
        </p:txBody>
      </p:sp>
      <p:sp>
        <p:nvSpPr>
          <p:cNvPr id="6" name="Espaço Reservado para Rodapé 5">
            <a:extLst>
              <a:ext uri="{FF2B5EF4-FFF2-40B4-BE49-F238E27FC236}">
                <a16:creationId xmlns:a16="http://schemas.microsoft.com/office/drawing/2014/main" id="{35790220-0748-4CE6-9CD9-B8A73665D01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2FF65F4-8EF8-4857-BB51-00C51E41742D}"/>
              </a:ext>
            </a:extLst>
          </p:cNvPr>
          <p:cNvSpPr>
            <a:spLocks noGrp="1"/>
          </p:cNvSpPr>
          <p:nvPr>
            <p:ph type="sldNum" sz="quarter" idx="12"/>
          </p:nvPr>
        </p:nvSpPr>
        <p:spPr/>
        <p:txBody>
          <a:bodyPr/>
          <a:lstStyle/>
          <a:p>
            <a:fld id="{3F1320B8-8BE7-4459-890D-C1B9EF9A667C}" type="slidenum">
              <a:rPr lang="pt-BR" smtClean="0"/>
              <a:t>‹nº›</a:t>
            </a:fld>
            <a:endParaRPr lang="pt-BR"/>
          </a:p>
        </p:txBody>
      </p:sp>
    </p:spTree>
    <p:extLst>
      <p:ext uri="{BB962C8B-B14F-4D97-AF65-F5344CB8AC3E}">
        <p14:creationId xmlns:p14="http://schemas.microsoft.com/office/powerpoint/2010/main" val="3237914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8E5AC0C0-9CF8-440D-9139-1E5FE79D46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E27D0F04-A7B7-44F9-9C49-1712B43B27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F3A5370-ED04-4482-8278-482FF96571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04E1D-2D9B-49B3-B07F-C23EC6DD03F8}" type="datetimeFigureOut">
              <a:rPr lang="pt-BR" smtClean="0"/>
              <a:t>20/11/2021</a:t>
            </a:fld>
            <a:endParaRPr lang="pt-BR"/>
          </a:p>
        </p:txBody>
      </p:sp>
      <p:sp>
        <p:nvSpPr>
          <p:cNvPr id="5" name="Espaço Reservado para Rodapé 4">
            <a:extLst>
              <a:ext uri="{FF2B5EF4-FFF2-40B4-BE49-F238E27FC236}">
                <a16:creationId xmlns:a16="http://schemas.microsoft.com/office/drawing/2014/main" id="{899FC991-4ABC-4F0D-A49A-EA4F9A5A3D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E618A70E-2919-41AD-8176-2CEE44CD4B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1320B8-8BE7-4459-890D-C1B9EF9A667C}" type="slidenum">
              <a:rPr lang="pt-BR" smtClean="0"/>
              <a:t>‹nº›</a:t>
            </a:fld>
            <a:endParaRPr lang="pt-BR"/>
          </a:p>
        </p:txBody>
      </p:sp>
    </p:spTree>
    <p:extLst>
      <p:ext uri="{BB962C8B-B14F-4D97-AF65-F5344CB8AC3E}">
        <p14:creationId xmlns:p14="http://schemas.microsoft.com/office/powerpoint/2010/main" val="3403759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34" charset="0"/>
              </a:defRPr>
            </a:lvl1pPr>
          </a:lstStyle>
          <a:p>
            <a:pPr>
              <a:defRPr/>
            </a:pPr>
            <a:endParaRPr lang="pt-B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defRPr>
            </a:lvl1pPr>
          </a:lstStyle>
          <a:p>
            <a:pPr>
              <a:defRPr/>
            </a:pPr>
            <a:endParaRPr lang="pt-B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5CE51C43-75B9-4618-B12C-09CBEAC94933}" type="slidenum">
              <a:rPr lang="pt-BR" altLang="pt-BR"/>
              <a:pPr>
                <a:defRPr/>
              </a:pPr>
              <a:t>‹nº›</a:t>
            </a:fld>
            <a:endParaRPr lang="pt-BR" altLang="pt-BR"/>
          </a:p>
        </p:txBody>
      </p:sp>
    </p:spTree>
    <p:extLst>
      <p:ext uri="{BB962C8B-B14F-4D97-AF65-F5344CB8AC3E}">
        <p14:creationId xmlns:p14="http://schemas.microsoft.com/office/powerpoint/2010/main" val="33282880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03F9EB-7A8C-49C8-9494-A4BD7B3EA2CE}" type="datetimeFigureOut">
              <a:rPr lang="pt-BR" smtClean="0">
                <a:solidFill>
                  <a:prstClr val="black">
                    <a:tint val="75000"/>
                  </a:prstClr>
                </a:solidFill>
              </a:rPr>
              <a:pPr/>
              <a:t>20/11/2021</a:t>
            </a:fld>
            <a:endParaRPr lang="pt-BR"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0F9D3-5E7B-4297-8F81-1FC6133D3155}" type="slidenum">
              <a:rPr lang="pt-BR" smtClean="0">
                <a:solidFill>
                  <a:prstClr val="black">
                    <a:tint val="75000"/>
                  </a:prstClr>
                </a:solidFill>
              </a:rPr>
              <a:pPr/>
              <a:t>‹nº›</a:t>
            </a:fld>
            <a:endParaRPr lang="pt-BR" dirty="0">
              <a:solidFill>
                <a:prstClr val="black">
                  <a:tint val="75000"/>
                </a:prstClr>
              </a:solidFill>
            </a:endParaRPr>
          </a:p>
        </p:txBody>
      </p:sp>
    </p:spTree>
    <p:extLst>
      <p:ext uri="{BB962C8B-B14F-4D97-AF65-F5344CB8AC3E}">
        <p14:creationId xmlns:p14="http://schemas.microsoft.com/office/powerpoint/2010/main" val="16487485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BF9FB9-48E9-443C-846C-10DA69BDD79D}" type="datetimeFigureOut">
              <a:rPr lang="en-US" smtClean="0"/>
              <a:pPr/>
              <a:t>11/20/2021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750600-32FA-4DA8-8D8B-3EBE5AF4E9D6}" type="slidenum">
              <a:rPr lang="en-US" smtClean="0"/>
              <a:pPr/>
              <a:t>‹nº›</a:t>
            </a:fld>
            <a:endParaRPr lang="en-US"/>
          </a:p>
        </p:txBody>
      </p:sp>
    </p:spTree>
    <p:extLst>
      <p:ext uri="{BB962C8B-B14F-4D97-AF65-F5344CB8AC3E}">
        <p14:creationId xmlns:p14="http://schemas.microsoft.com/office/powerpoint/2010/main" val="245634850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wmf"/><Relationship Id="rId1" Type="http://schemas.openxmlformats.org/officeDocument/2006/relationships/slideLayout" Target="../slideLayouts/slideLayout13.xml"/><Relationship Id="rId4" Type="http://schemas.openxmlformats.org/officeDocument/2006/relationships/image" Target="../media/image40.jpeg"/></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package" Target="../embeddings/Microsoft_PowerPoint_Slide.sldx"/><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44.gif"/><Relationship Id="rId4" Type="http://schemas.openxmlformats.org/officeDocument/2006/relationships/image" Target="../media/image43.emf"/></Relationships>
</file>

<file path=ppt/slides/_rels/slide45.xml.rels><?xml version="1.0" encoding="UTF-8" standalone="yes"?>
<Relationships xmlns="http://schemas.openxmlformats.org/package/2006/relationships"><Relationship Id="rId3" Type="http://schemas.openxmlformats.org/officeDocument/2006/relationships/package" Target="../embeddings/Microsoft_PowerPoint_Slide1.sldx"/><Relationship Id="rId2" Type="http://schemas.openxmlformats.org/officeDocument/2006/relationships/slideLayout" Target="../slideLayouts/slideLayout18.xml"/><Relationship Id="rId1" Type="http://schemas.openxmlformats.org/officeDocument/2006/relationships/vmlDrawing" Target="../drawings/vmlDrawing2.vml"/><Relationship Id="rId4" Type="http://schemas.openxmlformats.org/officeDocument/2006/relationships/image" Target="../media/image45.emf"/></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208213" y="3500439"/>
            <a:ext cx="7772400" cy="1470025"/>
          </a:xfrm>
        </p:spPr>
        <p:txBody>
          <a:bodyPr>
            <a:normAutofit fontScale="90000"/>
          </a:bodyPr>
          <a:lstStyle/>
          <a:p>
            <a:pPr eaLnBrk="1" hangingPunct="1"/>
            <a:r>
              <a:rPr lang="pt-BR" altLang="pt-BR" sz="2800" b="1" dirty="0"/>
              <a:t>Capítulo 8</a:t>
            </a:r>
            <a:br>
              <a:rPr lang="pt-BR" altLang="pt-BR" sz="2800" b="1" dirty="0"/>
            </a:br>
            <a:r>
              <a:rPr lang="pt-BR" altLang="pt-BR" sz="2800" b="1" dirty="0"/>
              <a:t>Soluções Técnicas</a:t>
            </a:r>
            <a:br>
              <a:rPr lang="pt-BR" altLang="pt-BR" sz="2800" b="1" dirty="0"/>
            </a:br>
            <a:r>
              <a:rPr lang="pt-BR" altLang="pt-BR" sz="2800" b="1" dirty="0"/>
              <a:t>23 de Novembro 2021</a:t>
            </a:r>
            <a:br>
              <a:rPr lang="pt-BR" altLang="pt-BR" sz="2800" b="1" dirty="0"/>
            </a:br>
            <a:endParaRPr lang="pt-BR" altLang="pt-BR" sz="2800" b="1" dirty="0"/>
          </a:p>
        </p:txBody>
      </p:sp>
      <p:sp>
        <p:nvSpPr>
          <p:cNvPr id="4099" name="Rectangle 5"/>
          <p:cNvSpPr>
            <a:spLocks noChangeArrowheads="1"/>
          </p:cNvSpPr>
          <p:nvPr/>
        </p:nvSpPr>
        <p:spPr bwMode="auto">
          <a:xfrm>
            <a:off x="2351088" y="333376"/>
            <a:ext cx="7700962" cy="2663825"/>
          </a:xfrm>
          <a:prstGeom prst="rect">
            <a:avLst/>
          </a:prstGeom>
          <a:noFill/>
          <a:ln w="9525">
            <a:noFill/>
            <a:miter lim="800000"/>
            <a:headEnd/>
            <a:tailEnd/>
          </a:ln>
        </p:spPr>
        <p:txBody>
          <a:bodyPr anchor="ctr"/>
          <a:lstStyle/>
          <a:p>
            <a:pPr algn="ctr" eaLnBrk="1" hangingPunct="1"/>
            <a:r>
              <a:rPr lang="pt-BR" altLang="pt-BR" sz="2800" dirty="0">
                <a:solidFill>
                  <a:schemeClr val="tx2"/>
                </a:solidFill>
              </a:rPr>
              <a:t>Energia, Meio Ambiente e Desenvolvimento</a:t>
            </a:r>
            <a:br>
              <a:rPr lang="pt-BR" altLang="pt-BR" sz="2800" dirty="0">
                <a:solidFill>
                  <a:schemeClr val="tx2"/>
                </a:solidFill>
              </a:rPr>
            </a:br>
            <a:r>
              <a:rPr lang="pt-BR" altLang="pt-BR" sz="2800" dirty="0">
                <a:solidFill>
                  <a:schemeClr val="tx2"/>
                </a:solidFill>
              </a:rPr>
              <a:t>PEN-5011</a:t>
            </a:r>
            <a:br>
              <a:rPr lang="pt-BR" altLang="pt-BR" sz="2800" dirty="0">
                <a:solidFill>
                  <a:schemeClr val="tx2"/>
                </a:solidFill>
              </a:rPr>
            </a:br>
            <a:r>
              <a:rPr lang="pt-BR" altLang="pt-BR" sz="2800" dirty="0">
                <a:solidFill>
                  <a:schemeClr val="tx2"/>
                </a:solidFill>
              </a:rPr>
              <a:t>Profs José </a:t>
            </a:r>
            <a:r>
              <a:rPr lang="pt-BR" altLang="pt-BR" sz="2800" dirty="0"/>
              <a:t> Moreira,</a:t>
            </a:r>
            <a:r>
              <a:rPr lang="pt-BR" altLang="pt-BR" sz="2800" dirty="0">
                <a:solidFill>
                  <a:schemeClr val="tx2"/>
                </a:solidFill>
              </a:rPr>
              <a:t> Oswaldo Lucon, Célio Bermann e Virginia Parente</a:t>
            </a:r>
          </a:p>
          <a:p>
            <a:pPr algn="ctr" eaLnBrk="1" hangingPunct="1"/>
            <a:endParaRPr lang="pt-BR" altLang="pt-BR" sz="2800" dirty="0">
              <a:solidFill>
                <a:schemeClr val="tx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stretch>
            <a:fillRect/>
          </a:stretch>
        </p:blipFill>
        <p:spPr>
          <a:xfrm>
            <a:off x="3104807" y="362858"/>
            <a:ext cx="5777936" cy="5922712"/>
          </a:xfrm>
          <a:prstGeom prst="rect">
            <a:avLst/>
          </a:prstGeom>
        </p:spPr>
      </p:pic>
    </p:spTree>
    <p:extLst>
      <p:ext uri="{BB962C8B-B14F-4D97-AF65-F5344CB8AC3E}">
        <p14:creationId xmlns:p14="http://schemas.microsoft.com/office/powerpoint/2010/main" val="1630177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stretch>
            <a:fillRect/>
          </a:stretch>
        </p:blipFill>
        <p:spPr>
          <a:xfrm>
            <a:off x="2382766" y="304801"/>
            <a:ext cx="7072826" cy="5950857"/>
          </a:xfrm>
          <a:prstGeom prst="rect">
            <a:avLst/>
          </a:prstGeom>
        </p:spPr>
      </p:pic>
    </p:spTree>
    <p:extLst>
      <p:ext uri="{BB962C8B-B14F-4D97-AF65-F5344CB8AC3E}">
        <p14:creationId xmlns:p14="http://schemas.microsoft.com/office/powerpoint/2010/main" val="4292455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Turbine Efficiency - an overview | ScienceDirect Topics"/>
          <p:cNvPicPr>
            <a:picLocks noChangeAspect="1" noChangeArrowheads="1"/>
          </p:cNvPicPr>
          <p:nvPr/>
        </p:nvPicPr>
        <p:blipFill>
          <a:blip r:embed="rId2" cstate="print"/>
          <a:srcRect/>
          <a:stretch>
            <a:fillRect/>
          </a:stretch>
        </p:blipFill>
        <p:spPr bwMode="auto">
          <a:xfrm>
            <a:off x="2495601" y="1484784"/>
            <a:ext cx="6966057" cy="432048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AutoShape 2" descr="Effect of ambient temperature on gas turbine performance. Source:... |  Download Scientific Diagram"/>
          <p:cNvSpPr>
            <a:spLocks noChangeAspect="1" noChangeArrowheads="1"/>
          </p:cNvSpPr>
          <p:nvPr/>
        </p:nvSpPr>
        <p:spPr bwMode="auto">
          <a:xfrm>
            <a:off x="1679575" y="-830263"/>
            <a:ext cx="2190750" cy="1733551"/>
          </a:xfrm>
          <a:prstGeom prst="rect">
            <a:avLst/>
          </a:prstGeom>
          <a:noFill/>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Arial" charset="0"/>
            </a:endParaRPr>
          </a:p>
        </p:txBody>
      </p:sp>
      <p:sp>
        <p:nvSpPr>
          <p:cNvPr id="88068" name="AutoShape 4" descr="Effect of ambient temperature on gas turbine performance. Source:... |  Download Scientific Diagram"/>
          <p:cNvSpPr>
            <a:spLocks noChangeAspect="1" noChangeArrowheads="1"/>
          </p:cNvSpPr>
          <p:nvPr/>
        </p:nvSpPr>
        <p:spPr bwMode="auto">
          <a:xfrm>
            <a:off x="1679575" y="-830263"/>
            <a:ext cx="2190750" cy="1733551"/>
          </a:xfrm>
          <a:prstGeom prst="rect">
            <a:avLst/>
          </a:prstGeom>
          <a:noFill/>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Arial" charset="0"/>
            </a:endParaRPr>
          </a:p>
        </p:txBody>
      </p:sp>
      <p:sp>
        <p:nvSpPr>
          <p:cNvPr id="88070" name="AutoShape 6" descr="Effect of ambient temperature on gas turbine performance. Source:... |  Download Scientific Diagram"/>
          <p:cNvSpPr>
            <a:spLocks noChangeAspect="1" noChangeArrowheads="1"/>
          </p:cNvSpPr>
          <p:nvPr/>
        </p:nvSpPr>
        <p:spPr bwMode="auto">
          <a:xfrm>
            <a:off x="1679575" y="-830263"/>
            <a:ext cx="2190750" cy="1733551"/>
          </a:xfrm>
          <a:prstGeom prst="rect">
            <a:avLst/>
          </a:prstGeom>
          <a:noFill/>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srgbClr val="000000"/>
              </a:solidFill>
              <a:latin typeface="Arial" charset="0"/>
            </a:endParaRPr>
          </a:p>
        </p:txBody>
      </p:sp>
      <p:pic>
        <p:nvPicPr>
          <p:cNvPr id="88072" name="Picture 8" descr="Efficiency increment in gas turbines with service temperatures [5]. |  Download Scientific Diagram"/>
          <p:cNvPicPr>
            <a:picLocks noChangeAspect="1" noChangeArrowheads="1"/>
          </p:cNvPicPr>
          <p:nvPr/>
        </p:nvPicPr>
        <p:blipFill>
          <a:blip r:embed="rId2" cstate="print"/>
          <a:srcRect/>
          <a:stretch>
            <a:fillRect/>
          </a:stretch>
        </p:blipFill>
        <p:spPr bwMode="auto">
          <a:xfrm>
            <a:off x="2408891" y="435552"/>
            <a:ext cx="7735678" cy="551372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Effect of ambient temperature on gas turbine performance. Source:... |  Download Scientific Diagram"/>
          <p:cNvPicPr>
            <a:picLocks noChangeAspect="1" noChangeArrowheads="1"/>
          </p:cNvPicPr>
          <p:nvPr/>
        </p:nvPicPr>
        <p:blipFill>
          <a:blip r:embed="rId2" cstate="print"/>
          <a:srcRect/>
          <a:stretch>
            <a:fillRect/>
          </a:stretch>
        </p:blipFill>
        <p:spPr bwMode="auto">
          <a:xfrm>
            <a:off x="1524000" y="260648"/>
            <a:ext cx="8096250" cy="639127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7200" y="540327"/>
            <a:ext cx="8606971" cy="61863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Exemplos de eficiências que podem ser atingidas em maquinas térmicas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1) Turbina de contrapressão T</a:t>
            </a:r>
            <a:r>
              <a:rPr kumimoji="0" lang="pt-BR" sz="2000" b="1" i="0" u="none" strike="noStrike" kern="1200" cap="none" spc="0" normalizeH="0" baseline="-25000" noProof="0" dirty="0">
                <a:ln>
                  <a:noFill/>
                </a:ln>
                <a:solidFill>
                  <a:prstClr val="black"/>
                </a:solidFill>
                <a:effectLst/>
                <a:uLnTx/>
                <a:uFillTx/>
                <a:latin typeface="Arial" pitchFamily="34" charset="0"/>
                <a:ea typeface="+mn-ea"/>
                <a:cs typeface="Arial" pitchFamily="34" charset="0"/>
              </a:rPr>
              <a:t>Hot</a:t>
            </a:r>
            <a:r>
              <a:rPr kumimoji="0" lang="pt-BR"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400 , T</a:t>
            </a:r>
            <a:r>
              <a:rPr kumimoji="0" lang="pt-BR" sz="2000" b="1" i="0" u="none" strike="noStrike" kern="1200" cap="none" spc="0" normalizeH="0" baseline="-25000" noProof="0" dirty="0">
                <a:ln>
                  <a:noFill/>
                </a:ln>
                <a:solidFill>
                  <a:prstClr val="black"/>
                </a:solidFill>
                <a:effectLst/>
                <a:uLnTx/>
                <a:uFillTx/>
                <a:latin typeface="Arial" pitchFamily="34" charset="0"/>
                <a:ea typeface="+mn-ea"/>
                <a:cs typeface="Arial" pitchFamily="34" charset="0"/>
              </a:rPr>
              <a:t>Cold</a:t>
            </a:r>
            <a:r>
              <a:rPr kumimoji="0" lang="pt-BR"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=150 graus centígrados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T</a:t>
            </a:r>
            <a:r>
              <a:rPr kumimoji="0" lang="pt-BR" sz="2000" b="1" i="0" u="none" strike="noStrike" kern="1200" cap="none" spc="0" normalizeH="0" baseline="-25000" noProof="0" dirty="0">
                <a:ln>
                  <a:noFill/>
                </a:ln>
                <a:solidFill>
                  <a:prstClr val="black"/>
                </a:solidFill>
                <a:effectLst/>
                <a:uLnTx/>
                <a:uFillTx/>
                <a:latin typeface="Arial" pitchFamily="34" charset="0"/>
                <a:ea typeface="+mn-ea"/>
                <a:cs typeface="Arial" pitchFamily="34" charset="0"/>
              </a:rPr>
              <a:t>Hot </a:t>
            </a:r>
            <a:r>
              <a:rPr kumimoji="0" lang="pt-BR"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400+273= 673K, 	T</a:t>
            </a:r>
            <a:r>
              <a:rPr kumimoji="0" lang="pt-BR" sz="2000" b="1" i="0" u="none" strike="noStrike" kern="1200" cap="none" spc="0" normalizeH="0" baseline="-25000" noProof="0" dirty="0">
                <a:ln>
                  <a:noFill/>
                </a:ln>
                <a:solidFill>
                  <a:prstClr val="black"/>
                </a:solidFill>
                <a:effectLst/>
                <a:uLnTx/>
                <a:uFillTx/>
                <a:latin typeface="Arial" pitchFamily="34" charset="0"/>
                <a:ea typeface="+mn-ea"/>
                <a:cs typeface="Arial" pitchFamily="34" charset="0"/>
              </a:rPr>
              <a:t>Cold</a:t>
            </a:r>
            <a:r>
              <a:rPr kumimoji="0" lang="pt-BR"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 150+273= 423K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Efic.= 1-T</a:t>
            </a:r>
            <a:r>
              <a:rPr kumimoji="0" lang="pt-BR" sz="2000" b="1" i="0" u="none" strike="noStrike" kern="1200" cap="none" spc="0" normalizeH="0" baseline="-25000" noProof="0" dirty="0">
                <a:ln>
                  <a:noFill/>
                </a:ln>
                <a:solidFill>
                  <a:prstClr val="black"/>
                </a:solidFill>
                <a:effectLst/>
                <a:uLnTx/>
                <a:uFillTx/>
                <a:latin typeface="Arial" pitchFamily="34" charset="0"/>
                <a:ea typeface="+mn-ea"/>
                <a:cs typeface="Arial" pitchFamily="34" charset="0"/>
              </a:rPr>
              <a:t>Cold</a:t>
            </a:r>
            <a:r>
              <a:rPr kumimoji="0" lang="pt-BR"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/T</a:t>
            </a:r>
            <a:r>
              <a:rPr kumimoji="0" lang="pt-BR" sz="2000" b="1" i="0" u="none" strike="noStrike" kern="1200" cap="none" spc="0" normalizeH="0" baseline="-25000" noProof="0" dirty="0">
                <a:ln>
                  <a:noFill/>
                </a:ln>
                <a:solidFill>
                  <a:prstClr val="black"/>
                </a:solidFill>
                <a:effectLst/>
                <a:uLnTx/>
                <a:uFillTx/>
                <a:latin typeface="Arial" pitchFamily="34" charset="0"/>
                <a:ea typeface="+mn-ea"/>
                <a:cs typeface="Arial" pitchFamily="34" charset="0"/>
              </a:rPr>
              <a:t>Hot</a:t>
            </a:r>
            <a:r>
              <a:rPr kumimoji="0" lang="pt-BR"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 1- 423/673 = 1- 0.628= 37%,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2) Turbina de condensação T</a:t>
            </a:r>
            <a:r>
              <a:rPr kumimoji="0" lang="pt-BR" sz="2000" b="1" i="0" u="none" strike="noStrike" kern="1200" cap="none" spc="0" normalizeH="0" baseline="-25000" noProof="0" dirty="0">
                <a:ln>
                  <a:noFill/>
                </a:ln>
                <a:solidFill>
                  <a:prstClr val="black"/>
                </a:solidFill>
                <a:effectLst/>
                <a:uLnTx/>
                <a:uFillTx/>
                <a:latin typeface="Arial" pitchFamily="34" charset="0"/>
                <a:ea typeface="+mn-ea"/>
                <a:cs typeface="Arial" pitchFamily="34" charset="0"/>
              </a:rPr>
              <a:t>Hot </a:t>
            </a:r>
            <a:r>
              <a:rPr kumimoji="0" lang="pt-BR"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600, T</a:t>
            </a:r>
            <a:r>
              <a:rPr kumimoji="0" lang="pt-BR" sz="2000" b="1" i="0" u="none" strike="noStrike" kern="1200" cap="none" spc="0" normalizeH="0" baseline="-25000" noProof="0" dirty="0">
                <a:ln>
                  <a:noFill/>
                </a:ln>
                <a:solidFill>
                  <a:prstClr val="black"/>
                </a:solidFill>
                <a:effectLst/>
                <a:uLnTx/>
                <a:uFillTx/>
                <a:latin typeface="Arial" pitchFamily="34" charset="0"/>
                <a:ea typeface="+mn-ea"/>
                <a:cs typeface="Arial" pitchFamily="34" charset="0"/>
              </a:rPr>
              <a:t>Cold </a:t>
            </a:r>
            <a:r>
              <a:rPr kumimoji="0" lang="pt-BR"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30 graus centígrados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T</a:t>
            </a:r>
            <a:r>
              <a:rPr kumimoji="0" lang="pt-BR" sz="2000" b="1" i="0" u="none" strike="noStrike" kern="1200" cap="none" spc="0" normalizeH="0" baseline="-25000" noProof="0" dirty="0">
                <a:ln>
                  <a:noFill/>
                </a:ln>
                <a:solidFill>
                  <a:prstClr val="black"/>
                </a:solidFill>
                <a:effectLst/>
                <a:uLnTx/>
                <a:uFillTx/>
                <a:latin typeface="Arial" pitchFamily="34" charset="0"/>
                <a:ea typeface="+mn-ea"/>
                <a:cs typeface="Arial" pitchFamily="34" charset="0"/>
              </a:rPr>
              <a:t>Hot </a:t>
            </a:r>
            <a:r>
              <a:rPr kumimoji="0" lang="pt-BR"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600+273= 873 K    T</a:t>
            </a:r>
            <a:r>
              <a:rPr kumimoji="0" lang="pt-BR" sz="2000" b="1" i="0" u="none" strike="noStrike" kern="1200" cap="none" spc="0" normalizeH="0" baseline="-25000" noProof="0" dirty="0">
                <a:ln>
                  <a:noFill/>
                </a:ln>
                <a:solidFill>
                  <a:prstClr val="black"/>
                </a:solidFill>
                <a:effectLst/>
                <a:uLnTx/>
                <a:uFillTx/>
                <a:latin typeface="Arial" pitchFamily="34" charset="0"/>
                <a:ea typeface="+mn-ea"/>
                <a:cs typeface="Arial" pitchFamily="34" charset="0"/>
              </a:rPr>
              <a:t>Cold</a:t>
            </a:r>
            <a:r>
              <a:rPr kumimoji="0" lang="pt-BR"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30+273=303K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Efic.= 1-T</a:t>
            </a:r>
            <a:r>
              <a:rPr kumimoji="0" lang="pt-BR" sz="2000" b="1" i="0" u="none" strike="noStrike" kern="1200" cap="none" spc="0" normalizeH="0" baseline="-25000" noProof="0" dirty="0">
                <a:ln>
                  <a:noFill/>
                </a:ln>
                <a:solidFill>
                  <a:prstClr val="black"/>
                </a:solidFill>
                <a:effectLst/>
                <a:uLnTx/>
                <a:uFillTx/>
                <a:latin typeface="Arial" pitchFamily="34" charset="0"/>
                <a:ea typeface="+mn-ea"/>
                <a:cs typeface="Arial" pitchFamily="34" charset="0"/>
              </a:rPr>
              <a:t>Cold</a:t>
            </a:r>
            <a:r>
              <a:rPr kumimoji="0" lang="pt-BR"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T</a:t>
            </a:r>
            <a:r>
              <a:rPr kumimoji="0" lang="pt-BR" sz="2000" b="1" i="0" u="none" strike="noStrike" kern="1200" cap="none" spc="0" normalizeH="0" baseline="-25000" noProof="0" dirty="0">
                <a:ln>
                  <a:noFill/>
                </a:ln>
                <a:solidFill>
                  <a:prstClr val="black"/>
                </a:solidFill>
                <a:effectLst/>
                <a:uLnTx/>
                <a:uFillTx/>
                <a:latin typeface="Arial" pitchFamily="34" charset="0"/>
                <a:ea typeface="+mn-ea"/>
                <a:cs typeface="Arial" pitchFamily="34" charset="0"/>
              </a:rPr>
              <a:t>Hot</a:t>
            </a:r>
            <a:r>
              <a:rPr kumimoji="0" lang="pt-BR"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 1-303/873 = 1- 0.347= 65%,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O que foi mais importante?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T</a:t>
            </a:r>
            <a:r>
              <a:rPr kumimoji="0" lang="pt-BR" sz="2000" b="1" i="0" u="none" strike="noStrike" kern="1200" cap="none" spc="0" normalizeH="0" baseline="-25000" noProof="0" dirty="0">
                <a:ln>
                  <a:noFill/>
                </a:ln>
                <a:solidFill>
                  <a:prstClr val="black"/>
                </a:solidFill>
                <a:effectLst/>
                <a:uLnTx/>
                <a:uFillTx/>
                <a:latin typeface="Arial" pitchFamily="34" charset="0"/>
                <a:ea typeface="+mn-ea"/>
                <a:cs typeface="Arial" pitchFamily="34" charset="0"/>
              </a:rPr>
              <a:t>Hot </a:t>
            </a:r>
            <a:r>
              <a:rPr kumimoji="0" lang="pt-BR"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=873K        T</a:t>
            </a:r>
            <a:r>
              <a:rPr kumimoji="0" lang="pt-BR" sz="2000" b="1" i="0" u="none" strike="noStrike" kern="1200" cap="none" spc="0" normalizeH="0" baseline="-25000" noProof="0" dirty="0">
                <a:ln>
                  <a:noFill/>
                </a:ln>
                <a:solidFill>
                  <a:prstClr val="black"/>
                </a:solidFill>
                <a:effectLst/>
                <a:uLnTx/>
                <a:uFillTx/>
                <a:latin typeface="Arial" pitchFamily="34" charset="0"/>
                <a:ea typeface="+mn-ea"/>
                <a:cs typeface="Arial" pitchFamily="34" charset="0"/>
              </a:rPr>
              <a:t>Cold</a:t>
            </a:r>
            <a:r>
              <a:rPr kumimoji="0" lang="pt-BR"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=423K		 T</a:t>
            </a:r>
            <a:r>
              <a:rPr kumimoji="0" lang="pt-BR" sz="2000" b="1" i="0" u="none" strike="noStrike" kern="1200" cap="none" spc="0" normalizeH="0" baseline="-25000" noProof="0" dirty="0">
                <a:ln>
                  <a:noFill/>
                </a:ln>
                <a:solidFill>
                  <a:prstClr val="black"/>
                </a:solidFill>
                <a:effectLst/>
                <a:uLnTx/>
                <a:uFillTx/>
                <a:latin typeface="Arial" pitchFamily="34" charset="0"/>
                <a:ea typeface="+mn-ea"/>
                <a:cs typeface="Arial" pitchFamily="34" charset="0"/>
              </a:rPr>
              <a:t>Hot </a:t>
            </a:r>
            <a:r>
              <a:rPr kumimoji="0" lang="pt-BR"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673K   T</a:t>
            </a:r>
            <a:r>
              <a:rPr kumimoji="0" lang="pt-BR" sz="2000" b="1" i="0" u="none" strike="noStrike" kern="1200" cap="none" spc="0" normalizeH="0" baseline="-25000" noProof="0" dirty="0">
                <a:ln>
                  <a:noFill/>
                </a:ln>
                <a:solidFill>
                  <a:prstClr val="black"/>
                </a:solidFill>
                <a:effectLst/>
                <a:uLnTx/>
                <a:uFillTx/>
                <a:latin typeface="Arial" pitchFamily="34" charset="0"/>
                <a:ea typeface="+mn-ea"/>
                <a:cs typeface="Arial" pitchFamily="34" charset="0"/>
              </a:rPr>
              <a:t>Cold</a:t>
            </a:r>
            <a:r>
              <a:rPr kumimoji="0" lang="pt-BR"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=303K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Efic. = 51.5%		                     	Efic=55%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Temperatura da fonte fria baixa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3351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Power Output Augmentation of Gas Turbine Combined Cycle under High Ambient  Air Temperature by Turbine Air Cooling of Chiller,Mit"/>
          <p:cNvPicPr>
            <a:picLocks noChangeAspect="1" noChangeArrowheads="1"/>
          </p:cNvPicPr>
          <p:nvPr/>
        </p:nvPicPr>
        <p:blipFill>
          <a:blip r:embed="rId2" cstate="print"/>
          <a:srcRect/>
          <a:stretch>
            <a:fillRect/>
          </a:stretch>
        </p:blipFill>
        <p:spPr bwMode="auto">
          <a:xfrm>
            <a:off x="2259908" y="776698"/>
            <a:ext cx="7436493" cy="5216647"/>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839" y="441326"/>
            <a:ext cx="8694737" cy="597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3139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ars.els-cdn.com/content/image/1-s2.0-S0959378015300637-gr4.jpg"/>
          <p:cNvPicPr>
            <a:picLocks noChangeAspect="1" noChangeArrowheads="1"/>
          </p:cNvPicPr>
          <p:nvPr/>
        </p:nvPicPr>
        <p:blipFill>
          <a:blip r:embed="rId2" cstate="print"/>
          <a:srcRect/>
          <a:stretch>
            <a:fillRect/>
          </a:stretch>
        </p:blipFill>
        <p:spPr bwMode="auto">
          <a:xfrm>
            <a:off x="2373855" y="901338"/>
            <a:ext cx="6644961" cy="5689210"/>
          </a:xfrm>
          <a:prstGeom prst="rect">
            <a:avLst/>
          </a:prstGeom>
          <a:noFill/>
        </p:spPr>
      </p:pic>
      <p:sp>
        <p:nvSpPr>
          <p:cNvPr id="3" name="TextBox 2"/>
          <p:cNvSpPr txBox="1"/>
          <p:nvPr/>
        </p:nvSpPr>
        <p:spPr>
          <a:xfrm>
            <a:off x="2934789" y="169817"/>
            <a:ext cx="5848895" cy="707886"/>
          </a:xfrm>
          <a:prstGeom prst="rect">
            <a:avLst/>
          </a:prstGeom>
          <a:noFill/>
        </p:spPr>
        <p:txBody>
          <a:bodyPr wrap="square" rtlCol="0">
            <a:spAutoFit/>
          </a:bodyPr>
          <a:lstStyle/>
          <a:p>
            <a:pPr algn="ctr"/>
            <a:r>
              <a:rPr lang="en-US" sz="2000" dirty="0" err="1">
                <a:latin typeface="Arial" pitchFamily="34" charset="0"/>
                <a:cs typeface="Arial" pitchFamily="34" charset="0"/>
              </a:rPr>
              <a:t>Aquecimento</a:t>
            </a:r>
            <a:r>
              <a:rPr lang="en-US" sz="2000" dirty="0">
                <a:latin typeface="Arial" pitchFamily="34" charset="0"/>
                <a:cs typeface="Arial" pitchFamily="34" charset="0"/>
              </a:rPr>
              <a:t> </a:t>
            </a:r>
            <a:r>
              <a:rPr lang="en-US" sz="2000" dirty="0" err="1">
                <a:latin typeface="Arial" pitchFamily="34" charset="0"/>
                <a:cs typeface="Arial" pitchFamily="34" charset="0"/>
              </a:rPr>
              <a:t>da</a:t>
            </a:r>
            <a:r>
              <a:rPr lang="en-US" sz="2000" dirty="0">
                <a:latin typeface="Arial" pitchFamily="34" charset="0"/>
                <a:cs typeface="Arial" pitchFamily="34" charset="0"/>
              </a:rPr>
              <a:t> Terra com o </a:t>
            </a:r>
            <a:r>
              <a:rPr lang="en-US" sz="2000" dirty="0" err="1">
                <a:latin typeface="Arial" pitchFamily="34" charset="0"/>
                <a:cs typeface="Arial" pitchFamily="34" charset="0"/>
              </a:rPr>
              <a:t>Uso</a:t>
            </a:r>
            <a:r>
              <a:rPr lang="en-US" sz="2000" dirty="0">
                <a:latin typeface="Arial" pitchFamily="34" charset="0"/>
                <a:cs typeface="Arial" pitchFamily="34" charset="0"/>
              </a:rPr>
              <a:t> das </a:t>
            </a:r>
            <a:r>
              <a:rPr lang="en-US" sz="2000" dirty="0" err="1">
                <a:latin typeface="Arial" pitchFamily="34" charset="0"/>
                <a:cs typeface="Arial" pitchFamily="34" charset="0"/>
              </a:rPr>
              <a:t>Reservas</a:t>
            </a:r>
            <a:r>
              <a:rPr lang="en-US" sz="2000" dirty="0">
                <a:latin typeface="Arial" pitchFamily="34" charset="0"/>
                <a:cs typeface="Arial" pitchFamily="34" charset="0"/>
              </a:rPr>
              <a:t> </a:t>
            </a:r>
            <a:r>
              <a:rPr lang="en-US" sz="2000" dirty="0" err="1">
                <a:latin typeface="Arial" pitchFamily="34" charset="0"/>
                <a:cs typeface="Arial" pitchFamily="34" charset="0"/>
              </a:rPr>
              <a:t>Conhecidas</a:t>
            </a:r>
            <a:r>
              <a:rPr lang="en-US" sz="2000" dirty="0">
                <a:latin typeface="Arial" pitchFamily="34" charset="0"/>
                <a:cs typeface="Arial" pitchFamily="34" charset="0"/>
              </a:rPr>
              <a:t> de </a:t>
            </a:r>
            <a:r>
              <a:rPr lang="en-US" sz="2000" dirty="0" err="1">
                <a:latin typeface="Arial" pitchFamily="34" charset="0"/>
                <a:cs typeface="Arial" pitchFamily="34" charset="0"/>
              </a:rPr>
              <a:t>Petróleo</a:t>
            </a:r>
            <a:r>
              <a:rPr lang="en-US" sz="2000" dirty="0">
                <a:latin typeface="Arial" pitchFamily="34" charset="0"/>
                <a:cs typeface="Arial" pitchFamily="34" charset="0"/>
              </a:rPr>
              <a:t>, </a:t>
            </a:r>
            <a:r>
              <a:rPr lang="en-US" sz="2000" dirty="0" err="1">
                <a:latin typeface="Arial" pitchFamily="34" charset="0"/>
                <a:cs typeface="Arial" pitchFamily="34" charset="0"/>
              </a:rPr>
              <a:t>Gás</a:t>
            </a:r>
            <a:r>
              <a:rPr lang="en-US" sz="2000" dirty="0">
                <a:latin typeface="Arial" pitchFamily="34" charset="0"/>
                <a:cs typeface="Arial" pitchFamily="34" charset="0"/>
              </a:rPr>
              <a:t> e </a:t>
            </a:r>
            <a:r>
              <a:rPr lang="en-US" sz="2000" dirty="0" err="1">
                <a:latin typeface="Arial" pitchFamily="34" charset="0"/>
                <a:cs typeface="Arial" pitchFamily="34" charset="0"/>
              </a:rPr>
              <a:t>Carvão</a:t>
            </a:r>
            <a:endParaRPr lang="en-US" sz="2000" dirty="0">
              <a:latin typeface="Arial" pitchFamily="34" charset="0"/>
              <a:cs typeface="Arial" pitchFamily="34" charset="0"/>
            </a:endParaRPr>
          </a:p>
        </p:txBody>
      </p:sp>
      <p:sp>
        <p:nvSpPr>
          <p:cNvPr id="4" name="TextBox 3"/>
          <p:cNvSpPr txBox="1"/>
          <p:nvPr/>
        </p:nvSpPr>
        <p:spPr>
          <a:xfrm>
            <a:off x="9234353" y="1123407"/>
            <a:ext cx="1224643" cy="2585323"/>
          </a:xfrm>
          <a:prstGeom prst="rect">
            <a:avLst/>
          </a:prstGeom>
          <a:noFill/>
        </p:spPr>
        <p:txBody>
          <a:bodyPr wrap="square" rtlCol="0">
            <a:spAutoFit/>
          </a:bodyPr>
          <a:lstStyle/>
          <a:p>
            <a:r>
              <a:rPr lang="en-US" dirty="0" err="1"/>
              <a:t>Fonte</a:t>
            </a:r>
            <a:r>
              <a:rPr lang="en-US" dirty="0"/>
              <a:t>: </a:t>
            </a:r>
            <a:r>
              <a:rPr lang="en-US" dirty="0" err="1"/>
              <a:t>Heede</a:t>
            </a:r>
            <a:r>
              <a:rPr lang="en-US" dirty="0"/>
              <a:t> e  </a:t>
            </a:r>
            <a:r>
              <a:rPr lang="en-US" dirty="0" err="1"/>
              <a:t>Oreskes</a:t>
            </a:r>
            <a:r>
              <a:rPr lang="en-US" dirty="0"/>
              <a:t>, Global Environment Change, </a:t>
            </a:r>
            <a:r>
              <a:rPr lang="en-US" dirty="0" err="1"/>
              <a:t>vol</a:t>
            </a:r>
            <a:r>
              <a:rPr lang="en-US" dirty="0"/>
              <a:t> 36, 2016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http://www.greenrhinoenergy.com/renewable/context/uses_and_sources/solar-consta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568" y="908720"/>
            <a:ext cx="7524750" cy="4286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783632" y="116632"/>
            <a:ext cx="6048672" cy="369332"/>
          </a:xfrm>
          <a:prstGeom prst="rect">
            <a:avLst/>
          </a:prstGeom>
          <a:noFill/>
        </p:spPr>
        <p:txBody>
          <a:bodyPr wrap="square" rtlCol="0">
            <a:spAutoFit/>
          </a:bodyPr>
          <a:lstStyle/>
          <a:p>
            <a:pPr algn="ctr"/>
            <a:r>
              <a:rPr lang="en-US" b="1" dirty="0"/>
              <a:t>Three Sources of Renewable Energy</a:t>
            </a:r>
          </a:p>
        </p:txBody>
      </p:sp>
      <p:sp>
        <p:nvSpPr>
          <p:cNvPr id="3" name="TextBox 2"/>
          <p:cNvSpPr txBox="1"/>
          <p:nvPr/>
        </p:nvSpPr>
        <p:spPr>
          <a:xfrm>
            <a:off x="2178549" y="5408794"/>
            <a:ext cx="7956798" cy="923330"/>
          </a:xfrm>
          <a:prstGeom prst="rect">
            <a:avLst/>
          </a:prstGeom>
          <a:noFill/>
        </p:spPr>
        <p:txBody>
          <a:bodyPr wrap="square" rtlCol="0">
            <a:spAutoFit/>
          </a:bodyPr>
          <a:lstStyle/>
          <a:p>
            <a:r>
              <a:rPr lang="en-US" dirty="0"/>
              <a:t>The various forms of renewable energy can be traced back to three primary sources: Solar radiation, heat from within the earth and gravitational forces between the earth, the sun, the moon and other stars.</a:t>
            </a:r>
            <a:endParaRPr lang="pt-BR" dirty="0"/>
          </a:p>
        </p:txBody>
      </p:sp>
      <p:sp>
        <p:nvSpPr>
          <p:cNvPr id="5" name="TextBox 4"/>
          <p:cNvSpPr txBox="1"/>
          <p:nvPr/>
        </p:nvSpPr>
        <p:spPr>
          <a:xfrm>
            <a:off x="2495600" y="6309320"/>
            <a:ext cx="7056784" cy="369332"/>
          </a:xfrm>
          <a:prstGeom prst="rect">
            <a:avLst/>
          </a:prstGeom>
          <a:noFill/>
        </p:spPr>
        <p:txBody>
          <a:bodyPr wrap="square" rtlCol="0">
            <a:spAutoFit/>
          </a:bodyPr>
          <a:lstStyle/>
          <a:p>
            <a:r>
              <a:rPr lang="pt-BR" dirty="0"/>
              <a:t>http://www.greenrhinoenergy.com/renewable/</a:t>
            </a:r>
          </a:p>
        </p:txBody>
      </p:sp>
    </p:spTree>
    <p:extLst>
      <p:ext uri="{BB962C8B-B14F-4D97-AF65-F5344CB8AC3E}">
        <p14:creationId xmlns:p14="http://schemas.microsoft.com/office/powerpoint/2010/main" val="2046235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989139" y="442914"/>
            <a:ext cx="8212137" cy="5976937"/>
          </a:xfrm>
          <a:prstGeom prst="rect">
            <a:avLst/>
          </a:prstGeom>
          <a:noFill/>
          <a:ln w="9525">
            <a:noFill/>
            <a:miter lim="800000"/>
            <a:headEnd/>
            <a:tailEnd/>
          </a:ln>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3139" y="188640"/>
            <a:ext cx="8341649" cy="6021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95600" y="6309320"/>
            <a:ext cx="7056784" cy="369332"/>
          </a:xfrm>
          <a:prstGeom prst="rect">
            <a:avLst/>
          </a:prstGeom>
          <a:noFill/>
        </p:spPr>
        <p:txBody>
          <a:bodyPr wrap="square" rtlCol="0">
            <a:spAutoFit/>
          </a:bodyPr>
          <a:lstStyle/>
          <a:p>
            <a:r>
              <a:rPr lang="pt-BR" dirty="0"/>
              <a:t>http://www.greenrhinoenergy.com/renewable/</a:t>
            </a:r>
          </a:p>
        </p:txBody>
      </p:sp>
    </p:spTree>
    <p:extLst>
      <p:ext uri="{BB962C8B-B14F-4D97-AF65-F5344CB8AC3E}">
        <p14:creationId xmlns:p14="http://schemas.microsoft.com/office/powerpoint/2010/main" val="3389166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1989139" y="490539"/>
            <a:ext cx="8212137" cy="588168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1870076" y="2451101"/>
            <a:ext cx="8450263" cy="196056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 result for cogeracao usina de cana figuras"/>
          <p:cNvPicPr>
            <a:picLocks noChangeAspect="1" noChangeArrowheads="1"/>
          </p:cNvPicPr>
          <p:nvPr/>
        </p:nvPicPr>
        <p:blipFill>
          <a:blip r:embed="rId2" cstate="print"/>
          <a:srcRect/>
          <a:stretch>
            <a:fillRect/>
          </a:stretch>
        </p:blipFill>
        <p:spPr bwMode="auto">
          <a:xfrm>
            <a:off x="2063750" y="1052514"/>
            <a:ext cx="8324850" cy="5545137"/>
          </a:xfrm>
          <a:prstGeom prst="rect">
            <a:avLst/>
          </a:prstGeom>
          <a:noFill/>
          <a:ln w="9525">
            <a:noFill/>
            <a:miter lim="800000"/>
            <a:headEnd/>
            <a:tailEnd/>
          </a:ln>
        </p:spPr>
      </p:pic>
      <p:sp>
        <p:nvSpPr>
          <p:cNvPr id="20483" name="CaixaDeTexto 1"/>
          <p:cNvSpPr txBox="1">
            <a:spLocks noChangeArrowheads="1"/>
          </p:cNvSpPr>
          <p:nvPr/>
        </p:nvSpPr>
        <p:spPr bwMode="auto">
          <a:xfrm>
            <a:off x="2351088" y="188913"/>
            <a:ext cx="7561262" cy="368300"/>
          </a:xfrm>
          <a:prstGeom prst="rect">
            <a:avLst/>
          </a:prstGeom>
          <a:noFill/>
          <a:ln w="9525">
            <a:noFill/>
            <a:miter lim="800000"/>
            <a:headEnd/>
            <a:tailEnd/>
          </a:ln>
        </p:spPr>
        <p:txBody>
          <a:bodyPr>
            <a:spAutoFit/>
          </a:bodyPr>
          <a:lstStyle/>
          <a:p>
            <a:pPr algn="ctr"/>
            <a:r>
              <a:rPr lang="en-US" b="1" dirty="0" err="1"/>
              <a:t>Uso</a:t>
            </a:r>
            <a:r>
              <a:rPr lang="en-US" b="1" dirty="0"/>
              <a:t> do </a:t>
            </a:r>
            <a:r>
              <a:rPr lang="en-US" b="1" dirty="0" err="1"/>
              <a:t>Biogás</a:t>
            </a:r>
            <a:endParaRPr lang="pt-BR" b="1" dirty="0"/>
          </a:p>
        </p:txBody>
      </p:sp>
      <p:cxnSp>
        <p:nvCxnSpPr>
          <p:cNvPr id="4" name="Conector reto 3"/>
          <p:cNvCxnSpPr/>
          <p:nvPr/>
        </p:nvCxnSpPr>
        <p:spPr>
          <a:xfrm>
            <a:off x="5159376" y="5084763"/>
            <a:ext cx="39608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5159375" y="4941889"/>
            <a:ext cx="0" cy="1428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mage result for gasification gas turbine"/>
          <p:cNvPicPr>
            <a:picLocks noChangeAspect="1" noChangeArrowheads="1"/>
          </p:cNvPicPr>
          <p:nvPr/>
        </p:nvPicPr>
        <p:blipFill>
          <a:blip r:embed="rId2" cstate="print"/>
          <a:srcRect/>
          <a:stretch>
            <a:fillRect/>
          </a:stretch>
        </p:blipFill>
        <p:spPr bwMode="auto">
          <a:xfrm>
            <a:off x="1989138" y="2205038"/>
            <a:ext cx="8597900" cy="3600450"/>
          </a:xfrm>
          <a:prstGeom prst="rect">
            <a:avLst/>
          </a:prstGeom>
          <a:noFill/>
          <a:ln w="9525">
            <a:noFill/>
            <a:miter lim="800000"/>
            <a:headEnd/>
            <a:tailEnd/>
          </a:ln>
        </p:spPr>
      </p:pic>
      <p:sp>
        <p:nvSpPr>
          <p:cNvPr id="21507" name="CaixaDeTexto 1"/>
          <p:cNvSpPr txBox="1">
            <a:spLocks noChangeArrowheads="1"/>
          </p:cNvSpPr>
          <p:nvPr/>
        </p:nvSpPr>
        <p:spPr bwMode="auto">
          <a:xfrm>
            <a:off x="2495550" y="549275"/>
            <a:ext cx="7200900" cy="368300"/>
          </a:xfrm>
          <a:prstGeom prst="rect">
            <a:avLst/>
          </a:prstGeom>
          <a:noFill/>
          <a:ln w="9525">
            <a:noFill/>
            <a:miter lim="800000"/>
            <a:headEnd/>
            <a:tailEnd/>
          </a:ln>
        </p:spPr>
        <p:txBody>
          <a:bodyPr>
            <a:spAutoFit/>
          </a:bodyPr>
          <a:lstStyle/>
          <a:p>
            <a:pPr algn="ctr"/>
            <a:r>
              <a:rPr lang="en-US" b="1" dirty="0"/>
              <a:t>GASEIFICAÇÃO DE BIOMASSA</a:t>
            </a:r>
            <a:endParaRPr lang="pt-BR"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srcRect/>
          <a:stretch>
            <a:fillRect/>
          </a:stretch>
        </p:blipFill>
        <p:spPr bwMode="auto">
          <a:xfrm>
            <a:off x="1660526" y="582614"/>
            <a:ext cx="8869363" cy="5699125"/>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0078" y="332656"/>
            <a:ext cx="7828035" cy="576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999656" y="6309320"/>
            <a:ext cx="2880320" cy="369332"/>
          </a:xfrm>
          <a:prstGeom prst="rect">
            <a:avLst/>
          </a:prstGeom>
          <a:noFill/>
        </p:spPr>
        <p:txBody>
          <a:bodyPr wrap="square" rtlCol="0">
            <a:spAutoFit/>
          </a:bodyPr>
          <a:lstStyle/>
          <a:p>
            <a:r>
              <a:rPr lang="en-US" dirty="0"/>
              <a:t>REN21, 2020</a:t>
            </a:r>
            <a:endParaRPr lang="pt-BR" dirty="0"/>
          </a:p>
        </p:txBody>
      </p:sp>
    </p:spTree>
    <p:extLst>
      <p:ext uri="{BB962C8B-B14F-4D97-AF65-F5344CB8AC3E}">
        <p14:creationId xmlns:p14="http://schemas.microsoft.com/office/powerpoint/2010/main" val="2012340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2" cstate="print"/>
          <a:srcRect/>
          <a:stretch>
            <a:fillRect/>
          </a:stretch>
        </p:blipFill>
        <p:spPr bwMode="auto">
          <a:xfrm>
            <a:off x="1660526" y="582614"/>
            <a:ext cx="8869363" cy="5699125"/>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0078" y="332656"/>
            <a:ext cx="7828035" cy="576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999656" y="6309320"/>
            <a:ext cx="2880320" cy="369332"/>
          </a:xfrm>
          <a:prstGeom prst="rect">
            <a:avLst/>
          </a:prstGeom>
          <a:noFill/>
        </p:spPr>
        <p:txBody>
          <a:bodyPr wrap="square" rtlCol="0">
            <a:spAutoFit/>
          </a:bodyPr>
          <a:lstStyle/>
          <a:p>
            <a:r>
              <a:rPr lang="en-US" dirty="0"/>
              <a:t>REN21, 2020</a:t>
            </a:r>
            <a:endParaRPr lang="pt-BR" dirty="0"/>
          </a:p>
        </p:txBody>
      </p:sp>
    </p:spTree>
    <p:extLst>
      <p:ext uri="{BB962C8B-B14F-4D97-AF65-F5344CB8AC3E}">
        <p14:creationId xmlns:p14="http://schemas.microsoft.com/office/powerpoint/2010/main" val="2683570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2409508" y="692697"/>
            <a:ext cx="7214884" cy="5355257"/>
          </a:xfrm>
          <a:prstGeom prst="rect">
            <a:avLst/>
          </a:prstGeom>
          <a:noFill/>
          <a:ln w="9525">
            <a:noFill/>
            <a:miter lim="800000"/>
            <a:headEnd/>
            <a:tailEnd/>
          </a:ln>
        </p:spPr>
      </p:pic>
      <p:sp>
        <p:nvSpPr>
          <p:cNvPr id="30723" name="TextBox 2"/>
          <p:cNvSpPr txBox="1">
            <a:spLocks noChangeArrowheads="1"/>
          </p:cNvSpPr>
          <p:nvPr/>
        </p:nvSpPr>
        <p:spPr bwMode="auto">
          <a:xfrm>
            <a:off x="1703389" y="4149726"/>
            <a:ext cx="1512887" cy="646113"/>
          </a:xfrm>
          <a:prstGeom prst="rect">
            <a:avLst/>
          </a:prstGeom>
          <a:noFill/>
          <a:ln w="9525">
            <a:noFill/>
            <a:miter lim="800000"/>
            <a:headEnd/>
            <a:tailEnd/>
          </a:ln>
        </p:spPr>
        <p:txBody>
          <a:bodyPr>
            <a:spAutoFit/>
          </a:bodyPr>
          <a:lstStyle/>
          <a:p>
            <a:r>
              <a:rPr lang="en-US" altLang="pt-BR"/>
              <a:t>REN21, 2012</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9616" y="1484785"/>
            <a:ext cx="6768752" cy="584775"/>
          </a:xfrm>
          <a:prstGeom prst="rect">
            <a:avLst/>
          </a:prstGeom>
          <a:noFill/>
        </p:spPr>
        <p:txBody>
          <a:bodyPr wrap="square" rtlCol="0">
            <a:spAutoFit/>
          </a:bodyPr>
          <a:lstStyle/>
          <a:p>
            <a:pPr algn="ctr" eaLnBrk="0" fontAlgn="base" hangingPunct="0">
              <a:spcBef>
                <a:spcPct val="0"/>
              </a:spcBef>
              <a:spcAft>
                <a:spcPct val="0"/>
              </a:spcAft>
            </a:pPr>
            <a:r>
              <a:rPr lang="en-US" sz="3200" b="1" dirty="0">
                <a:solidFill>
                  <a:srgbClr val="000000"/>
                </a:solidFill>
                <a:latin typeface="Arial" charset="0"/>
              </a:rPr>
              <a:t>EXEMPLO TURBINAS A GAS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1987550" y="549275"/>
            <a:ext cx="8548688" cy="5327650"/>
          </a:xfrm>
          <a:prstGeom prst="rect">
            <a:avLst/>
          </a:prstGeom>
          <a:noFill/>
          <a:ln w="9525">
            <a:noFill/>
            <a:miter lim="800000"/>
            <a:headEnd/>
            <a:tailEnd/>
          </a:ln>
        </p:spPr>
      </p:pic>
      <p:sp>
        <p:nvSpPr>
          <p:cNvPr id="33795" name="TextBox 2"/>
          <p:cNvSpPr txBox="1">
            <a:spLocks noChangeArrowheads="1"/>
          </p:cNvSpPr>
          <p:nvPr/>
        </p:nvSpPr>
        <p:spPr bwMode="auto">
          <a:xfrm>
            <a:off x="1919289" y="6211888"/>
            <a:ext cx="1512887" cy="646112"/>
          </a:xfrm>
          <a:prstGeom prst="rect">
            <a:avLst/>
          </a:prstGeom>
          <a:noFill/>
          <a:ln w="9525">
            <a:noFill/>
            <a:miter lim="800000"/>
            <a:headEnd/>
            <a:tailEnd/>
          </a:ln>
        </p:spPr>
        <p:txBody>
          <a:bodyPr>
            <a:spAutoFit/>
          </a:bodyPr>
          <a:lstStyle/>
          <a:p>
            <a:r>
              <a:rPr lang="en-US" altLang="pt-BR"/>
              <a:t>REN21, 2012</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1960990" y="415102"/>
            <a:ext cx="8455491" cy="5228462"/>
          </a:xfrm>
          <a:prstGeom prst="rect">
            <a:avLst/>
          </a:prstGeom>
          <a:noFill/>
          <a:ln w="9525">
            <a:noFill/>
            <a:miter lim="800000"/>
            <a:headEnd/>
            <a:tailEnd/>
          </a:ln>
        </p:spPr>
      </p:pic>
      <p:sp>
        <p:nvSpPr>
          <p:cNvPr id="4" name="TextBox 3"/>
          <p:cNvSpPr txBox="1"/>
          <p:nvPr/>
        </p:nvSpPr>
        <p:spPr>
          <a:xfrm>
            <a:off x="4079776" y="5589240"/>
            <a:ext cx="3816424" cy="369332"/>
          </a:xfrm>
          <a:prstGeom prst="rect">
            <a:avLst/>
          </a:prstGeom>
          <a:noFill/>
        </p:spPr>
        <p:txBody>
          <a:bodyPr wrap="square" rtlCol="0">
            <a:spAutoFit/>
          </a:bodyPr>
          <a:lstStyle/>
          <a:p>
            <a:r>
              <a:rPr lang="en-US" dirty="0"/>
              <a:t>Source: REN21, 2018</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srcRect/>
          <a:stretch>
            <a:fillRect/>
          </a:stretch>
        </p:blipFill>
        <p:spPr bwMode="auto">
          <a:xfrm>
            <a:off x="1775520" y="476672"/>
            <a:ext cx="9144000" cy="666115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srcRect/>
          <a:stretch>
            <a:fillRect/>
          </a:stretch>
        </p:blipFill>
        <p:spPr bwMode="auto">
          <a:xfrm>
            <a:off x="1524000" y="3692526"/>
            <a:ext cx="9144000" cy="3165475"/>
          </a:xfrm>
          <a:prstGeom prst="rect">
            <a:avLst/>
          </a:prstGeom>
          <a:noFill/>
          <a:ln w="9525">
            <a:noFill/>
            <a:miter lim="800000"/>
            <a:headEnd/>
            <a:tailEnd/>
          </a:ln>
        </p:spPr>
      </p:pic>
      <p:pic>
        <p:nvPicPr>
          <p:cNvPr id="47107" name="Picture 3"/>
          <p:cNvPicPr>
            <a:picLocks noChangeAspect="1" noChangeArrowheads="1"/>
          </p:cNvPicPr>
          <p:nvPr/>
        </p:nvPicPr>
        <p:blipFill>
          <a:blip r:embed="rId3" cstate="print"/>
          <a:srcRect/>
          <a:stretch>
            <a:fillRect/>
          </a:stretch>
        </p:blipFill>
        <p:spPr bwMode="auto">
          <a:xfrm>
            <a:off x="1524000" y="0"/>
            <a:ext cx="9144000" cy="3640138"/>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2101851" y="246064"/>
            <a:ext cx="7954963" cy="5019675"/>
          </a:xfrm>
          <a:prstGeom prst="rect">
            <a:avLst/>
          </a:prstGeom>
          <a:noFill/>
          <a:ln w="9525">
            <a:noFill/>
            <a:miter lim="800000"/>
            <a:headEnd/>
            <a:tailEnd/>
          </a:ln>
        </p:spPr>
      </p:pic>
      <p:sp>
        <p:nvSpPr>
          <p:cNvPr id="34819" name="TextBox 2"/>
          <p:cNvSpPr txBox="1">
            <a:spLocks noChangeArrowheads="1"/>
          </p:cNvSpPr>
          <p:nvPr/>
        </p:nvSpPr>
        <p:spPr bwMode="auto">
          <a:xfrm>
            <a:off x="1774825" y="5876926"/>
            <a:ext cx="1512888" cy="646113"/>
          </a:xfrm>
          <a:prstGeom prst="rect">
            <a:avLst/>
          </a:prstGeom>
          <a:noFill/>
          <a:ln w="9525">
            <a:noFill/>
            <a:miter lim="800000"/>
            <a:headEnd/>
            <a:tailEnd/>
          </a:ln>
        </p:spPr>
        <p:txBody>
          <a:bodyPr>
            <a:spAutoFit/>
          </a:bodyPr>
          <a:lstStyle/>
          <a:p>
            <a:r>
              <a:rPr lang="en-US" altLang="pt-BR"/>
              <a:t>REN21, 2012</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1524000" y="906464"/>
            <a:ext cx="9144000" cy="504507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981200" y="274639"/>
            <a:ext cx="8229600" cy="706437"/>
          </a:xfrm>
        </p:spPr>
        <p:txBody>
          <a:bodyPr/>
          <a:lstStyle/>
          <a:p>
            <a:pPr eaLnBrk="1" hangingPunct="1"/>
            <a:r>
              <a:rPr lang="pt-BR" altLang="pt-BR" sz="4000"/>
              <a:t>Solar systems, passive and active</a:t>
            </a:r>
          </a:p>
        </p:txBody>
      </p:sp>
      <p:pic>
        <p:nvPicPr>
          <p:cNvPr id="38915" name="Picture 3" descr="figure8"/>
          <p:cNvPicPr>
            <a:picLocks noChangeAspect="1" noChangeArrowheads="1"/>
          </p:cNvPicPr>
          <p:nvPr/>
        </p:nvPicPr>
        <p:blipFill>
          <a:blip r:embed="rId2" cstate="print"/>
          <a:srcRect/>
          <a:stretch>
            <a:fillRect/>
          </a:stretch>
        </p:blipFill>
        <p:spPr bwMode="auto">
          <a:xfrm>
            <a:off x="1524001" y="1125539"/>
            <a:ext cx="8893175" cy="5672137"/>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Average hourly solar energy generation. | Download Scientific Diagram"/>
          <p:cNvPicPr>
            <a:picLocks noChangeAspect="1" noChangeArrowheads="1"/>
          </p:cNvPicPr>
          <p:nvPr/>
        </p:nvPicPr>
        <p:blipFill>
          <a:blip r:embed="rId2" cstate="print"/>
          <a:srcRect/>
          <a:stretch>
            <a:fillRect/>
          </a:stretch>
        </p:blipFill>
        <p:spPr bwMode="auto">
          <a:xfrm>
            <a:off x="1919536" y="404665"/>
            <a:ext cx="8096250" cy="6076951"/>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Japan team evaluates battery-assisted low-cost hydrogen production from solar  energy - Green Car Congress"/>
          <p:cNvPicPr>
            <a:picLocks noChangeAspect="1" noChangeArrowheads="1"/>
          </p:cNvPicPr>
          <p:nvPr/>
        </p:nvPicPr>
        <p:blipFill>
          <a:blip r:embed="rId2" cstate="print"/>
          <a:srcRect/>
          <a:stretch>
            <a:fillRect/>
          </a:stretch>
        </p:blipFill>
        <p:spPr bwMode="auto">
          <a:xfrm>
            <a:off x="1775520" y="1052736"/>
            <a:ext cx="8530176" cy="4896544"/>
          </a:xfrm>
          <a:prstGeom prst="rect">
            <a:avLst/>
          </a:prstGeom>
          <a:noFill/>
        </p:spPr>
      </p:pic>
      <p:sp>
        <p:nvSpPr>
          <p:cNvPr id="3" name="TextBox 2"/>
          <p:cNvSpPr txBox="1"/>
          <p:nvPr/>
        </p:nvSpPr>
        <p:spPr>
          <a:xfrm>
            <a:off x="2927648" y="404664"/>
            <a:ext cx="6048672" cy="369332"/>
          </a:xfrm>
          <a:prstGeom prst="rect">
            <a:avLst/>
          </a:prstGeom>
          <a:noFill/>
        </p:spPr>
        <p:txBody>
          <a:bodyPr wrap="square" rtlCol="0">
            <a:spAutoFit/>
          </a:bodyPr>
          <a:lstStyle/>
          <a:p>
            <a:pPr algn="ctr"/>
            <a:r>
              <a:rPr lang="en-US" dirty="0" err="1"/>
              <a:t>Sistema</a:t>
            </a:r>
            <a:r>
              <a:rPr lang="en-US" dirty="0"/>
              <a:t> </a:t>
            </a:r>
            <a:r>
              <a:rPr lang="en-US" dirty="0" err="1"/>
              <a:t>energético</a:t>
            </a:r>
            <a:r>
              <a:rPr lang="en-US" dirty="0"/>
              <a:t> solar </a:t>
            </a:r>
            <a:r>
              <a:rPr lang="en-US" dirty="0" err="1"/>
              <a:t>otimizado</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cstate="print"/>
          <a:srcRect/>
          <a:stretch>
            <a:fillRect/>
          </a:stretch>
        </p:blipFill>
        <p:spPr bwMode="auto">
          <a:xfrm>
            <a:off x="1775520" y="980729"/>
            <a:ext cx="4896544" cy="5591911"/>
          </a:xfrm>
          <a:prstGeom prst="rect">
            <a:avLst/>
          </a:prstGeom>
          <a:noFill/>
          <a:ln w="9525">
            <a:noFill/>
            <a:miter lim="800000"/>
            <a:headEnd/>
            <a:tailEnd/>
          </a:ln>
        </p:spPr>
      </p:pic>
      <p:pic>
        <p:nvPicPr>
          <p:cNvPr id="80898" name="Picture 2"/>
          <p:cNvPicPr>
            <a:picLocks noChangeAspect="1" noChangeArrowheads="1"/>
          </p:cNvPicPr>
          <p:nvPr/>
        </p:nvPicPr>
        <p:blipFill>
          <a:blip r:embed="rId3" cstate="print"/>
          <a:srcRect/>
          <a:stretch>
            <a:fillRect/>
          </a:stretch>
        </p:blipFill>
        <p:spPr bwMode="auto">
          <a:xfrm>
            <a:off x="6888089" y="2060848"/>
            <a:ext cx="3362325" cy="2476500"/>
          </a:xfrm>
          <a:prstGeom prst="rect">
            <a:avLst/>
          </a:prstGeom>
          <a:noFill/>
          <a:ln w="9525">
            <a:noFill/>
            <a:miter lim="800000"/>
            <a:headEnd/>
            <a:tailEnd/>
          </a:ln>
        </p:spPr>
      </p:pic>
      <p:sp>
        <p:nvSpPr>
          <p:cNvPr id="4" name="TextBox 3"/>
          <p:cNvSpPr txBox="1"/>
          <p:nvPr/>
        </p:nvSpPr>
        <p:spPr>
          <a:xfrm>
            <a:off x="2351584" y="0"/>
            <a:ext cx="6984776" cy="369332"/>
          </a:xfrm>
          <a:prstGeom prst="rect">
            <a:avLst/>
          </a:prstGeom>
          <a:noFill/>
        </p:spPr>
        <p:txBody>
          <a:bodyPr wrap="square" rtlCol="0">
            <a:spAutoFit/>
          </a:bodyPr>
          <a:lstStyle/>
          <a:p>
            <a:pPr algn="ctr"/>
            <a:r>
              <a:rPr lang="en-US" b="1" dirty="0"/>
              <a:t>ENERGIA GEOTÉRMICA</a:t>
            </a:r>
          </a:p>
        </p:txBody>
      </p:sp>
      <p:sp>
        <p:nvSpPr>
          <p:cNvPr id="5" name="TextBox 4"/>
          <p:cNvSpPr txBox="1"/>
          <p:nvPr/>
        </p:nvSpPr>
        <p:spPr>
          <a:xfrm>
            <a:off x="2207568" y="548680"/>
            <a:ext cx="4392488" cy="369332"/>
          </a:xfrm>
          <a:prstGeom prst="rect">
            <a:avLst/>
          </a:prstGeom>
          <a:noFill/>
        </p:spPr>
        <p:txBody>
          <a:bodyPr wrap="square" rtlCol="0">
            <a:spAutoFit/>
          </a:bodyPr>
          <a:lstStyle/>
          <a:p>
            <a:pPr algn="ctr"/>
            <a:r>
              <a:rPr lang="en-US" dirty="0" err="1"/>
              <a:t>Aquecimento</a:t>
            </a:r>
            <a:r>
              <a:rPr lang="en-US" dirty="0"/>
              <a:t> </a:t>
            </a:r>
            <a:r>
              <a:rPr lang="en-US" dirty="0" err="1"/>
              <a:t>direto</a:t>
            </a:r>
            <a:endParaRPr lang="en-US" dirty="0"/>
          </a:p>
        </p:txBody>
      </p:sp>
      <p:sp>
        <p:nvSpPr>
          <p:cNvPr id="6" name="TextBox 5"/>
          <p:cNvSpPr txBox="1"/>
          <p:nvPr/>
        </p:nvSpPr>
        <p:spPr>
          <a:xfrm>
            <a:off x="7032104" y="620688"/>
            <a:ext cx="3024336" cy="369332"/>
          </a:xfrm>
          <a:prstGeom prst="rect">
            <a:avLst/>
          </a:prstGeom>
          <a:noFill/>
        </p:spPr>
        <p:txBody>
          <a:bodyPr wrap="square" rtlCol="0">
            <a:spAutoFit/>
          </a:bodyPr>
          <a:lstStyle/>
          <a:p>
            <a:pPr algn="ctr"/>
            <a:r>
              <a:rPr lang="en-US" dirty="0" err="1"/>
              <a:t>Aquecimento</a:t>
            </a:r>
            <a:r>
              <a:rPr lang="en-US" dirty="0"/>
              <a:t> </a:t>
            </a:r>
            <a:r>
              <a:rPr lang="en-US" dirty="0" err="1"/>
              <a:t>indireto</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descr="Image result for gas turbine how works"/>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pPr eaLnBrk="0" fontAlgn="base" hangingPunct="0">
              <a:spcBef>
                <a:spcPct val="0"/>
              </a:spcBef>
              <a:spcAft>
                <a:spcPct val="0"/>
              </a:spcAft>
            </a:pPr>
            <a:endParaRPr lang="en-US" dirty="0">
              <a:solidFill>
                <a:srgbClr val="000000"/>
              </a:solidFill>
              <a:latin typeface="Arial" charset="0"/>
            </a:endParaRPr>
          </a:p>
        </p:txBody>
      </p:sp>
      <p:sp>
        <p:nvSpPr>
          <p:cNvPr id="9219" name="AutoShape 6" descr="Image result for gas turbine how works"/>
          <p:cNvSpPr>
            <a:spLocks noChangeAspect="1" noChangeArrowheads="1"/>
          </p:cNvSpPr>
          <p:nvPr/>
        </p:nvSpPr>
        <p:spPr bwMode="auto">
          <a:xfrm>
            <a:off x="1831975" y="7938"/>
            <a:ext cx="304800" cy="304800"/>
          </a:xfrm>
          <a:prstGeom prst="rect">
            <a:avLst/>
          </a:prstGeom>
          <a:noFill/>
          <a:ln w="9525">
            <a:noFill/>
            <a:miter lim="800000"/>
            <a:headEnd/>
            <a:tailEnd/>
          </a:ln>
        </p:spPr>
        <p:txBody>
          <a:bodyPr/>
          <a:lstStyle/>
          <a:p>
            <a:pPr eaLnBrk="0" fontAlgn="base" hangingPunct="0">
              <a:spcBef>
                <a:spcPct val="0"/>
              </a:spcBef>
              <a:spcAft>
                <a:spcPct val="0"/>
              </a:spcAft>
            </a:pPr>
            <a:endParaRPr lang="en-US" dirty="0">
              <a:solidFill>
                <a:srgbClr val="000000"/>
              </a:solidFill>
              <a:latin typeface="Arial" charset="0"/>
            </a:endParaRPr>
          </a:p>
        </p:txBody>
      </p:sp>
      <p:sp>
        <p:nvSpPr>
          <p:cNvPr id="9220" name="AutoShape 8" descr="Image result for gas turbine how works"/>
          <p:cNvSpPr>
            <a:spLocks noChangeAspect="1" noChangeArrowheads="1"/>
          </p:cNvSpPr>
          <p:nvPr/>
        </p:nvSpPr>
        <p:spPr bwMode="auto">
          <a:xfrm>
            <a:off x="1984375" y="160338"/>
            <a:ext cx="304800" cy="304800"/>
          </a:xfrm>
          <a:prstGeom prst="rect">
            <a:avLst/>
          </a:prstGeom>
          <a:noFill/>
          <a:ln w="9525">
            <a:noFill/>
            <a:miter lim="800000"/>
            <a:headEnd/>
            <a:tailEnd/>
          </a:ln>
        </p:spPr>
        <p:txBody>
          <a:bodyPr/>
          <a:lstStyle/>
          <a:p>
            <a:pPr eaLnBrk="0" fontAlgn="base" hangingPunct="0">
              <a:spcBef>
                <a:spcPct val="0"/>
              </a:spcBef>
              <a:spcAft>
                <a:spcPct val="0"/>
              </a:spcAft>
            </a:pPr>
            <a:endParaRPr lang="en-US" dirty="0">
              <a:solidFill>
                <a:srgbClr val="000000"/>
              </a:solidFill>
              <a:latin typeface="Arial" charset="0"/>
            </a:endParaRPr>
          </a:p>
        </p:txBody>
      </p:sp>
      <p:pic>
        <p:nvPicPr>
          <p:cNvPr id="9221" name="Picture 10" descr="Image result for gas turbine how works"/>
          <p:cNvPicPr>
            <a:picLocks noChangeAspect="1" noChangeArrowheads="1"/>
          </p:cNvPicPr>
          <p:nvPr/>
        </p:nvPicPr>
        <p:blipFill>
          <a:blip r:embed="rId2" cstate="print"/>
          <a:srcRect/>
          <a:stretch>
            <a:fillRect/>
          </a:stretch>
        </p:blipFill>
        <p:spPr bwMode="auto">
          <a:xfrm>
            <a:off x="2566989" y="620714"/>
            <a:ext cx="7693025" cy="5780087"/>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cstate="print"/>
          <a:srcRect/>
          <a:stretch>
            <a:fillRect/>
          </a:stretch>
        </p:blipFill>
        <p:spPr bwMode="auto">
          <a:xfrm>
            <a:off x="1524001" y="188640"/>
            <a:ext cx="7118521" cy="6669360"/>
          </a:xfrm>
          <a:prstGeom prst="rect">
            <a:avLst/>
          </a:prstGeom>
          <a:noFill/>
          <a:ln w="9525">
            <a:noFill/>
            <a:miter lim="800000"/>
            <a:headEnd/>
            <a:tailEnd/>
          </a:ln>
        </p:spPr>
      </p:pic>
      <p:sp>
        <p:nvSpPr>
          <p:cNvPr id="3" name="TextBox 2"/>
          <p:cNvSpPr txBox="1"/>
          <p:nvPr/>
        </p:nvSpPr>
        <p:spPr>
          <a:xfrm>
            <a:off x="7608168" y="0"/>
            <a:ext cx="2664296" cy="369332"/>
          </a:xfrm>
          <a:prstGeom prst="rect">
            <a:avLst/>
          </a:prstGeom>
          <a:noFill/>
        </p:spPr>
        <p:txBody>
          <a:bodyPr wrap="square" rtlCol="0">
            <a:spAutoFit/>
          </a:bodyPr>
          <a:lstStyle/>
          <a:p>
            <a:r>
              <a:rPr lang="en-US" b="1" dirty="0" err="1"/>
              <a:t>Energia</a:t>
            </a:r>
            <a:r>
              <a:rPr lang="en-US" b="1" dirty="0"/>
              <a:t> </a:t>
            </a:r>
            <a:r>
              <a:rPr lang="en-US" b="1" dirty="0" err="1"/>
              <a:t>Oceânica</a:t>
            </a:r>
            <a:endParaRPr lang="en-US" b="1" dirty="0"/>
          </a:p>
        </p:txBody>
      </p:sp>
      <p:sp>
        <p:nvSpPr>
          <p:cNvPr id="4" name="TextBox 3"/>
          <p:cNvSpPr txBox="1"/>
          <p:nvPr/>
        </p:nvSpPr>
        <p:spPr>
          <a:xfrm>
            <a:off x="8544272" y="1196752"/>
            <a:ext cx="1728192" cy="923330"/>
          </a:xfrm>
          <a:prstGeom prst="rect">
            <a:avLst/>
          </a:prstGeom>
          <a:noFill/>
          <a:ln>
            <a:solidFill>
              <a:schemeClr val="tx1"/>
            </a:solidFill>
          </a:ln>
        </p:spPr>
        <p:txBody>
          <a:bodyPr wrap="square" rtlCol="0">
            <a:spAutoFit/>
          </a:bodyPr>
          <a:lstStyle/>
          <a:p>
            <a:pPr algn="ctr"/>
            <a:r>
              <a:rPr lang="en-US" dirty="0" err="1"/>
              <a:t>Distribuição</a:t>
            </a:r>
            <a:r>
              <a:rPr lang="en-US" dirty="0"/>
              <a:t> </a:t>
            </a:r>
            <a:r>
              <a:rPr lang="en-US" dirty="0" err="1"/>
              <a:t>da</a:t>
            </a:r>
            <a:r>
              <a:rPr lang="en-US" dirty="0"/>
              <a:t> </a:t>
            </a:r>
            <a:r>
              <a:rPr lang="en-US" dirty="0" err="1"/>
              <a:t>energia</a:t>
            </a:r>
            <a:r>
              <a:rPr lang="en-US" dirty="0"/>
              <a:t> das </a:t>
            </a:r>
            <a:r>
              <a:rPr lang="en-US" dirty="0" err="1"/>
              <a:t>ondas</a:t>
            </a:r>
            <a:endParaRPr lang="en-US" dirty="0"/>
          </a:p>
        </p:txBody>
      </p:sp>
      <p:sp>
        <p:nvSpPr>
          <p:cNvPr id="5" name="TextBox 4"/>
          <p:cNvSpPr txBox="1"/>
          <p:nvPr/>
        </p:nvSpPr>
        <p:spPr>
          <a:xfrm>
            <a:off x="8688288" y="3573016"/>
            <a:ext cx="1584176" cy="923330"/>
          </a:xfrm>
          <a:prstGeom prst="rect">
            <a:avLst/>
          </a:prstGeom>
          <a:noFill/>
          <a:ln>
            <a:solidFill>
              <a:schemeClr val="tx1"/>
            </a:solidFill>
          </a:ln>
        </p:spPr>
        <p:txBody>
          <a:bodyPr wrap="square" rtlCol="0">
            <a:spAutoFit/>
          </a:bodyPr>
          <a:lstStyle/>
          <a:p>
            <a:pPr algn="ctr"/>
            <a:r>
              <a:rPr lang="en-US" dirty="0" err="1"/>
              <a:t>Distribuição</a:t>
            </a:r>
            <a:r>
              <a:rPr lang="en-US" dirty="0"/>
              <a:t> </a:t>
            </a:r>
            <a:r>
              <a:rPr lang="en-US" dirty="0" err="1"/>
              <a:t>da</a:t>
            </a:r>
            <a:r>
              <a:rPr lang="en-US" dirty="0"/>
              <a:t> </a:t>
            </a:r>
            <a:r>
              <a:rPr lang="en-US" dirty="0" err="1"/>
              <a:t>energia</a:t>
            </a:r>
            <a:r>
              <a:rPr lang="en-US" dirty="0"/>
              <a:t> das </a:t>
            </a:r>
            <a:r>
              <a:rPr lang="en-US" dirty="0" err="1"/>
              <a:t>marés</a:t>
            </a:r>
            <a:endParaRPr lang="en-US" dirty="0"/>
          </a:p>
        </p:txBody>
      </p:sp>
      <p:sp>
        <p:nvSpPr>
          <p:cNvPr id="6" name="TextBox 5"/>
          <p:cNvSpPr txBox="1"/>
          <p:nvPr/>
        </p:nvSpPr>
        <p:spPr>
          <a:xfrm>
            <a:off x="8616280" y="4869160"/>
            <a:ext cx="1728192" cy="923330"/>
          </a:xfrm>
          <a:prstGeom prst="rect">
            <a:avLst/>
          </a:prstGeom>
          <a:noFill/>
          <a:ln>
            <a:solidFill>
              <a:schemeClr val="tx1"/>
            </a:solidFill>
          </a:ln>
        </p:spPr>
        <p:txBody>
          <a:bodyPr wrap="square" rtlCol="0">
            <a:spAutoFit/>
          </a:bodyPr>
          <a:lstStyle/>
          <a:p>
            <a:pPr algn="ctr"/>
            <a:r>
              <a:rPr lang="en-US" dirty="0" err="1"/>
              <a:t>Distribuição</a:t>
            </a:r>
            <a:r>
              <a:rPr lang="en-US" dirty="0"/>
              <a:t> </a:t>
            </a:r>
            <a:r>
              <a:rPr lang="en-US" dirty="0" err="1"/>
              <a:t>da</a:t>
            </a:r>
            <a:r>
              <a:rPr lang="en-US" dirty="0"/>
              <a:t> </a:t>
            </a:r>
            <a:r>
              <a:rPr lang="en-US" dirty="0" err="1"/>
              <a:t>energia</a:t>
            </a:r>
            <a:r>
              <a:rPr lang="en-US" dirty="0"/>
              <a:t> </a:t>
            </a:r>
            <a:r>
              <a:rPr lang="en-US" dirty="0" err="1"/>
              <a:t>térmica</a:t>
            </a:r>
            <a:endParaRPr lang="en-US" dirty="0"/>
          </a:p>
        </p:txBody>
      </p:sp>
      <p:cxnSp>
        <p:nvCxnSpPr>
          <p:cNvPr id="8" name="Elbow Connector 7"/>
          <p:cNvCxnSpPr/>
          <p:nvPr/>
        </p:nvCxnSpPr>
        <p:spPr>
          <a:xfrm rot="10800000" flipV="1">
            <a:off x="3935760" y="3861048"/>
            <a:ext cx="4680520" cy="258414"/>
          </a:xfrm>
          <a:prstGeom prst="bentConnector3">
            <a:avLst>
              <a:gd name="adj1" fmla="val 100193"/>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8328248" y="2132856"/>
            <a:ext cx="72008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8400256" y="5445224"/>
            <a:ext cx="216024" cy="720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99856" y="188640"/>
            <a:ext cx="1800200" cy="369332"/>
          </a:xfrm>
          <a:prstGeom prst="rect">
            <a:avLst/>
          </a:prstGeom>
          <a:noFill/>
          <a:ln>
            <a:solidFill>
              <a:schemeClr val="tx1"/>
            </a:solidFill>
          </a:ln>
        </p:spPr>
        <p:txBody>
          <a:bodyPr wrap="square" rtlCol="0">
            <a:spAutoFit/>
          </a:bodyPr>
          <a:lstStyle/>
          <a:p>
            <a:r>
              <a:rPr lang="en-US" dirty="0" err="1"/>
              <a:t>Potencia</a:t>
            </a:r>
            <a:r>
              <a:rPr lang="en-US" dirty="0"/>
              <a:t> kW/m</a:t>
            </a:r>
          </a:p>
        </p:txBody>
      </p:sp>
      <p:sp>
        <p:nvSpPr>
          <p:cNvPr id="19" name="Oval 18"/>
          <p:cNvSpPr/>
          <p:nvPr/>
        </p:nvSpPr>
        <p:spPr>
          <a:xfrm>
            <a:off x="5231904" y="476672"/>
            <a:ext cx="576064"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511824" y="6488668"/>
            <a:ext cx="576064" cy="369332"/>
          </a:xfrm>
          <a:prstGeom prst="rect">
            <a:avLst/>
          </a:prstGeom>
          <a:solidFill>
            <a:schemeClr val="bg1"/>
          </a:solidFill>
        </p:spPr>
        <p:txBody>
          <a:bodyPr wrap="square" rtlCol="0">
            <a:spAutoFit/>
          </a:bodyPr>
          <a:lstStyle/>
          <a:p>
            <a:r>
              <a:rPr lang="en-US" dirty="0"/>
              <a:t>cm</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3432176" y="44451"/>
            <a:ext cx="5795963" cy="3313113"/>
          </a:xfrm>
          <a:prstGeom prst="rect">
            <a:avLst/>
          </a:prstGeom>
          <a:noFill/>
          <a:ln w="9525">
            <a:noFill/>
            <a:miter lim="800000"/>
            <a:headEnd/>
            <a:tailEnd/>
          </a:ln>
        </p:spPr>
      </p:pic>
      <p:pic>
        <p:nvPicPr>
          <p:cNvPr id="41987" name="Picture 4" descr="http://www.toyota-global.com/innovation/environmental_technology/fuelcell_vehicle/images/fuelcell_vehicle_img01.jpg"/>
          <p:cNvPicPr>
            <a:picLocks noChangeAspect="1" noChangeArrowheads="1"/>
          </p:cNvPicPr>
          <p:nvPr/>
        </p:nvPicPr>
        <p:blipFill>
          <a:blip r:embed="rId3" cstate="print"/>
          <a:srcRect/>
          <a:stretch>
            <a:fillRect/>
          </a:stretch>
        </p:blipFill>
        <p:spPr bwMode="auto">
          <a:xfrm>
            <a:off x="6527800" y="3860800"/>
            <a:ext cx="3524250" cy="2552700"/>
          </a:xfrm>
          <a:prstGeom prst="rect">
            <a:avLst/>
          </a:prstGeom>
          <a:noFill/>
          <a:ln w="9525">
            <a:noFill/>
            <a:miter lim="800000"/>
            <a:headEnd/>
            <a:tailEnd/>
          </a:ln>
        </p:spPr>
      </p:pic>
      <p:pic>
        <p:nvPicPr>
          <p:cNvPr id="41988" name="Picture 6" descr="http://altprofits.com/cms/uploads/be8bb1e0500cc740fb0e3cfa2c3cf8b7.JPG"/>
          <p:cNvPicPr>
            <a:picLocks noChangeAspect="1" noChangeArrowheads="1"/>
          </p:cNvPicPr>
          <p:nvPr/>
        </p:nvPicPr>
        <p:blipFill>
          <a:blip r:embed="rId4" cstate="print"/>
          <a:srcRect/>
          <a:stretch>
            <a:fillRect/>
          </a:stretch>
        </p:blipFill>
        <p:spPr bwMode="auto">
          <a:xfrm>
            <a:off x="1679575" y="3860800"/>
            <a:ext cx="4762500" cy="2228850"/>
          </a:xfrm>
          <a:prstGeom prst="rect">
            <a:avLst/>
          </a:prstGeom>
          <a:noFill/>
          <a:ln w="9525">
            <a:noFill/>
            <a:miter lim="800000"/>
            <a:headEnd/>
            <a:tailEnd/>
          </a:ln>
        </p:spPr>
      </p:pic>
      <p:sp>
        <p:nvSpPr>
          <p:cNvPr id="41989" name="TextBox 4"/>
          <p:cNvSpPr txBox="1">
            <a:spLocks noChangeArrowheads="1"/>
          </p:cNvSpPr>
          <p:nvPr/>
        </p:nvSpPr>
        <p:spPr bwMode="auto">
          <a:xfrm>
            <a:off x="1524000" y="1557338"/>
            <a:ext cx="1042988" cy="646112"/>
          </a:xfrm>
          <a:prstGeom prst="rect">
            <a:avLst/>
          </a:prstGeom>
          <a:noFill/>
          <a:ln w="9525">
            <a:noFill/>
            <a:miter lim="800000"/>
            <a:headEnd/>
            <a:tailEnd/>
          </a:ln>
        </p:spPr>
        <p:txBody>
          <a:bodyPr>
            <a:spAutoFit/>
          </a:bodyPr>
          <a:lstStyle/>
          <a:p>
            <a:r>
              <a:rPr lang="en-US" altLang="pt-BR"/>
              <a:t>REN21, 2012</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Efficiency"/>
          <p:cNvPicPr>
            <a:picLocks noChangeAspect="1" noChangeArrowheads="1"/>
          </p:cNvPicPr>
          <p:nvPr/>
        </p:nvPicPr>
        <p:blipFill>
          <a:blip r:embed="rId2" cstate="print"/>
          <a:srcRect/>
          <a:stretch>
            <a:fillRect/>
          </a:stretch>
        </p:blipFill>
        <p:spPr bwMode="auto">
          <a:xfrm>
            <a:off x="3910013" y="333375"/>
            <a:ext cx="4667250" cy="3455988"/>
          </a:xfrm>
          <a:prstGeom prst="rect">
            <a:avLst/>
          </a:prstGeom>
          <a:noFill/>
          <a:ln w="9525">
            <a:noFill/>
            <a:miter lim="800000"/>
            <a:headEnd/>
            <a:tailEnd/>
          </a:ln>
        </p:spPr>
      </p:pic>
      <p:sp>
        <p:nvSpPr>
          <p:cNvPr id="45059" name="CaixaDeTexto 1"/>
          <p:cNvSpPr txBox="1">
            <a:spLocks noChangeArrowheads="1"/>
          </p:cNvSpPr>
          <p:nvPr/>
        </p:nvSpPr>
        <p:spPr bwMode="auto">
          <a:xfrm>
            <a:off x="1774825" y="3933826"/>
            <a:ext cx="8497888" cy="2862263"/>
          </a:xfrm>
          <a:prstGeom prst="rect">
            <a:avLst/>
          </a:prstGeom>
          <a:noFill/>
          <a:ln w="9525">
            <a:noFill/>
            <a:miter lim="800000"/>
            <a:headEnd/>
            <a:tailEnd/>
          </a:ln>
        </p:spPr>
        <p:txBody>
          <a:bodyPr>
            <a:spAutoFit/>
          </a:bodyPr>
          <a:lstStyle/>
          <a:p>
            <a:r>
              <a:rPr lang="en-US"/>
              <a:t>CGH2 - Centrally Generated Hydrogen</a:t>
            </a:r>
          </a:p>
          <a:p>
            <a:r>
              <a:rPr lang="en-US"/>
              <a:t>SGH2 - Station Generated Hydrogen</a:t>
            </a:r>
          </a:p>
          <a:p>
            <a:r>
              <a:rPr lang="en-US"/>
              <a:t>CIDI - Compression-Ignition Direct-Injection</a:t>
            </a:r>
          </a:p>
          <a:p>
            <a:r>
              <a:rPr lang="en-US"/>
              <a:t> </a:t>
            </a:r>
          </a:p>
          <a:p>
            <a:r>
              <a:rPr lang="en-US"/>
              <a:t>The graphs show that, compared with an internal combustion engine, the higher "tank to wheel" (TTW) efficiency of the fuel cell power unit more than compensates for the low "well to tank" (WTT) distribution efficiency resulting from the need to compress the hydrogen or to generate it on board.</a:t>
            </a:r>
          </a:p>
          <a:p>
            <a:r>
              <a:rPr lang="en-US"/>
              <a:t>The fuel cell vehicle however does not offer significant efficiency improvements over the hybrid diesel. </a:t>
            </a:r>
          </a:p>
        </p:txBody>
      </p:sp>
    </p:spTree>
    <p:extLst>
      <p:ext uri="{BB962C8B-B14F-4D97-AF65-F5344CB8AC3E}">
        <p14:creationId xmlns:p14="http://schemas.microsoft.com/office/powerpoint/2010/main" val="15876766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tângulo 1"/>
          <p:cNvSpPr>
            <a:spLocks noChangeArrowheads="1"/>
          </p:cNvSpPr>
          <p:nvPr/>
        </p:nvSpPr>
        <p:spPr bwMode="auto">
          <a:xfrm>
            <a:off x="2640013" y="188913"/>
            <a:ext cx="2851150" cy="368300"/>
          </a:xfrm>
          <a:prstGeom prst="rect">
            <a:avLst/>
          </a:prstGeom>
          <a:noFill/>
          <a:ln w="9525">
            <a:noFill/>
            <a:miter lim="800000"/>
            <a:headEnd/>
            <a:tailEnd/>
          </a:ln>
        </p:spPr>
        <p:txBody>
          <a:bodyPr wrap="none">
            <a:spAutoFit/>
          </a:bodyPr>
          <a:lstStyle/>
          <a:p>
            <a:r>
              <a:rPr lang="pt-BR" b="1"/>
              <a:t>How do batteries work? </a:t>
            </a:r>
          </a:p>
        </p:txBody>
      </p:sp>
      <p:pic>
        <p:nvPicPr>
          <p:cNvPr id="43011" name="Picture 2" descr="http://www.qrg.northwestern.edu/projects/vss/docs/media/Power/battery.gif"/>
          <p:cNvPicPr>
            <a:picLocks noChangeAspect="1" noChangeArrowheads="1"/>
          </p:cNvPicPr>
          <p:nvPr/>
        </p:nvPicPr>
        <p:blipFill>
          <a:blip r:embed="rId2" cstate="print"/>
          <a:srcRect/>
          <a:stretch>
            <a:fillRect/>
          </a:stretch>
        </p:blipFill>
        <p:spPr bwMode="auto">
          <a:xfrm>
            <a:off x="1847850" y="981076"/>
            <a:ext cx="2362200" cy="2771775"/>
          </a:xfrm>
          <a:prstGeom prst="rect">
            <a:avLst/>
          </a:prstGeom>
          <a:noFill/>
          <a:ln w="9525">
            <a:noFill/>
            <a:miter lim="800000"/>
            <a:headEnd/>
            <a:tailEnd/>
          </a:ln>
        </p:spPr>
      </p:pic>
      <p:sp>
        <p:nvSpPr>
          <p:cNvPr id="43012" name="CaixaDeTexto 2"/>
          <p:cNvSpPr txBox="1">
            <a:spLocks noChangeArrowheads="1"/>
          </p:cNvSpPr>
          <p:nvPr/>
        </p:nvSpPr>
        <p:spPr bwMode="auto">
          <a:xfrm>
            <a:off x="4367213" y="1268414"/>
            <a:ext cx="6049962" cy="4770437"/>
          </a:xfrm>
          <a:prstGeom prst="rect">
            <a:avLst/>
          </a:prstGeom>
          <a:noFill/>
          <a:ln w="9525">
            <a:noFill/>
            <a:miter lim="800000"/>
            <a:headEnd/>
            <a:tailEnd/>
          </a:ln>
        </p:spPr>
        <p:txBody>
          <a:bodyPr>
            <a:spAutoFit/>
          </a:bodyPr>
          <a:lstStyle/>
          <a:p>
            <a:r>
              <a:rPr lang="en-US" sz="1600"/>
              <a:t>The chemical reactions in the battery causes a build up of electrons at the anode. This results in an electrical difference between the anode and the cathode. You can think of this difference as an unstable build-up of the electrons. The electrons wants to rearrange themselves to get rid of this difference. But they do this in a certain way. Electrons repel each other and try to go to a place with fewer electrons. </a:t>
            </a:r>
          </a:p>
          <a:p>
            <a:r>
              <a:rPr lang="en-US" sz="1600"/>
              <a:t>In a battery, the only place to go is to the cathode. But, the electrolyte keeps the electrons from going straight from the anode to the cathode within the battery. When the circuit is closed (a wire connects the cathode and the anode) the electrons will be able to get to the cathode. In the picture above, the electrons go through the wire, lighting the light bulb along the way. This is one way of describing how electrical potential causes electrons to flow through the circuit. </a:t>
            </a:r>
          </a:p>
          <a:p>
            <a:r>
              <a:rPr lang="en-US" sz="1600"/>
              <a:t>However, these electrochemical processes change the chemicals in anode and cathode to make them stop supplying electrons. So there is a limited amount of power available in a battery. </a:t>
            </a:r>
          </a:p>
        </p:txBody>
      </p:sp>
      <p:sp>
        <p:nvSpPr>
          <p:cNvPr id="2" name="TextBox 1"/>
          <p:cNvSpPr txBox="1"/>
          <p:nvPr/>
        </p:nvSpPr>
        <p:spPr>
          <a:xfrm>
            <a:off x="2010094" y="6044353"/>
            <a:ext cx="8425631" cy="646331"/>
          </a:xfrm>
          <a:prstGeom prst="rect">
            <a:avLst/>
          </a:prstGeom>
          <a:noFill/>
        </p:spPr>
        <p:txBody>
          <a:bodyPr wrap="square" rtlCol="0">
            <a:spAutoFit/>
          </a:bodyPr>
          <a:lstStyle/>
          <a:p>
            <a:r>
              <a:rPr lang="pt-BR" dirty="0"/>
              <a:t>https://www.qrg.northwestern.edu/projects/vss/docs/power/2-how-do-batteries-work.html</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to 1"/>
          <p:cNvGraphicFramePr>
            <a:graphicFrameLocks noChangeAspect="1"/>
          </p:cNvGraphicFramePr>
          <p:nvPr/>
        </p:nvGraphicFramePr>
        <p:xfrm>
          <a:off x="1774825" y="188914"/>
          <a:ext cx="8642350" cy="6480175"/>
        </p:xfrm>
        <a:graphic>
          <a:graphicData uri="http://schemas.openxmlformats.org/presentationml/2006/ole">
            <mc:AlternateContent xmlns:mc="http://schemas.openxmlformats.org/markup-compatibility/2006">
              <mc:Choice xmlns:v="urn:schemas-microsoft-com:vml" Requires="v">
                <p:oleObj spid="_x0000_s1028" name="Slide" r:id="rId3" imgW="4568972" imgH="3425960" progId="PowerPoint.Slide.12">
                  <p:embed/>
                </p:oleObj>
              </mc:Choice>
              <mc:Fallback>
                <p:oleObj name="Slide" r:id="rId3" imgW="4568972" imgH="3425960" progId="PowerPoint.Slide.12">
                  <p:embed/>
                  <p:pic>
                    <p:nvPicPr>
                      <p:cNvPr id="1026" name="Objeto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5" y="188914"/>
                        <a:ext cx="8642350" cy="648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38" name="Picture 14" descr="https://www.qrg.northwestern.edu/projects/vss/docs/media/Power/h20.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2334" y="3923037"/>
            <a:ext cx="3779912" cy="157664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135560" y="5949281"/>
            <a:ext cx="8280920" cy="646331"/>
          </a:xfrm>
          <a:prstGeom prst="rect">
            <a:avLst/>
          </a:prstGeom>
        </p:spPr>
        <p:txBody>
          <a:bodyPr wrap="square">
            <a:spAutoFit/>
          </a:bodyPr>
          <a:lstStyle/>
          <a:p>
            <a:r>
              <a:rPr lang="pt-BR" dirty="0"/>
              <a:t>https://www.qrg.northwestern.edu/projects/vss/docs/power/1-what-are-fuel-cells.html</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to 1"/>
          <p:cNvGraphicFramePr>
            <a:graphicFrameLocks noChangeAspect="1"/>
          </p:cNvGraphicFramePr>
          <p:nvPr/>
        </p:nvGraphicFramePr>
        <p:xfrm>
          <a:off x="2063750" y="333376"/>
          <a:ext cx="8305800" cy="6227763"/>
        </p:xfrm>
        <a:graphic>
          <a:graphicData uri="http://schemas.openxmlformats.org/presentationml/2006/ole">
            <mc:AlternateContent xmlns:mc="http://schemas.openxmlformats.org/markup-compatibility/2006">
              <mc:Choice xmlns:v="urn:schemas-microsoft-com:vml" Requires="v">
                <p:oleObj spid="_x0000_s2052" name="Slide" r:id="rId3" imgW="4568972" imgH="3425960" progId="">
                  <p:embed/>
                </p:oleObj>
              </mc:Choice>
              <mc:Fallback>
                <p:oleObj name="Slide" r:id="rId3" imgW="4568972" imgH="3425960" progId="">
                  <p:embed/>
                  <p:pic>
                    <p:nvPicPr>
                      <p:cNvPr id="2050" name="Objeto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0" y="333376"/>
                        <a:ext cx="8305800" cy="6227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Fuel cell"/>
          <p:cNvPicPr>
            <a:picLocks noChangeAspect="1" noChangeArrowheads="1"/>
          </p:cNvPicPr>
          <p:nvPr/>
        </p:nvPicPr>
        <p:blipFill>
          <a:blip r:embed="rId2" cstate="print"/>
          <a:srcRect/>
          <a:stretch>
            <a:fillRect/>
          </a:stretch>
        </p:blipFill>
        <p:spPr bwMode="auto">
          <a:xfrm>
            <a:off x="3287714" y="836614"/>
            <a:ext cx="5832475" cy="5832475"/>
          </a:xfrm>
          <a:prstGeom prst="rect">
            <a:avLst/>
          </a:prstGeom>
          <a:noFill/>
          <a:ln w="9525">
            <a:noFill/>
            <a:miter lim="800000"/>
            <a:headEnd/>
            <a:tailEnd/>
          </a:ln>
        </p:spPr>
      </p:pic>
      <p:sp>
        <p:nvSpPr>
          <p:cNvPr id="44035" name="CaixaDeTexto 2"/>
          <p:cNvSpPr txBox="1">
            <a:spLocks noChangeArrowheads="1"/>
          </p:cNvSpPr>
          <p:nvPr/>
        </p:nvSpPr>
        <p:spPr bwMode="auto">
          <a:xfrm>
            <a:off x="4008439" y="115889"/>
            <a:ext cx="3887787" cy="369887"/>
          </a:xfrm>
          <a:prstGeom prst="rect">
            <a:avLst/>
          </a:prstGeom>
          <a:noFill/>
          <a:ln w="9525">
            <a:noFill/>
            <a:miter lim="800000"/>
            <a:headEnd/>
            <a:tailEnd/>
          </a:ln>
        </p:spPr>
        <p:txBody>
          <a:bodyPr>
            <a:spAutoFit/>
          </a:bodyPr>
          <a:lstStyle/>
          <a:p>
            <a:r>
              <a:rPr lang="en-US" b="1" dirty="0"/>
              <a:t>How a Fuel Cell Works </a:t>
            </a:r>
            <a:endParaRPr lang="pt-BR" dirty="0"/>
          </a:p>
        </p:txBody>
      </p:sp>
      <p:sp>
        <p:nvSpPr>
          <p:cNvPr id="2" name="Rectangle 1"/>
          <p:cNvSpPr/>
          <p:nvPr/>
        </p:nvSpPr>
        <p:spPr>
          <a:xfrm>
            <a:off x="1631950" y="6186378"/>
            <a:ext cx="3311922" cy="646331"/>
          </a:xfrm>
          <a:prstGeom prst="rect">
            <a:avLst/>
          </a:prstGeom>
        </p:spPr>
        <p:txBody>
          <a:bodyPr wrap="square">
            <a:spAutoFit/>
          </a:bodyPr>
          <a:lstStyle/>
          <a:p>
            <a:r>
              <a:rPr lang="pt-BR" dirty="0"/>
              <a:t>https://www.fueleconomy.gov/feg/fcv_PEM.shtml</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1934385" y="457201"/>
            <a:ext cx="8276415" cy="5910167"/>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022C28D-7F71-4839-ADCA-143E31CE90F0}"/>
              </a:ext>
            </a:extLst>
          </p:cNvPr>
          <p:cNvPicPr>
            <a:picLocks noChangeAspect="1" noChangeArrowheads="1"/>
          </p:cNvPicPr>
          <p:nvPr/>
        </p:nvPicPr>
        <p:blipFill>
          <a:blip r:embed="rId2" cstate="print"/>
          <a:srcRect/>
          <a:stretch>
            <a:fillRect/>
          </a:stretch>
        </p:blipFill>
        <p:spPr bwMode="auto">
          <a:xfrm>
            <a:off x="577850" y="246063"/>
            <a:ext cx="7954963" cy="5019675"/>
          </a:xfrm>
          <a:prstGeom prst="rect">
            <a:avLst/>
          </a:prstGeom>
          <a:noFill/>
          <a:ln w="9525">
            <a:noFill/>
            <a:miter lim="800000"/>
            <a:headEnd/>
            <a:tailEnd/>
          </a:ln>
        </p:spPr>
      </p:pic>
    </p:spTree>
    <p:extLst>
      <p:ext uri="{BB962C8B-B14F-4D97-AF65-F5344CB8AC3E}">
        <p14:creationId xmlns:p14="http://schemas.microsoft.com/office/powerpoint/2010/main" val="32192582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85577991-A71B-4080-BF1D-69087B34119A}"/>
              </a:ext>
            </a:extLst>
          </p:cNvPr>
          <p:cNvSpPr txBox="1"/>
          <p:nvPr/>
        </p:nvSpPr>
        <p:spPr>
          <a:xfrm>
            <a:off x="723331" y="95534"/>
            <a:ext cx="10031105" cy="7017306"/>
          </a:xfrm>
          <a:prstGeom prst="rect">
            <a:avLst/>
          </a:prstGeom>
          <a:noFill/>
        </p:spPr>
        <p:txBody>
          <a:bodyPr wrap="square" rtlCol="0">
            <a:spAutoFit/>
          </a:bodyPr>
          <a:lstStyle/>
          <a:p>
            <a:r>
              <a:rPr lang="en-US" b="1" dirty="0" err="1"/>
              <a:t>Deslocamento</a:t>
            </a:r>
            <a:r>
              <a:rPr lang="en-US" b="1" dirty="0"/>
              <a:t> </a:t>
            </a:r>
            <a:r>
              <a:rPr lang="en-US" b="1" dirty="0" err="1"/>
              <a:t>médio</a:t>
            </a:r>
            <a:r>
              <a:rPr lang="en-US" b="1" dirty="0"/>
              <a:t> annual de </a:t>
            </a:r>
            <a:r>
              <a:rPr lang="en-US" b="1" dirty="0" err="1"/>
              <a:t>automóvel</a:t>
            </a:r>
            <a:r>
              <a:rPr lang="en-US" b="1" dirty="0"/>
              <a:t> = </a:t>
            </a:r>
            <a:r>
              <a:rPr lang="en-US" b="1" dirty="0">
                <a:solidFill>
                  <a:srgbClr val="FF0000"/>
                </a:solidFill>
              </a:rPr>
              <a:t>15000 km</a:t>
            </a:r>
          </a:p>
          <a:p>
            <a:endParaRPr lang="en-US" b="1" dirty="0"/>
          </a:p>
          <a:p>
            <a:r>
              <a:rPr lang="en-US" b="1" dirty="0" err="1"/>
              <a:t>Consumo</a:t>
            </a:r>
            <a:r>
              <a:rPr lang="en-US" b="1" dirty="0"/>
              <a:t> de gasoline = </a:t>
            </a:r>
            <a:r>
              <a:rPr lang="en-US" b="1" dirty="0">
                <a:solidFill>
                  <a:srgbClr val="FF0000"/>
                </a:solidFill>
              </a:rPr>
              <a:t>1200 L/</a:t>
            </a:r>
            <a:r>
              <a:rPr lang="en-US" b="1" dirty="0" err="1">
                <a:solidFill>
                  <a:srgbClr val="FF0000"/>
                </a:solidFill>
              </a:rPr>
              <a:t>ano</a:t>
            </a:r>
            <a:endParaRPr lang="en-US" b="1" dirty="0">
              <a:solidFill>
                <a:srgbClr val="FF0000"/>
              </a:solidFill>
            </a:endParaRPr>
          </a:p>
          <a:p>
            <a:endParaRPr lang="en-US" b="1" dirty="0"/>
          </a:p>
          <a:p>
            <a:r>
              <a:rPr lang="en-US" b="1" dirty="0" err="1"/>
              <a:t>Consumo</a:t>
            </a:r>
            <a:r>
              <a:rPr lang="en-US" b="1" dirty="0"/>
              <a:t> de </a:t>
            </a:r>
            <a:r>
              <a:rPr lang="en-US" b="1" dirty="0" err="1"/>
              <a:t>etanol</a:t>
            </a:r>
            <a:r>
              <a:rPr lang="en-US" b="1" dirty="0"/>
              <a:t> = 1200/0,7 = </a:t>
            </a:r>
            <a:r>
              <a:rPr lang="en-US" b="1" dirty="0">
                <a:solidFill>
                  <a:srgbClr val="FF0000"/>
                </a:solidFill>
              </a:rPr>
              <a:t>1714 L/</a:t>
            </a:r>
            <a:r>
              <a:rPr lang="en-US" b="1" dirty="0" err="1">
                <a:solidFill>
                  <a:srgbClr val="FF0000"/>
                </a:solidFill>
              </a:rPr>
              <a:t>ano</a:t>
            </a:r>
            <a:endParaRPr lang="en-US" b="1" dirty="0">
              <a:solidFill>
                <a:srgbClr val="FF0000"/>
              </a:solidFill>
            </a:endParaRPr>
          </a:p>
          <a:p>
            <a:endParaRPr lang="en-US" b="1" dirty="0"/>
          </a:p>
          <a:p>
            <a:r>
              <a:rPr lang="en-US" b="1" dirty="0" err="1"/>
              <a:t>Produtividade</a:t>
            </a:r>
            <a:r>
              <a:rPr lang="en-US" b="1" dirty="0"/>
              <a:t> da </a:t>
            </a:r>
            <a:r>
              <a:rPr lang="en-US" b="1" dirty="0" err="1"/>
              <a:t>cana</a:t>
            </a:r>
            <a:r>
              <a:rPr lang="en-US" b="1" dirty="0"/>
              <a:t> = </a:t>
            </a:r>
            <a:r>
              <a:rPr lang="en-US" b="1" dirty="0">
                <a:solidFill>
                  <a:srgbClr val="FF0000"/>
                </a:solidFill>
              </a:rPr>
              <a:t>90t/ha</a:t>
            </a:r>
          </a:p>
          <a:p>
            <a:endParaRPr lang="en-US" b="1" dirty="0"/>
          </a:p>
          <a:p>
            <a:r>
              <a:rPr lang="en-US" b="1" dirty="0" err="1"/>
              <a:t>Produtividade</a:t>
            </a:r>
            <a:r>
              <a:rPr lang="en-US" b="1" dirty="0"/>
              <a:t> </a:t>
            </a:r>
            <a:r>
              <a:rPr lang="en-US" b="1" dirty="0" err="1"/>
              <a:t>etanol</a:t>
            </a:r>
            <a:r>
              <a:rPr lang="en-US" b="1" dirty="0"/>
              <a:t> de </a:t>
            </a:r>
            <a:r>
              <a:rPr lang="en-US" b="1" dirty="0" err="1"/>
              <a:t>cana</a:t>
            </a:r>
            <a:r>
              <a:rPr lang="en-US" b="1" dirty="0"/>
              <a:t> = </a:t>
            </a:r>
            <a:r>
              <a:rPr lang="en-US" b="1" dirty="0">
                <a:solidFill>
                  <a:srgbClr val="FF0000"/>
                </a:solidFill>
              </a:rPr>
              <a:t>86 L/tcana</a:t>
            </a:r>
          </a:p>
          <a:p>
            <a:endParaRPr lang="en-US" b="1" dirty="0"/>
          </a:p>
          <a:p>
            <a:r>
              <a:rPr lang="en-US" b="1" dirty="0" err="1"/>
              <a:t>Produtividade</a:t>
            </a:r>
            <a:r>
              <a:rPr lang="en-US" b="1" dirty="0"/>
              <a:t> do </a:t>
            </a:r>
            <a:r>
              <a:rPr lang="en-US" b="1" dirty="0" err="1"/>
              <a:t>etanol</a:t>
            </a:r>
            <a:r>
              <a:rPr lang="en-US" b="1" dirty="0"/>
              <a:t> = 90 X 86 = </a:t>
            </a:r>
            <a:r>
              <a:rPr lang="en-US" b="1" dirty="0">
                <a:solidFill>
                  <a:srgbClr val="FF0000"/>
                </a:solidFill>
              </a:rPr>
              <a:t>7740 L/ha</a:t>
            </a:r>
          </a:p>
          <a:p>
            <a:endParaRPr lang="en-US" b="1" dirty="0"/>
          </a:p>
          <a:p>
            <a:r>
              <a:rPr lang="en-US" b="1" dirty="0"/>
              <a:t>Biomassa </a:t>
            </a:r>
            <a:r>
              <a:rPr lang="en-US" b="1" dirty="0" err="1"/>
              <a:t>contida</a:t>
            </a:r>
            <a:r>
              <a:rPr lang="en-US" b="1" dirty="0"/>
              <a:t> </a:t>
            </a:r>
            <a:r>
              <a:rPr lang="en-US" b="1" dirty="0" err="1"/>
              <a:t>em</a:t>
            </a:r>
            <a:r>
              <a:rPr lang="en-US" b="1" dirty="0"/>
              <a:t> 1 ha de </a:t>
            </a:r>
            <a:r>
              <a:rPr lang="en-US" b="1" dirty="0" err="1"/>
              <a:t>cana</a:t>
            </a:r>
            <a:r>
              <a:rPr lang="en-US" b="1" dirty="0"/>
              <a:t> = </a:t>
            </a:r>
            <a:r>
              <a:rPr lang="en-US" b="1" dirty="0">
                <a:solidFill>
                  <a:srgbClr val="FF0000"/>
                </a:solidFill>
              </a:rPr>
              <a:t>120 kg </a:t>
            </a:r>
            <a:r>
              <a:rPr lang="en-US" b="1" dirty="0" err="1">
                <a:solidFill>
                  <a:srgbClr val="FF0000"/>
                </a:solidFill>
              </a:rPr>
              <a:t>como</a:t>
            </a:r>
            <a:r>
              <a:rPr lang="en-US" b="1" dirty="0">
                <a:solidFill>
                  <a:srgbClr val="FF0000"/>
                </a:solidFill>
              </a:rPr>
              <a:t> </a:t>
            </a:r>
            <a:r>
              <a:rPr lang="en-US" b="1" dirty="0" err="1">
                <a:solidFill>
                  <a:srgbClr val="FF0000"/>
                </a:solidFill>
              </a:rPr>
              <a:t>bagaço</a:t>
            </a:r>
            <a:r>
              <a:rPr lang="en-US" b="1" dirty="0">
                <a:solidFill>
                  <a:srgbClr val="FF0000"/>
                </a:solidFill>
              </a:rPr>
              <a:t> seco +120 kg </a:t>
            </a:r>
            <a:r>
              <a:rPr lang="en-US" b="1" dirty="0" err="1">
                <a:solidFill>
                  <a:srgbClr val="FF0000"/>
                </a:solidFill>
              </a:rPr>
              <a:t>como</a:t>
            </a:r>
            <a:r>
              <a:rPr lang="en-US" b="1" dirty="0">
                <a:solidFill>
                  <a:srgbClr val="FF0000"/>
                </a:solidFill>
              </a:rPr>
              <a:t> </a:t>
            </a:r>
            <a:r>
              <a:rPr lang="en-US" b="1" dirty="0" err="1">
                <a:solidFill>
                  <a:srgbClr val="FF0000"/>
                </a:solidFill>
              </a:rPr>
              <a:t>palha</a:t>
            </a:r>
            <a:r>
              <a:rPr lang="en-US" b="1" dirty="0">
                <a:solidFill>
                  <a:srgbClr val="FF0000"/>
                </a:solidFill>
              </a:rPr>
              <a:t> e 150 kg de </a:t>
            </a:r>
            <a:r>
              <a:rPr lang="en-US" b="1" dirty="0" err="1">
                <a:solidFill>
                  <a:srgbClr val="FF0000"/>
                </a:solidFill>
              </a:rPr>
              <a:t>açucar</a:t>
            </a:r>
            <a:r>
              <a:rPr lang="en-US" b="1" dirty="0">
                <a:solidFill>
                  <a:srgbClr val="FF0000"/>
                </a:solidFill>
              </a:rPr>
              <a:t> por tcana</a:t>
            </a:r>
          </a:p>
          <a:p>
            <a:endParaRPr lang="en-US" b="1" dirty="0"/>
          </a:p>
          <a:p>
            <a:r>
              <a:rPr lang="en-US" b="1" dirty="0"/>
              <a:t>Equivale a 60 kg C do </a:t>
            </a:r>
            <a:r>
              <a:rPr lang="en-US" b="1" dirty="0" err="1"/>
              <a:t>bagaço</a:t>
            </a:r>
            <a:r>
              <a:rPr lang="en-US" b="1" dirty="0"/>
              <a:t> + 60 kg C da </a:t>
            </a:r>
            <a:r>
              <a:rPr lang="en-US" b="1" dirty="0" err="1"/>
              <a:t>palha</a:t>
            </a:r>
            <a:r>
              <a:rPr lang="en-US" b="1" dirty="0"/>
              <a:t> e 72 kg de C do </a:t>
            </a:r>
            <a:r>
              <a:rPr lang="en-US" b="1" dirty="0" err="1"/>
              <a:t>açúcar</a:t>
            </a:r>
            <a:r>
              <a:rPr lang="en-US" b="1" dirty="0"/>
              <a:t> (C6H12O5) = </a:t>
            </a:r>
            <a:r>
              <a:rPr lang="en-US" b="1" dirty="0">
                <a:solidFill>
                  <a:srgbClr val="FF0000"/>
                </a:solidFill>
              </a:rPr>
              <a:t>192 kg C/tcana </a:t>
            </a:r>
            <a:r>
              <a:rPr lang="en-US" b="1" dirty="0" err="1">
                <a:solidFill>
                  <a:srgbClr val="FF0000"/>
                </a:solidFill>
              </a:rPr>
              <a:t>colhida</a:t>
            </a:r>
            <a:endParaRPr lang="en-US" b="1" dirty="0">
              <a:solidFill>
                <a:srgbClr val="FF0000"/>
              </a:solidFill>
            </a:endParaRPr>
          </a:p>
          <a:p>
            <a:endParaRPr lang="en-US" b="1" dirty="0"/>
          </a:p>
          <a:p>
            <a:r>
              <a:rPr lang="en-US" b="1" dirty="0"/>
              <a:t>Para </a:t>
            </a:r>
            <a:r>
              <a:rPr lang="en-US" b="1" dirty="0" err="1"/>
              <a:t>fazer</a:t>
            </a:r>
            <a:r>
              <a:rPr lang="en-US" b="1" dirty="0"/>
              <a:t> 7740 L </a:t>
            </a:r>
            <a:r>
              <a:rPr lang="en-US" b="1" dirty="0" err="1"/>
              <a:t>etanol</a:t>
            </a:r>
            <a:r>
              <a:rPr lang="en-US" b="1" dirty="0"/>
              <a:t> </a:t>
            </a:r>
            <a:r>
              <a:rPr lang="en-US" b="1" dirty="0" err="1"/>
              <a:t>precisamos</a:t>
            </a:r>
            <a:r>
              <a:rPr lang="en-US" b="1" dirty="0"/>
              <a:t> de 90 t </a:t>
            </a:r>
            <a:r>
              <a:rPr lang="en-US" b="1" dirty="0" err="1"/>
              <a:t>cana</a:t>
            </a:r>
            <a:r>
              <a:rPr lang="en-US" b="1" dirty="0"/>
              <a:t> = </a:t>
            </a:r>
            <a:r>
              <a:rPr lang="en-US" b="1" dirty="0">
                <a:solidFill>
                  <a:srgbClr val="FF0000"/>
                </a:solidFill>
              </a:rPr>
              <a:t>90 X 192 kg C = 17280 kg C</a:t>
            </a:r>
          </a:p>
          <a:p>
            <a:endParaRPr lang="en-US" b="1" dirty="0"/>
          </a:p>
          <a:p>
            <a:r>
              <a:rPr lang="en-US" b="1" dirty="0" err="1"/>
              <a:t>Cada</a:t>
            </a:r>
            <a:r>
              <a:rPr lang="en-US" b="1" dirty="0"/>
              <a:t> </a:t>
            </a:r>
            <a:r>
              <a:rPr lang="en-US" b="1" dirty="0" err="1"/>
              <a:t>carro</a:t>
            </a:r>
            <a:r>
              <a:rPr lang="en-US" b="1" dirty="0"/>
              <a:t> </a:t>
            </a:r>
            <a:r>
              <a:rPr lang="en-US" b="1" dirty="0" err="1"/>
              <a:t>consome</a:t>
            </a:r>
            <a:r>
              <a:rPr lang="en-US" b="1" dirty="0"/>
              <a:t> 1714 L/</a:t>
            </a:r>
            <a:r>
              <a:rPr lang="en-US" b="1" dirty="0" err="1"/>
              <a:t>ano</a:t>
            </a:r>
            <a:r>
              <a:rPr lang="en-US" b="1" dirty="0"/>
              <a:t> ou 1714/7740 X 17280 kg C = </a:t>
            </a:r>
            <a:r>
              <a:rPr lang="en-US" b="1" dirty="0">
                <a:solidFill>
                  <a:srgbClr val="FF0000"/>
                </a:solidFill>
              </a:rPr>
              <a:t>3827 kg C</a:t>
            </a:r>
          </a:p>
          <a:p>
            <a:endParaRPr lang="en-US" b="1" dirty="0"/>
          </a:p>
          <a:p>
            <a:r>
              <a:rPr lang="en-US" b="1" dirty="0"/>
              <a:t>Para 1 </a:t>
            </a:r>
            <a:r>
              <a:rPr lang="en-US" b="1" dirty="0" err="1"/>
              <a:t>bilhão</a:t>
            </a:r>
            <a:r>
              <a:rPr lang="en-US" b="1" dirty="0"/>
              <a:t> de </a:t>
            </a:r>
            <a:r>
              <a:rPr lang="en-US" b="1" dirty="0" err="1"/>
              <a:t>automóveis</a:t>
            </a:r>
            <a:r>
              <a:rPr lang="en-US" b="1" dirty="0"/>
              <a:t> = 3827 X 10^9 kg C = 3,83 X 10^15 g C = </a:t>
            </a:r>
            <a:r>
              <a:rPr lang="en-US" b="1" dirty="0">
                <a:solidFill>
                  <a:srgbClr val="FF0000"/>
                </a:solidFill>
              </a:rPr>
              <a:t>3,83 Pg C</a:t>
            </a:r>
          </a:p>
          <a:p>
            <a:endParaRPr lang="en-US" dirty="0"/>
          </a:p>
          <a:p>
            <a:endParaRPr lang="pt-BR" dirty="0"/>
          </a:p>
        </p:txBody>
      </p:sp>
    </p:spTree>
    <p:extLst>
      <p:ext uri="{BB962C8B-B14F-4D97-AF65-F5344CB8AC3E}">
        <p14:creationId xmlns:p14="http://schemas.microsoft.com/office/powerpoint/2010/main" val="2154207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Image result for aeroderivative gas turbine"/>
          <p:cNvPicPr>
            <a:picLocks noChangeAspect="1" noChangeArrowheads="1"/>
          </p:cNvPicPr>
          <p:nvPr/>
        </p:nvPicPr>
        <p:blipFill>
          <a:blip r:embed="rId2" cstate="print"/>
          <a:srcRect/>
          <a:stretch>
            <a:fillRect/>
          </a:stretch>
        </p:blipFill>
        <p:spPr bwMode="auto">
          <a:xfrm>
            <a:off x="1992314" y="1044576"/>
            <a:ext cx="8167687" cy="5813425"/>
          </a:xfrm>
          <a:prstGeom prst="rect">
            <a:avLst/>
          </a:prstGeom>
          <a:noFill/>
          <a:ln w="9525">
            <a:noFill/>
            <a:miter lim="800000"/>
            <a:headEnd/>
            <a:tailEnd/>
          </a:ln>
        </p:spPr>
      </p:pic>
      <p:sp>
        <p:nvSpPr>
          <p:cNvPr id="10243" name="CaixaDeTexto 2"/>
          <p:cNvSpPr txBox="1">
            <a:spLocks noChangeArrowheads="1"/>
          </p:cNvSpPr>
          <p:nvPr/>
        </p:nvSpPr>
        <p:spPr bwMode="auto">
          <a:xfrm>
            <a:off x="2927350" y="260350"/>
            <a:ext cx="5689600" cy="369888"/>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dirty="0" err="1">
                <a:solidFill>
                  <a:srgbClr val="000000"/>
                </a:solidFill>
                <a:latin typeface="Arial" charset="0"/>
              </a:rPr>
              <a:t>Turbinas</a:t>
            </a:r>
            <a:r>
              <a:rPr lang="en-US">
                <a:solidFill>
                  <a:srgbClr val="000000"/>
                </a:solidFill>
                <a:latin typeface="Arial" charset="0"/>
              </a:rPr>
              <a:t> a Gás de Aviação</a:t>
            </a:r>
            <a:endParaRPr lang="pt-BR">
              <a:solidFill>
                <a:srgbClr val="000000"/>
              </a:solidFill>
              <a:latin typeface="Arial"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lum bright="-16000" contrast="38000"/>
          </a:blip>
          <a:srcRect/>
          <a:stretch>
            <a:fillRect/>
          </a:stretch>
        </p:blipFill>
        <p:spPr bwMode="auto">
          <a:xfrm>
            <a:off x="1828800" y="914400"/>
            <a:ext cx="8534400" cy="3845608"/>
          </a:xfrm>
          <a:prstGeom prst="rect">
            <a:avLst/>
          </a:prstGeom>
          <a:noFill/>
          <a:ln w="9525">
            <a:noFill/>
            <a:miter lim="800000"/>
            <a:headEnd/>
            <a:tailEnd/>
          </a:ln>
        </p:spPr>
      </p:pic>
      <p:sp>
        <p:nvSpPr>
          <p:cNvPr id="3" name="TextBox 2"/>
          <p:cNvSpPr txBox="1"/>
          <p:nvPr/>
        </p:nvSpPr>
        <p:spPr>
          <a:xfrm>
            <a:off x="2133600" y="5867401"/>
            <a:ext cx="7162800" cy="646331"/>
          </a:xfrm>
          <a:prstGeom prst="rect">
            <a:avLst/>
          </a:prstGeom>
          <a:noFill/>
        </p:spPr>
        <p:txBody>
          <a:bodyPr wrap="square" rtlCol="0">
            <a:spAutoFit/>
          </a:bodyPr>
          <a:lstStyle/>
          <a:p>
            <a:r>
              <a:rPr lang="en-US" b="1" dirty="0" err="1">
                <a:solidFill>
                  <a:prstClr val="black"/>
                </a:solidFill>
                <a:latin typeface="Calibri"/>
              </a:rPr>
              <a:t>Fonte</a:t>
            </a:r>
            <a:r>
              <a:rPr lang="en-US" b="1" dirty="0">
                <a:solidFill>
                  <a:prstClr val="black"/>
                </a:solidFill>
                <a:latin typeface="Calibri"/>
              </a:rPr>
              <a:t>: https://was-research.org/paper/an-introduction-to-human-appropriation-of-net-primary-productivity/</a:t>
            </a:r>
          </a:p>
        </p:txBody>
      </p:sp>
      <p:sp>
        <p:nvSpPr>
          <p:cNvPr id="4" name="TextBox 3"/>
          <p:cNvSpPr txBox="1"/>
          <p:nvPr/>
        </p:nvSpPr>
        <p:spPr>
          <a:xfrm>
            <a:off x="2590800" y="1"/>
            <a:ext cx="6553200" cy="646331"/>
          </a:xfrm>
          <a:prstGeom prst="rect">
            <a:avLst/>
          </a:prstGeom>
          <a:noFill/>
        </p:spPr>
        <p:txBody>
          <a:bodyPr wrap="square" rtlCol="0">
            <a:spAutoFit/>
          </a:bodyPr>
          <a:lstStyle/>
          <a:p>
            <a:pPr algn="ctr"/>
            <a:r>
              <a:rPr lang="en-US" b="1" dirty="0">
                <a:solidFill>
                  <a:prstClr val="black"/>
                </a:solidFill>
                <a:latin typeface="Calibri"/>
              </a:rPr>
              <a:t>Global carbon flows related to the human appropriation of net primary production (HANPP) around the year 2000</a:t>
            </a:r>
            <a:endParaRPr lang="en-US" dirty="0">
              <a:solidFill>
                <a:prstClr val="black"/>
              </a:solidFill>
              <a:latin typeface="Calibri"/>
            </a:endParaRPr>
          </a:p>
        </p:txBody>
      </p:sp>
      <p:sp>
        <p:nvSpPr>
          <p:cNvPr id="2" name="CaixaDeTexto 1">
            <a:extLst>
              <a:ext uri="{FF2B5EF4-FFF2-40B4-BE49-F238E27FC236}">
                <a16:creationId xmlns:a16="http://schemas.microsoft.com/office/drawing/2014/main" id="{C1FC74A2-5B8F-459C-AA98-8D94117123FC}"/>
              </a:ext>
            </a:extLst>
          </p:cNvPr>
          <p:cNvSpPr txBox="1"/>
          <p:nvPr/>
        </p:nvSpPr>
        <p:spPr>
          <a:xfrm>
            <a:off x="8065827" y="2652538"/>
            <a:ext cx="1230573" cy="369332"/>
          </a:xfrm>
          <a:prstGeom prst="rect">
            <a:avLst/>
          </a:prstGeom>
          <a:noFill/>
        </p:spPr>
        <p:txBody>
          <a:bodyPr wrap="square" rtlCol="0">
            <a:spAutoFit/>
          </a:bodyPr>
          <a:lstStyle/>
          <a:p>
            <a:r>
              <a:rPr lang="en-US" dirty="0">
                <a:solidFill>
                  <a:srgbClr val="FF0000"/>
                </a:solidFill>
              </a:rPr>
              <a:t>7,22 + 3,83 </a:t>
            </a:r>
            <a:endParaRPr lang="pt-BR" dirty="0">
              <a:solidFill>
                <a:srgbClr val="FF0000"/>
              </a:solidFill>
            </a:endParaRPr>
          </a:p>
        </p:txBody>
      </p:sp>
      <p:sp>
        <p:nvSpPr>
          <p:cNvPr id="5" name="CaixaDeTexto 4">
            <a:extLst>
              <a:ext uri="{FF2B5EF4-FFF2-40B4-BE49-F238E27FC236}">
                <a16:creationId xmlns:a16="http://schemas.microsoft.com/office/drawing/2014/main" id="{80ADBE95-1024-4615-91B7-9BD06938B48A}"/>
              </a:ext>
            </a:extLst>
          </p:cNvPr>
          <p:cNvSpPr txBox="1"/>
          <p:nvPr/>
        </p:nvSpPr>
        <p:spPr>
          <a:xfrm>
            <a:off x="3248166" y="4760008"/>
            <a:ext cx="6048233" cy="646331"/>
          </a:xfrm>
          <a:prstGeom prst="rect">
            <a:avLst/>
          </a:prstGeom>
          <a:noFill/>
        </p:spPr>
        <p:txBody>
          <a:bodyPr wrap="square" rtlCol="0">
            <a:spAutoFit/>
          </a:bodyPr>
          <a:lstStyle/>
          <a:p>
            <a:r>
              <a:rPr lang="en-US" dirty="0" err="1">
                <a:solidFill>
                  <a:srgbClr val="FF0000"/>
                </a:solidFill>
              </a:rPr>
              <a:t>Portanto</a:t>
            </a:r>
            <a:r>
              <a:rPr lang="en-US" dirty="0">
                <a:solidFill>
                  <a:srgbClr val="FF0000"/>
                </a:solidFill>
              </a:rPr>
              <a:t> o </a:t>
            </a:r>
            <a:r>
              <a:rPr lang="en-US" dirty="0" err="1">
                <a:solidFill>
                  <a:srgbClr val="FF0000"/>
                </a:solidFill>
              </a:rPr>
              <a:t>etanol</a:t>
            </a:r>
            <a:r>
              <a:rPr lang="en-US" dirty="0">
                <a:solidFill>
                  <a:srgbClr val="FF0000"/>
                </a:solidFill>
              </a:rPr>
              <a:t> para 1 </a:t>
            </a:r>
            <a:r>
              <a:rPr lang="en-US" dirty="0" err="1">
                <a:solidFill>
                  <a:srgbClr val="FF0000"/>
                </a:solidFill>
              </a:rPr>
              <a:t>bilhão</a:t>
            </a:r>
            <a:r>
              <a:rPr lang="en-US" dirty="0">
                <a:solidFill>
                  <a:srgbClr val="FF0000"/>
                </a:solidFill>
              </a:rPr>
              <a:t> de </a:t>
            </a:r>
            <a:r>
              <a:rPr lang="en-US" dirty="0" err="1">
                <a:solidFill>
                  <a:srgbClr val="FF0000"/>
                </a:solidFill>
              </a:rPr>
              <a:t>automóveis</a:t>
            </a:r>
            <a:r>
              <a:rPr lang="en-US" dirty="0">
                <a:solidFill>
                  <a:srgbClr val="FF0000"/>
                </a:solidFill>
              </a:rPr>
              <a:t> </a:t>
            </a:r>
            <a:r>
              <a:rPr lang="en-US" dirty="0" err="1">
                <a:solidFill>
                  <a:srgbClr val="FF0000"/>
                </a:solidFill>
              </a:rPr>
              <a:t>exigirá</a:t>
            </a:r>
            <a:r>
              <a:rPr lang="en-US" dirty="0">
                <a:solidFill>
                  <a:srgbClr val="FF0000"/>
                </a:solidFill>
              </a:rPr>
              <a:t> um </a:t>
            </a:r>
            <a:r>
              <a:rPr lang="en-US" dirty="0" err="1">
                <a:solidFill>
                  <a:srgbClr val="FF0000"/>
                </a:solidFill>
              </a:rPr>
              <a:t>aumento</a:t>
            </a:r>
            <a:r>
              <a:rPr lang="en-US" dirty="0">
                <a:solidFill>
                  <a:srgbClr val="FF0000"/>
                </a:solidFill>
              </a:rPr>
              <a:t> </a:t>
            </a:r>
            <a:r>
              <a:rPr lang="en-US" dirty="0" err="1">
                <a:solidFill>
                  <a:srgbClr val="FF0000"/>
                </a:solidFill>
              </a:rPr>
              <a:t>em</a:t>
            </a:r>
            <a:r>
              <a:rPr lang="en-US" dirty="0">
                <a:solidFill>
                  <a:srgbClr val="FF0000"/>
                </a:solidFill>
              </a:rPr>
              <a:t> 50% da </a:t>
            </a:r>
            <a:r>
              <a:rPr lang="en-US" dirty="0" err="1">
                <a:solidFill>
                  <a:srgbClr val="FF0000"/>
                </a:solidFill>
              </a:rPr>
              <a:t>biomassa</a:t>
            </a:r>
            <a:r>
              <a:rPr lang="en-US" dirty="0">
                <a:solidFill>
                  <a:srgbClr val="FF0000"/>
                </a:solidFill>
              </a:rPr>
              <a:t> </a:t>
            </a:r>
            <a:r>
              <a:rPr lang="en-US" dirty="0" err="1">
                <a:solidFill>
                  <a:srgbClr val="FF0000"/>
                </a:solidFill>
              </a:rPr>
              <a:t>colhida</a:t>
            </a:r>
            <a:endParaRPr lang="pt-BR"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combined cycle gas turbine power plant"/>
          <p:cNvPicPr>
            <a:picLocks noChangeAspect="1" noChangeArrowheads="1"/>
          </p:cNvPicPr>
          <p:nvPr/>
        </p:nvPicPr>
        <p:blipFill>
          <a:blip r:embed="rId2" cstate="print"/>
          <a:srcRect/>
          <a:stretch>
            <a:fillRect/>
          </a:stretch>
        </p:blipFill>
        <p:spPr bwMode="auto">
          <a:xfrm>
            <a:off x="1631951" y="1484314"/>
            <a:ext cx="8831263" cy="3673475"/>
          </a:xfrm>
          <a:prstGeom prst="rect">
            <a:avLst/>
          </a:prstGeom>
          <a:noFill/>
          <a:ln w="9525">
            <a:noFill/>
            <a:miter lim="800000"/>
            <a:headEnd/>
            <a:tailEnd/>
          </a:ln>
        </p:spPr>
      </p:pic>
      <p:sp>
        <p:nvSpPr>
          <p:cNvPr id="11267" name="CaixaDeTexto 1"/>
          <p:cNvSpPr txBox="1">
            <a:spLocks noChangeArrowheads="1"/>
          </p:cNvSpPr>
          <p:nvPr/>
        </p:nvSpPr>
        <p:spPr bwMode="auto">
          <a:xfrm>
            <a:off x="2495550" y="549275"/>
            <a:ext cx="6769100" cy="368300"/>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a:solidFill>
                  <a:srgbClr val="000000"/>
                </a:solidFill>
                <a:latin typeface="Arial" charset="0"/>
              </a:rPr>
              <a:t>Ciclo Combinado – Turbina a gás e a vapor p/ gerar eletricidade</a:t>
            </a:r>
            <a:endParaRPr lang="pt-BR">
              <a:solidFill>
                <a:srgbClr val="000000"/>
              </a:solidFill>
              <a:latin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SP31369-063, 9HA.01 Gas Turbine, Rotor on Half Shell, Case, People, Belfort, France, Europe, DI-3200x4900"/>
          <p:cNvPicPr>
            <a:picLocks noChangeAspect="1" noChangeArrowheads="1"/>
          </p:cNvPicPr>
          <p:nvPr/>
        </p:nvPicPr>
        <p:blipFill>
          <a:blip r:embed="rId2" cstate="print"/>
          <a:srcRect/>
          <a:stretch>
            <a:fillRect/>
          </a:stretch>
        </p:blipFill>
        <p:spPr bwMode="auto">
          <a:xfrm>
            <a:off x="2135189" y="692150"/>
            <a:ext cx="8281987" cy="5511800"/>
          </a:xfrm>
          <a:prstGeom prst="rect">
            <a:avLst/>
          </a:prstGeom>
          <a:noFill/>
          <a:ln w="9525">
            <a:noFill/>
            <a:miter lim="800000"/>
            <a:headEnd/>
            <a:tailEnd/>
          </a:ln>
        </p:spPr>
      </p:pic>
      <p:sp>
        <p:nvSpPr>
          <p:cNvPr id="12291" name="CaixaDeTexto 1"/>
          <p:cNvSpPr txBox="1">
            <a:spLocks noChangeArrowheads="1"/>
          </p:cNvSpPr>
          <p:nvPr/>
        </p:nvSpPr>
        <p:spPr bwMode="auto">
          <a:xfrm>
            <a:off x="1919288" y="115889"/>
            <a:ext cx="8640762" cy="369887"/>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a:solidFill>
                  <a:srgbClr val="000000"/>
                </a:solidFill>
                <a:latin typeface="Arial" charset="0"/>
              </a:rPr>
              <a:t>Maior turbina a Gás do Mundo – 2 unidade em ciclo combinado geram 1.100 MW</a:t>
            </a:r>
            <a:endParaRPr lang="pt-BR">
              <a:solidFill>
                <a:srgbClr val="000000"/>
              </a:solidFill>
              <a:latin typeface="Arial" charset="0"/>
            </a:endParaRPr>
          </a:p>
        </p:txBody>
      </p:sp>
      <p:sp>
        <p:nvSpPr>
          <p:cNvPr id="4" name="Oval 3"/>
          <p:cNvSpPr/>
          <p:nvPr/>
        </p:nvSpPr>
        <p:spPr>
          <a:xfrm>
            <a:off x="5231904" y="4293096"/>
            <a:ext cx="792088" cy="10801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srgbClr val="FFFFFF"/>
              </a:solidFill>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Mitsubishi Electric completes tests on World's first 900-MVA-class turbine  generator to use indirect hydrogen cooling - Fareastgizmos"/>
          <p:cNvPicPr>
            <a:picLocks noChangeAspect="1" noChangeArrowheads="1"/>
          </p:cNvPicPr>
          <p:nvPr/>
        </p:nvPicPr>
        <p:blipFill>
          <a:blip r:embed="rId2" cstate="print"/>
          <a:srcRect/>
          <a:stretch>
            <a:fillRect/>
          </a:stretch>
        </p:blipFill>
        <p:spPr bwMode="auto">
          <a:xfrm>
            <a:off x="1830322" y="1196752"/>
            <a:ext cx="8364174" cy="4248472"/>
          </a:xfrm>
          <a:prstGeom prst="rect">
            <a:avLst/>
          </a:prstGeom>
          <a:noFill/>
        </p:spPr>
      </p:pic>
      <p:sp>
        <p:nvSpPr>
          <p:cNvPr id="3" name="TextBox 2"/>
          <p:cNvSpPr txBox="1"/>
          <p:nvPr/>
        </p:nvSpPr>
        <p:spPr>
          <a:xfrm>
            <a:off x="3575720" y="5733256"/>
            <a:ext cx="4824536" cy="369332"/>
          </a:xfrm>
          <a:prstGeom prst="rect">
            <a:avLst/>
          </a:prstGeom>
          <a:noFill/>
        </p:spPr>
        <p:txBody>
          <a:bodyPr wrap="square" rtlCol="0">
            <a:spAutoFit/>
          </a:bodyPr>
          <a:lstStyle/>
          <a:p>
            <a:pPr eaLnBrk="0" fontAlgn="base" hangingPunct="0">
              <a:spcBef>
                <a:spcPct val="0"/>
              </a:spcBef>
              <a:spcAft>
                <a:spcPct val="0"/>
              </a:spcAft>
            </a:pPr>
            <a:r>
              <a:rPr lang="en-US" dirty="0">
                <a:solidFill>
                  <a:srgbClr val="000000"/>
                </a:solidFill>
                <a:latin typeface="Arial" charset="0"/>
              </a:rPr>
              <a:t>900 MW Gas Turbine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c2es.org/docUploads/figure1_5.png"/>
          <p:cNvPicPr>
            <a:picLocks noChangeAspect="1" noChangeArrowheads="1"/>
          </p:cNvPicPr>
          <p:nvPr/>
        </p:nvPicPr>
        <p:blipFill>
          <a:blip r:embed="rId2" cstate="print"/>
          <a:srcRect/>
          <a:stretch>
            <a:fillRect/>
          </a:stretch>
        </p:blipFill>
        <p:spPr bwMode="auto">
          <a:xfrm>
            <a:off x="2711450" y="1052514"/>
            <a:ext cx="6553200" cy="47529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4_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TotalTime>
  <Words>942</Words>
  <Application>Microsoft Office PowerPoint</Application>
  <PresentationFormat>Widescreen</PresentationFormat>
  <Paragraphs>89</Paragraphs>
  <Slides>50</Slides>
  <Notes>0</Notes>
  <HiddenSlides>2</HiddenSlides>
  <MMClips>0</MMClips>
  <ScaleCrop>false</ScaleCrop>
  <HeadingPairs>
    <vt:vector size="8" baseType="variant">
      <vt:variant>
        <vt:lpstr>Fontes usadas</vt:lpstr>
      </vt:variant>
      <vt:variant>
        <vt:i4>3</vt:i4>
      </vt:variant>
      <vt:variant>
        <vt:lpstr>Tema</vt:lpstr>
      </vt:variant>
      <vt:variant>
        <vt:i4>4</vt:i4>
      </vt:variant>
      <vt:variant>
        <vt:lpstr>Servidores OLE inseridos</vt:lpstr>
      </vt:variant>
      <vt:variant>
        <vt:i4>1</vt:i4>
      </vt:variant>
      <vt:variant>
        <vt:lpstr>Títulos de slides</vt:lpstr>
      </vt:variant>
      <vt:variant>
        <vt:i4>50</vt:i4>
      </vt:variant>
    </vt:vector>
  </HeadingPairs>
  <TitlesOfParts>
    <vt:vector size="58" baseType="lpstr">
      <vt:lpstr>Arial</vt:lpstr>
      <vt:lpstr>Calibri</vt:lpstr>
      <vt:lpstr>Calibri Light</vt:lpstr>
      <vt:lpstr>Tema do Office</vt:lpstr>
      <vt:lpstr>Design padrão</vt:lpstr>
      <vt:lpstr>14_Tema do Office</vt:lpstr>
      <vt:lpstr>Office Theme</vt:lpstr>
      <vt:lpstr>Slide</vt:lpstr>
      <vt:lpstr>Capítulo 8 Soluções Técnicas 23 de Novembro 2021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Solar systems, passive and active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Capítulo 8 Soluções Técnicas 23 de Novembro 2021 </dc:title>
  <dc:creator>Jose Moreira</dc:creator>
  <cp:lastModifiedBy>Jose Moreira</cp:lastModifiedBy>
  <cp:revision>3</cp:revision>
  <dcterms:created xsi:type="dcterms:W3CDTF">2021-11-17T19:05:20Z</dcterms:created>
  <dcterms:modified xsi:type="dcterms:W3CDTF">2021-11-20T16:54:17Z</dcterms:modified>
</cp:coreProperties>
</file>