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6" r:id="rId2"/>
    <p:sldId id="278" r:id="rId3"/>
    <p:sldId id="280" r:id="rId4"/>
    <p:sldId id="279" r:id="rId5"/>
    <p:sldId id="281" r:id="rId6"/>
    <p:sldId id="282" r:id="rId7"/>
    <p:sldId id="283" r:id="rId8"/>
    <p:sldId id="284" r:id="rId9"/>
    <p:sldId id="285" r:id="rId10"/>
    <p:sldId id="286" r:id="rId11"/>
    <p:sldId id="287" r:id="rId12"/>
    <p:sldId id="288" r:id="rId13"/>
    <p:sldId id="289" r:id="rId14"/>
    <p:sldId id="290" r:id="rId15"/>
    <p:sldId id="291" r:id="rId16"/>
    <p:sldId id="275" r:id="rId17"/>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24" autoAdjust="0"/>
    <p:restoredTop sz="94434" autoAdjust="0"/>
  </p:normalViewPr>
  <p:slideViewPr>
    <p:cSldViewPr snapToGrid="0">
      <p:cViewPr varScale="1">
        <p:scale>
          <a:sx n="68" d="100"/>
          <a:sy n="68" d="100"/>
        </p:scale>
        <p:origin x="966" y="18"/>
      </p:cViewPr>
      <p:guideLst>
        <p:guide orient="horz" pos="2160"/>
        <p:guide pos="3840"/>
      </p:guideLst>
    </p:cSldViewPr>
  </p:slideViewPr>
  <p:outlineViewPr>
    <p:cViewPr>
      <p:scale>
        <a:sx n="33" d="100"/>
        <a:sy n="33" d="100"/>
      </p:scale>
      <p:origin x="0" y="-675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BCCD3C-AC9B-412A-8D10-9E9A7697364E}" type="datetimeFigureOut">
              <a:rPr lang="en-US" smtClean="0"/>
              <a:t>10/27/2023</a:t>
            </a:fld>
            <a:endParaRPr lang="en-US"/>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F488C5-4B54-4A2B-807A-7CC322B2726E}" type="slidenum">
              <a:rPr lang="en-US" smtClean="0"/>
              <a:t>‹nº›</a:t>
            </a:fld>
            <a:endParaRPr lang="en-US"/>
          </a:p>
        </p:txBody>
      </p:sp>
    </p:spTree>
    <p:extLst>
      <p:ext uri="{BB962C8B-B14F-4D97-AF65-F5344CB8AC3E}">
        <p14:creationId xmlns:p14="http://schemas.microsoft.com/office/powerpoint/2010/main" val="1981502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fld id="{BAF488C5-4B54-4A2B-807A-7CC322B2726E}" type="slidenum">
              <a:rPr lang="en-US" smtClean="0"/>
              <a:t>11</a:t>
            </a:fld>
            <a:endParaRPr lang="en-US"/>
          </a:p>
        </p:txBody>
      </p:sp>
    </p:spTree>
    <p:extLst>
      <p:ext uri="{BB962C8B-B14F-4D97-AF65-F5344CB8AC3E}">
        <p14:creationId xmlns:p14="http://schemas.microsoft.com/office/powerpoint/2010/main" val="4097563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fld id="{BAF488C5-4B54-4A2B-807A-7CC322B2726E}" type="slidenum">
              <a:rPr lang="en-US" smtClean="0"/>
              <a:t>12</a:t>
            </a:fld>
            <a:endParaRPr lang="en-US"/>
          </a:p>
        </p:txBody>
      </p:sp>
    </p:spTree>
    <p:extLst>
      <p:ext uri="{BB962C8B-B14F-4D97-AF65-F5344CB8AC3E}">
        <p14:creationId xmlns:p14="http://schemas.microsoft.com/office/powerpoint/2010/main" val="1310651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fld id="{BAF488C5-4B54-4A2B-807A-7CC322B2726E}" type="slidenum">
              <a:rPr lang="en-US" smtClean="0"/>
              <a:t>13</a:t>
            </a:fld>
            <a:endParaRPr lang="en-US"/>
          </a:p>
        </p:txBody>
      </p:sp>
    </p:spTree>
    <p:extLst>
      <p:ext uri="{BB962C8B-B14F-4D97-AF65-F5344CB8AC3E}">
        <p14:creationId xmlns:p14="http://schemas.microsoft.com/office/powerpoint/2010/main" val="764497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pt-BR"/>
              <a:t>Clique para editar o título mestre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7" name="Rectangle 6"/>
          <p:cNvSpPr/>
          <p:nvPr/>
        </p:nvSpPr>
        <p:spPr>
          <a:xfrm>
            <a:off x="0" y="0"/>
            <a:ext cx="457200" cy="68580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fld id="{8D28C461-DBD8-4480-877B-03D61484A303}" type="datetimeFigureOut">
              <a:rPr lang="pt-BR" smtClean="0"/>
              <a:t>27/10/2023</a:t>
            </a:fld>
            <a:endParaRPr lang="pt-BR"/>
          </a:p>
        </p:txBody>
      </p:sp>
      <p:sp>
        <p:nvSpPr>
          <p:cNvPr id="9" name="Footer Placeholder 8"/>
          <p:cNvSpPr>
            <a:spLocks noGrp="1"/>
          </p:cNvSpPr>
          <p:nvPr>
            <p:ph type="ftr" sz="quarter" idx="11"/>
          </p:nvPr>
        </p:nvSpPr>
        <p:spPr/>
        <p:txBody>
          <a:bodyPr/>
          <a:lstStyle/>
          <a:p>
            <a:endParaRPr lang="pt-BR"/>
          </a:p>
        </p:txBody>
      </p:sp>
      <p:sp>
        <p:nvSpPr>
          <p:cNvPr id="10" name="Slide Number Placeholder 9"/>
          <p:cNvSpPr>
            <a:spLocks noGrp="1"/>
          </p:cNvSpPr>
          <p:nvPr>
            <p:ph type="sldNum" sz="quarter" idx="12"/>
          </p:nvPr>
        </p:nvSpPr>
        <p:spPr/>
        <p:txBody>
          <a:bodyPr/>
          <a:lstStyle/>
          <a:p>
            <a:fld id="{486D4AFF-8437-4C9B-8E98-0CDAE2851790}" type="slidenum">
              <a:rPr lang="pt-BR" smtClean="0"/>
              <a:t>‹nº›</a:t>
            </a:fld>
            <a:endParaRPr lang="pt-BR"/>
          </a:p>
        </p:txBody>
      </p:sp>
    </p:spTree>
    <p:extLst>
      <p:ext uri="{BB962C8B-B14F-4D97-AF65-F5344CB8AC3E}">
        <p14:creationId xmlns:p14="http://schemas.microsoft.com/office/powerpoint/2010/main" val="48328428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D28C461-DBD8-4480-877B-03D61484A303}" type="datetimeFigureOut">
              <a:rPr lang="pt-BR" smtClean="0"/>
              <a:t>27/10/2023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86D4AFF-8437-4C9B-8E98-0CDAE2851790}" type="slidenum">
              <a:rPr lang="pt-BR" smtClean="0"/>
              <a:t>‹nº›</a:t>
            </a:fld>
            <a:endParaRPr lang="pt-BR"/>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56196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D28C461-DBD8-4480-877B-03D61484A303}" type="datetimeFigureOut">
              <a:rPr lang="pt-BR" smtClean="0"/>
              <a:t>27/10/2023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86D4AFF-8437-4C9B-8E98-0CDAE2851790}" type="slidenum">
              <a:rPr lang="pt-BR" smtClean="0"/>
              <a:t>‹nº›</a:t>
            </a:fld>
            <a:endParaRPr lang="pt-BR"/>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44879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D28C461-DBD8-4480-877B-03D61484A303}" type="datetimeFigureOut">
              <a:rPr lang="pt-BR" smtClean="0"/>
              <a:t>27/10/2023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86D4AFF-8437-4C9B-8E98-0CDAE2851790}" type="slidenum">
              <a:rPr lang="pt-BR" smtClean="0"/>
              <a:t>‹nº›</a:t>
            </a:fld>
            <a:endParaRPr lang="pt-BR"/>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8779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1"/>
            </a:lvl1pPr>
          </a:lstStyle>
          <a:p>
            <a:r>
              <a:rPr lang="pt-BR"/>
              <a:t>Clique para editar o título mestre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8D28C461-DBD8-4480-877B-03D61484A303}" type="datetimeFigureOut">
              <a:rPr lang="pt-BR" smtClean="0"/>
              <a:t>27/10/2023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86D4AFF-8437-4C9B-8E98-0CDAE2851790}" type="slidenum">
              <a:rPr lang="pt-BR" smtClean="0"/>
              <a:t>‹nº›</a:t>
            </a:fld>
            <a:endParaRPr lang="pt-BR"/>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1336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8D28C461-DBD8-4480-877B-03D61484A303}" type="datetimeFigureOut">
              <a:rPr lang="pt-BR" smtClean="0"/>
              <a:t>27/10/2023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86D4AFF-8437-4C9B-8E98-0CDAE2851790}" type="slidenum">
              <a:rPr lang="pt-BR" smtClean="0"/>
              <a:t>‹nº›</a:t>
            </a:fld>
            <a:endParaRPr lang="pt-BR"/>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43997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pt-BR"/>
              <a:t>Clique para editar o texto mestre</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8D28C461-DBD8-4480-877B-03D61484A303}" type="datetimeFigureOut">
              <a:rPr lang="pt-BR" smtClean="0"/>
              <a:t>27/10/2023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486D4AFF-8437-4C9B-8E98-0CDAE2851790}" type="slidenum">
              <a:rPr lang="pt-BR" smtClean="0"/>
              <a:t>‹nº›</a:t>
            </a:fld>
            <a:endParaRPr lang="pt-BR"/>
          </a:p>
        </p:txBody>
      </p:sp>
      <p:sp>
        <p:nvSpPr>
          <p:cNvPr id="11" name="Rectangle 10"/>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66498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8D28C461-DBD8-4480-877B-03D61484A303}" type="datetimeFigureOut">
              <a:rPr lang="pt-BR" smtClean="0"/>
              <a:t>27/10/2023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486D4AFF-8437-4C9B-8E98-0CDAE2851790}" type="slidenum">
              <a:rPr lang="pt-BR" smtClean="0"/>
              <a:t>‹nº›</a:t>
            </a:fld>
            <a:endParaRPr lang="pt-BR"/>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70973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28C461-DBD8-4480-877B-03D61484A303}" type="datetimeFigureOut">
              <a:rPr lang="pt-BR" smtClean="0"/>
              <a:t>27/10/2023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486D4AFF-8437-4C9B-8E98-0CDAE2851790}" type="slidenum">
              <a:rPr lang="pt-BR" smtClean="0"/>
              <a:t>‹nº›</a:t>
            </a:fld>
            <a:endParaRPr lang="pt-BR"/>
          </a:p>
        </p:txBody>
      </p:sp>
      <p:sp>
        <p:nvSpPr>
          <p:cNvPr id="5" name="Rectangle 4"/>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84004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2800" b="1" baseline="0"/>
            </a:lvl1pPr>
          </a:lstStyle>
          <a:p>
            <a:r>
              <a:rPr lang="pt-BR"/>
              <a:t>Clique para editar o título mestre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8D28C461-DBD8-4480-877B-03D61484A303}" type="datetimeFigureOut">
              <a:rPr lang="pt-BR" smtClean="0"/>
              <a:t>27/10/2023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86D4AFF-8437-4C9B-8E98-0CDAE2851790}" type="slidenum">
              <a:rPr lang="pt-BR" smtClean="0"/>
              <a:t>‹nº›</a:t>
            </a:fld>
            <a:endParaRPr lang="pt-BR"/>
          </a:p>
        </p:txBody>
      </p:sp>
    </p:spTree>
    <p:extLst>
      <p:ext uri="{BB962C8B-B14F-4D97-AF65-F5344CB8AC3E}">
        <p14:creationId xmlns:p14="http://schemas.microsoft.com/office/powerpoint/2010/main" val="1561340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chemeClr val="bg1"/>
                </a:solidFill>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baseline="0">
                <a:solidFill>
                  <a:schemeClr val="bg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8D28C461-DBD8-4480-877B-03D61484A303}" type="datetimeFigureOut">
              <a:rPr lang="pt-BR" smtClean="0"/>
              <a:t>27/10/2023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86D4AFF-8437-4C9B-8E98-0CDAE2851790}" type="slidenum">
              <a:rPr lang="pt-BR" smtClean="0"/>
              <a:t>‹nº›</a:t>
            </a:fld>
            <a:endParaRPr lang="pt-BR"/>
          </a:p>
        </p:txBody>
      </p:sp>
    </p:spTree>
    <p:extLst>
      <p:ext uri="{BB962C8B-B14F-4D97-AF65-F5344CB8AC3E}">
        <p14:creationId xmlns:p14="http://schemas.microsoft.com/office/powerpoint/2010/main" val="229031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94198"/>
            <a:ext cx="9692640" cy="1397124"/>
          </a:xfrm>
          <a:prstGeom prst="rect">
            <a:avLst/>
          </a:prstGeom>
        </p:spPr>
        <p:txBody>
          <a:bodyPr vert="horz" lIns="91440" tIns="27432" rIns="91440" bIns="45720" rtlCol="0" anchor="b">
            <a:normAutofit/>
          </a:bodyPr>
          <a:lstStyle/>
          <a:p>
            <a:r>
              <a:rPr lang="pt-BR"/>
              <a:t>Clique para editar o título mestre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accent1">
                    <a:lumMod val="40000"/>
                    <a:lumOff val="60000"/>
                  </a:schemeClr>
                </a:solidFill>
              </a:defRPr>
            </a:lvl1pPr>
          </a:lstStyle>
          <a:p>
            <a:fld id="{8D28C461-DBD8-4480-877B-03D61484A303}" type="datetimeFigureOut">
              <a:rPr lang="pt-BR" smtClean="0"/>
              <a:t>27/10/2023</a:t>
            </a:fld>
            <a:endParaRPr lang="pt-BR"/>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accent1">
                    <a:lumMod val="40000"/>
                    <a:lumOff val="60000"/>
                  </a:schemeClr>
                </a:solidFill>
              </a:defRPr>
            </a:lvl1pPr>
          </a:lstStyle>
          <a:p>
            <a:endParaRPr lang="pt-BR"/>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accent1">
                    <a:lumMod val="60000"/>
                    <a:lumOff val="40000"/>
                  </a:schemeClr>
                </a:solidFill>
                <a:latin typeface="+mj-lt"/>
              </a:defRPr>
            </a:lvl1pPr>
          </a:lstStyle>
          <a:p>
            <a:fld id="{486D4AFF-8437-4C9B-8E98-0CDAE2851790}" type="slidenum">
              <a:rPr lang="pt-BR" smtClean="0"/>
              <a:t>‹nº›</a:t>
            </a:fld>
            <a:endParaRPr lang="pt-BR"/>
          </a:p>
        </p:txBody>
      </p:sp>
    </p:spTree>
    <p:extLst>
      <p:ext uri="{BB962C8B-B14F-4D97-AF65-F5344CB8AC3E}">
        <p14:creationId xmlns:p14="http://schemas.microsoft.com/office/powerpoint/2010/main" val="39710830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dx.doi.org/10.1287/mnsc.36.3.26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dirty="0" err="1"/>
              <a:t>Reply</a:t>
            </a:r>
            <a:r>
              <a:rPr lang="pt-BR" dirty="0"/>
              <a:t> </a:t>
            </a:r>
            <a:r>
              <a:rPr lang="pt-BR" dirty="0" err="1"/>
              <a:t>to</a:t>
            </a:r>
            <a:br>
              <a:rPr lang="pt-BR" dirty="0"/>
            </a:br>
            <a:r>
              <a:rPr lang="pt-BR" dirty="0"/>
              <a:t>“</a:t>
            </a:r>
            <a:r>
              <a:rPr lang="pt-BR" dirty="0" err="1"/>
              <a:t>Remarks</a:t>
            </a:r>
            <a:r>
              <a:rPr lang="pt-BR" dirty="0"/>
              <a:t> </a:t>
            </a:r>
            <a:r>
              <a:rPr lang="pt-BR" dirty="0" err="1"/>
              <a:t>on</a:t>
            </a:r>
            <a:r>
              <a:rPr lang="pt-BR" dirty="0"/>
              <a:t> </a:t>
            </a:r>
            <a:r>
              <a:rPr lang="pt-BR" dirty="0" err="1"/>
              <a:t>the</a:t>
            </a:r>
            <a:r>
              <a:rPr lang="pt-BR" dirty="0"/>
              <a:t> </a:t>
            </a:r>
            <a:r>
              <a:rPr lang="pt-BR" dirty="0" err="1"/>
              <a:t>Analytic</a:t>
            </a:r>
            <a:r>
              <a:rPr lang="pt-BR" dirty="0"/>
              <a:t> </a:t>
            </a:r>
            <a:r>
              <a:rPr lang="pt-BR" dirty="0" err="1"/>
              <a:t>Hierarchy</a:t>
            </a:r>
            <a:r>
              <a:rPr lang="pt-BR" dirty="0"/>
              <a:t> </a:t>
            </a:r>
            <a:r>
              <a:rPr lang="pt-BR" dirty="0" err="1"/>
              <a:t>Process</a:t>
            </a:r>
            <a:r>
              <a:rPr lang="pt-BR" dirty="0"/>
              <a:t>”</a:t>
            </a:r>
            <a:br>
              <a:rPr lang="pt-BR" dirty="0"/>
            </a:br>
            <a:r>
              <a:rPr lang="pt-BR" dirty="0" err="1"/>
              <a:t>by</a:t>
            </a:r>
            <a:r>
              <a:rPr lang="pt-BR" dirty="0"/>
              <a:t> J. S. </a:t>
            </a:r>
            <a:r>
              <a:rPr lang="pt-BR" dirty="0" err="1"/>
              <a:t>Dyer</a:t>
            </a:r>
            <a:endParaRPr lang="pt-BR" dirty="0"/>
          </a:p>
        </p:txBody>
      </p:sp>
      <p:pic>
        <p:nvPicPr>
          <p:cNvPr id="3" name="Picture 2" descr="Image result for logo poli usp">
            <a:extLst>
              <a:ext uri="{FF2B5EF4-FFF2-40B4-BE49-F238E27FC236}">
                <a16:creationId xmlns:a16="http://schemas.microsoft.com/office/drawing/2014/main" id="{A0601FC2-0F78-49E4-81A1-990E6AD4C690}"/>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253946" y="0"/>
            <a:ext cx="962437"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3415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Comments on Dyer proposed method</a:t>
            </a:r>
          </a:p>
        </p:txBody>
      </p:sp>
      <p:sp>
        <p:nvSpPr>
          <p:cNvPr id="3" name="Espaço Reservado para Conteúdo 2"/>
          <p:cNvSpPr>
            <a:spLocks noGrp="1"/>
          </p:cNvSpPr>
          <p:nvPr>
            <p:ph idx="1"/>
          </p:nvPr>
        </p:nvSpPr>
        <p:spPr>
          <a:xfrm>
            <a:off x="457200" y="1828800"/>
            <a:ext cx="10858500" cy="4351337"/>
          </a:xfrm>
        </p:spPr>
        <p:txBody>
          <a:bodyPr>
            <a:normAutofit/>
          </a:bodyPr>
          <a:lstStyle/>
          <a:p>
            <a:pPr algn="just"/>
            <a:r>
              <a:rPr lang="en-US" sz="2400" dirty="0"/>
              <a:t>Dyer: </a:t>
            </a:r>
            <a:r>
              <a:rPr lang="en-US" sz="2400" i="1" dirty="0"/>
              <a:t>A remarkable observation regarding this controversy about the phenomenon of rank reversal in the AHP is that a simple solution does exist… This solution is appropriate </a:t>
            </a:r>
            <a:r>
              <a:rPr lang="en-US" sz="2400" b="1" i="1" dirty="0">
                <a:ln w="12700">
                  <a:solidFill>
                    <a:schemeClr val="accent3">
                      <a:lumMod val="50000"/>
                    </a:schemeClr>
                  </a:solidFill>
                  <a:prstDash val="solid"/>
                </a:ln>
                <a:solidFill>
                  <a:schemeClr val="bg2">
                    <a:lumMod val="50000"/>
                  </a:schemeClr>
                </a:solidFill>
                <a:effectLst>
                  <a:innerShdw blurRad="177800">
                    <a:schemeClr val="accent3">
                      <a:lumMod val="50000"/>
                    </a:schemeClr>
                  </a:innerShdw>
                </a:effectLst>
              </a:rPr>
              <a:t>as long as the criteria used </a:t>
            </a:r>
            <a:r>
              <a:rPr lang="en-US" sz="2400" i="1" dirty="0"/>
              <a:t>in application of AHP </a:t>
            </a:r>
            <a:r>
              <a:rPr lang="en-US" sz="2400" b="1" i="1" dirty="0">
                <a:ln w="12700">
                  <a:solidFill>
                    <a:schemeClr val="accent3">
                      <a:lumMod val="50000"/>
                    </a:schemeClr>
                  </a:solidFill>
                  <a:prstDash val="solid"/>
                </a:ln>
                <a:solidFill>
                  <a:schemeClr val="bg2">
                    <a:lumMod val="50000"/>
                  </a:schemeClr>
                </a:solidFill>
                <a:effectLst>
                  <a:innerShdw blurRad="177800">
                    <a:schemeClr val="accent3">
                      <a:lumMod val="50000"/>
                    </a:schemeClr>
                  </a:innerShdw>
                </a:effectLst>
              </a:rPr>
              <a:t>satisfy the property of difference independence</a:t>
            </a:r>
            <a:r>
              <a:rPr lang="en-US" sz="2400" i="1" dirty="0"/>
              <a:t>…</a:t>
            </a:r>
          </a:p>
          <a:p>
            <a:pPr algn="just"/>
            <a:endParaRPr lang="en-US" sz="2400" i="1" dirty="0"/>
          </a:p>
          <a:p>
            <a:pPr algn="just"/>
            <a:r>
              <a:rPr lang="en-US" sz="2400" dirty="0"/>
              <a:t>Harker and Vargas:</a:t>
            </a:r>
            <a:r>
              <a:rPr lang="en-US" sz="2400" i="1" dirty="0"/>
              <a:t> The method proposed by Dyer does not truly capture the ranking of alternatives when scales with a standard unit are available to measure alternatives according to criteria.</a:t>
            </a:r>
          </a:p>
        </p:txBody>
      </p:sp>
      <p:pic>
        <p:nvPicPr>
          <p:cNvPr id="5" name="Picture 2" descr="Image result for logo poli usp">
            <a:extLst>
              <a:ext uri="{FF2B5EF4-FFF2-40B4-BE49-F238E27FC236}">
                <a16:creationId xmlns:a16="http://schemas.microsoft.com/office/drawing/2014/main" id="{A0601FC2-0F78-49E4-81A1-990E6AD4C690}"/>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253946" y="0"/>
            <a:ext cx="962437"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1880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Comments on Dyer proposed method</a:t>
            </a:r>
          </a:p>
        </p:txBody>
      </p:sp>
      <p:sp>
        <p:nvSpPr>
          <p:cNvPr id="3" name="Espaço Reservado para Conteúdo 2"/>
          <p:cNvSpPr>
            <a:spLocks noGrp="1"/>
          </p:cNvSpPr>
          <p:nvPr>
            <p:ph idx="1"/>
          </p:nvPr>
        </p:nvSpPr>
        <p:spPr>
          <a:xfrm>
            <a:off x="838200" y="1804278"/>
            <a:ext cx="10515600" cy="4389438"/>
          </a:xfrm>
        </p:spPr>
        <p:txBody>
          <a:bodyPr>
            <a:noAutofit/>
          </a:bodyPr>
          <a:lstStyle/>
          <a:p>
            <a:pPr marL="0" indent="0" algn="just">
              <a:buNone/>
            </a:pPr>
            <a:r>
              <a:rPr lang="en-US" sz="2400" dirty="0"/>
              <a:t>What happens when no scale exist (and hence the AHP relative scales are used)?</a:t>
            </a:r>
          </a:p>
          <a:p>
            <a:pPr marL="0" indent="0" algn="just">
              <a:buNone/>
            </a:pPr>
            <a:endParaRPr lang="en-US" sz="2400" dirty="0"/>
          </a:p>
          <a:p>
            <a:pPr marL="0" indent="0" algn="just">
              <a:buNone/>
            </a:pPr>
            <a:endParaRPr lang="en-US" sz="2400" dirty="0"/>
          </a:p>
          <a:p>
            <a:pPr marL="0" indent="0" algn="just">
              <a:buNone/>
            </a:pPr>
            <a:endParaRPr lang="en-US" sz="2400" dirty="0"/>
          </a:p>
          <a:p>
            <a:pPr marL="0" indent="0" algn="just">
              <a:buNone/>
            </a:pPr>
            <a:endParaRPr lang="en-US" sz="2400" dirty="0"/>
          </a:p>
          <a:p>
            <a:pPr marL="0" indent="0" algn="just">
              <a:buNone/>
            </a:pPr>
            <a:endParaRPr lang="en-US" sz="2400" dirty="0"/>
          </a:p>
          <a:p>
            <a:pPr marL="0" indent="0" algn="just">
              <a:buNone/>
            </a:pPr>
            <a:r>
              <a:rPr lang="en-US" sz="2400" i="1" dirty="0"/>
              <a:t>The authors calculated the weights, for criteria and alternative, and obtained rank using the method given by AHP</a:t>
            </a:r>
          </a:p>
        </p:txBody>
      </p:sp>
      <p:pic>
        <p:nvPicPr>
          <p:cNvPr id="4" name="Imagem 3"/>
          <p:cNvPicPr>
            <a:picLocks noChangeAspect="1"/>
          </p:cNvPicPr>
          <p:nvPr/>
        </p:nvPicPr>
        <p:blipFill>
          <a:blip r:embed="rId3"/>
          <a:stretch>
            <a:fillRect/>
          </a:stretch>
        </p:blipFill>
        <p:spPr>
          <a:xfrm>
            <a:off x="838200" y="2621566"/>
            <a:ext cx="3840754" cy="2354394"/>
          </a:xfrm>
          <a:prstGeom prst="rect">
            <a:avLst/>
          </a:prstGeom>
          <a:ln>
            <a:solidFill>
              <a:schemeClr val="bg2">
                <a:lumMod val="50000"/>
              </a:schemeClr>
            </a:solidFill>
          </a:ln>
        </p:spPr>
      </p:pic>
      <p:pic>
        <p:nvPicPr>
          <p:cNvPr id="5" name="Imagem 4"/>
          <p:cNvPicPr>
            <a:picLocks noChangeAspect="1"/>
          </p:cNvPicPr>
          <p:nvPr/>
        </p:nvPicPr>
        <p:blipFill>
          <a:blip r:embed="rId4"/>
          <a:stretch>
            <a:fillRect/>
          </a:stretch>
        </p:blipFill>
        <p:spPr>
          <a:xfrm>
            <a:off x="4967458" y="2674806"/>
            <a:ext cx="2390327" cy="1171729"/>
          </a:xfrm>
          <a:prstGeom prst="rect">
            <a:avLst/>
          </a:prstGeom>
        </p:spPr>
      </p:pic>
      <p:pic>
        <p:nvPicPr>
          <p:cNvPr id="6" name="Imagem 5"/>
          <p:cNvPicPr>
            <a:picLocks noChangeAspect="1"/>
          </p:cNvPicPr>
          <p:nvPr/>
        </p:nvPicPr>
        <p:blipFill>
          <a:blip r:embed="rId5"/>
          <a:stretch>
            <a:fillRect/>
          </a:stretch>
        </p:blipFill>
        <p:spPr>
          <a:xfrm>
            <a:off x="7646290" y="2674806"/>
            <a:ext cx="3579622" cy="1487635"/>
          </a:xfrm>
          <a:prstGeom prst="rect">
            <a:avLst/>
          </a:prstGeom>
          <a:ln>
            <a:solidFill>
              <a:schemeClr val="bg2">
                <a:lumMod val="50000"/>
              </a:schemeClr>
            </a:solidFill>
          </a:ln>
        </p:spPr>
      </p:pic>
      <p:pic>
        <p:nvPicPr>
          <p:cNvPr id="8" name="Picture 2" descr="Image result for logo poli usp">
            <a:extLst>
              <a:ext uri="{FF2B5EF4-FFF2-40B4-BE49-F238E27FC236}">
                <a16:creationId xmlns:a16="http://schemas.microsoft.com/office/drawing/2014/main" id="{A0601FC2-0F78-49E4-81A1-990E6AD4C690}"/>
              </a:ext>
            </a:extLst>
          </p:cNvPr>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11253946" y="0"/>
            <a:ext cx="962437"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4945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descr="Resultado de imagem para ppgeps ufsca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36101" y="-6335"/>
            <a:ext cx="2770187" cy="1073837"/>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title"/>
          </p:nvPr>
        </p:nvSpPr>
        <p:spPr/>
        <p:txBody>
          <a:bodyPr/>
          <a:lstStyle/>
          <a:p>
            <a:r>
              <a:rPr lang="en-US" dirty="0"/>
              <a:t>Comments on Dyer proposed method</a:t>
            </a:r>
          </a:p>
        </p:txBody>
      </p:sp>
      <p:sp>
        <p:nvSpPr>
          <p:cNvPr id="3" name="Espaço Reservado para Conteúdo 2"/>
          <p:cNvSpPr>
            <a:spLocks noGrp="1"/>
          </p:cNvSpPr>
          <p:nvPr>
            <p:ph idx="1"/>
          </p:nvPr>
        </p:nvSpPr>
        <p:spPr>
          <a:xfrm>
            <a:off x="485775" y="1804278"/>
            <a:ext cx="10868025" cy="4367922"/>
          </a:xfrm>
        </p:spPr>
        <p:txBody>
          <a:bodyPr>
            <a:noAutofit/>
          </a:bodyPr>
          <a:lstStyle/>
          <a:p>
            <a:pPr marL="0" indent="0" algn="just">
              <a:buNone/>
            </a:pPr>
            <a:r>
              <a:rPr lang="en-US" sz="2400" dirty="0"/>
              <a:t>What happens when no scale exist (and hence the AHP relative scales are used)?</a:t>
            </a:r>
          </a:p>
          <a:p>
            <a:pPr marL="0" indent="0" algn="just">
              <a:buNone/>
            </a:pPr>
            <a:endParaRPr lang="en-US" sz="2400" dirty="0"/>
          </a:p>
          <a:p>
            <a:pPr marL="0" indent="0" algn="just">
              <a:buNone/>
            </a:pPr>
            <a:endParaRPr lang="en-US" sz="2400" dirty="0"/>
          </a:p>
          <a:p>
            <a:pPr marL="0" indent="0" algn="just">
              <a:buNone/>
            </a:pPr>
            <a:endParaRPr lang="en-US" sz="2400" dirty="0"/>
          </a:p>
          <a:p>
            <a:pPr marL="0" indent="0" algn="just">
              <a:buNone/>
            </a:pPr>
            <a:endParaRPr lang="en-US" sz="2400" dirty="0"/>
          </a:p>
          <a:p>
            <a:pPr marL="0" indent="0" algn="just">
              <a:buNone/>
            </a:pPr>
            <a:endParaRPr lang="en-US" sz="2400" dirty="0"/>
          </a:p>
          <a:p>
            <a:pPr marL="0" indent="0" algn="just">
              <a:buNone/>
            </a:pPr>
            <a:r>
              <a:rPr lang="en-US" sz="2400" i="1" dirty="0"/>
              <a:t>Then they calculated the utilities for each alternative, using </a:t>
            </a:r>
            <a:r>
              <a:rPr lang="en-US" sz="2400" b="1" i="1" dirty="0">
                <a:ln w="12700">
                  <a:solidFill>
                    <a:schemeClr val="accent3">
                      <a:lumMod val="50000"/>
                    </a:schemeClr>
                  </a:solidFill>
                  <a:prstDash val="solid"/>
                </a:ln>
                <a:solidFill>
                  <a:schemeClr val="bg2">
                    <a:lumMod val="50000"/>
                  </a:schemeClr>
                </a:solidFill>
                <a:effectLst>
                  <a:innerShdw blurRad="177800">
                    <a:schemeClr val="accent3">
                      <a:lumMod val="50000"/>
                    </a:schemeClr>
                  </a:innerShdw>
                </a:effectLst>
              </a:rPr>
              <a:t>the method proposed by Dyer.</a:t>
            </a:r>
          </a:p>
        </p:txBody>
      </p:sp>
      <p:pic>
        <p:nvPicPr>
          <p:cNvPr id="7" name="Imagem 6"/>
          <p:cNvPicPr>
            <a:picLocks noChangeAspect="1"/>
          </p:cNvPicPr>
          <p:nvPr/>
        </p:nvPicPr>
        <p:blipFill>
          <a:blip r:embed="rId4"/>
          <a:stretch>
            <a:fillRect/>
          </a:stretch>
        </p:blipFill>
        <p:spPr>
          <a:xfrm>
            <a:off x="1123443" y="2628785"/>
            <a:ext cx="8850240" cy="1986077"/>
          </a:xfrm>
          <a:prstGeom prst="rect">
            <a:avLst/>
          </a:prstGeom>
        </p:spPr>
      </p:pic>
      <p:sp>
        <p:nvSpPr>
          <p:cNvPr id="8" name="Retângulo 7"/>
          <p:cNvSpPr/>
          <p:nvPr/>
        </p:nvSpPr>
        <p:spPr>
          <a:xfrm>
            <a:off x="7472363" y="2628785"/>
            <a:ext cx="2501320" cy="1986077"/>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2929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Comments on Dyer proposed method</a:t>
            </a:r>
          </a:p>
        </p:txBody>
      </p:sp>
      <p:sp>
        <p:nvSpPr>
          <p:cNvPr id="3" name="Espaço Reservado para Conteúdo 2"/>
          <p:cNvSpPr>
            <a:spLocks noGrp="1"/>
          </p:cNvSpPr>
          <p:nvPr>
            <p:ph idx="1"/>
          </p:nvPr>
        </p:nvSpPr>
        <p:spPr>
          <a:xfrm>
            <a:off x="529081" y="1804278"/>
            <a:ext cx="10658031" cy="4389438"/>
          </a:xfrm>
        </p:spPr>
        <p:txBody>
          <a:bodyPr>
            <a:normAutofit/>
          </a:bodyPr>
          <a:lstStyle/>
          <a:p>
            <a:pPr marL="0" indent="0" algn="just">
              <a:buNone/>
            </a:pPr>
            <a:r>
              <a:rPr lang="en-US" sz="2400" dirty="0"/>
              <a:t>What happens when no scale exist (and hence the AHP relative scales are used)?</a:t>
            </a:r>
            <a:endParaRPr lang="en-US" sz="2400" i="1" dirty="0"/>
          </a:p>
          <a:p>
            <a:pPr marL="0" indent="0" algn="just">
              <a:buNone/>
            </a:pPr>
            <a:r>
              <a:rPr lang="en-US" sz="2400" i="1" dirty="0"/>
              <a:t>We can see that as utilities do not produce the same rank as the relative weights (which give the true rank for the alternatives). Dyer does not show us how to deal with cases like this, where the scales have no definite unity and we need to generate the relative weights. In this case, it is acceptable to use rank reversal because the result depends on those considered.</a:t>
            </a:r>
          </a:p>
        </p:txBody>
      </p:sp>
      <p:pic>
        <p:nvPicPr>
          <p:cNvPr id="7" name="Imagem 6"/>
          <p:cNvPicPr>
            <a:picLocks noChangeAspect="1"/>
          </p:cNvPicPr>
          <p:nvPr/>
        </p:nvPicPr>
        <p:blipFill rotWithShape="1">
          <a:blip r:embed="rId3"/>
          <a:srcRect l="74320" t="17985" b="2115"/>
          <a:stretch/>
        </p:blipFill>
        <p:spPr>
          <a:xfrm>
            <a:off x="6752118" y="5071106"/>
            <a:ext cx="2272720" cy="1586869"/>
          </a:xfrm>
          <a:prstGeom prst="rect">
            <a:avLst/>
          </a:prstGeom>
          <a:ln>
            <a:solidFill>
              <a:schemeClr val="bg2">
                <a:lumMod val="50000"/>
              </a:schemeClr>
            </a:solidFill>
          </a:ln>
        </p:spPr>
      </p:pic>
      <p:pic>
        <p:nvPicPr>
          <p:cNvPr id="5" name="Imagem 4"/>
          <p:cNvPicPr>
            <a:picLocks noChangeAspect="1"/>
          </p:cNvPicPr>
          <p:nvPr/>
        </p:nvPicPr>
        <p:blipFill>
          <a:blip r:embed="rId4"/>
          <a:stretch>
            <a:fillRect/>
          </a:stretch>
        </p:blipFill>
        <p:spPr>
          <a:xfrm>
            <a:off x="2633345" y="5071106"/>
            <a:ext cx="3579622" cy="1487635"/>
          </a:xfrm>
          <a:prstGeom prst="rect">
            <a:avLst/>
          </a:prstGeom>
          <a:ln>
            <a:solidFill>
              <a:schemeClr val="bg2">
                <a:lumMod val="50000"/>
              </a:schemeClr>
            </a:solidFill>
          </a:ln>
        </p:spPr>
      </p:pic>
      <p:pic>
        <p:nvPicPr>
          <p:cNvPr id="8" name="Picture 2" descr="Image result for logo poli usp">
            <a:extLst>
              <a:ext uri="{FF2B5EF4-FFF2-40B4-BE49-F238E27FC236}">
                <a16:creationId xmlns:a16="http://schemas.microsoft.com/office/drawing/2014/main" id="{A0601FC2-0F78-49E4-81A1-990E6AD4C690}"/>
              </a:ext>
            </a:extLst>
          </p:cNvPr>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11253946" y="0"/>
            <a:ext cx="962437"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356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3D1FE3-765B-A89C-7AE8-D7446E276619}"/>
              </a:ext>
            </a:extLst>
          </p:cNvPr>
          <p:cNvSpPr>
            <a:spLocks noGrp="1"/>
          </p:cNvSpPr>
          <p:nvPr>
            <p:ph type="title"/>
          </p:nvPr>
        </p:nvSpPr>
        <p:spPr>
          <a:xfrm>
            <a:off x="1261872" y="294198"/>
            <a:ext cx="9692640" cy="859353"/>
          </a:xfrm>
        </p:spPr>
        <p:txBody>
          <a:bodyPr/>
          <a:lstStyle/>
          <a:p>
            <a:r>
              <a:rPr lang="pt-BR" dirty="0" err="1"/>
              <a:t>Summary</a:t>
            </a:r>
            <a:r>
              <a:rPr lang="pt-BR" dirty="0"/>
              <a:t> </a:t>
            </a:r>
            <a:r>
              <a:rPr lang="pt-BR" dirty="0" err="1"/>
              <a:t>about</a:t>
            </a:r>
            <a:r>
              <a:rPr lang="pt-BR" dirty="0"/>
              <a:t> </a:t>
            </a:r>
            <a:r>
              <a:rPr lang="pt-BR" dirty="0" err="1"/>
              <a:t>criticism</a:t>
            </a:r>
            <a:r>
              <a:rPr lang="pt-BR" dirty="0"/>
              <a:t> </a:t>
            </a:r>
            <a:r>
              <a:rPr lang="pt-BR" dirty="0" err="1"/>
              <a:t>on</a:t>
            </a:r>
            <a:r>
              <a:rPr lang="pt-BR"/>
              <a:t> AHP</a:t>
            </a:r>
            <a:endParaRPr lang="pt-BR" dirty="0"/>
          </a:p>
        </p:txBody>
      </p:sp>
      <p:sp>
        <p:nvSpPr>
          <p:cNvPr id="3" name="Espaço Reservado para Conteúdo 2">
            <a:extLst>
              <a:ext uri="{FF2B5EF4-FFF2-40B4-BE49-F238E27FC236}">
                <a16:creationId xmlns:a16="http://schemas.microsoft.com/office/drawing/2014/main" id="{F4BFFE44-93C3-2D9F-7265-A144165A1F3D}"/>
              </a:ext>
            </a:extLst>
          </p:cNvPr>
          <p:cNvSpPr>
            <a:spLocks noGrp="1"/>
          </p:cNvSpPr>
          <p:nvPr>
            <p:ph idx="1"/>
          </p:nvPr>
        </p:nvSpPr>
        <p:spPr>
          <a:xfrm>
            <a:off x="1249680" y="1153550"/>
            <a:ext cx="10018542" cy="5704449"/>
          </a:xfrm>
        </p:spPr>
        <p:txBody>
          <a:bodyPr>
            <a:noAutofit/>
          </a:bodyPr>
          <a:lstStyle/>
          <a:p>
            <a:r>
              <a:rPr lang="pt-BR" sz="2500" b="1" dirty="0" err="1"/>
              <a:t>Scale</a:t>
            </a:r>
            <a:r>
              <a:rPr lang="pt-BR" sz="2500" b="1" dirty="0"/>
              <a:t> : </a:t>
            </a:r>
          </a:p>
          <a:p>
            <a:pPr lvl="1"/>
            <a:r>
              <a:rPr lang="pt-BR" sz="2500" dirty="0" err="1"/>
              <a:t>Lack</a:t>
            </a:r>
            <a:r>
              <a:rPr lang="pt-BR" sz="2500" dirty="0"/>
              <a:t> </a:t>
            </a:r>
            <a:r>
              <a:rPr lang="pt-BR" sz="2500" dirty="0" err="1"/>
              <a:t>of</a:t>
            </a:r>
            <a:r>
              <a:rPr lang="pt-BR" sz="2500" dirty="0"/>
              <a:t> </a:t>
            </a:r>
            <a:r>
              <a:rPr lang="pt-BR" sz="2500" dirty="0" err="1"/>
              <a:t>reference</a:t>
            </a:r>
            <a:r>
              <a:rPr lang="pt-BR" sz="2500" dirty="0"/>
              <a:t> point</a:t>
            </a:r>
          </a:p>
          <a:p>
            <a:pPr lvl="1"/>
            <a:r>
              <a:rPr lang="pt-BR" sz="2500" dirty="0" err="1"/>
              <a:t>Ambiguity</a:t>
            </a:r>
            <a:r>
              <a:rPr lang="pt-BR" sz="2500" dirty="0"/>
              <a:t> (</a:t>
            </a:r>
            <a:r>
              <a:rPr lang="pt-BR" sz="2500" dirty="0" err="1"/>
              <a:t>ratio</a:t>
            </a:r>
            <a:r>
              <a:rPr lang="pt-BR" sz="2500" dirty="0"/>
              <a:t> </a:t>
            </a:r>
            <a:r>
              <a:rPr lang="pt-BR" sz="2500" dirty="0" err="1"/>
              <a:t>scale</a:t>
            </a:r>
            <a:r>
              <a:rPr lang="pt-BR" sz="2500" dirty="0"/>
              <a:t>)</a:t>
            </a:r>
          </a:p>
          <a:p>
            <a:pPr lvl="1"/>
            <a:endParaRPr lang="pt-BR" sz="1000" dirty="0"/>
          </a:p>
          <a:p>
            <a:r>
              <a:rPr lang="pt-BR" sz="2500" b="1" dirty="0" err="1"/>
              <a:t>Axiom</a:t>
            </a:r>
            <a:r>
              <a:rPr lang="pt-BR" sz="2500" b="1" dirty="0"/>
              <a:t>: </a:t>
            </a:r>
            <a:r>
              <a:rPr lang="pt-BR" sz="2500" dirty="0" err="1"/>
              <a:t>There</a:t>
            </a:r>
            <a:r>
              <a:rPr lang="pt-BR" sz="2500" dirty="0"/>
              <a:t> </a:t>
            </a:r>
            <a:r>
              <a:rPr lang="pt-BR" sz="2500" dirty="0" err="1"/>
              <a:t>is</a:t>
            </a:r>
            <a:r>
              <a:rPr lang="pt-BR" sz="2500" dirty="0"/>
              <a:t> no </a:t>
            </a:r>
            <a:r>
              <a:rPr lang="pt-BR" sz="2500" dirty="0" err="1"/>
              <a:t>Transitivity</a:t>
            </a:r>
            <a:r>
              <a:rPr lang="pt-BR" sz="2500" dirty="0"/>
              <a:t> </a:t>
            </a:r>
            <a:r>
              <a:rPr lang="pt-BR" sz="2500" dirty="0" err="1"/>
              <a:t>and</a:t>
            </a:r>
            <a:r>
              <a:rPr lang="pt-BR" sz="2500" dirty="0"/>
              <a:t> use </a:t>
            </a:r>
            <a:r>
              <a:rPr lang="pt-BR" sz="2500" dirty="0" err="1"/>
              <a:t>mathematical</a:t>
            </a:r>
            <a:r>
              <a:rPr lang="pt-BR" sz="2500" dirty="0"/>
              <a:t> approach </a:t>
            </a:r>
            <a:r>
              <a:rPr lang="pt-BR" sz="2500" dirty="0" err="1"/>
              <a:t>to</a:t>
            </a:r>
            <a:r>
              <a:rPr lang="pt-BR" sz="2500" dirty="0"/>
              <a:t> </a:t>
            </a:r>
            <a:r>
              <a:rPr lang="pt-BR" sz="2500" dirty="0" err="1"/>
              <a:t>check</a:t>
            </a:r>
            <a:r>
              <a:rPr lang="pt-BR" sz="2500" dirty="0"/>
              <a:t> </a:t>
            </a:r>
            <a:r>
              <a:rPr lang="pt-BR" sz="2500" dirty="0" err="1"/>
              <a:t>the</a:t>
            </a:r>
            <a:r>
              <a:rPr lang="pt-BR" sz="2500" dirty="0"/>
              <a:t> </a:t>
            </a:r>
            <a:r>
              <a:rPr lang="pt-BR" sz="2500" dirty="0" err="1"/>
              <a:t>consistence</a:t>
            </a:r>
            <a:r>
              <a:rPr lang="pt-BR" sz="2500" dirty="0"/>
              <a:t> </a:t>
            </a:r>
            <a:r>
              <a:rPr lang="pt-BR" sz="2500" dirty="0" err="1"/>
              <a:t>among</a:t>
            </a:r>
            <a:r>
              <a:rPr lang="pt-BR" sz="2500" dirty="0"/>
              <a:t> responses. It </a:t>
            </a:r>
            <a:r>
              <a:rPr lang="pt-BR" sz="2500" dirty="0" err="1"/>
              <a:t>is</a:t>
            </a:r>
            <a:r>
              <a:rPr lang="pt-BR" sz="2500" dirty="0"/>
              <a:t> more a </a:t>
            </a:r>
            <a:r>
              <a:rPr lang="pt-BR" sz="2500" dirty="0" err="1"/>
              <a:t>mathematical</a:t>
            </a:r>
            <a:r>
              <a:rPr lang="pt-BR" sz="2500" dirty="0"/>
              <a:t> approach </a:t>
            </a:r>
            <a:r>
              <a:rPr lang="pt-BR" sz="2500" dirty="0" err="1"/>
              <a:t>than</a:t>
            </a:r>
            <a:r>
              <a:rPr lang="pt-BR" sz="2500" dirty="0"/>
              <a:t> </a:t>
            </a:r>
            <a:r>
              <a:rPr lang="pt-BR" sz="2500" dirty="0" err="1"/>
              <a:t>decision</a:t>
            </a:r>
            <a:r>
              <a:rPr lang="pt-BR" sz="2500" dirty="0"/>
              <a:t> </a:t>
            </a:r>
            <a:r>
              <a:rPr lang="pt-BR" sz="2500" dirty="0" err="1"/>
              <a:t>that</a:t>
            </a:r>
            <a:r>
              <a:rPr lang="pt-BR" sz="2500" dirty="0"/>
              <a:t> </a:t>
            </a:r>
            <a:r>
              <a:rPr lang="pt-BR" sz="2500" dirty="0" err="1"/>
              <a:t>deal</a:t>
            </a:r>
            <a:r>
              <a:rPr lang="pt-BR" sz="2500" dirty="0"/>
              <a:t> </a:t>
            </a:r>
            <a:r>
              <a:rPr lang="pt-BR" sz="2500" dirty="0" err="1"/>
              <a:t>with</a:t>
            </a:r>
            <a:r>
              <a:rPr lang="pt-BR" sz="2500" dirty="0"/>
              <a:t> </a:t>
            </a:r>
            <a:r>
              <a:rPr lang="pt-BR" sz="2500" dirty="0" err="1"/>
              <a:t>behavioural</a:t>
            </a:r>
            <a:r>
              <a:rPr lang="pt-BR" sz="2500" dirty="0"/>
              <a:t> </a:t>
            </a:r>
            <a:r>
              <a:rPr lang="pt-BR" sz="2500" dirty="0" err="1"/>
              <a:t>sense</a:t>
            </a:r>
            <a:r>
              <a:rPr lang="pt-BR" sz="2500" dirty="0"/>
              <a:t>. It </a:t>
            </a:r>
            <a:r>
              <a:rPr lang="pt-BR" sz="2500" dirty="0" err="1"/>
              <a:t>is</a:t>
            </a:r>
            <a:r>
              <a:rPr lang="pt-BR" sz="2500" dirty="0"/>
              <a:t> </a:t>
            </a:r>
            <a:r>
              <a:rPr lang="pt-BR" sz="2500" dirty="0" err="1"/>
              <a:t>not</a:t>
            </a:r>
            <a:r>
              <a:rPr lang="pt-BR" sz="2500" dirty="0"/>
              <a:t> base </a:t>
            </a:r>
            <a:r>
              <a:rPr lang="pt-BR" sz="2500" dirty="0" err="1"/>
              <a:t>on</a:t>
            </a:r>
            <a:r>
              <a:rPr lang="pt-BR" sz="2500" dirty="0"/>
              <a:t> </a:t>
            </a:r>
            <a:r>
              <a:rPr lang="pt-BR" sz="2500" dirty="0" err="1"/>
              <a:t>rationality</a:t>
            </a:r>
            <a:r>
              <a:rPr lang="pt-BR" sz="2500" dirty="0"/>
              <a:t> </a:t>
            </a:r>
            <a:r>
              <a:rPr lang="pt-BR" sz="2500" dirty="0" err="1"/>
              <a:t>properly</a:t>
            </a:r>
            <a:r>
              <a:rPr lang="pt-BR" sz="2500" dirty="0"/>
              <a:t>.</a:t>
            </a:r>
          </a:p>
          <a:p>
            <a:endParaRPr lang="pt-BR" sz="1000" dirty="0"/>
          </a:p>
          <a:p>
            <a:r>
              <a:rPr lang="pt-BR" sz="2500" b="1" dirty="0" err="1"/>
              <a:t>Criteria</a:t>
            </a:r>
            <a:r>
              <a:rPr lang="pt-BR" sz="2500" b="1" dirty="0"/>
              <a:t>:</a:t>
            </a:r>
          </a:p>
          <a:p>
            <a:pPr lvl="1"/>
            <a:r>
              <a:rPr lang="pt-BR" sz="2500" dirty="0" err="1"/>
              <a:t>Lack</a:t>
            </a:r>
            <a:r>
              <a:rPr lang="pt-BR" sz="2500" dirty="0"/>
              <a:t> </a:t>
            </a:r>
            <a:r>
              <a:rPr lang="pt-BR" sz="2500" dirty="0" err="1"/>
              <a:t>of</a:t>
            </a:r>
            <a:r>
              <a:rPr lang="pt-BR" sz="2500" dirty="0"/>
              <a:t> </a:t>
            </a:r>
            <a:r>
              <a:rPr lang="pt-BR" sz="2500" dirty="0" err="1"/>
              <a:t>anchors</a:t>
            </a:r>
            <a:r>
              <a:rPr lang="pt-BR" sz="2500" dirty="0"/>
              <a:t> (</a:t>
            </a:r>
            <a:r>
              <a:rPr lang="pt-BR" sz="2500" dirty="0" err="1"/>
              <a:t>reference</a:t>
            </a:r>
            <a:r>
              <a:rPr lang="pt-BR" sz="2500" dirty="0"/>
              <a:t> points)</a:t>
            </a:r>
          </a:p>
          <a:p>
            <a:pPr lvl="1"/>
            <a:r>
              <a:rPr lang="pt-BR" sz="2500" dirty="0"/>
              <a:t>Range </a:t>
            </a:r>
            <a:r>
              <a:rPr lang="pt-BR" sz="2500" dirty="0" err="1"/>
              <a:t>sensitivity</a:t>
            </a:r>
            <a:r>
              <a:rPr lang="pt-BR" sz="2500" dirty="0"/>
              <a:t> (MACBETH </a:t>
            </a:r>
            <a:r>
              <a:rPr lang="pt-BR" sz="2500" dirty="0" err="1"/>
              <a:t>is</a:t>
            </a:r>
            <a:r>
              <a:rPr lang="pt-BR" sz="2500" dirty="0"/>
              <a:t> </a:t>
            </a:r>
            <a:r>
              <a:rPr lang="pt-BR" sz="2500" dirty="0" err="1"/>
              <a:t>an</a:t>
            </a:r>
            <a:r>
              <a:rPr lang="pt-BR" sz="2500" dirty="0"/>
              <a:t> </a:t>
            </a:r>
            <a:r>
              <a:rPr lang="pt-BR" sz="2500" dirty="0" err="1"/>
              <a:t>alternative</a:t>
            </a:r>
            <a:r>
              <a:rPr lang="pt-BR" sz="2500" dirty="0"/>
              <a:t>)</a:t>
            </a:r>
          </a:p>
          <a:p>
            <a:pPr lvl="1"/>
            <a:endParaRPr lang="pt-BR" sz="1000" dirty="0"/>
          </a:p>
          <a:p>
            <a:r>
              <a:rPr lang="pt-BR" sz="2500" b="1" dirty="0" err="1"/>
              <a:t>Alternative</a:t>
            </a:r>
            <a:r>
              <a:rPr lang="pt-BR" sz="2500" b="1" dirty="0"/>
              <a:t>: </a:t>
            </a:r>
            <a:r>
              <a:rPr lang="pt-BR" sz="2500" dirty="0"/>
              <a:t>Rank </a:t>
            </a:r>
            <a:r>
              <a:rPr lang="pt-BR" sz="2500" dirty="0" err="1"/>
              <a:t>Reversal</a:t>
            </a:r>
            <a:r>
              <a:rPr lang="pt-BR" sz="2500" dirty="0"/>
              <a:t> in </a:t>
            </a:r>
            <a:r>
              <a:rPr lang="pt-BR" sz="2500" dirty="0" err="1"/>
              <a:t>the</a:t>
            </a:r>
            <a:r>
              <a:rPr lang="pt-BR" sz="2500" dirty="0"/>
              <a:t> </a:t>
            </a:r>
            <a:r>
              <a:rPr lang="pt-BR" sz="2500" dirty="0" err="1"/>
              <a:t>presence</a:t>
            </a:r>
            <a:r>
              <a:rPr lang="pt-BR" sz="2500" dirty="0"/>
              <a:t> </a:t>
            </a:r>
            <a:r>
              <a:rPr lang="pt-BR" sz="2500" dirty="0" err="1"/>
              <a:t>of</a:t>
            </a:r>
            <a:r>
              <a:rPr lang="pt-BR" sz="2500" dirty="0"/>
              <a:t> a new </a:t>
            </a:r>
            <a:r>
              <a:rPr lang="pt-BR" sz="2500" dirty="0" err="1"/>
              <a:t>alternative</a:t>
            </a:r>
            <a:r>
              <a:rPr lang="pt-BR" sz="2500" dirty="0"/>
              <a:t>.</a:t>
            </a:r>
          </a:p>
          <a:p>
            <a:pPr lvl="1"/>
            <a:endParaRPr lang="pt-BR" sz="2500" dirty="0"/>
          </a:p>
          <a:p>
            <a:pPr lvl="1"/>
            <a:endParaRPr lang="pt-BR" sz="2500" dirty="0"/>
          </a:p>
        </p:txBody>
      </p:sp>
    </p:spTree>
    <p:extLst>
      <p:ext uri="{BB962C8B-B14F-4D97-AF65-F5344CB8AC3E}">
        <p14:creationId xmlns:p14="http://schemas.microsoft.com/office/powerpoint/2010/main" val="1565890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350169-F6FC-0E46-8B9C-7B765C019A21}"/>
              </a:ext>
            </a:extLst>
          </p:cNvPr>
          <p:cNvSpPr>
            <a:spLocks noGrp="1"/>
          </p:cNvSpPr>
          <p:nvPr>
            <p:ph type="title"/>
          </p:nvPr>
        </p:nvSpPr>
        <p:spPr/>
        <p:txBody>
          <a:bodyPr/>
          <a:lstStyle/>
          <a:p>
            <a:r>
              <a:rPr lang="pt-BR" dirty="0"/>
              <a:t>MCDA</a:t>
            </a:r>
          </a:p>
        </p:txBody>
      </p:sp>
      <p:sp>
        <p:nvSpPr>
          <p:cNvPr id="3" name="Espaço Reservado para Conteúdo 2">
            <a:extLst>
              <a:ext uri="{FF2B5EF4-FFF2-40B4-BE49-F238E27FC236}">
                <a16:creationId xmlns:a16="http://schemas.microsoft.com/office/drawing/2014/main" id="{B0578A40-59D2-3EA8-ABE3-9A16530DF99D}"/>
              </a:ext>
            </a:extLst>
          </p:cNvPr>
          <p:cNvSpPr>
            <a:spLocks noGrp="1"/>
          </p:cNvSpPr>
          <p:nvPr>
            <p:ph idx="1"/>
          </p:nvPr>
        </p:nvSpPr>
        <p:spPr>
          <a:xfrm>
            <a:off x="973701" y="1828800"/>
            <a:ext cx="9692639" cy="4735002"/>
          </a:xfrm>
        </p:spPr>
        <p:txBody>
          <a:bodyPr/>
          <a:lstStyle/>
          <a:p>
            <a:pPr marL="0" indent="0">
              <a:buNone/>
            </a:pPr>
            <a:r>
              <a:rPr lang="pt-BR" b="1" dirty="0"/>
              <a:t>PREFERENCE        +        CHOICE          =           </a:t>
            </a:r>
            <a:r>
              <a:rPr lang="pt-BR" sz="3000" b="1" dirty="0"/>
              <a:t>MCDA </a:t>
            </a:r>
            <a:r>
              <a:rPr lang="pt-BR" sz="3000" b="1" dirty="0" err="1"/>
              <a:t>Methods</a:t>
            </a:r>
            <a:endParaRPr lang="pt-BR" sz="3000" b="1" dirty="0"/>
          </a:p>
        </p:txBody>
      </p:sp>
      <p:sp>
        <p:nvSpPr>
          <p:cNvPr id="4" name="Seta: para Baixo 3">
            <a:extLst>
              <a:ext uri="{FF2B5EF4-FFF2-40B4-BE49-F238E27FC236}">
                <a16:creationId xmlns:a16="http://schemas.microsoft.com/office/drawing/2014/main" id="{9B0E2C37-A8C0-AB31-0E20-F4638579B3C8}"/>
              </a:ext>
            </a:extLst>
          </p:cNvPr>
          <p:cNvSpPr/>
          <p:nvPr/>
        </p:nvSpPr>
        <p:spPr>
          <a:xfrm>
            <a:off x="1828793" y="2391508"/>
            <a:ext cx="506437" cy="103749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a:extLst>
              <a:ext uri="{FF2B5EF4-FFF2-40B4-BE49-F238E27FC236}">
                <a16:creationId xmlns:a16="http://schemas.microsoft.com/office/drawing/2014/main" id="{FBE0A880-D2B3-4801-8516-E55B8A0983C8}"/>
              </a:ext>
            </a:extLst>
          </p:cNvPr>
          <p:cNvSpPr txBox="1"/>
          <p:nvPr/>
        </p:nvSpPr>
        <p:spPr>
          <a:xfrm>
            <a:off x="1041014" y="3753181"/>
            <a:ext cx="2274037" cy="861774"/>
          </a:xfrm>
          <a:prstGeom prst="rect">
            <a:avLst/>
          </a:prstGeom>
          <a:noFill/>
        </p:spPr>
        <p:txBody>
          <a:bodyPr wrap="square" rtlCol="0">
            <a:spAutoFit/>
          </a:bodyPr>
          <a:lstStyle/>
          <a:p>
            <a:pPr algn="ctr"/>
            <a:r>
              <a:rPr lang="pt-BR" sz="2500" dirty="0" err="1"/>
              <a:t>Attribute</a:t>
            </a:r>
            <a:r>
              <a:rPr lang="pt-BR" sz="2500" dirty="0"/>
              <a:t> (</a:t>
            </a:r>
            <a:r>
              <a:rPr lang="pt-BR" sz="2500" dirty="0" err="1"/>
              <a:t>Value</a:t>
            </a:r>
            <a:r>
              <a:rPr lang="pt-BR" sz="2500" dirty="0"/>
              <a:t>/</a:t>
            </a:r>
            <a:r>
              <a:rPr lang="pt-BR" sz="2500" dirty="0" err="1"/>
              <a:t>Utility</a:t>
            </a:r>
            <a:r>
              <a:rPr lang="pt-BR" sz="2500" dirty="0"/>
              <a:t>)</a:t>
            </a:r>
          </a:p>
        </p:txBody>
      </p:sp>
      <p:sp>
        <p:nvSpPr>
          <p:cNvPr id="6" name="Seta: para Baixo 5">
            <a:extLst>
              <a:ext uri="{FF2B5EF4-FFF2-40B4-BE49-F238E27FC236}">
                <a16:creationId xmlns:a16="http://schemas.microsoft.com/office/drawing/2014/main" id="{F3C18026-C442-5ED4-1298-A5BBD14C937D}"/>
              </a:ext>
            </a:extLst>
          </p:cNvPr>
          <p:cNvSpPr/>
          <p:nvPr/>
        </p:nvSpPr>
        <p:spPr>
          <a:xfrm>
            <a:off x="4281141" y="2391508"/>
            <a:ext cx="506437" cy="103749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CaixaDeTexto 6">
            <a:extLst>
              <a:ext uri="{FF2B5EF4-FFF2-40B4-BE49-F238E27FC236}">
                <a16:creationId xmlns:a16="http://schemas.microsoft.com/office/drawing/2014/main" id="{71E9CE06-6C49-4AC4-9E80-F79ACDEA64E9}"/>
              </a:ext>
            </a:extLst>
          </p:cNvPr>
          <p:cNvSpPr txBox="1"/>
          <p:nvPr/>
        </p:nvSpPr>
        <p:spPr>
          <a:xfrm>
            <a:off x="3104030" y="3753181"/>
            <a:ext cx="3170156" cy="861774"/>
          </a:xfrm>
          <a:prstGeom prst="rect">
            <a:avLst/>
          </a:prstGeom>
          <a:noFill/>
        </p:spPr>
        <p:txBody>
          <a:bodyPr wrap="square" rtlCol="0">
            <a:spAutoFit/>
          </a:bodyPr>
          <a:lstStyle/>
          <a:p>
            <a:pPr algn="ctr"/>
            <a:r>
              <a:rPr lang="pt-BR" sz="2500" dirty="0" err="1"/>
              <a:t>Alternative</a:t>
            </a:r>
            <a:r>
              <a:rPr lang="pt-BR" sz="2500" dirty="0"/>
              <a:t> (</a:t>
            </a:r>
            <a:r>
              <a:rPr lang="pt-BR" sz="2500" dirty="0" err="1"/>
              <a:t>Behavioural</a:t>
            </a:r>
            <a:r>
              <a:rPr lang="pt-BR" sz="2500" dirty="0"/>
              <a:t>)</a:t>
            </a:r>
          </a:p>
        </p:txBody>
      </p:sp>
      <p:sp>
        <p:nvSpPr>
          <p:cNvPr id="8" name="Chave Direita 7">
            <a:extLst>
              <a:ext uri="{FF2B5EF4-FFF2-40B4-BE49-F238E27FC236}">
                <a16:creationId xmlns:a16="http://schemas.microsoft.com/office/drawing/2014/main" id="{B5E941CD-8281-D7F2-E219-CCD283F23C03}"/>
              </a:ext>
            </a:extLst>
          </p:cNvPr>
          <p:cNvSpPr/>
          <p:nvPr/>
        </p:nvSpPr>
        <p:spPr>
          <a:xfrm rot="5400000">
            <a:off x="3132171" y="3556342"/>
            <a:ext cx="365760" cy="3578784"/>
          </a:xfrm>
          <a:prstGeom prst="rightBrace">
            <a:avLst>
              <a:gd name="adj1" fmla="val 13153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9" name="CaixaDeTexto 8">
            <a:extLst>
              <a:ext uri="{FF2B5EF4-FFF2-40B4-BE49-F238E27FC236}">
                <a16:creationId xmlns:a16="http://schemas.microsoft.com/office/drawing/2014/main" id="{EF7DBE01-2C5F-357A-8A5B-1B50D634E540}"/>
              </a:ext>
            </a:extLst>
          </p:cNvPr>
          <p:cNvSpPr txBox="1"/>
          <p:nvPr/>
        </p:nvSpPr>
        <p:spPr>
          <a:xfrm>
            <a:off x="2025748" y="5950634"/>
            <a:ext cx="3078695" cy="553998"/>
          </a:xfrm>
          <a:prstGeom prst="rect">
            <a:avLst/>
          </a:prstGeom>
          <a:noFill/>
        </p:spPr>
        <p:txBody>
          <a:bodyPr wrap="square" rtlCol="0">
            <a:spAutoFit/>
          </a:bodyPr>
          <a:lstStyle/>
          <a:p>
            <a:r>
              <a:rPr lang="pt-BR" sz="3000" b="1" dirty="0">
                <a:solidFill>
                  <a:srgbClr val="FF0000"/>
                </a:solidFill>
              </a:rPr>
              <a:t>ECONOMICS</a:t>
            </a:r>
          </a:p>
        </p:txBody>
      </p:sp>
    </p:spTree>
    <p:extLst>
      <p:ext uri="{BB962C8B-B14F-4D97-AF65-F5344CB8AC3E}">
        <p14:creationId xmlns:p14="http://schemas.microsoft.com/office/powerpoint/2010/main" val="1866150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References</a:t>
            </a:r>
          </a:p>
        </p:txBody>
      </p:sp>
      <p:sp>
        <p:nvSpPr>
          <p:cNvPr id="3" name="Espaço Reservado para Conteúdo 2"/>
          <p:cNvSpPr>
            <a:spLocks noGrp="1"/>
          </p:cNvSpPr>
          <p:nvPr>
            <p:ph idx="1"/>
          </p:nvPr>
        </p:nvSpPr>
        <p:spPr>
          <a:xfrm>
            <a:off x="471488" y="1828800"/>
            <a:ext cx="10672762" cy="4351337"/>
          </a:xfrm>
        </p:spPr>
        <p:txBody>
          <a:bodyPr>
            <a:normAutofit/>
          </a:bodyPr>
          <a:lstStyle/>
          <a:p>
            <a:pPr algn="just"/>
            <a:r>
              <a:rPr lang="en-US" sz="2400" dirty="0"/>
              <a:t>BUSHAN, N.; RAI, K. The Analytic Hierarchy Process.  In: ___. </a:t>
            </a:r>
            <a:r>
              <a:rPr lang="en-US" sz="2400" b="1" dirty="0"/>
              <a:t>Strategic Decision Making: </a:t>
            </a:r>
            <a:r>
              <a:rPr lang="en-US" sz="2400" dirty="0"/>
              <a:t>Applying the Analytic Hierarchy Process. Springer-</a:t>
            </a:r>
            <a:r>
              <a:rPr lang="en-US" sz="2400" dirty="0" err="1"/>
              <a:t>Verlag</a:t>
            </a:r>
            <a:r>
              <a:rPr lang="en-US" sz="2400" dirty="0"/>
              <a:t> London: 2004, 1 ed., IX, 172 p.</a:t>
            </a:r>
            <a:endParaRPr lang="pt-BR" sz="2400" dirty="0"/>
          </a:p>
          <a:p>
            <a:pPr algn="just"/>
            <a:r>
              <a:rPr lang="en-US" sz="2400" dirty="0"/>
              <a:t>HARKER, P. T.; VARGAS, L. G. Reply to “Remarks on the Analytic Hierarchy Process” by J. S. Dyer. </a:t>
            </a:r>
            <a:r>
              <a:rPr lang="en-US" sz="2400" b="1" dirty="0"/>
              <a:t>Management Science</a:t>
            </a:r>
            <a:r>
              <a:rPr lang="en-US" sz="2400" dirty="0"/>
              <a:t>, v. 36, n. 3, p. 269-273, 1990. </a:t>
            </a:r>
            <a:r>
              <a:rPr lang="en-US" sz="2400" dirty="0" err="1"/>
              <a:t>Disponível</a:t>
            </a:r>
            <a:r>
              <a:rPr lang="en-US" sz="2400" dirty="0"/>
              <a:t> </a:t>
            </a:r>
            <a:r>
              <a:rPr lang="en-US" sz="2400" dirty="0" err="1"/>
              <a:t>em</a:t>
            </a:r>
            <a:r>
              <a:rPr lang="en-US" sz="2400" dirty="0"/>
              <a:t>: </a:t>
            </a:r>
            <a:r>
              <a:rPr lang="en-US" sz="2400" dirty="0">
                <a:hlinkClick r:id="rId2"/>
              </a:rPr>
              <a:t>http://dx.doi.org/10.1287/mnsc.36.3.269</a:t>
            </a:r>
            <a:r>
              <a:rPr lang="en-US" sz="2400" dirty="0"/>
              <a:t>. </a:t>
            </a:r>
            <a:r>
              <a:rPr lang="en-US" sz="2400" dirty="0" err="1"/>
              <a:t>Acesso</a:t>
            </a:r>
            <a:r>
              <a:rPr lang="en-US" sz="2400" dirty="0"/>
              <a:t> </a:t>
            </a:r>
            <a:r>
              <a:rPr lang="en-US" sz="2400" dirty="0" err="1"/>
              <a:t>em</a:t>
            </a:r>
            <a:r>
              <a:rPr lang="en-US" sz="2400" dirty="0"/>
              <a:t>: ago-2017.</a:t>
            </a:r>
            <a:endParaRPr lang="pt-BR" sz="2400" dirty="0"/>
          </a:p>
        </p:txBody>
      </p:sp>
      <p:pic>
        <p:nvPicPr>
          <p:cNvPr id="5" name="Picture 2" descr="Image result for logo poli usp">
            <a:extLst>
              <a:ext uri="{FF2B5EF4-FFF2-40B4-BE49-F238E27FC236}">
                <a16:creationId xmlns:a16="http://schemas.microsoft.com/office/drawing/2014/main" id="{A0601FC2-0F78-49E4-81A1-990E6AD4C690}"/>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253946" y="0"/>
            <a:ext cx="962437"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7519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The Problem</a:t>
            </a:r>
          </a:p>
        </p:txBody>
      </p:sp>
      <p:sp>
        <p:nvSpPr>
          <p:cNvPr id="3" name="Espaço Reservado para Conteúdo 2"/>
          <p:cNvSpPr>
            <a:spLocks noGrp="1"/>
          </p:cNvSpPr>
          <p:nvPr>
            <p:ph idx="1"/>
          </p:nvPr>
        </p:nvSpPr>
        <p:spPr>
          <a:xfrm>
            <a:off x="457199" y="1828800"/>
            <a:ext cx="10772775" cy="4351337"/>
          </a:xfrm>
        </p:spPr>
        <p:txBody>
          <a:bodyPr>
            <a:normAutofit/>
          </a:bodyPr>
          <a:lstStyle/>
          <a:p>
            <a:pPr algn="just"/>
            <a:r>
              <a:rPr lang="en-US" sz="2400" dirty="0"/>
              <a:t>The paper by J. S. Dyer (1990) presents two arguments against the use of the AHP: the axioms are “flawed” and the rankings which AHP produces are “arbitrary”. The authors then respond J. S. Dyer.</a:t>
            </a:r>
          </a:p>
        </p:txBody>
      </p:sp>
      <p:pic>
        <p:nvPicPr>
          <p:cNvPr id="5" name="Picture 2" descr="Image result for logo poli usp">
            <a:extLst>
              <a:ext uri="{FF2B5EF4-FFF2-40B4-BE49-F238E27FC236}">
                <a16:creationId xmlns:a16="http://schemas.microsoft.com/office/drawing/2014/main" id="{A0601FC2-0F78-49E4-81A1-990E6AD4C690}"/>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253946" y="0"/>
            <a:ext cx="962437"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6648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1. AHP Axioms [</a:t>
            </a:r>
            <a:r>
              <a:rPr lang="en-US" dirty="0" err="1"/>
              <a:t>Bushan</a:t>
            </a:r>
            <a:r>
              <a:rPr lang="en-US" dirty="0"/>
              <a:t>, N.; Rai, K.]</a:t>
            </a:r>
          </a:p>
        </p:txBody>
      </p:sp>
      <p:sp>
        <p:nvSpPr>
          <p:cNvPr id="3" name="Espaço Reservado para Conteúdo 2"/>
          <p:cNvSpPr>
            <a:spLocks noGrp="1"/>
          </p:cNvSpPr>
          <p:nvPr>
            <p:ph idx="1"/>
          </p:nvPr>
        </p:nvSpPr>
        <p:spPr>
          <a:xfrm>
            <a:off x="457199" y="1828800"/>
            <a:ext cx="10772775" cy="4351337"/>
          </a:xfrm>
        </p:spPr>
        <p:txBody>
          <a:bodyPr>
            <a:noAutofit/>
          </a:bodyPr>
          <a:lstStyle/>
          <a:p>
            <a:pPr algn="just"/>
            <a:r>
              <a:rPr lang="en-US" sz="2800" dirty="0"/>
              <a:t>Theoretically the AHP is based on four axioms given by </a:t>
            </a:r>
            <a:r>
              <a:rPr lang="en-US" sz="2800" dirty="0" err="1"/>
              <a:t>Saaty</a:t>
            </a:r>
            <a:r>
              <a:rPr lang="en-US" sz="2800" dirty="0"/>
              <a:t>, these are:</a:t>
            </a:r>
          </a:p>
          <a:p>
            <a:pPr marL="914400" lvl="1" indent="-457200" algn="just">
              <a:buFont typeface="+mj-lt"/>
              <a:buAutoNum type="arabicPeriod"/>
            </a:pPr>
            <a:r>
              <a:rPr lang="en-US" sz="2400" dirty="0"/>
              <a:t>The decision maker can provide </a:t>
            </a:r>
            <a:r>
              <a:rPr lang="en-US" sz="2400" dirty="0">
                <a:solidFill>
                  <a:schemeClr val="accent2"/>
                </a:solidFill>
              </a:rPr>
              <a:t>paired comparisons </a:t>
            </a:r>
            <a:r>
              <a:rPr lang="en-US" sz="2400" dirty="0" err="1"/>
              <a:t>a</a:t>
            </a:r>
            <a:r>
              <a:rPr lang="en-US" sz="2400" baseline="-25000" dirty="0" err="1"/>
              <a:t>ij</a:t>
            </a:r>
            <a:r>
              <a:rPr lang="en-US" sz="2400" dirty="0"/>
              <a:t> of two alternatives </a:t>
            </a:r>
            <a:r>
              <a:rPr lang="en-US" sz="2400" i="1" dirty="0" err="1"/>
              <a:t>i</a:t>
            </a:r>
            <a:r>
              <a:rPr lang="en-US" sz="2400" dirty="0"/>
              <a:t> and </a:t>
            </a:r>
            <a:r>
              <a:rPr lang="en-US" sz="2400" i="1" dirty="0"/>
              <a:t>j</a:t>
            </a:r>
            <a:r>
              <a:rPr lang="en-US" sz="2400" dirty="0"/>
              <a:t> corresponding to a criterion/sub-criterion on a ratio scale which is reciprocal, </a:t>
            </a:r>
            <a:r>
              <a:rPr lang="en-US" sz="2400" dirty="0" err="1"/>
              <a:t>i</a:t>
            </a:r>
            <a:r>
              <a:rPr lang="en-US" sz="2400" dirty="0"/>
              <a:t>. e. </a:t>
            </a:r>
            <a:r>
              <a:rPr lang="en-US" sz="2400" dirty="0" err="1">
                <a:solidFill>
                  <a:schemeClr val="accent2"/>
                </a:solidFill>
              </a:rPr>
              <a:t>a</a:t>
            </a:r>
            <a:r>
              <a:rPr lang="en-US" sz="2400" baseline="-25000" dirty="0" err="1">
                <a:solidFill>
                  <a:schemeClr val="accent2"/>
                </a:solidFill>
              </a:rPr>
              <a:t>ji</a:t>
            </a:r>
            <a:r>
              <a:rPr lang="en-US" sz="2400" dirty="0">
                <a:solidFill>
                  <a:schemeClr val="accent2"/>
                </a:solidFill>
              </a:rPr>
              <a:t> = 1/</a:t>
            </a:r>
            <a:r>
              <a:rPr lang="en-US" sz="2400" dirty="0" err="1">
                <a:solidFill>
                  <a:schemeClr val="accent2"/>
                </a:solidFill>
              </a:rPr>
              <a:t>a</a:t>
            </a:r>
            <a:r>
              <a:rPr lang="en-US" sz="2400" baseline="-25000" dirty="0" err="1">
                <a:solidFill>
                  <a:schemeClr val="accent2"/>
                </a:solidFill>
              </a:rPr>
              <a:t>ij</a:t>
            </a:r>
            <a:endParaRPr lang="en-US" sz="2400" baseline="-25000" dirty="0">
              <a:solidFill>
                <a:schemeClr val="accent2"/>
              </a:solidFill>
            </a:endParaRPr>
          </a:p>
          <a:p>
            <a:pPr marL="914400" lvl="1" indent="-457200" algn="just">
              <a:buFont typeface="+mj-lt"/>
              <a:buAutoNum type="arabicPeriod" startAt="2"/>
            </a:pPr>
            <a:r>
              <a:rPr lang="en-US" sz="2400" dirty="0"/>
              <a:t>The decision maker never judges one alternative to be infinitely better then another corresponding to a criterion, </a:t>
            </a:r>
            <a:r>
              <a:rPr lang="en-US" sz="2400" dirty="0" err="1"/>
              <a:t>i</a:t>
            </a:r>
            <a:r>
              <a:rPr lang="en-US" sz="2400" dirty="0"/>
              <a:t>. e. </a:t>
            </a:r>
            <a:r>
              <a:rPr lang="en-US" sz="2400" dirty="0" err="1">
                <a:solidFill>
                  <a:schemeClr val="accent2"/>
                </a:solidFill>
              </a:rPr>
              <a:t>a</a:t>
            </a:r>
            <a:r>
              <a:rPr lang="en-US" sz="2400" baseline="-25000" dirty="0" err="1">
                <a:solidFill>
                  <a:schemeClr val="accent2"/>
                </a:solidFill>
              </a:rPr>
              <a:t>ij</a:t>
            </a:r>
            <a:r>
              <a:rPr lang="en-US" sz="2400" dirty="0">
                <a:solidFill>
                  <a:schemeClr val="accent2"/>
                </a:solidFill>
              </a:rPr>
              <a:t> ≠ ∞</a:t>
            </a:r>
          </a:p>
          <a:p>
            <a:pPr marL="914400" lvl="1" indent="-457200" algn="just">
              <a:buFont typeface="+mj-lt"/>
              <a:buAutoNum type="arabicPeriod" startAt="2"/>
            </a:pPr>
            <a:r>
              <a:rPr lang="en-US" sz="2400" dirty="0"/>
              <a:t>The decision problem can be formulated as </a:t>
            </a:r>
            <a:r>
              <a:rPr lang="en-US" sz="2400" dirty="0">
                <a:solidFill>
                  <a:schemeClr val="accent2"/>
                </a:solidFill>
              </a:rPr>
              <a:t>a hierarchy</a:t>
            </a:r>
          </a:p>
          <a:p>
            <a:pPr marL="914400" lvl="1" indent="-457200" algn="just">
              <a:buFont typeface="+mj-lt"/>
              <a:buAutoNum type="arabicPeriod" startAt="2"/>
            </a:pPr>
            <a:r>
              <a:rPr lang="en-US" sz="2400" dirty="0"/>
              <a:t>All criteria/sub-criteria which have some impact on the given problem, and all the relevant alternatives, are </a:t>
            </a:r>
            <a:r>
              <a:rPr lang="en-US" sz="2400" dirty="0">
                <a:solidFill>
                  <a:schemeClr val="accent2"/>
                </a:solidFill>
              </a:rPr>
              <a:t>represented in one way hierarchy</a:t>
            </a:r>
          </a:p>
        </p:txBody>
      </p:sp>
      <p:pic>
        <p:nvPicPr>
          <p:cNvPr id="6" name="Picture 2" descr="Image result for logo poli usp">
            <a:extLst>
              <a:ext uri="{FF2B5EF4-FFF2-40B4-BE49-F238E27FC236}">
                <a16:creationId xmlns:a16="http://schemas.microsoft.com/office/drawing/2014/main" id="{A0601FC2-0F78-49E4-81A1-990E6AD4C690}"/>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253946" y="0"/>
            <a:ext cx="962437"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6258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625" y="294198"/>
            <a:ext cx="10525887" cy="1397124"/>
          </a:xfrm>
        </p:spPr>
        <p:txBody>
          <a:bodyPr/>
          <a:lstStyle/>
          <a:p>
            <a:r>
              <a:rPr lang="en-US" dirty="0"/>
              <a:t>“Questions asked in AHP are ambiguous”</a:t>
            </a:r>
          </a:p>
        </p:txBody>
      </p:sp>
      <p:sp>
        <p:nvSpPr>
          <p:cNvPr id="3" name="Espaço Reservado para Conteúdo 2"/>
          <p:cNvSpPr>
            <a:spLocks noGrp="1"/>
          </p:cNvSpPr>
          <p:nvPr>
            <p:ph idx="1"/>
          </p:nvPr>
        </p:nvSpPr>
        <p:spPr>
          <a:xfrm>
            <a:off x="428625" y="1828800"/>
            <a:ext cx="10872788" cy="4351337"/>
          </a:xfrm>
        </p:spPr>
        <p:txBody>
          <a:bodyPr>
            <a:normAutofit fontScale="92500"/>
          </a:bodyPr>
          <a:lstStyle/>
          <a:p>
            <a:pPr algn="just"/>
            <a:r>
              <a:rPr lang="en-US" sz="2400" dirty="0"/>
              <a:t>Dyer: </a:t>
            </a:r>
            <a:r>
              <a:rPr lang="en-US" sz="2400" i="1" dirty="0"/>
              <a:t>Suppose a thoughtful person hears the question, </a:t>
            </a:r>
            <a:r>
              <a:rPr lang="en-US" sz="2400" b="1" i="1" dirty="0">
                <a:ln w="12700">
                  <a:solidFill>
                    <a:schemeClr val="accent3">
                      <a:lumMod val="50000"/>
                    </a:schemeClr>
                  </a:solidFill>
                  <a:prstDash val="solid"/>
                </a:ln>
                <a:solidFill>
                  <a:srgbClr val="FF0000"/>
                </a:solidFill>
                <a:effectLst>
                  <a:innerShdw blurRad="177800">
                    <a:schemeClr val="accent3">
                      <a:lumMod val="50000"/>
                    </a:schemeClr>
                  </a:innerShdw>
                </a:effectLst>
              </a:rPr>
              <a:t>“How much better is A</a:t>
            </a:r>
            <a:r>
              <a:rPr lang="en-US" sz="2400" b="1" i="1" baseline="-25000" dirty="0">
                <a:ln w="12700">
                  <a:solidFill>
                    <a:schemeClr val="accent3">
                      <a:lumMod val="50000"/>
                    </a:schemeClr>
                  </a:solidFill>
                  <a:prstDash val="solid"/>
                </a:ln>
                <a:solidFill>
                  <a:srgbClr val="FF0000"/>
                </a:solidFill>
                <a:effectLst>
                  <a:innerShdw blurRad="177800">
                    <a:schemeClr val="accent3">
                      <a:lumMod val="50000"/>
                    </a:schemeClr>
                  </a:innerShdw>
                </a:effectLst>
              </a:rPr>
              <a:t>i </a:t>
            </a:r>
            <a:r>
              <a:rPr lang="en-US" sz="2400" b="1" i="1" dirty="0">
                <a:ln w="12700">
                  <a:solidFill>
                    <a:schemeClr val="accent3">
                      <a:lumMod val="50000"/>
                    </a:schemeClr>
                  </a:solidFill>
                  <a:prstDash val="solid"/>
                </a:ln>
                <a:solidFill>
                  <a:srgbClr val="FF0000"/>
                </a:solidFill>
                <a:effectLst>
                  <a:innerShdw blurRad="177800">
                    <a:schemeClr val="accent3">
                      <a:lumMod val="50000"/>
                    </a:schemeClr>
                  </a:innerShdw>
                </a:effectLst>
              </a:rPr>
              <a:t>then </a:t>
            </a:r>
            <a:r>
              <a:rPr lang="en-US" sz="2400" b="1" i="1" dirty="0" err="1">
                <a:ln w="12700">
                  <a:solidFill>
                    <a:schemeClr val="accent3">
                      <a:lumMod val="50000"/>
                    </a:schemeClr>
                  </a:solidFill>
                  <a:prstDash val="solid"/>
                </a:ln>
                <a:solidFill>
                  <a:srgbClr val="FF0000"/>
                </a:solidFill>
                <a:effectLst>
                  <a:innerShdw blurRad="177800">
                    <a:schemeClr val="accent3">
                      <a:lumMod val="50000"/>
                    </a:schemeClr>
                  </a:innerShdw>
                </a:effectLst>
              </a:rPr>
              <a:t>A</a:t>
            </a:r>
            <a:r>
              <a:rPr lang="en-US" sz="2400" b="1" i="1" baseline="-25000" dirty="0" err="1">
                <a:ln w="12700">
                  <a:solidFill>
                    <a:schemeClr val="accent3">
                      <a:lumMod val="50000"/>
                    </a:schemeClr>
                  </a:solidFill>
                  <a:prstDash val="solid"/>
                </a:ln>
                <a:solidFill>
                  <a:srgbClr val="FF0000"/>
                </a:solidFill>
                <a:effectLst>
                  <a:innerShdw blurRad="177800">
                    <a:schemeClr val="accent3">
                      <a:lumMod val="50000"/>
                    </a:schemeClr>
                  </a:innerShdw>
                </a:effectLst>
              </a:rPr>
              <a:t>j</a:t>
            </a:r>
            <a:r>
              <a:rPr lang="en-US" sz="2400" b="1" i="1" dirty="0">
                <a:ln w="12700">
                  <a:solidFill>
                    <a:schemeClr val="accent3">
                      <a:lumMod val="50000"/>
                    </a:schemeClr>
                  </a:solidFill>
                  <a:prstDash val="solid"/>
                </a:ln>
                <a:solidFill>
                  <a:srgbClr val="FF0000"/>
                </a:solidFill>
                <a:effectLst>
                  <a:innerShdw blurRad="177800">
                    <a:schemeClr val="accent3">
                      <a:lumMod val="50000"/>
                    </a:schemeClr>
                  </a:innerShdw>
                </a:effectLst>
              </a:rPr>
              <a:t> on a criterion?”</a:t>
            </a:r>
            <a:r>
              <a:rPr lang="en-US" sz="2400" i="1" dirty="0"/>
              <a:t>. His appropriate response would be, </a:t>
            </a:r>
            <a:r>
              <a:rPr lang="en-US" sz="2400" b="1" i="1" dirty="0">
                <a:ln w="12700">
                  <a:solidFill>
                    <a:schemeClr val="accent3">
                      <a:lumMod val="50000"/>
                    </a:schemeClr>
                  </a:solidFill>
                  <a:prstDash val="solid"/>
                </a:ln>
                <a:solidFill>
                  <a:srgbClr val="FF0000"/>
                </a:solidFill>
                <a:effectLst>
                  <a:innerShdw blurRad="177800">
                    <a:schemeClr val="accent3">
                      <a:lumMod val="50000"/>
                    </a:schemeClr>
                  </a:innerShdw>
                </a:effectLst>
              </a:rPr>
              <a:t>“Relative to what?”</a:t>
            </a:r>
            <a:r>
              <a:rPr lang="en-US" sz="2400" i="1" dirty="0"/>
              <a:t>. This latter question expresses intuitively the need for the definition of the reference point.</a:t>
            </a:r>
          </a:p>
          <a:p>
            <a:pPr algn="just"/>
            <a:endParaRPr lang="en-US" sz="2400" i="1" dirty="0"/>
          </a:p>
          <a:p>
            <a:pPr algn="just"/>
            <a:endParaRPr lang="en-US" sz="2400" i="1" dirty="0"/>
          </a:p>
          <a:p>
            <a:pPr algn="just"/>
            <a:endParaRPr lang="en-US" sz="2400" i="1"/>
          </a:p>
          <a:p>
            <a:pPr algn="just"/>
            <a:endParaRPr lang="en-US" sz="2400" i="1" dirty="0"/>
          </a:p>
          <a:p>
            <a:pPr algn="just"/>
            <a:r>
              <a:rPr lang="en-US" sz="2400" dirty="0"/>
              <a:t>Harker and Vargas: </a:t>
            </a:r>
            <a:r>
              <a:rPr lang="en-US" sz="2400" i="1" dirty="0"/>
              <a:t>Thus, for example, if we’re comparing car A and car B with respect to cost, the appropriate question is: </a:t>
            </a:r>
            <a:r>
              <a:rPr lang="en-US" sz="2400" b="1" i="1" dirty="0">
                <a:ln w="12700">
                  <a:solidFill>
                    <a:schemeClr val="accent3">
                      <a:lumMod val="50000"/>
                    </a:schemeClr>
                  </a:solidFill>
                  <a:prstDash val="solid"/>
                </a:ln>
                <a:solidFill>
                  <a:schemeClr val="bg2">
                    <a:lumMod val="50000"/>
                  </a:schemeClr>
                </a:solidFill>
                <a:effectLst>
                  <a:innerShdw blurRad="177800">
                    <a:schemeClr val="accent3">
                      <a:lumMod val="50000"/>
                    </a:schemeClr>
                  </a:innerShdw>
                </a:effectLst>
              </a:rPr>
              <a:t>with respect to cost, which of the two cars (Ai or </a:t>
            </a:r>
            <a:r>
              <a:rPr lang="en-US" sz="2400" b="1" i="1" dirty="0" err="1">
                <a:ln w="12700">
                  <a:solidFill>
                    <a:schemeClr val="accent3">
                      <a:lumMod val="50000"/>
                    </a:schemeClr>
                  </a:solidFill>
                  <a:prstDash val="solid"/>
                </a:ln>
                <a:solidFill>
                  <a:schemeClr val="bg2">
                    <a:lumMod val="50000"/>
                  </a:schemeClr>
                </a:solidFill>
                <a:effectLst>
                  <a:innerShdw blurRad="177800">
                    <a:schemeClr val="accent3">
                      <a:lumMod val="50000"/>
                    </a:schemeClr>
                  </a:innerShdw>
                </a:effectLst>
              </a:rPr>
              <a:t>Aj</a:t>
            </a:r>
            <a:r>
              <a:rPr lang="en-US" sz="2400" b="1" i="1" dirty="0">
                <a:ln w="12700">
                  <a:solidFill>
                    <a:schemeClr val="accent3">
                      <a:lumMod val="50000"/>
                    </a:schemeClr>
                  </a:solidFill>
                  <a:prstDash val="solid"/>
                </a:ln>
                <a:solidFill>
                  <a:schemeClr val="bg2">
                    <a:lumMod val="50000"/>
                  </a:schemeClr>
                </a:solidFill>
                <a:effectLst>
                  <a:innerShdw blurRad="177800">
                    <a:schemeClr val="accent3">
                      <a:lumMod val="50000"/>
                    </a:schemeClr>
                  </a:innerShdw>
                </a:effectLst>
              </a:rPr>
              <a:t>) is preferred, and by how much</a:t>
            </a:r>
            <a:r>
              <a:rPr lang="en-US" sz="2400" i="1" dirty="0"/>
              <a:t>?</a:t>
            </a:r>
            <a:endParaRPr lang="en-US" sz="2400" dirty="0"/>
          </a:p>
        </p:txBody>
      </p:sp>
      <p:pic>
        <p:nvPicPr>
          <p:cNvPr id="6" name="Picture 2" descr="Image result for logo poli usp">
            <a:extLst>
              <a:ext uri="{FF2B5EF4-FFF2-40B4-BE49-F238E27FC236}">
                <a16:creationId xmlns:a16="http://schemas.microsoft.com/office/drawing/2014/main" id="{A0601FC2-0F78-49E4-81A1-990E6AD4C690}"/>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253946" y="0"/>
            <a:ext cx="962437"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m 7"/>
          <p:cNvPicPr>
            <a:picLocks noChangeAspect="1"/>
          </p:cNvPicPr>
          <p:nvPr/>
        </p:nvPicPr>
        <p:blipFill>
          <a:blip r:embed="rId3"/>
          <a:stretch>
            <a:fillRect/>
          </a:stretch>
        </p:blipFill>
        <p:spPr>
          <a:xfrm>
            <a:off x="4841557" y="2790634"/>
            <a:ext cx="5582603" cy="2070415"/>
          </a:xfrm>
          <a:prstGeom prst="rect">
            <a:avLst/>
          </a:prstGeom>
        </p:spPr>
      </p:pic>
    </p:spTree>
    <p:extLst>
      <p:ext uri="{BB962C8B-B14F-4D97-AF65-F5344CB8AC3E}">
        <p14:creationId xmlns:p14="http://schemas.microsoft.com/office/powerpoint/2010/main" val="107634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“The 1-9 Scale Problem”</a:t>
            </a:r>
          </a:p>
        </p:txBody>
      </p:sp>
      <p:sp>
        <p:nvSpPr>
          <p:cNvPr id="3" name="Espaço Reservado para Conteúdo 2"/>
          <p:cNvSpPr>
            <a:spLocks noGrp="1"/>
          </p:cNvSpPr>
          <p:nvPr>
            <p:ph idx="1"/>
          </p:nvPr>
        </p:nvSpPr>
        <p:spPr>
          <a:xfrm>
            <a:off x="442913" y="1828800"/>
            <a:ext cx="10815637" cy="4351337"/>
          </a:xfrm>
        </p:spPr>
        <p:txBody>
          <a:bodyPr>
            <a:normAutofit/>
          </a:bodyPr>
          <a:lstStyle/>
          <a:p>
            <a:pPr algn="just"/>
            <a:r>
              <a:rPr lang="en-US" sz="2400" dirty="0"/>
              <a:t>Dyer: </a:t>
            </a:r>
            <a:r>
              <a:rPr lang="en-US" sz="2400" i="1" dirty="0"/>
              <a:t>A decision maker prefers A three times more than B and B five times more than C, which would imply that A be fifteen times more preferred than C [</a:t>
            </a:r>
            <a:r>
              <a:rPr lang="en-US" sz="2400" b="1" i="1" dirty="0">
                <a:ln w="12700">
                  <a:solidFill>
                    <a:schemeClr val="accent3">
                      <a:lumMod val="50000"/>
                    </a:schemeClr>
                  </a:solidFill>
                  <a:prstDash val="solid"/>
                </a:ln>
                <a:solidFill>
                  <a:schemeClr val="bg2">
                    <a:lumMod val="50000"/>
                  </a:schemeClr>
                </a:solidFill>
                <a:effectLst>
                  <a:innerShdw blurRad="177800">
                    <a:schemeClr val="accent3">
                      <a:lumMod val="50000"/>
                    </a:schemeClr>
                  </a:innerShdw>
                </a:effectLst>
              </a:rPr>
              <a:t>Transitivity Axiom</a:t>
            </a:r>
            <a:r>
              <a:rPr lang="en-US" sz="2400" i="1" dirty="0"/>
              <a:t>]</a:t>
            </a:r>
          </a:p>
          <a:p>
            <a:pPr algn="just"/>
            <a:endParaRPr lang="en-US" sz="2400" i="1" dirty="0"/>
          </a:p>
          <a:p>
            <a:pPr algn="just"/>
            <a:r>
              <a:rPr lang="en-US" sz="2400" dirty="0"/>
              <a:t>Harker and Vargas:</a:t>
            </a:r>
            <a:r>
              <a:rPr lang="en-US" sz="2400" i="1" dirty="0"/>
              <a:t> The alternatives A and C are not homogeneous (they are dissimilar) according to the 1-9 scale, so a different scale is necessary if 15 is to be permitted</a:t>
            </a:r>
            <a:endParaRPr lang="en-US" sz="2400" dirty="0"/>
          </a:p>
        </p:txBody>
      </p:sp>
      <p:pic>
        <p:nvPicPr>
          <p:cNvPr id="4" name="Imagem 3"/>
          <p:cNvPicPr>
            <a:picLocks noChangeAspect="1"/>
          </p:cNvPicPr>
          <p:nvPr/>
        </p:nvPicPr>
        <p:blipFill>
          <a:blip r:embed="rId2"/>
          <a:stretch>
            <a:fillRect/>
          </a:stretch>
        </p:blipFill>
        <p:spPr>
          <a:xfrm>
            <a:off x="2053903" y="4971872"/>
            <a:ext cx="8108578" cy="1700390"/>
          </a:xfrm>
          <a:prstGeom prst="rect">
            <a:avLst/>
          </a:prstGeom>
        </p:spPr>
      </p:pic>
      <p:pic>
        <p:nvPicPr>
          <p:cNvPr id="7" name="Picture 2" descr="Image result for logo poli usp">
            <a:extLst>
              <a:ext uri="{FF2B5EF4-FFF2-40B4-BE49-F238E27FC236}">
                <a16:creationId xmlns:a16="http://schemas.microsoft.com/office/drawing/2014/main" id="{A0601FC2-0F78-49E4-81A1-990E6AD4C690}"/>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253946" y="0"/>
            <a:ext cx="962437"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953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42913" y="1828800"/>
            <a:ext cx="10844212" cy="4351337"/>
          </a:xfrm>
        </p:spPr>
        <p:txBody>
          <a:bodyPr>
            <a:normAutofit/>
          </a:bodyPr>
          <a:lstStyle/>
          <a:p>
            <a:pPr algn="just"/>
            <a:r>
              <a:rPr lang="en-US" sz="2400" dirty="0"/>
              <a:t>Dyer: </a:t>
            </a:r>
            <a:r>
              <a:rPr lang="en-US" sz="2400" i="1" dirty="0"/>
              <a:t>AHP axioms do not follow basic axioms but, rather, primitive notions, which includes the assumption of a fundamental scale.</a:t>
            </a:r>
          </a:p>
          <a:p>
            <a:pPr algn="just"/>
            <a:endParaRPr lang="en-US" sz="2400" i="1" dirty="0"/>
          </a:p>
          <a:p>
            <a:pPr algn="just"/>
            <a:r>
              <a:rPr lang="en-US" sz="2400" dirty="0"/>
              <a:t>Harker and Vargas: </a:t>
            </a:r>
            <a:r>
              <a:rPr lang="en-US" sz="2400" i="1" dirty="0"/>
              <a:t>Dyer fails to recognize that the axioms of utility theory (UT) also presumes the need of a scale for the set of lotteries (the probability scale).</a:t>
            </a:r>
          </a:p>
          <a:p>
            <a:pPr marL="0" indent="0" algn="just">
              <a:buNone/>
            </a:pPr>
            <a:r>
              <a:rPr lang="en-US" sz="2400" i="1" dirty="0"/>
              <a:t>	Since both AHP and UT have non-ordinal scales associated with them then, in fact, the use of one scale or another is a question of belief.</a:t>
            </a:r>
          </a:p>
        </p:txBody>
      </p:sp>
      <p:sp>
        <p:nvSpPr>
          <p:cNvPr id="6" name="Título 1"/>
          <p:cNvSpPr>
            <a:spLocks noGrp="1"/>
          </p:cNvSpPr>
          <p:nvPr>
            <p:ph type="title"/>
          </p:nvPr>
        </p:nvSpPr>
        <p:spPr>
          <a:xfrm>
            <a:off x="528638" y="294198"/>
            <a:ext cx="10425874" cy="1397124"/>
          </a:xfrm>
        </p:spPr>
        <p:txBody>
          <a:bodyPr/>
          <a:lstStyle/>
          <a:p>
            <a:r>
              <a:rPr lang="en-US" dirty="0"/>
              <a:t>“AHP Axioms follows primitive notions”</a:t>
            </a:r>
          </a:p>
        </p:txBody>
      </p:sp>
      <p:pic>
        <p:nvPicPr>
          <p:cNvPr id="5" name="Picture 2" descr="Image result for logo poli usp">
            <a:extLst>
              <a:ext uri="{FF2B5EF4-FFF2-40B4-BE49-F238E27FC236}">
                <a16:creationId xmlns:a16="http://schemas.microsoft.com/office/drawing/2014/main" id="{A0601FC2-0F78-49E4-81A1-990E6AD4C690}"/>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253946" y="0"/>
            <a:ext cx="962437"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5639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8638" y="294198"/>
            <a:ext cx="10425874" cy="1397124"/>
          </a:xfrm>
        </p:spPr>
        <p:txBody>
          <a:bodyPr/>
          <a:lstStyle/>
          <a:p>
            <a:r>
              <a:rPr lang="en-US" dirty="0"/>
              <a:t>“AHP Axioms follows primitive notions”</a:t>
            </a:r>
          </a:p>
        </p:txBody>
      </p:sp>
      <p:sp>
        <p:nvSpPr>
          <p:cNvPr id="3" name="Espaço Reservado para Conteúdo 2"/>
          <p:cNvSpPr>
            <a:spLocks noGrp="1"/>
          </p:cNvSpPr>
          <p:nvPr>
            <p:ph idx="1"/>
          </p:nvPr>
        </p:nvSpPr>
        <p:spPr>
          <a:xfrm>
            <a:off x="428625" y="1828800"/>
            <a:ext cx="10872788" cy="4351337"/>
          </a:xfrm>
        </p:spPr>
        <p:txBody>
          <a:bodyPr>
            <a:normAutofit/>
          </a:bodyPr>
          <a:lstStyle/>
          <a:p>
            <a:pPr algn="just"/>
            <a:r>
              <a:rPr lang="en-US" sz="2400" dirty="0"/>
              <a:t>Dyer: </a:t>
            </a:r>
            <a:r>
              <a:rPr lang="en-US" sz="2400" i="1" dirty="0"/>
              <a:t>AHP axioms do not follow basic axioms but, rather, primitive notions, which includes the assumption of a fundamental scale.</a:t>
            </a:r>
          </a:p>
          <a:p>
            <a:pPr algn="just"/>
            <a:endParaRPr lang="en-US" sz="2400" i="1" dirty="0"/>
          </a:p>
          <a:p>
            <a:pPr algn="just"/>
            <a:r>
              <a:rPr lang="en-US" sz="2400" dirty="0"/>
              <a:t>Harker and Vargas: </a:t>
            </a:r>
            <a:r>
              <a:rPr lang="en-US" sz="2400" i="1" dirty="0"/>
              <a:t>The axioms 3 and 4 are designed to deal with multiple criteria.</a:t>
            </a:r>
          </a:p>
          <a:p>
            <a:pPr marL="0" indent="0" algn="just">
              <a:buNone/>
            </a:pPr>
            <a:r>
              <a:rPr lang="en-US" sz="2400" i="1" dirty="0"/>
              <a:t>	[…] We sincerely doubt that the majority of people would find lotteries more intuitive than the concepts described by the axioms of the AHP</a:t>
            </a:r>
          </a:p>
        </p:txBody>
      </p:sp>
      <p:pic>
        <p:nvPicPr>
          <p:cNvPr id="5" name="Picture 2" descr="Image result for logo poli usp">
            <a:extLst>
              <a:ext uri="{FF2B5EF4-FFF2-40B4-BE49-F238E27FC236}">
                <a16:creationId xmlns:a16="http://schemas.microsoft.com/office/drawing/2014/main" id="{A0601FC2-0F78-49E4-81A1-990E6AD4C690}"/>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253946" y="0"/>
            <a:ext cx="962437"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762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2. Rank Reversal</a:t>
            </a:r>
          </a:p>
        </p:txBody>
      </p:sp>
      <p:sp>
        <p:nvSpPr>
          <p:cNvPr id="3" name="Espaço Reservado para Conteúdo 2"/>
          <p:cNvSpPr>
            <a:spLocks noGrp="1"/>
          </p:cNvSpPr>
          <p:nvPr>
            <p:ph idx="1"/>
          </p:nvPr>
        </p:nvSpPr>
        <p:spPr>
          <a:xfrm>
            <a:off x="471488" y="1825625"/>
            <a:ext cx="10882312" cy="4675188"/>
          </a:xfrm>
        </p:spPr>
        <p:txBody>
          <a:bodyPr>
            <a:noAutofit/>
          </a:bodyPr>
          <a:lstStyle/>
          <a:p>
            <a:pPr algn="just"/>
            <a:r>
              <a:rPr lang="en-US" sz="2400" dirty="0"/>
              <a:t>Dyer: </a:t>
            </a:r>
            <a:r>
              <a:rPr lang="en-US" sz="2400" i="1" dirty="0"/>
              <a:t>AHP violates independence of irrelevant alternatives [</a:t>
            </a:r>
            <a:r>
              <a:rPr lang="en-US" sz="2400" b="1" i="1" dirty="0">
                <a:ln w="12700">
                  <a:solidFill>
                    <a:schemeClr val="accent3">
                      <a:lumMod val="50000"/>
                    </a:schemeClr>
                  </a:solidFill>
                  <a:prstDash val="solid"/>
                </a:ln>
                <a:solidFill>
                  <a:schemeClr val="bg2">
                    <a:lumMod val="50000"/>
                  </a:schemeClr>
                </a:solidFill>
                <a:effectLst>
                  <a:innerShdw blurRad="177800">
                    <a:schemeClr val="accent3">
                      <a:lumMod val="50000"/>
                    </a:schemeClr>
                  </a:innerShdw>
                </a:effectLst>
              </a:rPr>
              <a:t>rank reversal</a:t>
            </a:r>
            <a:r>
              <a:rPr lang="en-US" sz="2400" i="1" dirty="0"/>
              <a:t>].</a:t>
            </a:r>
          </a:p>
          <a:p>
            <a:pPr algn="just"/>
            <a:endParaRPr lang="en-US" sz="2400" i="1" dirty="0"/>
          </a:p>
          <a:p>
            <a:pPr algn="just"/>
            <a:r>
              <a:rPr lang="en-US" sz="2400" dirty="0"/>
              <a:t>Harker and Vargas: </a:t>
            </a:r>
            <a:r>
              <a:rPr lang="en-US" sz="2400" i="1" dirty="0"/>
              <a:t>Axiom 3 states what independence means in the AHP context, </a:t>
            </a:r>
            <a:r>
              <a:rPr lang="en-US" sz="2400" i="1" dirty="0" err="1"/>
              <a:t>i</a:t>
            </a:r>
            <a:r>
              <a:rPr lang="en-US" sz="2400" i="1" dirty="0"/>
              <a:t>. e. </a:t>
            </a:r>
            <a:r>
              <a:rPr lang="en-US" sz="2400" b="1" i="1" dirty="0">
                <a:ln w="12700">
                  <a:solidFill>
                    <a:schemeClr val="accent3">
                      <a:lumMod val="50000"/>
                    </a:schemeClr>
                  </a:solidFill>
                  <a:prstDash val="solid"/>
                </a:ln>
                <a:solidFill>
                  <a:schemeClr val="bg2">
                    <a:lumMod val="50000"/>
                  </a:schemeClr>
                </a:solidFill>
                <a:effectLst>
                  <a:innerShdw blurRad="177800">
                    <a:schemeClr val="accent3">
                      <a:lumMod val="50000"/>
                    </a:schemeClr>
                  </a:innerShdw>
                </a:effectLst>
              </a:rPr>
              <a:t>a level does not depend on the  level above</a:t>
            </a:r>
            <a:r>
              <a:rPr lang="en-US" sz="2400" i="1" dirty="0"/>
              <a:t>.</a:t>
            </a:r>
          </a:p>
          <a:p>
            <a:pPr marL="0" indent="0" algn="just">
              <a:buNone/>
            </a:pPr>
            <a:r>
              <a:rPr lang="en-US" sz="2400" i="1" dirty="0"/>
              <a:t>	Also, all the concepts of independence both in UT and AHP are subjective and they are based on the following idea: do our preferences change when some criteria change?</a:t>
            </a:r>
          </a:p>
          <a:p>
            <a:pPr marL="0" indent="0" algn="just">
              <a:buNone/>
            </a:pPr>
            <a:r>
              <a:rPr lang="en-US" sz="2400" i="1" dirty="0"/>
              <a:t>	</a:t>
            </a:r>
            <a:r>
              <a:rPr lang="en-US" sz="2400" b="1" i="1" dirty="0">
                <a:ln w="12700">
                  <a:solidFill>
                    <a:schemeClr val="accent3">
                      <a:lumMod val="50000"/>
                    </a:schemeClr>
                  </a:solidFill>
                  <a:prstDash val="solid"/>
                </a:ln>
                <a:solidFill>
                  <a:schemeClr val="bg2">
                    <a:lumMod val="50000"/>
                  </a:schemeClr>
                </a:solidFill>
                <a:effectLst>
                  <a:innerShdw blurRad="177800">
                    <a:schemeClr val="accent3">
                      <a:lumMod val="50000"/>
                    </a:schemeClr>
                  </a:innerShdw>
                </a:effectLst>
              </a:rPr>
              <a:t>In AHP the strength of preference of C</a:t>
            </a:r>
            <a:r>
              <a:rPr lang="en-US" sz="2400" b="1" i="1" baseline="-25000" dirty="0">
                <a:ln w="12700">
                  <a:solidFill>
                    <a:schemeClr val="accent3">
                      <a:lumMod val="50000"/>
                    </a:schemeClr>
                  </a:solidFill>
                  <a:prstDash val="solid"/>
                </a:ln>
                <a:solidFill>
                  <a:schemeClr val="bg2">
                    <a:lumMod val="50000"/>
                  </a:schemeClr>
                </a:solidFill>
                <a:effectLst>
                  <a:innerShdw blurRad="177800">
                    <a:schemeClr val="accent3">
                      <a:lumMod val="50000"/>
                    </a:schemeClr>
                  </a:innerShdw>
                </a:effectLst>
              </a:rPr>
              <a:t>i</a:t>
            </a:r>
            <a:r>
              <a:rPr lang="en-US" sz="2400" b="1" i="1" dirty="0">
                <a:ln w="12700">
                  <a:solidFill>
                    <a:schemeClr val="accent3">
                      <a:lumMod val="50000"/>
                    </a:schemeClr>
                  </a:solidFill>
                  <a:prstDash val="solid"/>
                </a:ln>
                <a:solidFill>
                  <a:schemeClr val="bg2">
                    <a:lumMod val="50000"/>
                  </a:schemeClr>
                </a:solidFill>
                <a:effectLst>
                  <a:innerShdw blurRad="177800">
                    <a:schemeClr val="accent3">
                      <a:lumMod val="50000"/>
                    </a:schemeClr>
                  </a:innerShdw>
                </a:effectLst>
              </a:rPr>
              <a:t> over </a:t>
            </a:r>
            <a:r>
              <a:rPr lang="en-US" sz="2400" b="1" i="1" dirty="0" err="1">
                <a:ln w="12700">
                  <a:solidFill>
                    <a:schemeClr val="accent3">
                      <a:lumMod val="50000"/>
                    </a:schemeClr>
                  </a:solidFill>
                  <a:prstDash val="solid"/>
                </a:ln>
                <a:solidFill>
                  <a:schemeClr val="bg2">
                    <a:lumMod val="50000"/>
                  </a:schemeClr>
                </a:solidFill>
                <a:effectLst>
                  <a:innerShdw blurRad="177800">
                    <a:schemeClr val="accent3">
                      <a:lumMod val="50000"/>
                    </a:schemeClr>
                  </a:innerShdw>
                </a:effectLst>
              </a:rPr>
              <a:t>C</a:t>
            </a:r>
            <a:r>
              <a:rPr lang="en-US" sz="2400" b="1" i="1" baseline="-25000" dirty="0" err="1">
                <a:ln w="12700">
                  <a:solidFill>
                    <a:schemeClr val="accent3">
                      <a:lumMod val="50000"/>
                    </a:schemeClr>
                  </a:solidFill>
                  <a:prstDash val="solid"/>
                </a:ln>
                <a:solidFill>
                  <a:schemeClr val="bg2">
                    <a:lumMod val="50000"/>
                  </a:schemeClr>
                </a:solidFill>
                <a:effectLst>
                  <a:innerShdw blurRad="177800">
                    <a:schemeClr val="accent3">
                      <a:lumMod val="50000"/>
                    </a:schemeClr>
                  </a:innerShdw>
                </a:effectLst>
              </a:rPr>
              <a:t>j</a:t>
            </a:r>
            <a:r>
              <a:rPr lang="en-US" sz="2400" b="1" i="1" dirty="0">
                <a:ln w="12700">
                  <a:solidFill>
                    <a:schemeClr val="accent3">
                      <a:lumMod val="50000"/>
                    </a:schemeClr>
                  </a:solidFill>
                  <a:prstDash val="solid"/>
                </a:ln>
                <a:solidFill>
                  <a:schemeClr val="bg2">
                    <a:lumMod val="50000"/>
                  </a:schemeClr>
                </a:solidFill>
                <a:effectLst>
                  <a:innerShdw blurRad="177800">
                    <a:schemeClr val="accent3">
                      <a:lumMod val="50000"/>
                    </a:schemeClr>
                  </a:innerShdw>
                </a:effectLst>
              </a:rPr>
              <a:t> must be preserved from alternative to alternative</a:t>
            </a:r>
            <a:r>
              <a:rPr lang="en-US" sz="2400" i="1" dirty="0"/>
              <a:t>.</a:t>
            </a:r>
          </a:p>
          <a:p>
            <a:pPr marL="0" indent="0" algn="just">
              <a:buNone/>
            </a:pPr>
            <a:r>
              <a:rPr lang="en-US" sz="2400" i="1" dirty="0"/>
              <a:t>	UT never discussed the idea of the independence of the criteria from the alternatives.</a:t>
            </a:r>
            <a:endParaRPr lang="en-US" sz="2400" dirty="0"/>
          </a:p>
        </p:txBody>
      </p:sp>
      <p:pic>
        <p:nvPicPr>
          <p:cNvPr id="5" name="Picture 2" descr="Image result for logo poli usp">
            <a:extLst>
              <a:ext uri="{FF2B5EF4-FFF2-40B4-BE49-F238E27FC236}">
                <a16:creationId xmlns:a16="http://schemas.microsoft.com/office/drawing/2014/main" id="{A0601FC2-0F78-49E4-81A1-990E6AD4C690}"/>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253946" y="0"/>
            <a:ext cx="962437"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387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Rank Reversal</a:t>
            </a:r>
          </a:p>
        </p:txBody>
      </p:sp>
      <p:sp>
        <p:nvSpPr>
          <p:cNvPr id="3" name="Espaço Reservado para Conteúdo 2"/>
          <p:cNvSpPr>
            <a:spLocks noGrp="1"/>
          </p:cNvSpPr>
          <p:nvPr>
            <p:ph idx="1"/>
          </p:nvPr>
        </p:nvSpPr>
        <p:spPr>
          <a:xfrm>
            <a:off x="442913" y="1825625"/>
            <a:ext cx="10801350" cy="4675188"/>
          </a:xfrm>
        </p:spPr>
        <p:txBody>
          <a:bodyPr>
            <a:normAutofit/>
          </a:bodyPr>
          <a:lstStyle/>
          <a:p>
            <a:pPr algn="just"/>
            <a:r>
              <a:rPr lang="en-US" sz="2400" dirty="0"/>
              <a:t>Dyer: </a:t>
            </a:r>
            <a:r>
              <a:rPr lang="en-US" sz="2400" i="1" dirty="0"/>
              <a:t>The problem of the large  number of required ratio comparisons is the compounded by the difficulty of responding to the question requiring that the criteria be compared with respect to the alternatives. […] The decision maker would be required to respond questions such as this, “</a:t>
            </a:r>
            <a:r>
              <a:rPr lang="en-US" sz="2400" b="1" i="1" dirty="0">
                <a:ln w="12700">
                  <a:solidFill>
                    <a:schemeClr val="accent3">
                      <a:lumMod val="50000"/>
                    </a:schemeClr>
                  </a:solidFill>
                  <a:prstDash val="solid"/>
                </a:ln>
                <a:solidFill>
                  <a:schemeClr val="bg2">
                    <a:lumMod val="50000"/>
                  </a:schemeClr>
                </a:solidFill>
                <a:effectLst>
                  <a:innerShdw blurRad="177800">
                    <a:schemeClr val="accent3">
                      <a:lumMod val="50000"/>
                    </a:schemeClr>
                  </a:innerShdw>
                </a:effectLst>
              </a:rPr>
              <a:t>does the Mercedes perform better on cost or on appearance, and by how much?</a:t>
            </a:r>
            <a:r>
              <a:rPr lang="en-US" sz="2400" i="1" dirty="0"/>
              <a:t>”</a:t>
            </a:r>
          </a:p>
          <a:p>
            <a:pPr algn="just"/>
            <a:endParaRPr lang="en-US" sz="2400" i="1" dirty="0"/>
          </a:p>
          <a:p>
            <a:pPr algn="just"/>
            <a:r>
              <a:rPr lang="en-US" sz="2400" dirty="0"/>
              <a:t>Harker and Vargas: </a:t>
            </a:r>
            <a:r>
              <a:rPr lang="en-US" sz="2400" i="1" dirty="0"/>
              <a:t>The proper question is: </a:t>
            </a:r>
            <a:r>
              <a:rPr lang="en-US" sz="2400" b="1" i="1" dirty="0">
                <a:ln w="12700">
                  <a:solidFill>
                    <a:schemeClr val="accent3">
                      <a:lumMod val="50000"/>
                    </a:schemeClr>
                  </a:solidFill>
                  <a:prstDash val="solid"/>
                </a:ln>
                <a:solidFill>
                  <a:schemeClr val="bg2">
                    <a:lumMod val="50000"/>
                  </a:schemeClr>
                </a:solidFill>
                <a:effectLst>
                  <a:innerShdw blurRad="177800">
                    <a:schemeClr val="accent3">
                      <a:lumMod val="50000"/>
                    </a:schemeClr>
                  </a:innerShdw>
                </a:effectLst>
              </a:rPr>
              <a:t>Given an alternative</a:t>
            </a:r>
            <a:r>
              <a:rPr lang="en-US" sz="2400" i="1" dirty="0"/>
              <a:t> (e. g. Mercedes)</a:t>
            </a:r>
            <a:r>
              <a:rPr lang="en-US" sz="2400" b="1" i="1" dirty="0">
                <a:ln w="12700">
                  <a:solidFill>
                    <a:schemeClr val="accent3">
                      <a:lumMod val="50000"/>
                    </a:schemeClr>
                  </a:solidFill>
                  <a:prstDash val="solid"/>
                </a:ln>
                <a:solidFill>
                  <a:schemeClr val="bg2">
                    <a:lumMod val="50000"/>
                  </a:schemeClr>
                </a:solidFill>
                <a:effectLst>
                  <a:innerShdw blurRad="177800">
                    <a:schemeClr val="accent3">
                      <a:lumMod val="50000"/>
                    </a:schemeClr>
                  </a:innerShdw>
                </a:effectLst>
              </a:rPr>
              <a:t>, which criterion</a:t>
            </a:r>
            <a:r>
              <a:rPr lang="en-US" sz="2400" i="1" dirty="0"/>
              <a:t> (e.g. cost, appearance)</a:t>
            </a:r>
            <a:r>
              <a:rPr lang="en-US" sz="2400" b="1" i="1" dirty="0">
                <a:ln w="12700">
                  <a:solidFill>
                    <a:schemeClr val="accent3">
                      <a:lumMod val="50000"/>
                    </a:schemeClr>
                  </a:solidFill>
                  <a:prstDash val="solid"/>
                </a:ln>
                <a:solidFill>
                  <a:schemeClr val="bg2">
                    <a:lumMod val="50000"/>
                  </a:schemeClr>
                </a:solidFill>
                <a:effectLst>
                  <a:innerShdw blurRad="177800">
                    <a:schemeClr val="accent3">
                      <a:lumMod val="50000"/>
                    </a:schemeClr>
                  </a:innerShdw>
                </a:effectLst>
              </a:rPr>
              <a:t> is more important in overall choice of the best car?</a:t>
            </a:r>
            <a:endParaRPr lang="en-US" sz="2400" i="1" dirty="0">
              <a:solidFill>
                <a:schemeClr val="bg2">
                  <a:lumMod val="50000"/>
                </a:schemeClr>
              </a:solidFill>
            </a:endParaRPr>
          </a:p>
        </p:txBody>
      </p:sp>
      <p:pic>
        <p:nvPicPr>
          <p:cNvPr id="5" name="Picture 2" descr="Image result for logo poli usp">
            <a:extLst>
              <a:ext uri="{FF2B5EF4-FFF2-40B4-BE49-F238E27FC236}">
                <a16:creationId xmlns:a16="http://schemas.microsoft.com/office/drawing/2014/main" id="{A0601FC2-0F78-49E4-81A1-990E6AD4C690}"/>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253946" y="0"/>
            <a:ext cx="962437"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4350519"/>
      </p:ext>
    </p:extLst>
  </p:cSld>
  <p:clrMapOvr>
    <a:masterClrMapping/>
  </p:clrMapOvr>
</p:sld>
</file>

<file path=ppt/theme/theme1.xml><?xml version="1.0" encoding="utf-8"?>
<a:theme xmlns:a="http://schemas.openxmlformats.org/drawingml/2006/main" name="View">
  <a:themeElements>
    <a:clrScheme name="View">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PPGEPS Course">
      <a:majorFont>
        <a:latin typeface="Courgette"/>
        <a:ea typeface=""/>
        <a:cs typeface=""/>
      </a:majorFont>
      <a:minorFont>
        <a:latin typeface="Palatino Linotype"/>
        <a:ea typeface=""/>
        <a:cs typeface=""/>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7B713C7F-58B7-4AE9-B361-B13EB9EC4C0C}"/>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TM03457515[[fn=Exibir]]</Template>
  <TotalTime>1151</TotalTime>
  <Words>1235</Words>
  <Application>Microsoft Office PowerPoint</Application>
  <PresentationFormat>Widescreen</PresentationFormat>
  <Paragraphs>87</Paragraphs>
  <Slides>16</Slides>
  <Notes>3</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16</vt:i4>
      </vt:variant>
    </vt:vector>
  </HeadingPairs>
  <TitlesOfParts>
    <vt:vector size="22" baseType="lpstr">
      <vt:lpstr>Arial</vt:lpstr>
      <vt:lpstr>Calibri</vt:lpstr>
      <vt:lpstr>Courgette</vt:lpstr>
      <vt:lpstr>Palatino Linotype</vt:lpstr>
      <vt:lpstr>Wingdings 2</vt:lpstr>
      <vt:lpstr>View</vt:lpstr>
      <vt:lpstr>Reply to “Remarks on the Analytic Hierarchy Process” by J. S. Dyer</vt:lpstr>
      <vt:lpstr>The Problem</vt:lpstr>
      <vt:lpstr>1. AHP Axioms [Bushan, N.; Rai, K.]</vt:lpstr>
      <vt:lpstr>“Questions asked in AHP are ambiguous”</vt:lpstr>
      <vt:lpstr>“The 1-9 Scale Problem”</vt:lpstr>
      <vt:lpstr>“AHP Axioms follows primitive notions”</vt:lpstr>
      <vt:lpstr>“AHP Axioms follows primitive notions”</vt:lpstr>
      <vt:lpstr>2. Rank Reversal</vt:lpstr>
      <vt:lpstr>Rank Reversal</vt:lpstr>
      <vt:lpstr>Comments on Dyer proposed method</vt:lpstr>
      <vt:lpstr>Comments on Dyer proposed method</vt:lpstr>
      <vt:lpstr>Comments on Dyer proposed method</vt:lpstr>
      <vt:lpstr>Comments on Dyer proposed method</vt:lpstr>
      <vt:lpstr>Summary about criticism on AHP</vt:lpstr>
      <vt:lpstr>MCDA</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simulation to decision problems</dc:title>
  <dc:creator>Marcia Lorena</dc:creator>
  <cp:lastModifiedBy>JOSE VIEIRA</cp:lastModifiedBy>
  <cp:revision>99</cp:revision>
  <dcterms:created xsi:type="dcterms:W3CDTF">2017-08-05T20:05:41Z</dcterms:created>
  <dcterms:modified xsi:type="dcterms:W3CDTF">2023-10-27T12:44:58Z</dcterms:modified>
</cp:coreProperties>
</file>